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154" autoAdjust="0"/>
  </p:normalViewPr>
  <p:slideViewPr>
    <p:cSldViewPr>
      <p:cViewPr varScale="1">
        <p:scale>
          <a:sx n="42" d="100"/>
          <a:sy n="42" d="100"/>
        </p:scale>
        <p:origin x="-76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1554E7-38F9-4075-9E8B-67B811C04447}" type="datetimeFigureOut">
              <a:rPr lang="fr-FR" smtClean="0"/>
              <a:t>14/05/2020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EC286-E673-4662-8255-BB6D369F97C1}"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1AEC286-E673-4662-8255-BB6D369F97C1}"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E36837C-0C4E-4E18-802E-E67BF4A8E2A9}" type="datetimeFigureOut">
              <a:rPr lang="fr-FR" smtClean="0"/>
              <a:pPr/>
              <a:t>14/05/2020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4EC923-4980-4156-8E69-CF360413C0C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6837C-0C4E-4E18-802E-E67BF4A8E2A9}" type="datetimeFigureOut">
              <a:rPr lang="fr-FR" smtClean="0"/>
              <a:pPr/>
              <a:t>14/05/2020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EC923-4980-4156-8E69-CF360413C0C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1- </a:t>
            </a:r>
            <a:r>
              <a:rPr lang="ar-DZ" b="1" dirty="0" smtClean="0">
                <a:solidFill>
                  <a:schemeClr val="tx1"/>
                </a:solidFill>
              </a:rPr>
              <a:t>قيمة العميل</a:t>
            </a:r>
            <a:endParaRPr lang="ar-DZ" b="1" dirty="0" smtClean="0">
              <a:solidFill>
                <a:schemeClr val="tx1"/>
              </a:solidFill>
              <a:cs typeface="+mj-cs"/>
            </a:endParaRPr>
          </a:p>
          <a:p>
            <a:pPr algn="just" rtl="1"/>
            <a:endParaRPr lang="ar-DZ" dirty="0" smtClean="0">
              <a:solidFill>
                <a:schemeClr val="tx1"/>
              </a:solidFill>
              <a:cs typeface="+mj-cs"/>
            </a:endParaRPr>
          </a:p>
          <a:p>
            <a:pPr algn="just" rtl="1"/>
            <a:r>
              <a:rPr lang="ar-DZ" dirty="0" smtClean="0">
                <a:solidFill>
                  <a:schemeClr val="tx1"/>
                </a:solidFill>
                <a:cs typeface="+mj-cs"/>
              </a:rPr>
              <a:t>قبل التطرق إلى استراتيجيات التسويق الالكتروني، خاصة استراتيجيات التمييز والتطوير والتسعير، يجب التأكيد على أهمية المستهلك الالكتروني من حيث خلق القيمة له. فإذا كان العميل يمثل قيمة بالغة للمؤسسة، فهو مصدر إيراداتها وأرباحها، فيجب خلق القيمة والمنفعة له  من خلال جودة وجاذبية المعروض لضمان بقائه وفيا لفترة أطول. لقد ساعد التسويق الالكتروني على توفير هذه القيمة من خلال:-</a:t>
            </a:r>
            <a:endParaRPr lang="fr-FR" dirty="0">
              <a:solidFill>
                <a:schemeClr val="tx1"/>
              </a:solidFill>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2- تمييز المنتج</a:t>
            </a:r>
            <a:endParaRPr lang="ar-DZ" b="1" dirty="0" smtClean="0">
              <a:solidFill>
                <a:schemeClr val="tx1"/>
              </a:solidFill>
              <a:cs typeface="+mj-cs"/>
            </a:endParaRPr>
          </a:p>
        </p:txBody>
      </p:sp>
      <p:pic>
        <p:nvPicPr>
          <p:cNvPr id="10242" name="Picture 2"/>
          <p:cNvPicPr>
            <a:picLocks noChangeAspect="1" noChangeArrowheads="1"/>
          </p:cNvPicPr>
          <p:nvPr/>
        </p:nvPicPr>
        <p:blipFill>
          <a:blip r:embed="rId2"/>
          <a:srcRect/>
          <a:stretch>
            <a:fillRect/>
          </a:stretch>
        </p:blipFill>
        <p:spPr bwMode="auto">
          <a:xfrm>
            <a:off x="285720" y="2052638"/>
            <a:ext cx="8572560" cy="4805362"/>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a:srcRect/>
          <a:stretch>
            <a:fillRect/>
          </a:stretch>
        </p:blipFill>
        <p:spPr bwMode="auto">
          <a:xfrm>
            <a:off x="7286644" y="2071678"/>
            <a:ext cx="1500198" cy="571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a:t>
            </a:r>
            <a:r>
              <a:rPr lang="ar-DZ" b="1" dirty="0" err="1" smtClean="0">
                <a:solidFill>
                  <a:schemeClr val="tx1"/>
                </a:solidFill>
              </a:rPr>
              <a:t>تطويرالمنتج</a:t>
            </a:r>
            <a:endParaRPr lang="ar-DZ" b="1" dirty="0" smtClean="0">
              <a:solidFill>
                <a:schemeClr val="tx1"/>
              </a:solidFill>
              <a:cs typeface="+mj-cs"/>
            </a:endParaRPr>
          </a:p>
        </p:txBody>
      </p:sp>
      <p:pic>
        <p:nvPicPr>
          <p:cNvPr id="10243" name="Picture 3"/>
          <p:cNvPicPr>
            <a:picLocks noChangeAspect="1" noChangeArrowheads="1"/>
          </p:cNvPicPr>
          <p:nvPr/>
        </p:nvPicPr>
        <p:blipFill>
          <a:blip r:embed="rId2"/>
          <a:srcRect/>
          <a:stretch>
            <a:fillRect/>
          </a:stretch>
        </p:blipFill>
        <p:spPr bwMode="auto">
          <a:xfrm>
            <a:off x="7286644" y="2071678"/>
            <a:ext cx="1500198" cy="571504"/>
          </a:xfrm>
          <a:prstGeom prst="rect">
            <a:avLst/>
          </a:prstGeom>
          <a:noFill/>
          <a:ln w="9525">
            <a:noFill/>
            <a:miter lim="800000"/>
            <a:headEnd/>
            <a:tailEnd/>
          </a:ln>
          <a:effectLst/>
        </p:spPr>
      </p:pic>
      <p:pic>
        <p:nvPicPr>
          <p:cNvPr id="11266" name="Picture 2"/>
          <p:cNvPicPr>
            <a:picLocks noChangeAspect="1" noChangeArrowheads="1"/>
          </p:cNvPicPr>
          <p:nvPr/>
        </p:nvPicPr>
        <p:blipFill>
          <a:blip r:embed="rId3"/>
          <a:srcRect/>
          <a:stretch>
            <a:fillRect/>
          </a:stretch>
        </p:blipFill>
        <p:spPr bwMode="auto">
          <a:xfrm>
            <a:off x="285720" y="2214555"/>
            <a:ext cx="8358246" cy="40719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a:t>
            </a:r>
            <a:r>
              <a:rPr lang="ar-DZ" b="1" dirty="0" err="1" smtClean="0">
                <a:solidFill>
                  <a:schemeClr val="tx1"/>
                </a:solidFill>
              </a:rPr>
              <a:t>تطويرالمنتج</a:t>
            </a:r>
            <a:endParaRPr lang="ar-DZ" b="1" dirty="0" smtClean="0">
              <a:solidFill>
                <a:schemeClr val="tx1"/>
              </a:solidFill>
              <a:cs typeface="+mj-cs"/>
            </a:endParaRPr>
          </a:p>
        </p:txBody>
      </p:sp>
      <p:pic>
        <p:nvPicPr>
          <p:cNvPr id="10243" name="Picture 3"/>
          <p:cNvPicPr>
            <a:picLocks noChangeAspect="1" noChangeArrowheads="1"/>
          </p:cNvPicPr>
          <p:nvPr/>
        </p:nvPicPr>
        <p:blipFill>
          <a:blip r:embed="rId2"/>
          <a:srcRect/>
          <a:stretch>
            <a:fillRect/>
          </a:stretch>
        </p:blipFill>
        <p:spPr bwMode="auto">
          <a:xfrm>
            <a:off x="7286644" y="2071678"/>
            <a:ext cx="1500198" cy="571504"/>
          </a:xfrm>
          <a:prstGeom prst="rect">
            <a:avLst/>
          </a:prstGeom>
          <a:noFill/>
          <a:ln w="9525">
            <a:noFill/>
            <a:miter lim="800000"/>
            <a:headEnd/>
            <a:tailEnd/>
          </a:ln>
          <a:effectLst/>
        </p:spPr>
      </p:pic>
      <p:pic>
        <p:nvPicPr>
          <p:cNvPr id="12290" name="Picture 2"/>
          <p:cNvPicPr>
            <a:picLocks noChangeAspect="1" noChangeArrowheads="1"/>
          </p:cNvPicPr>
          <p:nvPr/>
        </p:nvPicPr>
        <p:blipFill>
          <a:blip r:embed="rId3"/>
          <a:srcRect/>
          <a:stretch>
            <a:fillRect/>
          </a:stretch>
        </p:blipFill>
        <p:spPr bwMode="auto">
          <a:xfrm>
            <a:off x="428596" y="1928802"/>
            <a:ext cx="8072493" cy="3071834"/>
          </a:xfrm>
          <a:prstGeom prst="rect">
            <a:avLst/>
          </a:prstGeom>
          <a:noFill/>
          <a:ln w="9525">
            <a:noFill/>
            <a:miter lim="800000"/>
            <a:headEnd/>
            <a:tailEnd/>
          </a:ln>
          <a:effectLst/>
        </p:spPr>
      </p:pic>
      <p:pic>
        <p:nvPicPr>
          <p:cNvPr id="12291" name="Picture 3"/>
          <p:cNvPicPr>
            <a:picLocks noChangeAspect="1" noChangeArrowheads="1"/>
          </p:cNvPicPr>
          <p:nvPr/>
        </p:nvPicPr>
        <p:blipFill>
          <a:blip r:embed="rId4"/>
          <a:srcRect/>
          <a:stretch>
            <a:fillRect/>
          </a:stretch>
        </p:blipFill>
        <p:spPr bwMode="auto">
          <a:xfrm>
            <a:off x="357158" y="4714884"/>
            <a:ext cx="8001056" cy="1857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endParaRPr lang="ar-DZ" b="1" dirty="0" smtClean="0">
              <a:solidFill>
                <a:schemeClr val="tx1"/>
              </a:solidFill>
              <a:cs typeface="+mj-cs"/>
            </a:endParaRPr>
          </a:p>
        </p:txBody>
      </p:sp>
      <p:pic>
        <p:nvPicPr>
          <p:cNvPr id="10243" name="Picture 3"/>
          <p:cNvPicPr>
            <a:picLocks noChangeAspect="1" noChangeArrowheads="1"/>
          </p:cNvPicPr>
          <p:nvPr/>
        </p:nvPicPr>
        <p:blipFill>
          <a:blip r:embed="rId2"/>
          <a:srcRect/>
          <a:stretch>
            <a:fillRect/>
          </a:stretch>
        </p:blipFill>
        <p:spPr bwMode="auto">
          <a:xfrm>
            <a:off x="7286644" y="2071678"/>
            <a:ext cx="1500198" cy="571504"/>
          </a:xfrm>
          <a:prstGeom prst="rect">
            <a:avLst/>
          </a:prstGeom>
          <a:noFill/>
          <a:ln w="9525">
            <a:noFill/>
            <a:miter lim="800000"/>
            <a:headEnd/>
            <a:tailEnd/>
          </a:ln>
          <a:effectLst/>
        </p:spPr>
      </p:pic>
      <p:pic>
        <p:nvPicPr>
          <p:cNvPr id="13314" name="Picture 2"/>
          <p:cNvPicPr>
            <a:picLocks noChangeAspect="1" noChangeArrowheads="1"/>
          </p:cNvPicPr>
          <p:nvPr/>
        </p:nvPicPr>
        <p:blipFill>
          <a:blip r:embed="rId3"/>
          <a:srcRect/>
          <a:stretch>
            <a:fillRect/>
          </a:stretch>
        </p:blipFill>
        <p:spPr bwMode="auto">
          <a:xfrm>
            <a:off x="357158" y="2285992"/>
            <a:ext cx="8072494"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endParaRPr lang="ar-DZ" b="1" dirty="0" smtClean="0">
              <a:solidFill>
                <a:schemeClr val="tx1"/>
              </a:solidFill>
              <a:cs typeface="+mj-cs"/>
            </a:endParaRPr>
          </a:p>
        </p:txBody>
      </p:sp>
      <p:pic>
        <p:nvPicPr>
          <p:cNvPr id="10243" name="Picture 3"/>
          <p:cNvPicPr>
            <a:picLocks noChangeAspect="1" noChangeArrowheads="1"/>
          </p:cNvPicPr>
          <p:nvPr/>
        </p:nvPicPr>
        <p:blipFill>
          <a:blip r:embed="rId2"/>
          <a:srcRect/>
          <a:stretch>
            <a:fillRect/>
          </a:stretch>
        </p:blipFill>
        <p:spPr bwMode="auto">
          <a:xfrm>
            <a:off x="7286644" y="2071678"/>
            <a:ext cx="1500198" cy="571504"/>
          </a:xfrm>
          <a:prstGeom prst="rect">
            <a:avLst/>
          </a:prstGeom>
          <a:noFill/>
          <a:ln w="9525">
            <a:noFill/>
            <a:miter lim="800000"/>
            <a:headEnd/>
            <a:tailEnd/>
          </a:ln>
          <a:effectLst/>
        </p:spPr>
      </p:pic>
      <p:pic>
        <p:nvPicPr>
          <p:cNvPr id="14338" name="Picture 2"/>
          <p:cNvPicPr>
            <a:picLocks noChangeAspect="1" noChangeArrowheads="1"/>
          </p:cNvPicPr>
          <p:nvPr/>
        </p:nvPicPr>
        <p:blipFill>
          <a:blip r:embed="rId3"/>
          <a:srcRect/>
          <a:stretch>
            <a:fillRect/>
          </a:stretch>
        </p:blipFill>
        <p:spPr bwMode="auto">
          <a:xfrm>
            <a:off x="428596" y="2428868"/>
            <a:ext cx="8143931"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endParaRPr lang="ar-DZ" b="1" dirty="0" smtClean="0">
              <a:solidFill>
                <a:schemeClr val="tx1"/>
              </a:solidFill>
              <a:cs typeface="+mj-cs"/>
            </a:endParaRPr>
          </a:p>
        </p:txBody>
      </p:sp>
      <p:pic>
        <p:nvPicPr>
          <p:cNvPr id="10243" name="Picture 3"/>
          <p:cNvPicPr>
            <a:picLocks noChangeAspect="1" noChangeArrowheads="1"/>
          </p:cNvPicPr>
          <p:nvPr/>
        </p:nvPicPr>
        <p:blipFill>
          <a:blip r:embed="rId2"/>
          <a:srcRect/>
          <a:stretch>
            <a:fillRect/>
          </a:stretch>
        </p:blipFill>
        <p:spPr bwMode="auto">
          <a:xfrm>
            <a:off x="7286644" y="2071678"/>
            <a:ext cx="1500198" cy="571504"/>
          </a:xfrm>
          <a:prstGeom prst="rect">
            <a:avLst/>
          </a:prstGeom>
          <a:noFill/>
          <a:ln w="9525">
            <a:noFill/>
            <a:miter lim="800000"/>
            <a:headEnd/>
            <a:tailEnd/>
          </a:ln>
          <a:effectLst/>
        </p:spPr>
      </p:pic>
      <p:pic>
        <p:nvPicPr>
          <p:cNvPr id="15362" name="Picture 2"/>
          <p:cNvPicPr>
            <a:picLocks noChangeAspect="1" noChangeArrowheads="1"/>
          </p:cNvPicPr>
          <p:nvPr/>
        </p:nvPicPr>
        <p:blipFill>
          <a:blip r:embed="rId3"/>
          <a:srcRect/>
          <a:stretch>
            <a:fillRect/>
          </a:stretch>
        </p:blipFill>
        <p:spPr bwMode="auto">
          <a:xfrm>
            <a:off x="428596" y="2285992"/>
            <a:ext cx="8286808" cy="3786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endParaRPr lang="ar-DZ" b="1" dirty="0" smtClean="0">
              <a:solidFill>
                <a:schemeClr val="tx1"/>
              </a:solidFill>
              <a:cs typeface="+mj-cs"/>
            </a:endParaRPr>
          </a:p>
        </p:txBody>
      </p:sp>
      <p:pic>
        <p:nvPicPr>
          <p:cNvPr id="10243" name="Picture 3"/>
          <p:cNvPicPr>
            <a:picLocks noChangeAspect="1" noChangeArrowheads="1"/>
          </p:cNvPicPr>
          <p:nvPr/>
        </p:nvPicPr>
        <p:blipFill>
          <a:blip r:embed="rId2"/>
          <a:srcRect/>
          <a:stretch>
            <a:fillRect/>
          </a:stretch>
        </p:blipFill>
        <p:spPr bwMode="auto">
          <a:xfrm>
            <a:off x="7286644" y="2071678"/>
            <a:ext cx="1500198" cy="571504"/>
          </a:xfrm>
          <a:prstGeom prst="rect">
            <a:avLst/>
          </a:prstGeom>
          <a:noFill/>
          <a:ln w="9525">
            <a:noFill/>
            <a:miter lim="800000"/>
            <a:headEnd/>
            <a:tailEnd/>
          </a:ln>
          <a:effectLst/>
        </p:spPr>
      </p:pic>
      <p:pic>
        <p:nvPicPr>
          <p:cNvPr id="16386" name="Picture 2"/>
          <p:cNvPicPr>
            <a:picLocks noChangeAspect="1" noChangeArrowheads="1"/>
          </p:cNvPicPr>
          <p:nvPr/>
        </p:nvPicPr>
        <p:blipFill>
          <a:blip r:embed="rId3"/>
          <a:srcRect/>
          <a:stretch>
            <a:fillRect/>
          </a:stretch>
        </p:blipFill>
        <p:spPr bwMode="auto">
          <a:xfrm>
            <a:off x="428596" y="2285992"/>
            <a:ext cx="8001055" cy="4000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p>
          <a:p>
            <a:pPr algn="r" rtl="1"/>
            <a:r>
              <a:rPr lang="ar-DZ" dirty="0" smtClean="0">
                <a:solidFill>
                  <a:schemeClr val="tx1"/>
                </a:solidFill>
                <a:cs typeface="+mj-cs"/>
              </a:rPr>
              <a:t>لقد أثر الانترنت على عملية تطوير المنتج في ثلاثة مجالات أساسية:</a:t>
            </a:r>
          </a:p>
        </p:txBody>
      </p:sp>
      <p:pic>
        <p:nvPicPr>
          <p:cNvPr id="17410" name="Picture 2"/>
          <p:cNvPicPr>
            <a:picLocks noChangeAspect="1" noChangeArrowheads="1"/>
          </p:cNvPicPr>
          <p:nvPr/>
        </p:nvPicPr>
        <p:blipFill>
          <a:blip r:embed="rId2"/>
          <a:srcRect/>
          <a:stretch>
            <a:fillRect/>
          </a:stretch>
        </p:blipFill>
        <p:spPr bwMode="auto">
          <a:xfrm>
            <a:off x="285720" y="2714620"/>
            <a:ext cx="8572560" cy="4143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p>
        </p:txBody>
      </p:sp>
      <p:pic>
        <p:nvPicPr>
          <p:cNvPr id="18434" name="Picture 2"/>
          <p:cNvPicPr>
            <a:picLocks noChangeAspect="1" noChangeArrowheads="1"/>
          </p:cNvPicPr>
          <p:nvPr/>
        </p:nvPicPr>
        <p:blipFill>
          <a:blip r:embed="rId2"/>
          <a:srcRect/>
          <a:stretch>
            <a:fillRect/>
          </a:stretch>
        </p:blipFill>
        <p:spPr bwMode="auto">
          <a:xfrm>
            <a:off x="285720" y="2181224"/>
            <a:ext cx="8572560" cy="43910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3- تطوير المنتج</a:t>
            </a:r>
          </a:p>
        </p:txBody>
      </p:sp>
      <p:pic>
        <p:nvPicPr>
          <p:cNvPr id="19458" name="Picture 2"/>
          <p:cNvPicPr>
            <a:picLocks noChangeAspect="1" noChangeArrowheads="1"/>
          </p:cNvPicPr>
          <p:nvPr/>
        </p:nvPicPr>
        <p:blipFill>
          <a:blip r:embed="rId2"/>
          <a:srcRect/>
          <a:stretch>
            <a:fillRect/>
          </a:stretch>
        </p:blipFill>
        <p:spPr bwMode="auto">
          <a:xfrm>
            <a:off x="285720" y="2143116"/>
            <a:ext cx="8286808"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1- </a:t>
            </a:r>
            <a:r>
              <a:rPr lang="ar-DZ" b="1" dirty="0" smtClean="0">
                <a:solidFill>
                  <a:schemeClr val="tx1"/>
                </a:solidFill>
              </a:rPr>
              <a:t>قيمة العميل</a:t>
            </a:r>
            <a:endParaRPr lang="ar-DZ" b="1" dirty="0" smtClean="0">
              <a:solidFill>
                <a:schemeClr val="tx1"/>
              </a:solidFill>
              <a:cs typeface="+mj-cs"/>
            </a:endParaRPr>
          </a:p>
        </p:txBody>
      </p:sp>
      <p:pic>
        <p:nvPicPr>
          <p:cNvPr id="1026" name="Picture 2"/>
          <p:cNvPicPr>
            <a:picLocks noChangeAspect="1" noChangeArrowheads="1"/>
          </p:cNvPicPr>
          <p:nvPr/>
        </p:nvPicPr>
        <p:blipFill>
          <a:blip r:embed="rId2"/>
          <a:srcRect/>
          <a:stretch>
            <a:fillRect/>
          </a:stretch>
        </p:blipFill>
        <p:spPr bwMode="auto">
          <a:xfrm>
            <a:off x="0" y="2214554"/>
            <a:ext cx="8715403" cy="435771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0482" name="Picture 2"/>
          <p:cNvPicPr>
            <a:picLocks noChangeAspect="1" noChangeArrowheads="1"/>
          </p:cNvPicPr>
          <p:nvPr/>
        </p:nvPicPr>
        <p:blipFill>
          <a:blip r:embed="rId2"/>
          <a:srcRect/>
          <a:stretch>
            <a:fillRect/>
          </a:stretch>
        </p:blipFill>
        <p:spPr bwMode="auto">
          <a:xfrm>
            <a:off x="285720" y="2143116"/>
            <a:ext cx="8358246" cy="3786214"/>
          </a:xfrm>
          <a:prstGeom prst="rect">
            <a:avLst/>
          </a:prstGeom>
          <a:noFill/>
          <a:ln w="9525">
            <a:noFill/>
            <a:miter lim="800000"/>
            <a:headEnd/>
            <a:tailEnd/>
          </a:ln>
          <a:effectLst/>
        </p:spPr>
      </p:pic>
      <p:pic>
        <p:nvPicPr>
          <p:cNvPr id="20483" name="Picture 3"/>
          <p:cNvPicPr>
            <a:picLocks noChangeAspect="1" noChangeArrowheads="1"/>
          </p:cNvPicPr>
          <p:nvPr/>
        </p:nvPicPr>
        <p:blipFill>
          <a:blip r:embed="rId3"/>
          <a:srcRect/>
          <a:stretch>
            <a:fillRect/>
          </a:stretch>
        </p:blipFill>
        <p:spPr bwMode="auto">
          <a:xfrm>
            <a:off x="3776663" y="5643581"/>
            <a:ext cx="4652989" cy="7858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1506" name="Picture 2"/>
          <p:cNvPicPr>
            <a:picLocks noChangeAspect="1" noChangeArrowheads="1"/>
          </p:cNvPicPr>
          <p:nvPr/>
        </p:nvPicPr>
        <p:blipFill>
          <a:blip r:embed="rId2"/>
          <a:srcRect/>
          <a:stretch>
            <a:fillRect/>
          </a:stretch>
        </p:blipFill>
        <p:spPr bwMode="auto">
          <a:xfrm>
            <a:off x="0" y="2285992"/>
            <a:ext cx="8215338" cy="3357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2530" name="Picture 2"/>
          <p:cNvPicPr>
            <a:picLocks noChangeAspect="1" noChangeArrowheads="1"/>
          </p:cNvPicPr>
          <p:nvPr/>
        </p:nvPicPr>
        <p:blipFill>
          <a:blip r:embed="rId2"/>
          <a:srcRect/>
          <a:stretch>
            <a:fillRect/>
          </a:stretch>
        </p:blipFill>
        <p:spPr bwMode="auto">
          <a:xfrm>
            <a:off x="142844" y="2071678"/>
            <a:ext cx="8143932"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3554" name="Picture 2"/>
          <p:cNvPicPr>
            <a:picLocks noChangeAspect="1" noChangeArrowheads="1"/>
          </p:cNvPicPr>
          <p:nvPr/>
        </p:nvPicPr>
        <p:blipFill>
          <a:blip r:embed="rId2"/>
          <a:srcRect/>
          <a:stretch>
            <a:fillRect/>
          </a:stretch>
        </p:blipFill>
        <p:spPr bwMode="auto">
          <a:xfrm>
            <a:off x="357158" y="1928802"/>
            <a:ext cx="7929618"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4578" name="Picture 2"/>
          <p:cNvPicPr>
            <a:picLocks noChangeAspect="1" noChangeArrowheads="1"/>
          </p:cNvPicPr>
          <p:nvPr/>
        </p:nvPicPr>
        <p:blipFill>
          <a:blip r:embed="rId2"/>
          <a:srcRect/>
          <a:stretch>
            <a:fillRect/>
          </a:stretch>
        </p:blipFill>
        <p:spPr bwMode="auto">
          <a:xfrm>
            <a:off x="357158" y="2000240"/>
            <a:ext cx="8001056"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5602" name="Picture 2"/>
          <p:cNvPicPr>
            <a:picLocks noChangeAspect="1" noChangeArrowheads="1"/>
          </p:cNvPicPr>
          <p:nvPr/>
        </p:nvPicPr>
        <p:blipFill>
          <a:blip r:embed="rId2"/>
          <a:srcRect/>
          <a:stretch>
            <a:fillRect/>
          </a:stretch>
        </p:blipFill>
        <p:spPr bwMode="auto">
          <a:xfrm>
            <a:off x="285720" y="2000240"/>
            <a:ext cx="8429683" cy="4857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6626" name="Picture 2"/>
          <p:cNvPicPr>
            <a:picLocks noChangeAspect="1" noChangeArrowheads="1"/>
          </p:cNvPicPr>
          <p:nvPr/>
        </p:nvPicPr>
        <p:blipFill>
          <a:blip r:embed="rId2"/>
          <a:srcRect/>
          <a:stretch>
            <a:fillRect/>
          </a:stretch>
        </p:blipFill>
        <p:spPr bwMode="auto">
          <a:xfrm>
            <a:off x="285720" y="2143116"/>
            <a:ext cx="8429684"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7650" name="Picture 2"/>
          <p:cNvPicPr>
            <a:picLocks noChangeAspect="1" noChangeArrowheads="1"/>
          </p:cNvPicPr>
          <p:nvPr/>
        </p:nvPicPr>
        <p:blipFill>
          <a:blip r:embed="rId2"/>
          <a:srcRect/>
          <a:stretch>
            <a:fillRect/>
          </a:stretch>
        </p:blipFill>
        <p:spPr bwMode="auto">
          <a:xfrm>
            <a:off x="500034" y="2071678"/>
            <a:ext cx="8072494" cy="4000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a:t>
            </a:r>
            <a:r>
              <a:rPr lang="ar-DZ" b="1" dirty="0" smtClean="0">
                <a:solidFill>
                  <a:schemeClr val="tx1"/>
                </a:solidFill>
              </a:rPr>
              <a:t>4- التسعير</a:t>
            </a:r>
          </a:p>
        </p:txBody>
      </p:sp>
      <p:pic>
        <p:nvPicPr>
          <p:cNvPr id="28674" name="Picture 2"/>
          <p:cNvPicPr>
            <a:picLocks noChangeAspect="1" noChangeArrowheads="1"/>
          </p:cNvPicPr>
          <p:nvPr/>
        </p:nvPicPr>
        <p:blipFill>
          <a:blip r:embed="rId2"/>
          <a:srcRect/>
          <a:stretch>
            <a:fillRect/>
          </a:stretch>
        </p:blipFill>
        <p:spPr bwMode="auto">
          <a:xfrm>
            <a:off x="428596" y="2000240"/>
            <a:ext cx="8429684"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rPr>
              <a:t>	1- </a:t>
            </a:r>
            <a:r>
              <a:rPr lang="ar-DZ" b="1" dirty="0" smtClean="0">
                <a:solidFill>
                  <a:schemeClr val="tx1"/>
                </a:solidFill>
              </a:rPr>
              <a:t>قيمة العميل</a:t>
            </a:r>
            <a:endParaRPr lang="ar-DZ" b="1" dirty="0" smtClean="0">
              <a:solidFill>
                <a:schemeClr val="tx1"/>
              </a:solidFill>
              <a:cs typeface="+mj-cs"/>
            </a:endParaRPr>
          </a:p>
        </p:txBody>
      </p:sp>
      <p:pic>
        <p:nvPicPr>
          <p:cNvPr id="2050" name="Picture 2"/>
          <p:cNvPicPr>
            <a:picLocks noChangeAspect="1" noChangeArrowheads="1"/>
          </p:cNvPicPr>
          <p:nvPr/>
        </p:nvPicPr>
        <p:blipFill>
          <a:blip r:embed="rId2"/>
          <a:srcRect/>
          <a:stretch>
            <a:fillRect/>
          </a:stretch>
        </p:blipFill>
        <p:spPr bwMode="auto">
          <a:xfrm>
            <a:off x="285720" y="2285992"/>
            <a:ext cx="8143932"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1- </a:t>
            </a:r>
            <a:r>
              <a:rPr lang="ar-DZ" b="1" dirty="0" smtClean="0">
                <a:solidFill>
                  <a:schemeClr val="tx1"/>
                </a:solidFill>
              </a:rPr>
              <a:t>قيمة العميل</a:t>
            </a:r>
            <a:endParaRPr lang="ar-DZ" b="1" dirty="0" smtClean="0">
              <a:solidFill>
                <a:schemeClr val="tx1"/>
              </a:solidFill>
              <a:cs typeface="+mj-cs"/>
            </a:endParaRPr>
          </a:p>
        </p:txBody>
      </p:sp>
      <p:pic>
        <p:nvPicPr>
          <p:cNvPr id="3074" name="Picture 2"/>
          <p:cNvPicPr>
            <a:picLocks noChangeAspect="1" noChangeArrowheads="1"/>
          </p:cNvPicPr>
          <p:nvPr/>
        </p:nvPicPr>
        <p:blipFill>
          <a:blip r:embed="rId2"/>
          <a:srcRect/>
          <a:stretch>
            <a:fillRect/>
          </a:stretch>
        </p:blipFill>
        <p:spPr bwMode="auto">
          <a:xfrm>
            <a:off x="357158" y="2285992"/>
            <a:ext cx="8215370"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1- </a:t>
            </a:r>
            <a:r>
              <a:rPr lang="ar-DZ" b="1" dirty="0" smtClean="0">
                <a:solidFill>
                  <a:schemeClr val="tx1"/>
                </a:solidFill>
              </a:rPr>
              <a:t>قيمة العميل</a:t>
            </a:r>
            <a:endParaRPr lang="ar-DZ" b="1" dirty="0" smtClean="0">
              <a:solidFill>
                <a:schemeClr val="tx1"/>
              </a:solidFill>
              <a:cs typeface="+mj-cs"/>
            </a:endParaRPr>
          </a:p>
        </p:txBody>
      </p:sp>
      <p:pic>
        <p:nvPicPr>
          <p:cNvPr id="4098" name="Picture 2"/>
          <p:cNvPicPr>
            <a:picLocks noChangeAspect="1" noChangeArrowheads="1"/>
          </p:cNvPicPr>
          <p:nvPr/>
        </p:nvPicPr>
        <p:blipFill>
          <a:blip r:embed="rId2"/>
          <a:srcRect/>
          <a:stretch>
            <a:fillRect/>
          </a:stretch>
        </p:blipFill>
        <p:spPr bwMode="auto">
          <a:xfrm>
            <a:off x="0" y="2005013"/>
            <a:ext cx="9143999" cy="48529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1- </a:t>
            </a:r>
            <a:r>
              <a:rPr lang="ar-DZ" b="1" dirty="0" smtClean="0">
                <a:solidFill>
                  <a:schemeClr val="tx1"/>
                </a:solidFill>
              </a:rPr>
              <a:t>قيمة العميل</a:t>
            </a:r>
            <a:endParaRPr lang="ar-DZ" b="1" dirty="0" smtClean="0">
              <a:solidFill>
                <a:schemeClr val="tx1"/>
              </a:solidFill>
              <a:cs typeface="+mj-cs"/>
            </a:endParaRPr>
          </a:p>
        </p:txBody>
      </p:sp>
      <p:pic>
        <p:nvPicPr>
          <p:cNvPr id="5122" name="Picture 2"/>
          <p:cNvPicPr>
            <a:picLocks noChangeAspect="1" noChangeArrowheads="1"/>
          </p:cNvPicPr>
          <p:nvPr/>
        </p:nvPicPr>
        <p:blipFill>
          <a:blip r:embed="rId2"/>
          <a:srcRect/>
          <a:stretch>
            <a:fillRect/>
          </a:stretch>
        </p:blipFill>
        <p:spPr bwMode="auto">
          <a:xfrm>
            <a:off x="0" y="2214554"/>
            <a:ext cx="8643965" cy="42481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2- تمييز المنتج</a:t>
            </a:r>
          </a:p>
          <a:p>
            <a:pPr algn="r" rtl="1"/>
            <a:endParaRPr lang="ar-DZ" b="1" dirty="0" smtClean="0">
              <a:solidFill>
                <a:schemeClr val="tx1"/>
              </a:solidFill>
              <a:cs typeface="+mj-cs"/>
            </a:endParaRPr>
          </a:p>
        </p:txBody>
      </p:sp>
      <p:pic>
        <p:nvPicPr>
          <p:cNvPr id="6146" name="Picture 2"/>
          <p:cNvPicPr>
            <a:picLocks noChangeAspect="1" noChangeArrowheads="1"/>
          </p:cNvPicPr>
          <p:nvPr/>
        </p:nvPicPr>
        <p:blipFill>
          <a:blip r:embed="rId2"/>
          <a:srcRect/>
          <a:stretch>
            <a:fillRect/>
          </a:stretch>
        </p:blipFill>
        <p:spPr bwMode="auto">
          <a:xfrm>
            <a:off x="285720" y="2000240"/>
            <a:ext cx="8572559" cy="4572032"/>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357158" y="3571876"/>
            <a:ext cx="4071966" cy="857256"/>
          </a:xfrm>
          <a:prstGeom prst="rect">
            <a:avLst/>
          </a:prstGeom>
          <a:noFill/>
          <a:ln w="9525">
            <a:noFill/>
            <a:miter lim="800000"/>
            <a:headEnd/>
            <a:tailEnd/>
          </a:ln>
          <a:effectLst/>
        </p:spPr>
      </p:pic>
      <p:pic>
        <p:nvPicPr>
          <p:cNvPr id="6148" name="Picture 4"/>
          <p:cNvPicPr>
            <a:picLocks noChangeAspect="1" noChangeArrowheads="1"/>
          </p:cNvPicPr>
          <p:nvPr/>
        </p:nvPicPr>
        <p:blipFill>
          <a:blip r:embed="rId3"/>
          <a:srcRect/>
          <a:stretch>
            <a:fillRect/>
          </a:stretch>
        </p:blipFill>
        <p:spPr bwMode="auto">
          <a:xfrm>
            <a:off x="4338668" y="4214818"/>
            <a:ext cx="4591050" cy="6429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2- تمييز المنتج</a:t>
            </a:r>
            <a:endParaRPr lang="ar-DZ" b="1" dirty="0" smtClean="0">
              <a:solidFill>
                <a:schemeClr val="tx1"/>
              </a:solidFill>
              <a:cs typeface="+mj-cs"/>
            </a:endParaRPr>
          </a:p>
        </p:txBody>
      </p:sp>
      <p:pic>
        <p:nvPicPr>
          <p:cNvPr id="7170" name="Picture 2"/>
          <p:cNvPicPr>
            <a:picLocks noChangeAspect="1" noChangeArrowheads="1"/>
          </p:cNvPicPr>
          <p:nvPr/>
        </p:nvPicPr>
        <p:blipFill>
          <a:blip r:embed="rId2"/>
          <a:srcRect/>
          <a:stretch>
            <a:fillRect/>
          </a:stretch>
        </p:blipFill>
        <p:spPr bwMode="auto">
          <a:xfrm>
            <a:off x="571473" y="2214554"/>
            <a:ext cx="7715304" cy="3714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71415"/>
            <a:ext cx="6500858" cy="857256"/>
          </a:xfrm>
        </p:spPr>
        <p:txBody>
          <a:bodyPr>
            <a:normAutofit fontScale="90000"/>
          </a:bodyPr>
          <a:lstStyle/>
          <a:p>
            <a:pPr rtl="1"/>
            <a:r>
              <a:rPr lang="fr-FR" sz="3200" b="1" dirty="0" smtClean="0">
                <a:solidFill>
                  <a:srgbClr val="FF0000"/>
                </a:solidFill>
              </a:rPr>
              <a:t> -IV</a:t>
            </a:r>
            <a:r>
              <a:rPr lang="ar-DZ" sz="3600" b="1" dirty="0" smtClean="0">
                <a:solidFill>
                  <a:srgbClr val="FF0000"/>
                </a:solidFill>
              </a:rPr>
              <a:t>استراتيجيات وسياسات التسويق الالكتروني</a:t>
            </a:r>
            <a:endParaRPr lang="fr-FR" sz="3600" b="1" dirty="0">
              <a:solidFill>
                <a:srgbClr val="FF0000"/>
              </a:solidFill>
            </a:endParaRPr>
          </a:p>
        </p:txBody>
      </p:sp>
      <p:sp>
        <p:nvSpPr>
          <p:cNvPr id="3" name="Sous-titre 2"/>
          <p:cNvSpPr>
            <a:spLocks noGrp="1"/>
          </p:cNvSpPr>
          <p:nvPr>
            <p:ph type="subTitle" idx="1"/>
          </p:nvPr>
        </p:nvSpPr>
        <p:spPr>
          <a:xfrm>
            <a:off x="142876" y="857232"/>
            <a:ext cx="8858280" cy="5929330"/>
          </a:xfrm>
        </p:spPr>
        <p:txBody>
          <a:bodyPr/>
          <a:lstStyle/>
          <a:p>
            <a:pPr algn="r" rtl="1"/>
            <a:r>
              <a:rPr lang="ar-DZ" b="1" dirty="0" smtClean="0">
                <a:solidFill>
                  <a:schemeClr val="tx1"/>
                </a:solidFill>
                <a:cs typeface="+mj-cs"/>
              </a:rPr>
              <a:t>ثانيا – استراتيجيات التسويق الالكتروني</a:t>
            </a:r>
          </a:p>
          <a:p>
            <a:pPr algn="r" rtl="1"/>
            <a:r>
              <a:rPr lang="ar-DZ" b="1" dirty="0" smtClean="0">
                <a:solidFill>
                  <a:schemeClr val="tx1"/>
                </a:solidFill>
                <a:cs typeface="+mj-cs"/>
              </a:rPr>
              <a:t>	</a:t>
            </a:r>
            <a:r>
              <a:rPr lang="ar-DZ" b="1" dirty="0" smtClean="0">
                <a:solidFill>
                  <a:schemeClr val="tx1"/>
                </a:solidFill>
              </a:rPr>
              <a:t> 2- تمييز المنتج</a:t>
            </a:r>
            <a:endParaRPr lang="ar-DZ" b="1" dirty="0" smtClean="0">
              <a:solidFill>
                <a:schemeClr val="tx1"/>
              </a:solidFill>
              <a:cs typeface="+mj-cs"/>
            </a:endParaRPr>
          </a:p>
        </p:txBody>
      </p:sp>
      <p:pic>
        <p:nvPicPr>
          <p:cNvPr id="9218" name="Picture 2"/>
          <p:cNvPicPr>
            <a:picLocks noChangeAspect="1" noChangeArrowheads="1"/>
          </p:cNvPicPr>
          <p:nvPr/>
        </p:nvPicPr>
        <p:blipFill>
          <a:blip r:embed="rId2"/>
          <a:srcRect/>
          <a:stretch>
            <a:fillRect/>
          </a:stretch>
        </p:blipFill>
        <p:spPr bwMode="auto">
          <a:xfrm>
            <a:off x="357158" y="2214554"/>
            <a:ext cx="8358246"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337</Words>
  <Application>Microsoft Office PowerPoint</Application>
  <PresentationFormat>Affichage à l'écran (4:3)</PresentationFormat>
  <Paragraphs>88</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lpstr> -IVاستراتيجيات وسياسات التسويق الالكتروني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-IVاستراتيجيات وسياسات التسويق الالكتروني</dc:title>
  <dc:creator>ms</dc:creator>
  <cp:lastModifiedBy>ms</cp:lastModifiedBy>
  <cp:revision>31</cp:revision>
  <dcterms:created xsi:type="dcterms:W3CDTF">2020-05-12T17:36:56Z</dcterms:created>
  <dcterms:modified xsi:type="dcterms:W3CDTF">2020-05-14T17:41:32Z</dcterms:modified>
</cp:coreProperties>
</file>