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385" r:id="rId3"/>
    <p:sldId id="386" r:id="rId4"/>
    <p:sldId id="387" r:id="rId5"/>
    <p:sldId id="258" r:id="rId6"/>
    <p:sldId id="259" r:id="rId7"/>
    <p:sldId id="330" r:id="rId8"/>
    <p:sldId id="337" r:id="rId9"/>
    <p:sldId id="318" r:id="rId10"/>
    <p:sldId id="319" r:id="rId11"/>
    <p:sldId id="342"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 initials="a" lastIdx="1" clrIdx="0">
    <p:extLst>
      <p:ext uri="{19B8F6BF-5375-455C-9EA6-DF929625EA0E}">
        <p15:presenceInfo xmlns:p15="http://schemas.microsoft.com/office/powerpoint/2012/main" userId="adm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9" d="100"/>
          <a:sy n="59" d="100"/>
        </p:scale>
        <p:origin x="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B364C004-4E0F-4F75-A7FF-FBC8595C6D3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4556F0FA-625A-4CD4-949C-ACAEF2F8760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E304511-376E-49D8-A007-464129C55885}" type="datetimeFigureOut">
              <a:rPr lang="fr-FR" smtClean="0"/>
              <a:t>20/04/2020</a:t>
            </a:fld>
            <a:endParaRPr lang="fr-FR"/>
          </a:p>
        </p:txBody>
      </p:sp>
      <p:sp>
        <p:nvSpPr>
          <p:cNvPr id="4" name="Espace réservé du pied de page 3">
            <a:extLst>
              <a:ext uri="{FF2B5EF4-FFF2-40B4-BE49-F238E27FC236}">
                <a16:creationId xmlns:a16="http://schemas.microsoft.com/office/drawing/2014/main" id="{41C280D5-4DCF-4226-B52C-CB5F3AC2619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4C08FFEC-786E-4B85-986C-FADAD539660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51796A0-BCB8-43D8-AF78-391C028D55E6}" type="slidenum">
              <a:rPr lang="fr-FR" smtClean="0"/>
              <a:t>‹N°›</a:t>
            </a:fld>
            <a:endParaRPr lang="fr-FR"/>
          </a:p>
        </p:txBody>
      </p:sp>
    </p:spTree>
    <p:extLst>
      <p:ext uri="{BB962C8B-B14F-4D97-AF65-F5344CB8AC3E}">
        <p14:creationId xmlns:p14="http://schemas.microsoft.com/office/powerpoint/2010/main" val="11784117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501521-26ED-47C3-9C35-13027D6F672C}" type="datetimeFigureOut">
              <a:rPr lang="fr-FR" smtClean="0"/>
              <a:t>20/04/2020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1AEA3F-CB85-449C-A109-7C9596AF24A9}" type="slidenum">
              <a:rPr lang="fr-FR" smtClean="0"/>
              <a:t>‹N°›</a:t>
            </a:fld>
            <a:endParaRPr lang="fr-FR"/>
          </a:p>
        </p:txBody>
      </p:sp>
    </p:spTree>
    <p:extLst>
      <p:ext uri="{BB962C8B-B14F-4D97-AF65-F5344CB8AC3E}">
        <p14:creationId xmlns:p14="http://schemas.microsoft.com/office/powerpoint/2010/main" val="359463474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9E4EF7-08BA-4C3D-A71D-4062A6628911}"/>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1D70E288-4A64-46CB-BDAA-6016134C92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55AAF273-429D-48B9-87EE-BF296591E503}"/>
              </a:ext>
            </a:extLst>
          </p:cNvPr>
          <p:cNvSpPr>
            <a:spLocks noGrp="1"/>
          </p:cNvSpPr>
          <p:nvPr>
            <p:ph type="dt" sz="half" idx="10"/>
          </p:nvPr>
        </p:nvSpPr>
        <p:spPr/>
        <p:txBody>
          <a:bodyPr/>
          <a:lstStyle/>
          <a:p>
            <a:fld id="{4F6F1DC1-BD62-4486-B84F-DB2EC1BC8C03}" type="datetime1">
              <a:rPr lang="fr-FR" smtClean="0"/>
              <a:t>20/04/2020</a:t>
            </a:fld>
            <a:endParaRPr lang="fr-FR"/>
          </a:p>
        </p:txBody>
      </p:sp>
      <p:sp>
        <p:nvSpPr>
          <p:cNvPr id="5" name="Espace réservé du pied de page 4">
            <a:extLst>
              <a:ext uri="{FF2B5EF4-FFF2-40B4-BE49-F238E27FC236}">
                <a16:creationId xmlns:a16="http://schemas.microsoft.com/office/drawing/2014/main" id="{B0F8DEF4-101D-465B-AEFD-FDF047754C3B}"/>
              </a:ext>
            </a:extLst>
          </p:cNvPr>
          <p:cNvSpPr>
            <a:spLocks noGrp="1"/>
          </p:cNvSpPr>
          <p:nvPr>
            <p:ph type="ftr" sz="quarter" idx="11"/>
          </p:nvPr>
        </p:nvSpPr>
        <p:spPr/>
        <p:txBody>
          <a:bodyPr/>
          <a:lstStyle/>
          <a:p>
            <a:r>
              <a:rPr lang="fr-FR"/>
              <a:t>Biodiversité et Changements Globaux     EE            H HAFID</a:t>
            </a:r>
          </a:p>
        </p:txBody>
      </p:sp>
      <p:sp>
        <p:nvSpPr>
          <p:cNvPr id="6" name="Espace réservé du numéro de diapositive 5">
            <a:extLst>
              <a:ext uri="{FF2B5EF4-FFF2-40B4-BE49-F238E27FC236}">
                <a16:creationId xmlns:a16="http://schemas.microsoft.com/office/drawing/2014/main" id="{59F3CF5D-8C5F-41D1-A3CC-E66527F097A7}"/>
              </a:ext>
            </a:extLst>
          </p:cNvPr>
          <p:cNvSpPr>
            <a:spLocks noGrp="1"/>
          </p:cNvSpPr>
          <p:nvPr>
            <p:ph type="sldNum" sz="quarter" idx="12"/>
          </p:nvPr>
        </p:nvSpPr>
        <p:spPr/>
        <p:txBody>
          <a:bodyPr/>
          <a:lstStyle/>
          <a:p>
            <a:fld id="{12659282-C5CC-448D-910A-CF7C6700A857}" type="slidenum">
              <a:rPr lang="fr-FR" smtClean="0"/>
              <a:t>‹N°›</a:t>
            </a:fld>
            <a:endParaRPr lang="fr-FR"/>
          </a:p>
        </p:txBody>
      </p:sp>
    </p:spTree>
    <p:extLst>
      <p:ext uri="{BB962C8B-B14F-4D97-AF65-F5344CB8AC3E}">
        <p14:creationId xmlns:p14="http://schemas.microsoft.com/office/powerpoint/2010/main" val="985635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1F2417-D5F2-438A-A3DE-FC8206899D2B}"/>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9984BDB9-5A3C-4750-8586-E246D618C76C}"/>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D793A06-6220-44AD-AB7A-9E0BBA98EC7C}"/>
              </a:ext>
            </a:extLst>
          </p:cNvPr>
          <p:cNvSpPr>
            <a:spLocks noGrp="1"/>
          </p:cNvSpPr>
          <p:nvPr>
            <p:ph type="dt" sz="half" idx="10"/>
          </p:nvPr>
        </p:nvSpPr>
        <p:spPr/>
        <p:txBody>
          <a:bodyPr/>
          <a:lstStyle/>
          <a:p>
            <a:fld id="{17447698-5E5E-4B80-9199-A6B8BA54251A}" type="datetime1">
              <a:rPr lang="fr-FR" smtClean="0"/>
              <a:t>20/04/2020</a:t>
            </a:fld>
            <a:endParaRPr lang="fr-FR"/>
          </a:p>
        </p:txBody>
      </p:sp>
      <p:sp>
        <p:nvSpPr>
          <p:cNvPr id="5" name="Espace réservé du pied de page 4">
            <a:extLst>
              <a:ext uri="{FF2B5EF4-FFF2-40B4-BE49-F238E27FC236}">
                <a16:creationId xmlns:a16="http://schemas.microsoft.com/office/drawing/2014/main" id="{B5C6D08D-5AAE-4A22-8997-EB810A56DCB6}"/>
              </a:ext>
            </a:extLst>
          </p:cNvPr>
          <p:cNvSpPr>
            <a:spLocks noGrp="1"/>
          </p:cNvSpPr>
          <p:nvPr>
            <p:ph type="ftr" sz="quarter" idx="11"/>
          </p:nvPr>
        </p:nvSpPr>
        <p:spPr/>
        <p:txBody>
          <a:bodyPr/>
          <a:lstStyle/>
          <a:p>
            <a:r>
              <a:rPr lang="fr-FR"/>
              <a:t>Biodiversité et Changements Globaux     EE            H HAFID</a:t>
            </a:r>
          </a:p>
        </p:txBody>
      </p:sp>
      <p:sp>
        <p:nvSpPr>
          <p:cNvPr id="6" name="Espace réservé du numéro de diapositive 5">
            <a:extLst>
              <a:ext uri="{FF2B5EF4-FFF2-40B4-BE49-F238E27FC236}">
                <a16:creationId xmlns:a16="http://schemas.microsoft.com/office/drawing/2014/main" id="{B93DE708-CF11-4306-9746-FE16F59E80D9}"/>
              </a:ext>
            </a:extLst>
          </p:cNvPr>
          <p:cNvSpPr>
            <a:spLocks noGrp="1"/>
          </p:cNvSpPr>
          <p:nvPr>
            <p:ph type="sldNum" sz="quarter" idx="12"/>
          </p:nvPr>
        </p:nvSpPr>
        <p:spPr/>
        <p:txBody>
          <a:bodyPr/>
          <a:lstStyle/>
          <a:p>
            <a:fld id="{12659282-C5CC-448D-910A-CF7C6700A857}" type="slidenum">
              <a:rPr lang="fr-FR" smtClean="0"/>
              <a:t>‹N°›</a:t>
            </a:fld>
            <a:endParaRPr lang="fr-FR"/>
          </a:p>
        </p:txBody>
      </p:sp>
    </p:spTree>
    <p:extLst>
      <p:ext uri="{BB962C8B-B14F-4D97-AF65-F5344CB8AC3E}">
        <p14:creationId xmlns:p14="http://schemas.microsoft.com/office/powerpoint/2010/main" val="3504030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79E15EF5-1EF5-4253-833A-DAC9079C9919}"/>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5D015B98-5490-4DBC-A02A-AC81A3C2A23C}"/>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52A0EEB-4F5D-4BC5-ABD4-5F14C03974DB}"/>
              </a:ext>
            </a:extLst>
          </p:cNvPr>
          <p:cNvSpPr>
            <a:spLocks noGrp="1"/>
          </p:cNvSpPr>
          <p:nvPr>
            <p:ph type="dt" sz="half" idx="10"/>
          </p:nvPr>
        </p:nvSpPr>
        <p:spPr/>
        <p:txBody>
          <a:bodyPr/>
          <a:lstStyle/>
          <a:p>
            <a:fld id="{C40D0DC2-432F-4449-81C4-72ED7A3897DA}" type="datetime1">
              <a:rPr lang="fr-FR" smtClean="0"/>
              <a:t>20/04/2020</a:t>
            </a:fld>
            <a:endParaRPr lang="fr-FR"/>
          </a:p>
        </p:txBody>
      </p:sp>
      <p:sp>
        <p:nvSpPr>
          <p:cNvPr id="5" name="Espace réservé du pied de page 4">
            <a:extLst>
              <a:ext uri="{FF2B5EF4-FFF2-40B4-BE49-F238E27FC236}">
                <a16:creationId xmlns:a16="http://schemas.microsoft.com/office/drawing/2014/main" id="{724FC7A4-BA2C-4977-ADB6-FE83F17E09DC}"/>
              </a:ext>
            </a:extLst>
          </p:cNvPr>
          <p:cNvSpPr>
            <a:spLocks noGrp="1"/>
          </p:cNvSpPr>
          <p:nvPr>
            <p:ph type="ftr" sz="quarter" idx="11"/>
          </p:nvPr>
        </p:nvSpPr>
        <p:spPr/>
        <p:txBody>
          <a:bodyPr/>
          <a:lstStyle/>
          <a:p>
            <a:r>
              <a:rPr lang="fr-FR"/>
              <a:t>Biodiversité et Changements Globaux     EE            H HAFID</a:t>
            </a:r>
          </a:p>
        </p:txBody>
      </p:sp>
      <p:sp>
        <p:nvSpPr>
          <p:cNvPr id="6" name="Espace réservé du numéro de diapositive 5">
            <a:extLst>
              <a:ext uri="{FF2B5EF4-FFF2-40B4-BE49-F238E27FC236}">
                <a16:creationId xmlns:a16="http://schemas.microsoft.com/office/drawing/2014/main" id="{D7A9ED69-9145-4ED3-8FF1-404F0EE9A0C4}"/>
              </a:ext>
            </a:extLst>
          </p:cNvPr>
          <p:cNvSpPr>
            <a:spLocks noGrp="1"/>
          </p:cNvSpPr>
          <p:nvPr>
            <p:ph type="sldNum" sz="quarter" idx="12"/>
          </p:nvPr>
        </p:nvSpPr>
        <p:spPr/>
        <p:txBody>
          <a:bodyPr/>
          <a:lstStyle/>
          <a:p>
            <a:fld id="{12659282-C5CC-448D-910A-CF7C6700A857}" type="slidenum">
              <a:rPr lang="fr-FR" smtClean="0"/>
              <a:t>‹N°›</a:t>
            </a:fld>
            <a:endParaRPr lang="fr-FR"/>
          </a:p>
        </p:txBody>
      </p:sp>
    </p:spTree>
    <p:extLst>
      <p:ext uri="{BB962C8B-B14F-4D97-AF65-F5344CB8AC3E}">
        <p14:creationId xmlns:p14="http://schemas.microsoft.com/office/powerpoint/2010/main" val="271921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B932EA-FCE4-4CE8-B455-7B6925F17B4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D7C2AFA-FD25-49DD-B9F7-D1642D26D7C9}"/>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DD1B768-D18E-4972-9520-151D7989CD24}"/>
              </a:ext>
            </a:extLst>
          </p:cNvPr>
          <p:cNvSpPr>
            <a:spLocks noGrp="1"/>
          </p:cNvSpPr>
          <p:nvPr>
            <p:ph type="dt" sz="half" idx="10"/>
          </p:nvPr>
        </p:nvSpPr>
        <p:spPr/>
        <p:txBody>
          <a:bodyPr/>
          <a:lstStyle/>
          <a:p>
            <a:fld id="{EEE265EB-C42E-45AA-ACDB-B825A80F78CF}" type="datetime1">
              <a:rPr lang="fr-FR" smtClean="0"/>
              <a:t>20/04/2020</a:t>
            </a:fld>
            <a:endParaRPr lang="fr-FR"/>
          </a:p>
        </p:txBody>
      </p:sp>
      <p:sp>
        <p:nvSpPr>
          <p:cNvPr id="5" name="Espace réservé du pied de page 4">
            <a:extLst>
              <a:ext uri="{FF2B5EF4-FFF2-40B4-BE49-F238E27FC236}">
                <a16:creationId xmlns:a16="http://schemas.microsoft.com/office/drawing/2014/main" id="{E8380A32-EA9A-4B53-8FF2-271F445FEF7B}"/>
              </a:ext>
            </a:extLst>
          </p:cNvPr>
          <p:cNvSpPr>
            <a:spLocks noGrp="1"/>
          </p:cNvSpPr>
          <p:nvPr>
            <p:ph type="ftr" sz="quarter" idx="11"/>
          </p:nvPr>
        </p:nvSpPr>
        <p:spPr/>
        <p:txBody>
          <a:bodyPr/>
          <a:lstStyle/>
          <a:p>
            <a:r>
              <a:rPr lang="fr-FR"/>
              <a:t>Biodiversité et Changements Globaux     EE            H HAFID</a:t>
            </a:r>
          </a:p>
        </p:txBody>
      </p:sp>
      <p:sp>
        <p:nvSpPr>
          <p:cNvPr id="6" name="Espace réservé du numéro de diapositive 5">
            <a:extLst>
              <a:ext uri="{FF2B5EF4-FFF2-40B4-BE49-F238E27FC236}">
                <a16:creationId xmlns:a16="http://schemas.microsoft.com/office/drawing/2014/main" id="{D8B57200-CAA8-40E5-9576-B09B60CA1450}"/>
              </a:ext>
            </a:extLst>
          </p:cNvPr>
          <p:cNvSpPr>
            <a:spLocks noGrp="1"/>
          </p:cNvSpPr>
          <p:nvPr>
            <p:ph type="sldNum" sz="quarter" idx="12"/>
          </p:nvPr>
        </p:nvSpPr>
        <p:spPr/>
        <p:txBody>
          <a:bodyPr/>
          <a:lstStyle/>
          <a:p>
            <a:fld id="{12659282-C5CC-448D-910A-CF7C6700A857}" type="slidenum">
              <a:rPr lang="fr-FR" smtClean="0"/>
              <a:t>‹N°›</a:t>
            </a:fld>
            <a:endParaRPr lang="fr-FR"/>
          </a:p>
        </p:txBody>
      </p:sp>
    </p:spTree>
    <p:extLst>
      <p:ext uri="{BB962C8B-B14F-4D97-AF65-F5344CB8AC3E}">
        <p14:creationId xmlns:p14="http://schemas.microsoft.com/office/powerpoint/2010/main" val="3134581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A19956-679B-4AC5-A4A2-48EA3E205CF4}"/>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26A31B4F-3677-47CC-AF93-A9DCE74512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B8B3B3A-802A-4AFC-8599-6B7BD1C81918}"/>
              </a:ext>
            </a:extLst>
          </p:cNvPr>
          <p:cNvSpPr>
            <a:spLocks noGrp="1"/>
          </p:cNvSpPr>
          <p:nvPr>
            <p:ph type="dt" sz="half" idx="10"/>
          </p:nvPr>
        </p:nvSpPr>
        <p:spPr/>
        <p:txBody>
          <a:bodyPr/>
          <a:lstStyle/>
          <a:p>
            <a:fld id="{7FC139F4-2A23-4996-9BBB-154523D7C721}" type="datetime1">
              <a:rPr lang="fr-FR" smtClean="0"/>
              <a:t>20/04/2020</a:t>
            </a:fld>
            <a:endParaRPr lang="fr-FR"/>
          </a:p>
        </p:txBody>
      </p:sp>
      <p:sp>
        <p:nvSpPr>
          <p:cNvPr id="5" name="Espace réservé du pied de page 4">
            <a:extLst>
              <a:ext uri="{FF2B5EF4-FFF2-40B4-BE49-F238E27FC236}">
                <a16:creationId xmlns:a16="http://schemas.microsoft.com/office/drawing/2014/main" id="{DB8F0FF2-6BA1-4FFD-9097-AFC2F310E409}"/>
              </a:ext>
            </a:extLst>
          </p:cNvPr>
          <p:cNvSpPr>
            <a:spLocks noGrp="1"/>
          </p:cNvSpPr>
          <p:nvPr>
            <p:ph type="ftr" sz="quarter" idx="11"/>
          </p:nvPr>
        </p:nvSpPr>
        <p:spPr/>
        <p:txBody>
          <a:bodyPr/>
          <a:lstStyle/>
          <a:p>
            <a:r>
              <a:rPr lang="fr-FR"/>
              <a:t>Biodiversité et Changements Globaux     EE            H HAFID</a:t>
            </a:r>
          </a:p>
        </p:txBody>
      </p:sp>
      <p:sp>
        <p:nvSpPr>
          <p:cNvPr id="6" name="Espace réservé du numéro de diapositive 5">
            <a:extLst>
              <a:ext uri="{FF2B5EF4-FFF2-40B4-BE49-F238E27FC236}">
                <a16:creationId xmlns:a16="http://schemas.microsoft.com/office/drawing/2014/main" id="{E5CCE58C-5E52-4F93-B1EF-C64ED577FFCE}"/>
              </a:ext>
            </a:extLst>
          </p:cNvPr>
          <p:cNvSpPr>
            <a:spLocks noGrp="1"/>
          </p:cNvSpPr>
          <p:nvPr>
            <p:ph type="sldNum" sz="quarter" idx="12"/>
          </p:nvPr>
        </p:nvSpPr>
        <p:spPr/>
        <p:txBody>
          <a:bodyPr/>
          <a:lstStyle/>
          <a:p>
            <a:fld id="{12659282-C5CC-448D-910A-CF7C6700A857}" type="slidenum">
              <a:rPr lang="fr-FR" smtClean="0"/>
              <a:t>‹N°›</a:t>
            </a:fld>
            <a:endParaRPr lang="fr-FR"/>
          </a:p>
        </p:txBody>
      </p:sp>
    </p:spTree>
    <p:extLst>
      <p:ext uri="{BB962C8B-B14F-4D97-AF65-F5344CB8AC3E}">
        <p14:creationId xmlns:p14="http://schemas.microsoft.com/office/powerpoint/2010/main" val="1476406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54C26F-2387-47FC-879A-D465132D484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94A93566-4B17-44FD-896A-E10B5D07B8FB}"/>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629DAA99-47AA-4F0C-B001-4DE8BBE5B9A3}"/>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1C1EAC37-9F98-4A27-8B21-652E02F8CBB5}"/>
              </a:ext>
            </a:extLst>
          </p:cNvPr>
          <p:cNvSpPr>
            <a:spLocks noGrp="1"/>
          </p:cNvSpPr>
          <p:nvPr>
            <p:ph type="dt" sz="half" idx="10"/>
          </p:nvPr>
        </p:nvSpPr>
        <p:spPr/>
        <p:txBody>
          <a:bodyPr/>
          <a:lstStyle/>
          <a:p>
            <a:fld id="{B6AF2745-0892-45EF-8FED-68C6FBBDEF77}" type="datetime1">
              <a:rPr lang="fr-FR" smtClean="0"/>
              <a:t>20/04/2020</a:t>
            </a:fld>
            <a:endParaRPr lang="fr-FR"/>
          </a:p>
        </p:txBody>
      </p:sp>
      <p:sp>
        <p:nvSpPr>
          <p:cNvPr id="6" name="Espace réservé du pied de page 5">
            <a:extLst>
              <a:ext uri="{FF2B5EF4-FFF2-40B4-BE49-F238E27FC236}">
                <a16:creationId xmlns:a16="http://schemas.microsoft.com/office/drawing/2014/main" id="{F5C8DE13-19AD-4B90-9931-05CCC8D5C546}"/>
              </a:ext>
            </a:extLst>
          </p:cNvPr>
          <p:cNvSpPr>
            <a:spLocks noGrp="1"/>
          </p:cNvSpPr>
          <p:nvPr>
            <p:ph type="ftr" sz="quarter" idx="11"/>
          </p:nvPr>
        </p:nvSpPr>
        <p:spPr/>
        <p:txBody>
          <a:bodyPr/>
          <a:lstStyle/>
          <a:p>
            <a:r>
              <a:rPr lang="fr-FR"/>
              <a:t>Biodiversité et Changements Globaux     EE            H HAFID</a:t>
            </a:r>
          </a:p>
        </p:txBody>
      </p:sp>
      <p:sp>
        <p:nvSpPr>
          <p:cNvPr id="7" name="Espace réservé du numéro de diapositive 6">
            <a:extLst>
              <a:ext uri="{FF2B5EF4-FFF2-40B4-BE49-F238E27FC236}">
                <a16:creationId xmlns:a16="http://schemas.microsoft.com/office/drawing/2014/main" id="{5FB38077-3C77-4858-8913-D2C0A28AFD81}"/>
              </a:ext>
            </a:extLst>
          </p:cNvPr>
          <p:cNvSpPr>
            <a:spLocks noGrp="1"/>
          </p:cNvSpPr>
          <p:nvPr>
            <p:ph type="sldNum" sz="quarter" idx="12"/>
          </p:nvPr>
        </p:nvSpPr>
        <p:spPr/>
        <p:txBody>
          <a:bodyPr/>
          <a:lstStyle/>
          <a:p>
            <a:fld id="{12659282-C5CC-448D-910A-CF7C6700A857}" type="slidenum">
              <a:rPr lang="fr-FR" smtClean="0"/>
              <a:t>‹N°›</a:t>
            </a:fld>
            <a:endParaRPr lang="fr-FR"/>
          </a:p>
        </p:txBody>
      </p:sp>
    </p:spTree>
    <p:extLst>
      <p:ext uri="{BB962C8B-B14F-4D97-AF65-F5344CB8AC3E}">
        <p14:creationId xmlns:p14="http://schemas.microsoft.com/office/powerpoint/2010/main" val="597628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0FDF24-69F0-4F2F-83CC-B6B0B4E40F41}"/>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B9BAABF1-8C07-4A78-A310-2697D8F1FD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54B26A16-88DD-4F5C-A102-1F35A2863710}"/>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2F881CBC-889E-4155-8A8F-D4161D1DFF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4FCFC519-581A-4A87-961A-4173FB83AFD8}"/>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00CE3591-3FED-46F0-AC77-E118EE6DAFE3}"/>
              </a:ext>
            </a:extLst>
          </p:cNvPr>
          <p:cNvSpPr>
            <a:spLocks noGrp="1"/>
          </p:cNvSpPr>
          <p:nvPr>
            <p:ph type="dt" sz="half" idx="10"/>
          </p:nvPr>
        </p:nvSpPr>
        <p:spPr/>
        <p:txBody>
          <a:bodyPr/>
          <a:lstStyle/>
          <a:p>
            <a:fld id="{FA144B05-E8E9-45A0-A694-0736952BFD25}" type="datetime1">
              <a:rPr lang="fr-FR" smtClean="0"/>
              <a:t>20/04/2020</a:t>
            </a:fld>
            <a:endParaRPr lang="fr-FR"/>
          </a:p>
        </p:txBody>
      </p:sp>
      <p:sp>
        <p:nvSpPr>
          <p:cNvPr id="8" name="Espace réservé du pied de page 7">
            <a:extLst>
              <a:ext uri="{FF2B5EF4-FFF2-40B4-BE49-F238E27FC236}">
                <a16:creationId xmlns:a16="http://schemas.microsoft.com/office/drawing/2014/main" id="{4A4BDAC7-DB76-4484-82E5-52A2124EAEB0}"/>
              </a:ext>
            </a:extLst>
          </p:cNvPr>
          <p:cNvSpPr>
            <a:spLocks noGrp="1"/>
          </p:cNvSpPr>
          <p:nvPr>
            <p:ph type="ftr" sz="quarter" idx="11"/>
          </p:nvPr>
        </p:nvSpPr>
        <p:spPr/>
        <p:txBody>
          <a:bodyPr/>
          <a:lstStyle/>
          <a:p>
            <a:r>
              <a:rPr lang="fr-FR"/>
              <a:t>Biodiversité et Changements Globaux     EE            H HAFID</a:t>
            </a:r>
          </a:p>
        </p:txBody>
      </p:sp>
      <p:sp>
        <p:nvSpPr>
          <p:cNvPr id="9" name="Espace réservé du numéro de diapositive 8">
            <a:extLst>
              <a:ext uri="{FF2B5EF4-FFF2-40B4-BE49-F238E27FC236}">
                <a16:creationId xmlns:a16="http://schemas.microsoft.com/office/drawing/2014/main" id="{1A92DE0E-623F-4E9A-8C7D-2ACA49D4DAC7}"/>
              </a:ext>
            </a:extLst>
          </p:cNvPr>
          <p:cNvSpPr>
            <a:spLocks noGrp="1"/>
          </p:cNvSpPr>
          <p:nvPr>
            <p:ph type="sldNum" sz="quarter" idx="12"/>
          </p:nvPr>
        </p:nvSpPr>
        <p:spPr/>
        <p:txBody>
          <a:bodyPr/>
          <a:lstStyle/>
          <a:p>
            <a:fld id="{12659282-C5CC-448D-910A-CF7C6700A857}" type="slidenum">
              <a:rPr lang="fr-FR" smtClean="0"/>
              <a:t>‹N°›</a:t>
            </a:fld>
            <a:endParaRPr lang="fr-FR"/>
          </a:p>
        </p:txBody>
      </p:sp>
    </p:spTree>
    <p:extLst>
      <p:ext uri="{BB962C8B-B14F-4D97-AF65-F5344CB8AC3E}">
        <p14:creationId xmlns:p14="http://schemas.microsoft.com/office/powerpoint/2010/main" val="54300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E70A33-7619-43ED-8508-2FFAED8EF590}"/>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CE8F5ABC-2F93-43C9-93BE-248297FF3BD2}"/>
              </a:ext>
            </a:extLst>
          </p:cNvPr>
          <p:cNvSpPr>
            <a:spLocks noGrp="1"/>
          </p:cNvSpPr>
          <p:nvPr>
            <p:ph type="dt" sz="half" idx="10"/>
          </p:nvPr>
        </p:nvSpPr>
        <p:spPr/>
        <p:txBody>
          <a:bodyPr/>
          <a:lstStyle/>
          <a:p>
            <a:fld id="{313880A3-AF8D-4AB9-833C-D2A7C8FAD55D}" type="datetime1">
              <a:rPr lang="fr-FR" smtClean="0"/>
              <a:t>20/04/2020</a:t>
            </a:fld>
            <a:endParaRPr lang="fr-FR"/>
          </a:p>
        </p:txBody>
      </p:sp>
      <p:sp>
        <p:nvSpPr>
          <p:cNvPr id="4" name="Espace réservé du pied de page 3">
            <a:extLst>
              <a:ext uri="{FF2B5EF4-FFF2-40B4-BE49-F238E27FC236}">
                <a16:creationId xmlns:a16="http://schemas.microsoft.com/office/drawing/2014/main" id="{D7F3854E-4DCF-4B03-B4D2-F1C8B5A48F40}"/>
              </a:ext>
            </a:extLst>
          </p:cNvPr>
          <p:cNvSpPr>
            <a:spLocks noGrp="1"/>
          </p:cNvSpPr>
          <p:nvPr>
            <p:ph type="ftr" sz="quarter" idx="11"/>
          </p:nvPr>
        </p:nvSpPr>
        <p:spPr/>
        <p:txBody>
          <a:bodyPr/>
          <a:lstStyle/>
          <a:p>
            <a:r>
              <a:rPr lang="fr-FR"/>
              <a:t>Biodiversité et Changements Globaux     EE            H HAFID</a:t>
            </a:r>
          </a:p>
        </p:txBody>
      </p:sp>
      <p:sp>
        <p:nvSpPr>
          <p:cNvPr id="5" name="Espace réservé du numéro de diapositive 4">
            <a:extLst>
              <a:ext uri="{FF2B5EF4-FFF2-40B4-BE49-F238E27FC236}">
                <a16:creationId xmlns:a16="http://schemas.microsoft.com/office/drawing/2014/main" id="{87D6D01D-F735-4F8A-B234-EAC9C8A96BCB}"/>
              </a:ext>
            </a:extLst>
          </p:cNvPr>
          <p:cNvSpPr>
            <a:spLocks noGrp="1"/>
          </p:cNvSpPr>
          <p:nvPr>
            <p:ph type="sldNum" sz="quarter" idx="12"/>
          </p:nvPr>
        </p:nvSpPr>
        <p:spPr/>
        <p:txBody>
          <a:bodyPr/>
          <a:lstStyle/>
          <a:p>
            <a:fld id="{12659282-C5CC-448D-910A-CF7C6700A857}" type="slidenum">
              <a:rPr lang="fr-FR" smtClean="0"/>
              <a:t>‹N°›</a:t>
            </a:fld>
            <a:endParaRPr lang="fr-FR"/>
          </a:p>
        </p:txBody>
      </p:sp>
    </p:spTree>
    <p:extLst>
      <p:ext uri="{BB962C8B-B14F-4D97-AF65-F5344CB8AC3E}">
        <p14:creationId xmlns:p14="http://schemas.microsoft.com/office/powerpoint/2010/main" val="3995662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973FEC1-EE3E-41D2-A5FD-E2FB0E24F4A0}"/>
              </a:ext>
            </a:extLst>
          </p:cNvPr>
          <p:cNvSpPr>
            <a:spLocks noGrp="1"/>
          </p:cNvSpPr>
          <p:nvPr>
            <p:ph type="dt" sz="half" idx="10"/>
          </p:nvPr>
        </p:nvSpPr>
        <p:spPr/>
        <p:txBody>
          <a:bodyPr/>
          <a:lstStyle/>
          <a:p>
            <a:fld id="{3907B32A-BE53-4053-BDFB-F701EF10D816}" type="datetime1">
              <a:rPr lang="fr-FR" smtClean="0"/>
              <a:t>20/04/2020</a:t>
            </a:fld>
            <a:endParaRPr lang="fr-FR"/>
          </a:p>
        </p:txBody>
      </p:sp>
      <p:sp>
        <p:nvSpPr>
          <p:cNvPr id="3" name="Espace réservé du pied de page 2">
            <a:extLst>
              <a:ext uri="{FF2B5EF4-FFF2-40B4-BE49-F238E27FC236}">
                <a16:creationId xmlns:a16="http://schemas.microsoft.com/office/drawing/2014/main" id="{3C62F3EF-C49E-4F5F-A506-0EFB8D6C0428}"/>
              </a:ext>
            </a:extLst>
          </p:cNvPr>
          <p:cNvSpPr>
            <a:spLocks noGrp="1"/>
          </p:cNvSpPr>
          <p:nvPr>
            <p:ph type="ftr" sz="quarter" idx="11"/>
          </p:nvPr>
        </p:nvSpPr>
        <p:spPr/>
        <p:txBody>
          <a:bodyPr/>
          <a:lstStyle/>
          <a:p>
            <a:r>
              <a:rPr lang="fr-FR"/>
              <a:t>Biodiversité et Changements Globaux     EE            H HAFID</a:t>
            </a:r>
          </a:p>
        </p:txBody>
      </p:sp>
      <p:sp>
        <p:nvSpPr>
          <p:cNvPr id="4" name="Espace réservé du numéro de diapositive 3">
            <a:extLst>
              <a:ext uri="{FF2B5EF4-FFF2-40B4-BE49-F238E27FC236}">
                <a16:creationId xmlns:a16="http://schemas.microsoft.com/office/drawing/2014/main" id="{56FDA4E0-EE3F-4A0B-AFB4-1E42973E9993}"/>
              </a:ext>
            </a:extLst>
          </p:cNvPr>
          <p:cNvSpPr>
            <a:spLocks noGrp="1"/>
          </p:cNvSpPr>
          <p:nvPr>
            <p:ph type="sldNum" sz="quarter" idx="12"/>
          </p:nvPr>
        </p:nvSpPr>
        <p:spPr/>
        <p:txBody>
          <a:bodyPr/>
          <a:lstStyle/>
          <a:p>
            <a:fld id="{12659282-C5CC-448D-910A-CF7C6700A857}" type="slidenum">
              <a:rPr lang="fr-FR" smtClean="0"/>
              <a:t>‹N°›</a:t>
            </a:fld>
            <a:endParaRPr lang="fr-FR"/>
          </a:p>
        </p:txBody>
      </p:sp>
    </p:spTree>
    <p:extLst>
      <p:ext uri="{BB962C8B-B14F-4D97-AF65-F5344CB8AC3E}">
        <p14:creationId xmlns:p14="http://schemas.microsoft.com/office/powerpoint/2010/main" val="490054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D7DB77-8377-4595-8117-A3D31F2EB1C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E8005ACB-88CC-4F7A-B43E-D73AF87103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352F2364-0274-4660-B0AC-3307BB0FBE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AD00260-6298-4181-B5D4-883588C2398A}"/>
              </a:ext>
            </a:extLst>
          </p:cNvPr>
          <p:cNvSpPr>
            <a:spLocks noGrp="1"/>
          </p:cNvSpPr>
          <p:nvPr>
            <p:ph type="dt" sz="half" idx="10"/>
          </p:nvPr>
        </p:nvSpPr>
        <p:spPr/>
        <p:txBody>
          <a:bodyPr/>
          <a:lstStyle/>
          <a:p>
            <a:fld id="{A8D4BC74-6F2C-4A4A-AFCB-E2E8A395E2D6}" type="datetime1">
              <a:rPr lang="fr-FR" smtClean="0"/>
              <a:t>20/04/2020</a:t>
            </a:fld>
            <a:endParaRPr lang="fr-FR"/>
          </a:p>
        </p:txBody>
      </p:sp>
      <p:sp>
        <p:nvSpPr>
          <p:cNvPr id="6" name="Espace réservé du pied de page 5">
            <a:extLst>
              <a:ext uri="{FF2B5EF4-FFF2-40B4-BE49-F238E27FC236}">
                <a16:creationId xmlns:a16="http://schemas.microsoft.com/office/drawing/2014/main" id="{5E1AE49D-3C6B-4335-A978-7C4922CB4B64}"/>
              </a:ext>
            </a:extLst>
          </p:cNvPr>
          <p:cNvSpPr>
            <a:spLocks noGrp="1"/>
          </p:cNvSpPr>
          <p:nvPr>
            <p:ph type="ftr" sz="quarter" idx="11"/>
          </p:nvPr>
        </p:nvSpPr>
        <p:spPr/>
        <p:txBody>
          <a:bodyPr/>
          <a:lstStyle/>
          <a:p>
            <a:r>
              <a:rPr lang="fr-FR"/>
              <a:t>Biodiversité et Changements Globaux     EE            H HAFID</a:t>
            </a:r>
          </a:p>
        </p:txBody>
      </p:sp>
      <p:sp>
        <p:nvSpPr>
          <p:cNvPr id="7" name="Espace réservé du numéro de diapositive 6">
            <a:extLst>
              <a:ext uri="{FF2B5EF4-FFF2-40B4-BE49-F238E27FC236}">
                <a16:creationId xmlns:a16="http://schemas.microsoft.com/office/drawing/2014/main" id="{E029D6CD-3E42-447E-B041-CD6400108555}"/>
              </a:ext>
            </a:extLst>
          </p:cNvPr>
          <p:cNvSpPr>
            <a:spLocks noGrp="1"/>
          </p:cNvSpPr>
          <p:nvPr>
            <p:ph type="sldNum" sz="quarter" idx="12"/>
          </p:nvPr>
        </p:nvSpPr>
        <p:spPr/>
        <p:txBody>
          <a:bodyPr/>
          <a:lstStyle/>
          <a:p>
            <a:fld id="{12659282-C5CC-448D-910A-CF7C6700A857}" type="slidenum">
              <a:rPr lang="fr-FR" smtClean="0"/>
              <a:t>‹N°›</a:t>
            </a:fld>
            <a:endParaRPr lang="fr-FR"/>
          </a:p>
        </p:txBody>
      </p:sp>
    </p:spTree>
    <p:extLst>
      <p:ext uri="{BB962C8B-B14F-4D97-AF65-F5344CB8AC3E}">
        <p14:creationId xmlns:p14="http://schemas.microsoft.com/office/powerpoint/2010/main" val="1781650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12CB6E-6F35-49AD-9F1D-18FC871D1B0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2513422-7A78-4FAC-83E1-6489B2F601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2D4E7656-BA5E-44CB-8E6F-50C014A759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1F8AC9A-91A9-4F5F-942E-443A6377891D}"/>
              </a:ext>
            </a:extLst>
          </p:cNvPr>
          <p:cNvSpPr>
            <a:spLocks noGrp="1"/>
          </p:cNvSpPr>
          <p:nvPr>
            <p:ph type="dt" sz="half" idx="10"/>
          </p:nvPr>
        </p:nvSpPr>
        <p:spPr/>
        <p:txBody>
          <a:bodyPr/>
          <a:lstStyle/>
          <a:p>
            <a:fld id="{BB35BBF2-4EAE-4307-9226-9E88DEE4720A}" type="datetime1">
              <a:rPr lang="fr-FR" smtClean="0"/>
              <a:t>20/04/2020</a:t>
            </a:fld>
            <a:endParaRPr lang="fr-FR"/>
          </a:p>
        </p:txBody>
      </p:sp>
      <p:sp>
        <p:nvSpPr>
          <p:cNvPr id="6" name="Espace réservé du pied de page 5">
            <a:extLst>
              <a:ext uri="{FF2B5EF4-FFF2-40B4-BE49-F238E27FC236}">
                <a16:creationId xmlns:a16="http://schemas.microsoft.com/office/drawing/2014/main" id="{4F412AC1-A18B-41BC-8E74-2A7EDD3052F5}"/>
              </a:ext>
            </a:extLst>
          </p:cNvPr>
          <p:cNvSpPr>
            <a:spLocks noGrp="1"/>
          </p:cNvSpPr>
          <p:nvPr>
            <p:ph type="ftr" sz="quarter" idx="11"/>
          </p:nvPr>
        </p:nvSpPr>
        <p:spPr/>
        <p:txBody>
          <a:bodyPr/>
          <a:lstStyle/>
          <a:p>
            <a:r>
              <a:rPr lang="fr-FR"/>
              <a:t>Biodiversité et Changements Globaux     EE            H HAFID</a:t>
            </a:r>
          </a:p>
        </p:txBody>
      </p:sp>
      <p:sp>
        <p:nvSpPr>
          <p:cNvPr id="7" name="Espace réservé du numéro de diapositive 6">
            <a:extLst>
              <a:ext uri="{FF2B5EF4-FFF2-40B4-BE49-F238E27FC236}">
                <a16:creationId xmlns:a16="http://schemas.microsoft.com/office/drawing/2014/main" id="{BE9F9C46-DE54-486D-B4C7-ABA06DD93A98}"/>
              </a:ext>
            </a:extLst>
          </p:cNvPr>
          <p:cNvSpPr>
            <a:spLocks noGrp="1"/>
          </p:cNvSpPr>
          <p:nvPr>
            <p:ph type="sldNum" sz="quarter" idx="12"/>
          </p:nvPr>
        </p:nvSpPr>
        <p:spPr/>
        <p:txBody>
          <a:bodyPr/>
          <a:lstStyle/>
          <a:p>
            <a:fld id="{12659282-C5CC-448D-910A-CF7C6700A857}" type="slidenum">
              <a:rPr lang="fr-FR" smtClean="0"/>
              <a:t>‹N°›</a:t>
            </a:fld>
            <a:endParaRPr lang="fr-FR"/>
          </a:p>
        </p:txBody>
      </p:sp>
    </p:spTree>
    <p:extLst>
      <p:ext uri="{BB962C8B-B14F-4D97-AF65-F5344CB8AC3E}">
        <p14:creationId xmlns:p14="http://schemas.microsoft.com/office/powerpoint/2010/main" val="3504966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2BB8F33-3372-49FA-9452-3CA53A8982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2C50514F-291A-470D-A301-6C71EB92DE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448FE00-0E88-4EAB-9E03-DEC1EC470C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52110B-50E7-4556-9A2B-8D48BAED941B}" type="datetime1">
              <a:rPr lang="fr-FR" smtClean="0"/>
              <a:t>20/04/2020</a:t>
            </a:fld>
            <a:endParaRPr lang="fr-FR"/>
          </a:p>
        </p:txBody>
      </p:sp>
      <p:sp>
        <p:nvSpPr>
          <p:cNvPr id="5" name="Espace réservé du pied de page 4">
            <a:extLst>
              <a:ext uri="{FF2B5EF4-FFF2-40B4-BE49-F238E27FC236}">
                <a16:creationId xmlns:a16="http://schemas.microsoft.com/office/drawing/2014/main" id="{5B1F9645-5355-40DC-9816-F0E5AE5681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Biodiversité et Changements Globaux     EE            H HAFID</a:t>
            </a:r>
          </a:p>
        </p:txBody>
      </p:sp>
      <p:sp>
        <p:nvSpPr>
          <p:cNvPr id="6" name="Espace réservé du numéro de diapositive 5">
            <a:extLst>
              <a:ext uri="{FF2B5EF4-FFF2-40B4-BE49-F238E27FC236}">
                <a16:creationId xmlns:a16="http://schemas.microsoft.com/office/drawing/2014/main" id="{D1E00DA5-2621-4781-8D04-11488F68DA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659282-C5CC-448D-910A-CF7C6700A857}" type="slidenum">
              <a:rPr lang="fr-FR" smtClean="0"/>
              <a:t>‹N°›</a:t>
            </a:fld>
            <a:endParaRPr lang="fr-FR"/>
          </a:p>
        </p:txBody>
      </p:sp>
    </p:spTree>
    <p:extLst>
      <p:ext uri="{BB962C8B-B14F-4D97-AF65-F5344CB8AC3E}">
        <p14:creationId xmlns:p14="http://schemas.microsoft.com/office/powerpoint/2010/main" val="1029853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3" Type="http://schemas.openxmlformats.org/officeDocument/2006/relationships/hyperlink" Target="http://fr.wikipedia.org/wiki/Esp%C3%A8ce" TargetMode="External"/><Relationship Id="rId7" Type="http://schemas.openxmlformats.org/officeDocument/2006/relationships/hyperlink" Target="http://fr.wikipedia.org/wiki/Estuaire" TargetMode="External"/><Relationship Id="rId2" Type="http://schemas.openxmlformats.org/officeDocument/2006/relationships/hyperlink" Target="http://fr.wikipedia.org/wiki/Extinction_massive" TargetMode="External"/><Relationship Id="rId1" Type="http://schemas.openxmlformats.org/officeDocument/2006/relationships/slideLayout" Target="../slideLayouts/slideLayout7.xml"/><Relationship Id="rId6" Type="http://schemas.openxmlformats.org/officeDocument/2006/relationships/hyperlink" Target="http://fr.wikipedia.org/wiki/Anthropisation" TargetMode="External"/><Relationship Id="rId5" Type="http://schemas.openxmlformats.org/officeDocument/2006/relationships/hyperlink" Target="http://fr.wikipedia.org/wiki/Holoc%C3%A8ne" TargetMode="External"/><Relationship Id="rId4" Type="http://schemas.openxmlformats.org/officeDocument/2006/relationships/hyperlink" Target="http://fr.wikipedia.org/wiki/%C3%89chelle_des_temps_g%C3%A9ologiques"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fr.wikipedia.org/wiki/Surexploitation" TargetMode="External"/><Relationship Id="rId7" Type="http://schemas.openxmlformats.org/officeDocument/2006/relationships/hyperlink" Target="http://fr.wikipedia.org/wiki/Diversit%C3%A9_g%C3%A9n%C3%A9tique" TargetMode="External"/><Relationship Id="rId2" Type="http://schemas.openxmlformats.org/officeDocument/2006/relationships/hyperlink" Target="http://fr.wikipedia.org/wiki/Pollution_lumineuse" TargetMode="External"/><Relationship Id="rId1" Type="http://schemas.openxmlformats.org/officeDocument/2006/relationships/slideLayout" Target="../slideLayouts/slideLayout7.xml"/><Relationship Id="rId6" Type="http://schemas.openxmlformats.org/officeDocument/2006/relationships/hyperlink" Target="http://fr.wikipedia.org/wiki/Changements_climatiques" TargetMode="External"/><Relationship Id="rId5" Type="http://schemas.openxmlformats.org/officeDocument/2006/relationships/hyperlink" Target="http://fr.wikipedia.org/wiki/Esp%C3%A8ces_exotiques_envahissantes" TargetMode="External"/><Relationship Id="rId4" Type="http://schemas.openxmlformats.org/officeDocument/2006/relationships/hyperlink" Target="http://fr.wikipedia.org/wiki/Pollution"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hyperlink" Target="http://www.ccra.fr/ccra.asp?idpage=15317" TargetMode="External"/><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hyperlink" Target="http://jardipedia.fr/" TargetMode="External"/><Relationship Id="rId5" Type="http://schemas.openxmlformats.org/officeDocument/2006/relationships/image" Target="../media/image7.jpeg"/><Relationship Id="rId4" Type="http://schemas.openxmlformats.org/officeDocument/2006/relationships/hyperlink" Target="http://ecoattitude.fr/"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www.fao.org/ag/againfo/programmes/fr/lead/toolbox/Tech/5Conburn.htm"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FB08BA-94E1-429F-B649-183F6181C530}"/>
              </a:ext>
            </a:extLst>
          </p:cNvPr>
          <p:cNvSpPr>
            <a:spLocks noGrp="1"/>
          </p:cNvSpPr>
          <p:nvPr>
            <p:ph type="ctrTitle"/>
          </p:nvPr>
        </p:nvSpPr>
        <p:spPr/>
        <p:txBody>
          <a:bodyPr>
            <a:normAutofit fontScale="90000"/>
          </a:bodyPr>
          <a:lstStyle/>
          <a:p>
            <a:r>
              <a:rPr lang="fr-FR" dirty="0">
                <a:latin typeface="Comic Sans MS" panose="030F0702030302020204" pitchFamily="66" charset="0"/>
              </a:rPr>
              <a:t>Lutter contre les menaces sur la biodiversité</a:t>
            </a:r>
          </a:p>
        </p:txBody>
      </p:sp>
      <p:sp>
        <p:nvSpPr>
          <p:cNvPr id="3" name="Sous-titre 2">
            <a:extLst>
              <a:ext uri="{FF2B5EF4-FFF2-40B4-BE49-F238E27FC236}">
                <a16:creationId xmlns:a16="http://schemas.microsoft.com/office/drawing/2014/main" id="{3BB98F1E-8BA8-46E7-9269-0DCB88621F6A}"/>
              </a:ext>
            </a:extLst>
          </p:cNvPr>
          <p:cNvSpPr>
            <a:spLocks noGrp="1"/>
          </p:cNvSpPr>
          <p:nvPr>
            <p:ph type="subTitle" idx="1"/>
          </p:nvPr>
        </p:nvSpPr>
        <p:spPr/>
        <p:txBody>
          <a:bodyPr/>
          <a:lstStyle/>
          <a:p>
            <a:endParaRPr lang="fr-FR" dirty="0"/>
          </a:p>
          <a:p>
            <a:endParaRPr lang="fr-FR" dirty="0"/>
          </a:p>
          <a:p>
            <a:r>
              <a:rPr lang="fr-FR" b="1" dirty="0">
                <a:solidFill>
                  <a:srgbClr val="FF0000"/>
                </a:solidFill>
              </a:rPr>
              <a:t>TD N° 05</a:t>
            </a:r>
          </a:p>
        </p:txBody>
      </p:sp>
      <p:sp>
        <p:nvSpPr>
          <p:cNvPr id="4" name="Espace réservé du pied de page 3">
            <a:extLst>
              <a:ext uri="{FF2B5EF4-FFF2-40B4-BE49-F238E27FC236}">
                <a16:creationId xmlns:a16="http://schemas.microsoft.com/office/drawing/2014/main" id="{5E947E44-7A19-4457-9DB1-DE3A3F32C6B7}"/>
              </a:ext>
            </a:extLst>
          </p:cNvPr>
          <p:cNvSpPr>
            <a:spLocks noGrp="1"/>
          </p:cNvSpPr>
          <p:nvPr>
            <p:ph type="ftr" sz="quarter" idx="11"/>
          </p:nvPr>
        </p:nvSpPr>
        <p:spPr/>
        <p:txBody>
          <a:bodyPr/>
          <a:lstStyle/>
          <a:p>
            <a:r>
              <a:rPr lang="fr-FR"/>
              <a:t>Biodiversité et Changements Globaux     EE            H HAFID</a:t>
            </a:r>
          </a:p>
        </p:txBody>
      </p:sp>
      <p:sp>
        <p:nvSpPr>
          <p:cNvPr id="5" name="Espace réservé du numéro de diapositive 4">
            <a:extLst>
              <a:ext uri="{FF2B5EF4-FFF2-40B4-BE49-F238E27FC236}">
                <a16:creationId xmlns:a16="http://schemas.microsoft.com/office/drawing/2014/main" id="{54FFB293-D7AC-4246-A909-A4589070AD49}"/>
              </a:ext>
            </a:extLst>
          </p:cNvPr>
          <p:cNvSpPr>
            <a:spLocks noGrp="1"/>
          </p:cNvSpPr>
          <p:nvPr>
            <p:ph type="sldNum" sz="quarter" idx="12"/>
          </p:nvPr>
        </p:nvSpPr>
        <p:spPr/>
        <p:txBody>
          <a:bodyPr/>
          <a:lstStyle/>
          <a:p>
            <a:fld id="{12659282-C5CC-448D-910A-CF7C6700A857}" type="slidenum">
              <a:rPr lang="fr-FR" smtClean="0"/>
              <a:t>1</a:t>
            </a:fld>
            <a:endParaRPr lang="fr-FR"/>
          </a:p>
        </p:txBody>
      </p:sp>
    </p:spTree>
    <p:extLst>
      <p:ext uri="{BB962C8B-B14F-4D97-AF65-F5344CB8AC3E}">
        <p14:creationId xmlns:p14="http://schemas.microsoft.com/office/powerpoint/2010/main" val="3710059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9EBFAF42-637C-44AB-8E11-1E1C68F5C968}"/>
              </a:ext>
            </a:extLst>
          </p:cNvPr>
          <p:cNvSpPr>
            <a:spLocks noGrp="1"/>
          </p:cNvSpPr>
          <p:nvPr>
            <p:ph type="sldNum" sz="quarter" idx="12"/>
          </p:nvPr>
        </p:nvSpPr>
        <p:spPr>
          <a:xfrm>
            <a:off x="8283575" y="188914"/>
            <a:ext cx="2133600" cy="365125"/>
          </a:xfrm>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3B0CCF8-D45C-4411-AD4B-8E02118AF85F}" type="slidenum">
              <a:rPr lang="fr-FR" altLang="fr-FR">
                <a:solidFill>
                  <a:srgbClr val="898989"/>
                </a:solidFill>
                <a:latin typeface="Calibri" panose="020F0502020204030204" pitchFamily="34" charset="0"/>
              </a:rPr>
              <a:pPr/>
              <a:t>10</a:t>
            </a:fld>
            <a:endParaRPr lang="fr-FR" altLang="fr-FR">
              <a:solidFill>
                <a:srgbClr val="898989"/>
              </a:solidFill>
              <a:latin typeface="Calibri" panose="020F0502020204030204" pitchFamily="34" charset="0"/>
            </a:endParaRPr>
          </a:p>
        </p:txBody>
      </p:sp>
      <p:sp>
        <p:nvSpPr>
          <p:cNvPr id="3" name="Rectangle 2">
            <a:extLst>
              <a:ext uri="{FF2B5EF4-FFF2-40B4-BE49-F238E27FC236}">
                <a16:creationId xmlns:a16="http://schemas.microsoft.com/office/drawing/2014/main" id="{7B04FCF9-6228-4233-8D10-6E5002337DE2}"/>
              </a:ext>
            </a:extLst>
          </p:cNvPr>
          <p:cNvSpPr/>
          <p:nvPr/>
        </p:nvSpPr>
        <p:spPr>
          <a:xfrm>
            <a:off x="441434" y="639763"/>
            <a:ext cx="10007491" cy="2954655"/>
          </a:xfrm>
          <a:prstGeom prst="rect">
            <a:avLst/>
          </a:prstGeom>
        </p:spPr>
        <p:txBody>
          <a:bodyPr wrap="square">
            <a:spAutoFit/>
          </a:bodyPr>
          <a:lstStyle/>
          <a:p>
            <a:pPr marL="285750" indent="-285750">
              <a:buFont typeface="Wingdings" panose="05000000000000000000" pitchFamily="2" charset="2"/>
              <a:buChar char="Ø"/>
              <a:defRPr/>
            </a:pPr>
            <a:r>
              <a:rPr lang="fr-FR" sz="2400" b="1" dirty="0">
                <a:solidFill>
                  <a:srgbClr val="008000"/>
                </a:solidFill>
              </a:rPr>
              <a:t>Lutter contre la surpêche</a:t>
            </a:r>
          </a:p>
          <a:p>
            <a:pPr>
              <a:defRPr/>
            </a:pPr>
            <a:endParaRPr lang="fr-FR" dirty="0">
              <a:solidFill>
                <a:srgbClr val="008000"/>
              </a:solidFill>
            </a:endParaRPr>
          </a:p>
          <a:p>
            <a:pPr marL="285750" indent="-285750" algn="just">
              <a:buFont typeface="Arial" pitchFamily="34" charset="0"/>
              <a:buChar char="•"/>
              <a:defRPr/>
            </a:pPr>
            <a:r>
              <a:rPr lang="fr-FR" sz="2400" dirty="0"/>
              <a:t>Créer des aires marines protégées, dans des zones favorables à la reproduction des poissons (si possible constituant 20% des zones de pêche). </a:t>
            </a:r>
          </a:p>
          <a:p>
            <a:pPr marL="285750" indent="-285750" algn="just">
              <a:buFont typeface="Arial" pitchFamily="34" charset="0"/>
              <a:buChar char="•"/>
              <a:defRPr/>
            </a:pPr>
            <a:r>
              <a:rPr lang="fr-FR" sz="2400" dirty="0"/>
              <a:t>Il faut interdire certaines pratiques de pêche (à l’explosif etc.) ou certains types de filets (chaluts pélagiques dérivants, moustiquaires …), particulièrement destructeurs  pour l’environnement. Ou bien inciter les pêcheurs à ne pas les utiliser.</a:t>
            </a:r>
          </a:p>
        </p:txBody>
      </p:sp>
      <p:sp>
        <p:nvSpPr>
          <p:cNvPr id="86020" name="Sous-titre 2">
            <a:extLst>
              <a:ext uri="{FF2B5EF4-FFF2-40B4-BE49-F238E27FC236}">
                <a16:creationId xmlns:a16="http://schemas.microsoft.com/office/drawing/2014/main" id="{399D023E-7984-4DD3-8C42-D15BCAB44C62}"/>
              </a:ext>
            </a:extLst>
          </p:cNvPr>
          <p:cNvSpPr txBox="1">
            <a:spLocks/>
          </p:cNvSpPr>
          <p:nvPr/>
        </p:nvSpPr>
        <p:spPr bwMode="auto">
          <a:xfrm>
            <a:off x="4295775" y="260351"/>
            <a:ext cx="3887788" cy="360363"/>
          </a:xfrm>
          <a:prstGeom prst="rect">
            <a:avLst/>
          </a:prstGeom>
          <a:noFill/>
          <a:ln w="9525">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Arial" panose="020B0604020202020204" pitchFamily="34" charset="0"/>
              <a:buNone/>
            </a:pPr>
            <a:r>
              <a:rPr lang="fr-FR" altLang="fr-FR" sz="2000">
                <a:solidFill>
                  <a:srgbClr val="008000"/>
                </a:solidFill>
              </a:rPr>
              <a:t>Pourquoi préserver la biodiversité ?</a:t>
            </a:r>
          </a:p>
        </p:txBody>
      </p:sp>
      <p:pic>
        <p:nvPicPr>
          <p:cNvPr id="86021" name="Image 6">
            <a:extLst>
              <a:ext uri="{FF2B5EF4-FFF2-40B4-BE49-F238E27FC236}">
                <a16:creationId xmlns:a16="http://schemas.microsoft.com/office/drawing/2014/main" id="{ED9EE1C1-1C41-4575-996D-030E119943E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997451" y="3525839"/>
            <a:ext cx="5451475" cy="306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6026" name="ZoneTexte 13">
            <a:extLst>
              <a:ext uri="{FF2B5EF4-FFF2-40B4-BE49-F238E27FC236}">
                <a16:creationId xmlns:a16="http://schemas.microsoft.com/office/drawing/2014/main" id="{FC072F9B-1BFA-4BC2-9DA6-18D6532896CA}"/>
              </a:ext>
            </a:extLst>
          </p:cNvPr>
          <p:cNvSpPr txBox="1">
            <a:spLocks noChangeArrowheads="1"/>
          </p:cNvSpPr>
          <p:nvPr/>
        </p:nvSpPr>
        <p:spPr bwMode="auto">
          <a:xfrm>
            <a:off x="1882776" y="6237288"/>
            <a:ext cx="31146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fr-FR" altLang="fr-FR" sz="1200">
                <a:solidFill>
                  <a:srgbClr val="008000"/>
                </a:solidFill>
              </a:rPr>
              <a:t>Cycle de reproduction des poissons préservé dans les aires marines protégées.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Espace réservé du numéro de diapositive 1">
            <a:extLst>
              <a:ext uri="{FF2B5EF4-FFF2-40B4-BE49-F238E27FC236}">
                <a16:creationId xmlns:a16="http://schemas.microsoft.com/office/drawing/2014/main" id="{A1DCE749-2031-40C6-B3C9-14B776C8FF56}"/>
              </a:ext>
            </a:extLst>
          </p:cNvPr>
          <p:cNvSpPr txBox="1">
            <a:spLocks/>
          </p:cNvSpPr>
          <p:nvPr/>
        </p:nvSpPr>
        <p:spPr bwMode="auto">
          <a:xfrm>
            <a:off x="8355013" y="188914"/>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5DBAB0B1-B7DE-41A9-99E6-FE80277A9CA8}" type="slidenum">
              <a:rPr lang="fr-FR" altLang="fr-FR" sz="1200">
                <a:solidFill>
                  <a:srgbClr val="898989"/>
                </a:solidFill>
              </a:rPr>
              <a:pPr algn="r" eaLnBrk="1" hangingPunct="1">
                <a:spcBef>
                  <a:spcPct val="0"/>
                </a:spcBef>
                <a:buFontTx/>
                <a:buNone/>
              </a:pPr>
              <a:t>11</a:t>
            </a:fld>
            <a:endParaRPr lang="fr-FR" altLang="fr-FR" sz="1200">
              <a:solidFill>
                <a:srgbClr val="898989"/>
              </a:solidFill>
            </a:endParaRPr>
          </a:p>
        </p:txBody>
      </p:sp>
      <p:sp>
        <p:nvSpPr>
          <p:cNvPr id="90115" name="Sous-titre 2">
            <a:extLst>
              <a:ext uri="{FF2B5EF4-FFF2-40B4-BE49-F238E27FC236}">
                <a16:creationId xmlns:a16="http://schemas.microsoft.com/office/drawing/2014/main" id="{0C913C79-9D03-400C-AB73-39D98A46AF71}"/>
              </a:ext>
            </a:extLst>
          </p:cNvPr>
          <p:cNvSpPr txBox="1">
            <a:spLocks/>
          </p:cNvSpPr>
          <p:nvPr/>
        </p:nvSpPr>
        <p:spPr bwMode="auto">
          <a:xfrm>
            <a:off x="4295775" y="260351"/>
            <a:ext cx="3887788" cy="360363"/>
          </a:xfrm>
          <a:prstGeom prst="rect">
            <a:avLst/>
          </a:prstGeom>
          <a:noFill/>
          <a:ln w="9525">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Arial" panose="020B0604020202020204" pitchFamily="34" charset="0"/>
              <a:buNone/>
            </a:pPr>
            <a:r>
              <a:rPr lang="fr-FR" altLang="fr-FR" sz="2000">
                <a:solidFill>
                  <a:srgbClr val="008000"/>
                </a:solidFill>
              </a:rPr>
              <a:t>Pourquoi préserver la biodiversité ?</a:t>
            </a:r>
          </a:p>
        </p:txBody>
      </p:sp>
      <p:sp>
        <p:nvSpPr>
          <p:cNvPr id="90116" name="Rectangle 6">
            <a:extLst>
              <a:ext uri="{FF2B5EF4-FFF2-40B4-BE49-F238E27FC236}">
                <a16:creationId xmlns:a16="http://schemas.microsoft.com/office/drawing/2014/main" id="{4CBE66BE-C91E-48BC-9735-4B84E0C93880}"/>
              </a:ext>
            </a:extLst>
          </p:cNvPr>
          <p:cNvSpPr>
            <a:spLocks noChangeArrowheads="1"/>
          </p:cNvSpPr>
          <p:nvPr/>
        </p:nvSpPr>
        <p:spPr bwMode="auto">
          <a:xfrm>
            <a:off x="683172" y="884759"/>
            <a:ext cx="976575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buFont typeface="Wingdings" panose="05000000000000000000" pitchFamily="2" charset="2"/>
              <a:buChar char="Ø"/>
            </a:pPr>
            <a:r>
              <a:rPr lang="fr-FR" altLang="fr-FR" sz="1800" b="1" dirty="0">
                <a:solidFill>
                  <a:srgbClr val="008000"/>
                </a:solidFill>
                <a:latin typeface="Arial" panose="020B0604020202020204" pitchFamily="34" charset="0"/>
              </a:rPr>
              <a:t>Rôle des parcs et réserves</a:t>
            </a:r>
          </a:p>
        </p:txBody>
      </p:sp>
      <p:sp>
        <p:nvSpPr>
          <p:cNvPr id="90117" name="Rectangle 5">
            <a:extLst>
              <a:ext uri="{FF2B5EF4-FFF2-40B4-BE49-F238E27FC236}">
                <a16:creationId xmlns:a16="http://schemas.microsoft.com/office/drawing/2014/main" id="{ABB2DE7B-6D59-4628-849F-C28637A16199}"/>
              </a:ext>
            </a:extLst>
          </p:cNvPr>
          <p:cNvSpPr>
            <a:spLocks noChangeArrowheads="1"/>
          </p:cNvSpPr>
          <p:nvPr/>
        </p:nvSpPr>
        <p:spPr bwMode="auto">
          <a:xfrm>
            <a:off x="483476" y="1363664"/>
            <a:ext cx="1121453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2000" dirty="0">
                <a:solidFill>
                  <a:srgbClr val="008000"/>
                </a:solidFill>
                <a:latin typeface="Comic Sans MS" panose="030F0702030302020204" pitchFamily="66" charset="0"/>
              </a:rPr>
              <a:t>La sauvegarde de notre environnement passe par la mise en place de mesures de protection. Par exemple, la protection des zones humides ou la création de parcs nationaux permet de protéger des milieux riches en biodiversité.</a:t>
            </a:r>
            <a:endParaRPr lang="fr-FR" altLang="fr-FR" sz="2000" dirty="0">
              <a:solidFill>
                <a:srgbClr val="008000"/>
              </a:solidFill>
              <a:latin typeface="Arial" panose="020B0604020202020204" pitchFamily="34" charset="0"/>
            </a:endParaRPr>
          </a:p>
        </p:txBody>
      </p:sp>
      <p:sp>
        <p:nvSpPr>
          <p:cNvPr id="90119" name="Rectangle 7">
            <a:extLst>
              <a:ext uri="{FF2B5EF4-FFF2-40B4-BE49-F238E27FC236}">
                <a16:creationId xmlns:a16="http://schemas.microsoft.com/office/drawing/2014/main" id="{75FF3907-814F-427D-B33F-EF65F3A00E83}"/>
              </a:ext>
            </a:extLst>
          </p:cNvPr>
          <p:cNvSpPr>
            <a:spLocks noChangeArrowheads="1"/>
          </p:cNvSpPr>
          <p:nvPr/>
        </p:nvSpPr>
        <p:spPr bwMode="auto">
          <a:xfrm>
            <a:off x="2855914" y="4797426"/>
            <a:ext cx="58324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1200" dirty="0">
                <a:solidFill>
                  <a:srgbClr val="008000"/>
                </a:solidFill>
                <a:latin typeface="Arial" panose="020B0604020202020204" pitchFamily="34" charset="0"/>
              </a:rPr>
              <a:t>:</a:t>
            </a:r>
          </a:p>
        </p:txBody>
      </p:sp>
      <p:sp>
        <p:nvSpPr>
          <p:cNvPr id="90121" name="Rectangle 9">
            <a:extLst>
              <a:ext uri="{FF2B5EF4-FFF2-40B4-BE49-F238E27FC236}">
                <a16:creationId xmlns:a16="http://schemas.microsoft.com/office/drawing/2014/main" id="{AD24D907-9D01-4CEC-974F-181841A68815}"/>
              </a:ext>
            </a:extLst>
          </p:cNvPr>
          <p:cNvSpPr>
            <a:spLocks noChangeArrowheads="1"/>
          </p:cNvSpPr>
          <p:nvPr/>
        </p:nvSpPr>
        <p:spPr bwMode="auto">
          <a:xfrm>
            <a:off x="1755775" y="4483101"/>
            <a:ext cx="198323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200" dirty="0">
                <a:solidFill>
                  <a:srgbClr val="008000"/>
                </a:solidFill>
                <a:latin typeface="Arial" panose="020B0604020202020204" pitchFamily="34" charset="0"/>
              </a:rPr>
              <a:t>Parc national de </a:t>
            </a:r>
            <a:r>
              <a:rPr lang="fr-FR" altLang="fr-FR" sz="1200" dirty="0" err="1">
                <a:solidFill>
                  <a:srgbClr val="008000"/>
                </a:solidFill>
                <a:latin typeface="Arial" panose="020B0604020202020204" pitchFamily="34" charset="0"/>
              </a:rPr>
              <a:t>Belezma</a:t>
            </a:r>
            <a:endParaRPr lang="fr-FR" altLang="fr-FR" sz="1200" dirty="0">
              <a:solidFill>
                <a:srgbClr val="008000"/>
              </a:solidFill>
              <a:latin typeface="Arial" panose="020B0604020202020204" pitchFamily="34" charset="0"/>
            </a:endParaRPr>
          </a:p>
        </p:txBody>
      </p:sp>
      <p:sp>
        <p:nvSpPr>
          <p:cNvPr id="90123" name="Rectangle 11">
            <a:extLst>
              <a:ext uri="{FF2B5EF4-FFF2-40B4-BE49-F238E27FC236}">
                <a16:creationId xmlns:a16="http://schemas.microsoft.com/office/drawing/2014/main" id="{F9F50A34-2F0A-4577-8FF0-2D54988140A1}"/>
              </a:ext>
            </a:extLst>
          </p:cNvPr>
          <p:cNvSpPr>
            <a:spLocks noChangeArrowheads="1"/>
          </p:cNvSpPr>
          <p:nvPr/>
        </p:nvSpPr>
        <p:spPr bwMode="auto">
          <a:xfrm>
            <a:off x="7600950" y="4343401"/>
            <a:ext cx="34579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200" dirty="0">
                <a:solidFill>
                  <a:srgbClr val="008000"/>
                </a:solidFill>
                <a:latin typeface="Arial" panose="020B0604020202020204" pitchFamily="34" charset="0"/>
              </a:rPr>
              <a:t>                                     Parc naturel de </a:t>
            </a:r>
            <a:r>
              <a:rPr lang="fr-FR" altLang="fr-FR" sz="1200" dirty="0" err="1">
                <a:solidFill>
                  <a:srgbClr val="008000"/>
                </a:solidFill>
                <a:latin typeface="Arial" panose="020B0604020202020204" pitchFamily="34" charset="0"/>
              </a:rPr>
              <a:t>Gouraya</a:t>
            </a:r>
            <a:endParaRPr lang="fr-FR" altLang="fr-FR" sz="1200" dirty="0">
              <a:solidFill>
                <a:srgbClr val="008000"/>
              </a:solidFill>
              <a:latin typeface="Arial" panose="020B0604020202020204" pitchFamily="34" charset="0"/>
            </a:endParaRPr>
          </a:p>
        </p:txBody>
      </p:sp>
      <p:sp>
        <p:nvSpPr>
          <p:cNvPr id="90124" name="Rectangle 11">
            <a:extLst>
              <a:ext uri="{FF2B5EF4-FFF2-40B4-BE49-F238E27FC236}">
                <a16:creationId xmlns:a16="http://schemas.microsoft.com/office/drawing/2014/main" id="{F700E2E1-7EBC-4545-BA90-FD5776DC0AD3}"/>
              </a:ext>
            </a:extLst>
          </p:cNvPr>
          <p:cNvSpPr>
            <a:spLocks noChangeArrowheads="1"/>
          </p:cNvSpPr>
          <p:nvPr/>
        </p:nvSpPr>
        <p:spPr bwMode="auto">
          <a:xfrm>
            <a:off x="722861" y="5157789"/>
            <a:ext cx="1083851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algn="just">
              <a:spcBef>
                <a:spcPct val="0"/>
              </a:spcBef>
              <a:buFont typeface="Wingdings" panose="05000000000000000000" pitchFamily="2" charset="2"/>
              <a:buChar char="Ø"/>
            </a:pPr>
            <a:r>
              <a:rPr lang="fr-FR" altLang="fr-FR" sz="2000" b="1" dirty="0">
                <a:solidFill>
                  <a:srgbClr val="008000"/>
                </a:solidFill>
                <a:latin typeface="Comic Sans MS" panose="030F0702030302020204" pitchFamily="66" charset="0"/>
              </a:rPr>
              <a:t>Soutenir les associations de protection de la nature qui </a:t>
            </a:r>
            <a:r>
              <a:rPr lang="fr-FR" altLang="fr-FR" sz="2000" b="1" dirty="0" err="1">
                <a:solidFill>
                  <a:srgbClr val="008000"/>
                </a:solidFill>
                <a:latin typeface="Comic Sans MS" panose="030F0702030302020204" pitchFamily="66" charset="0"/>
              </a:rPr>
              <a:t>oeuvrent</a:t>
            </a:r>
            <a:r>
              <a:rPr lang="fr-FR" altLang="fr-FR" sz="2000" b="1" dirty="0">
                <a:solidFill>
                  <a:srgbClr val="008000"/>
                </a:solidFill>
                <a:latin typeface="Comic Sans MS" panose="030F0702030302020204" pitchFamily="66" charset="0"/>
              </a:rPr>
              <a:t> au quotidien pour la sauvegarde de la biodiversité.</a:t>
            </a:r>
          </a:p>
        </p:txBody>
      </p:sp>
      <p:pic>
        <p:nvPicPr>
          <p:cNvPr id="1026" name="Picture 2" descr="Parc National Belezma">
            <a:extLst>
              <a:ext uri="{FF2B5EF4-FFF2-40B4-BE49-F238E27FC236}">
                <a16:creationId xmlns:a16="http://schemas.microsoft.com/office/drawing/2014/main" id="{DF2A7D41-527F-4057-9621-1A37F98572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871" y="2482761"/>
            <a:ext cx="3424369" cy="196301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Le Parc National du Djurdjura en Algérie">
            <a:extLst>
              <a:ext uri="{FF2B5EF4-FFF2-40B4-BE49-F238E27FC236}">
                <a16:creationId xmlns:a16="http://schemas.microsoft.com/office/drawing/2014/main" id="{1B2DCD0B-C856-4D28-8D23-26976DBA96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53831" y="2457217"/>
            <a:ext cx="3009899" cy="2321546"/>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D37EC513-F2F8-4EB1-8534-771C98307EFA}"/>
              </a:ext>
            </a:extLst>
          </p:cNvPr>
          <p:cNvSpPr txBox="1"/>
          <p:nvPr/>
        </p:nvSpPr>
        <p:spPr>
          <a:xfrm>
            <a:off x="4539243" y="2867751"/>
            <a:ext cx="2765448" cy="338554"/>
          </a:xfrm>
          <a:prstGeom prst="rect">
            <a:avLst/>
          </a:prstGeom>
          <a:noFill/>
        </p:spPr>
        <p:txBody>
          <a:bodyPr wrap="square" rtlCol="0">
            <a:spAutoFit/>
          </a:bodyPr>
          <a:lstStyle/>
          <a:p>
            <a:r>
              <a:rPr lang="fr-FR" sz="1600" b="1" dirty="0"/>
              <a:t>Parc National du Djurdjura</a:t>
            </a:r>
          </a:p>
        </p:txBody>
      </p:sp>
      <p:pic>
        <p:nvPicPr>
          <p:cNvPr id="1030" name="Picture 6">
            <a:extLst>
              <a:ext uri="{FF2B5EF4-FFF2-40B4-BE49-F238E27FC236}">
                <a16:creationId xmlns:a16="http://schemas.microsoft.com/office/drawing/2014/main" id="{1472600B-02A8-466E-A955-CD77F03538A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97629" y="2381810"/>
            <a:ext cx="2476500" cy="18573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1">
            <a:extLst>
              <a:ext uri="{FF2B5EF4-FFF2-40B4-BE49-F238E27FC236}">
                <a16:creationId xmlns:a16="http://schemas.microsoft.com/office/drawing/2014/main" id="{9D7CCFF9-4741-4924-A5DC-1BFE5EDFAB37}"/>
              </a:ext>
            </a:extLst>
          </p:cNvPr>
          <p:cNvSpPr txBox="1">
            <a:spLocks/>
          </p:cNvSpPr>
          <p:nvPr/>
        </p:nvSpPr>
        <p:spPr>
          <a:xfrm>
            <a:off x="9767889" y="188913"/>
            <a:ext cx="549275" cy="292100"/>
          </a:xfrm>
          <a:prstGeom prst="rect">
            <a:avLst/>
          </a:prstGeom>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7F3599B6-6EDD-41D0-850A-1D91582C9DB5}" type="slidenum">
              <a:rPr lang="fr-FR" altLang="fr-FR" sz="1200">
                <a:solidFill>
                  <a:srgbClr val="898989"/>
                </a:solidFill>
                <a:latin typeface="Calibri" panose="020F0502020204030204" pitchFamily="34" charset="0"/>
              </a:rPr>
              <a:pPr algn="r" eaLnBrk="1" hangingPunct="1"/>
              <a:t>2</a:t>
            </a:fld>
            <a:endParaRPr lang="fr-FR" altLang="fr-FR" sz="1200">
              <a:solidFill>
                <a:srgbClr val="898989"/>
              </a:solidFill>
              <a:latin typeface="Calibri" panose="020F0502020204030204" pitchFamily="34" charset="0"/>
            </a:endParaRPr>
          </a:p>
        </p:txBody>
      </p:sp>
      <p:sp>
        <p:nvSpPr>
          <p:cNvPr id="100356" name="Rectangle 4">
            <a:extLst>
              <a:ext uri="{FF2B5EF4-FFF2-40B4-BE49-F238E27FC236}">
                <a16:creationId xmlns:a16="http://schemas.microsoft.com/office/drawing/2014/main" id="{32CB4B82-3284-4EAE-B062-76D251A941FF}"/>
              </a:ext>
            </a:extLst>
          </p:cNvPr>
          <p:cNvSpPr>
            <a:spLocks noChangeArrowheads="1"/>
          </p:cNvSpPr>
          <p:nvPr/>
        </p:nvSpPr>
        <p:spPr bwMode="auto">
          <a:xfrm>
            <a:off x="73572" y="188913"/>
            <a:ext cx="11771587" cy="5570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2400" b="1" dirty="0">
                <a:solidFill>
                  <a:schemeClr val="accent6">
                    <a:lumMod val="75000"/>
                  </a:schemeClr>
                </a:solidFill>
                <a:latin typeface="Comic Sans MS" panose="030F0702030302020204" pitchFamily="66" charset="0"/>
              </a:rPr>
              <a:t>La sixième extinction de masse ou extinction de l'Holocène</a:t>
            </a:r>
          </a:p>
          <a:p>
            <a:pPr eaLnBrk="1" hangingPunct="1">
              <a:spcBef>
                <a:spcPct val="0"/>
              </a:spcBef>
              <a:buFontTx/>
              <a:buNone/>
            </a:pPr>
            <a:endParaRPr lang="fr-FR" altLang="fr-FR" sz="2000" dirty="0"/>
          </a:p>
          <a:p>
            <a:pPr algn="just" eaLnBrk="1" hangingPunct="1">
              <a:spcBef>
                <a:spcPct val="0"/>
              </a:spcBef>
            </a:pPr>
            <a:r>
              <a:rPr lang="fr-FR" altLang="fr-FR" sz="2000" dirty="0">
                <a:latin typeface="Arial" panose="020B0604020202020204" pitchFamily="34" charset="0"/>
              </a:rPr>
              <a:t> </a:t>
            </a:r>
            <a:r>
              <a:rPr lang="fr-FR" altLang="fr-FR" sz="2400" dirty="0"/>
              <a:t>L’</a:t>
            </a:r>
            <a:r>
              <a:rPr lang="fr-FR" altLang="fr-FR" sz="2400" b="1" dirty="0"/>
              <a:t>extinction de l'Holocène</a:t>
            </a:r>
            <a:r>
              <a:rPr lang="fr-FR" altLang="fr-FR" sz="2400" dirty="0"/>
              <a:t> est le nom donné habituellement à l'</a:t>
            </a:r>
            <a:r>
              <a:rPr lang="fr-FR" altLang="fr-FR" sz="2400" dirty="0">
                <a:hlinkClick r:id="rId2" tooltip="Extinction massive">
                  <a:extLst>
                    <a:ext uri="{A12FA001-AC4F-418D-AE19-62706E023703}">
                      <ahyp:hlinkClr xmlns:ahyp="http://schemas.microsoft.com/office/drawing/2018/hyperlinkcolor" val="tx"/>
                    </a:ext>
                  </a:extLst>
                </a:hlinkClick>
              </a:rPr>
              <a:t>extinction massive</a:t>
            </a:r>
            <a:r>
              <a:rPr lang="fr-FR" altLang="fr-FR" sz="2400" dirty="0"/>
              <a:t> et étendue des </a:t>
            </a:r>
            <a:r>
              <a:rPr lang="fr-FR" altLang="fr-FR" sz="2400" dirty="0">
                <a:hlinkClick r:id="rId3" tooltip="Espèce">
                  <a:extLst>
                    <a:ext uri="{A12FA001-AC4F-418D-AE19-62706E023703}">
                      <ahyp:hlinkClr xmlns:ahyp="http://schemas.microsoft.com/office/drawing/2018/hyperlinkcolor" val="tx"/>
                    </a:ext>
                  </a:extLst>
                </a:hlinkClick>
              </a:rPr>
              <a:t>espèces</a:t>
            </a:r>
            <a:r>
              <a:rPr lang="fr-FR" altLang="fr-FR" sz="2400" dirty="0"/>
              <a:t> durant l'</a:t>
            </a:r>
            <a:r>
              <a:rPr lang="fr-FR" altLang="fr-FR" sz="2400" dirty="0">
                <a:hlinkClick r:id="rId4" tooltip="Échelle des temps géologiques">
                  <a:extLst>
                    <a:ext uri="{A12FA001-AC4F-418D-AE19-62706E023703}">
                      <ahyp:hlinkClr xmlns:ahyp="http://schemas.microsoft.com/office/drawing/2018/hyperlinkcolor" val="tx"/>
                    </a:ext>
                  </a:extLst>
                </a:hlinkClick>
              </a:rPr>
              <a:t>époque</a:t>
            </a:r>
            <a:r>
              <a:rPr lang="fr-FR" altLang="fr-FR" sz="2400" dirty="0"/>
              <a:t> contemporaine, ou dite « moderne » de l'</a:t>
            </a:r>
            <a:r>
              <a:rPr lang="fr-FR" altLang="fr-FR" sz="2400" dirty="0">
                <a:hlinkClick r:id="rId5" tooltip="Holocène">
                  <a:extLst>
                    <a:ext uri="{A12FA001-AC4F-418D-AE19-62706E023703}">
                      <ahyp:hlinkClr xmlns:ahyp="http://schemas.microsoft.com/office/drawing/2018/hyperlinkcolor" val="tx"/>
                    </a:ext>
                  </a:extLst>
                </a:hlinkClick>
              </a:rPr>
              <a:t>Holocène</a:t>
            </a:r>
            <a:r>
              <a:rPr lang="fr-FR" altLang="fr-FR" sz="2400" dirty="0"/>
              <a:t> qui continue actuellement.</a:t>
            </a:r>
          </a:p>
          <a:p>
            <a:pPr algn="just" eaLnBrk="1" hangingPunct="1">
              <a:spcBef>
                <a:spcPct val="0"/>
              </a:spcBef>
            </a:pPr>
            <a:r>
              <a:rPr lang="fr-FR" altLang="fr-FR" sz="2400" dirty="0"/>
              <a:t> On parle de </a:t>
            </a:r>
            <a:r>
              <a:rPr lang="fr-FR" altLang="fr-FR" sz="2400" b="1" dirty="0"/>
              <a:t>Sixième Extinction</a:t>
            </a:r>
            <a:r>
              <a:rPr lang="fr-FR" altLang="fr-FR" sz="2400" dirty="0"/>
              <a:t> car le nombre des disparitions est comparable, sur une courte période, aux autres « cinq grandes » extinctions massives ayant marqué le passé géologique de la Terre.</a:t>
            </a:r>
          </a:p>
          <a:p>
            <a:pPr algn="just" eaLnBrk="1" hangingPunct="1">
              <a:spcBef>
                <a:spcPct val="0"/>
              </a:spcBef>
            </a:pPr>
            <a:r>
              <a:rPr lang="fr-FR" altLang="fr-FR" sz="2400" dirty="0"/>
              <a:t> La plus grande partie des indices indique les activités humaines comme cause directe ou indirecte des extinctions de l'holocène : </a:t>
            </a:r>
            <a:endParaRPr lang="fr-FR" altLang="fr-FR" sz="2400" baseline="30000" dirty="0"/>
          </a:p>
          <a:p>
            <a:pPr algn="just" eaLnBrk="1" hangingPunct="1">
              <a:spcBef>
                <a:spcPct val="0"/>
              </a:spcBef>
              <a:buFont typeface="Wingdings" panose="05000000000000000000" pitchFamily="2" charset="2"/>
              <a:buChar char="Ø"/>
            </a:pPr>
            <a:r>
              <a:rPr lang="fr-FR" altLang="fr-FR" sz="2400" baseline="30000" dirty="0"/>
              <a:t>  </a:t>
            </a:r>
            <a:r>
              <a:rPr lang="fr-FR" altLang="fr-FR" sz="2400" dirty="0"/>
              <a:t>l'extermination par « </a:t>
            </a:r>
            <a:r>
              <a:rPr lang="fr-FR" altLang="fr-FR" sz="2400" b="1" dirty="0" err="1"/>
              <a:t>Surchasse</a:t>
            </a:r>
            <a:r>
              <a:rPr lang="fr-FR" altLang="fr-FR" sz="2400" dirty="0"/>
              <a:t> » de grands animaux,</a:t>
            </a:r>
          </a:p>
          <a:p>
            <a:pPr algn="just" eaLnBrk="1" hangingPunct="1">
              <a:spcBef>
                <a:spcPct val="0"/>
              </a:spcBef>
              <a:buFont typeface="Wingdings" panose="05000000000000000000" pitchFamily="2" charset="2"/>
              <a:buChar char="Ø"/>
            </a:pPr>
            <a:r>
              <a:rPr lang="fr-FR" altLang="fr-FR" sz="2400" dirty="0"/>
              <a:t> la transformation du milieu (</a:t>
            </a:r>
            <a:r>
              <a:rPr lang="fr-FR" altLang="fr-FR" sz="2400" dirty="0">
                <a:hlinkClick r:id="rId6" tooltip="Anthropisation">
                  <a:extLst>
                    <a:ext uri="{A12FA001-AC4F-418D-AE19-62706E023703}">
                      <ahyp:hlinkClr xmlns:ahyp="http://schemas.microsoft.com/office/drawing/2018/hyperlinkcolor" val="tx"/>
                    </a:ext>
                  </a:extLst>
                </a:hlinkClick>
              </a:rPr>
              <a:t>Anthropisation</a:t>
            </a:r>
            <a:r>
              <a:rPr lang="fr-FR" altLang="fr-FR" sz="2400" dirty="0"/>
              <a:t>) par </a:t>
            </a:r>
            <a:r>
              <a:rPr lang="fr-FR" altLang="fr-FR" sz="2400" b="1" dirty="0"/>
              <a:t>incendies</a:t>
            </a:r>
            <a:r>
              <a:rPr lang="fr-FR" altLang="fr-FR" sz="2400" dirty="0"/>
              <a:t> , </a:t>
            </a:r>
            <a:r>
              <a:rPr lang="fr-FR" altLang="fr-FR" sz="2400" b="1" dirty="0"/>
              <a:t>défrichement</a:t>
            </a:r>
            <a:r>
              <a:rPr lang="fr-FR" altLang="fr-FR" sz="2400" dirty="0"/>
              <a:t>, mise en culture, et leurs effets notamment d'érosion (les grandes destructions de forêts par le feu dès la fin de la préhistoire, en Chine notamment, il y a 8 000 ans environ, ont conduit à un apport massif de sédiments et de carbone dans les cours d'eau et les </a:t>
            </a:r>
            <a:r>
              <a:rPr lang="fr-FR" altLang="fr-FR" sz="2400" dirty="0">
                <a:hlinkClick r:id="rId7" tooltip="Estuaire">
                  <a:extLst>
                    <a:ext uri="{A12FA001-AC4F-418D-AE19-62706E023703}">
                      <ahyp:hlinkClr xmlns:ahyp="http://schemas.microsoft.com/office/drawing/2018/hyperlinkcolor" val="tx"/>
                    </a:ext>
                  </a:extLst>
                </a:hlinkClick>
              </a:rPr>
              <a:t>estuaires</a:t>
            </a:r>
            <a:r>
              <a:rPr lang="fr-FR" altLang="fr-FR" sz="2400" dirty="0"/>
              <a:t>…).</a:t>
            </a:r>
          </a:p>
        </p:txBody>
      </p:sp>
      <p:sp>
        <p:nvSpPr>
          <p:cNvPr id="2" name="Rectangle 1">
            <a:extLst>
              <a:ext uri="{FF2B5EF4-FFF2-40B4-BE49-F238E27FC236}">
                <a16:creationId xmlns:a16="http://schemas.microsoft.com/office/drawing/2014/main" id="{2923B65C-9572-466B-9947-F000FC0E2772}"/>
              </a:ext>
            </a:extLst>
          </p:cNvPr>
          <p:cNvSpPr/>
          <p:nvPr/>
        </p:nvSpPr>
        <p:spPr>
          <a:xfrm>
            <a:off x="1519572" y="6202324"/>
            <a:ext cx="7625497" cy="369332"/>
          </a:xfrm>
          <a:prstGeom prst="rect">
            <a:avLst/>
          </a:prstGeom>
        </p:spPr>
        <p:txBody>
          <a:bodyPr wrap="square">
            <a:spAutoFit/>
          </a:bodyPr>
          <a:lstStyle/>
          <a:p>
            <a:r>
              <a:rPr lang="fr-FR" dirty="0"/>
              <a:t>                                             </a:t>
            </a:r>
            <a:r>
              <a:rPr lang="fr-FR" sz="1100" dirty="0"/>
              <a:t>Biodiversité et Changements Globaux     EE            H HAFID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4FA49586-6938-43A8-A444-124786C0A0D7}"/>
              </a:ext>
            </a:extLst>
          </p:cNvPr>
          <p:cNvSpPr>
            <a:spLocks noGrp="1"/>
          </p:cNvSpPr>
          <p:nvPr>
            <p:ph type="ftr" sz="quarter" idx="11"/>
          </p:nvPr>
        </p:nvSpPr>
        <p:spPr/>
        <p:txBody>
          <a:bodyPr/>
          <a:lstStyle/>
          <a:p>
            <a:r>
              <a:rPr lang="fr-FR" dirty="0"/>
              <a:t>Biodiversité et Changements Globaux     EE            H HAFID</a:t>
            </a:r>
          </a:p>
        </p:txBody>
      </p:sp>
      <p:sp>
        <p:nvSpPr>
          <p:cNvPr id="3" name="Espace réservé du numéro de diapositive 2">
            <a:extLst>
              <a:ext uri="{FF2B5EF4-FFF2-40B4-BE49-F238E27FC236}">
                <a16:creationId xmlns:a16="http://schemas.microsoft.com/office/drawing/2014/main" id="{0E17FEA0-0EBC-41EA-979B-8E56DC4AEDCD}"/>
              </a:ext>
            </a:extLst>
          </p:cNvPr>
          <p:cNvSpPr>
            <a:spLocks noGrp="1"/>
          </p:cNvSpPr>
          <p:nvPr>
            <p:ph type="sldNum" sz="quarter" idx="12"/>
          </p:nvPr>
        </p:nvSpPr>
        <p:spPr/>
        <p:txBody>
          <a:bodyPr/>
          <a:lstStyle/>
          <a:p>
            <a:fld id="{12659282-C5CC-448D-910A-CF7C6700A857}" type="slidenum">
              <a:rPr lang="fr-FR" smtClean="0"/>
              <a:t>3</a:t>
            </a:fld>
            <a:endParaRPr lang="fr-FR"/>
          </a:p>
        </p:txBody>
      </p:sp>
      <p:sp>
        <p:nvSpPr>
          <p:cNvPr id="4" name="Rectangle 3">
            <a:extLst>
              <a:ext uri="{FF2B5EF4-FFF2-40B4-BE49-F238E27FC236}">
                <a16:creationId xmlns:a16="http://schemas.microsoft.com/office/drawing/2014/main" id="{72F3F26E-93C8-4629-B5AD-273C7F45175D}"/>
              </a:ext>
            </a:extLst>
          </p:cNvPr>
          <p:cNvSpPr/>
          <p:nvPr/>
        </p:nvSpPr>
        <p:spPr>
          <a:xfrm>
            <a:off x="241738" y="409903"/>
            <a:ext cx="11740055" cy="6494085"/>
          </a:xfrm>
          <a:prstGeom prst="rect">
            <a:avLst/>
          </a:prstGeom>
        </p:spPr>
        <p:txBody>
          <a:bodyPr wrap="square">
            <a:spAutoFit/>
          </a:bodyPr>
          <a:lstStyle/>
          <a:p>
            <a:pPr algn="just">
              <a:spcBef>
                <a:spcPct val="0"/>
              </a:spcBef>
              <a:buFont typeface="Wingdings" panose="05000000000000000000" pitchFamily="2" charset="2"/>
              <a:buChar char="Ø"/>
            </a:pPr>
            <a:r>
              <a:rPr lang="fr-FR" altLang="fr-FR" sz="2800" dirty="0"/>
              <a:t> le </a:t>
            </a:r>
            <a:r>
              <a:rPr lang="fr-FR" altLang="fr-FR" sz="2800" b="1" dirty="0"/>
              <a:t>transport d'espèces </a:t>
            </a:r>
            <a:r>
              <a:rPr lang="fr-FR" altLang="fr-FR" sz="2800" dirty="0"/>
              <a:t>dans de nouveaux milieux où elles entrent en concurrence [espèces invasives …] avec les espèces locales et conduisent à leur disparition.</a:t>
            </a:r>
          </a:p>
          <a:p>
            <a:pPr algn="just">
              <a:spcBef>
                <a:spcPct val="0"/>
              </a:spcBef>
            </a:pPr>
            <a:r>
              <a:rPr lang="fr-FR" altLang="fr-FR" sz="2800" b="1" dirty="0"/>
              <a:t>Pour la période historique et moderne,</a:t>
            </a:r>
            <a:r>
              <a:rPr lang="fr-FR" altLang="fr-FR" sz="2800" dirty="0"/>
              <a:t> les causes sont plus diverses et s'appliquent à plus vaste échelle : </a:t>
            </a:r>
          </a:p>
          <a:p>
            <a:pPr marL="457200" indent="-457200" algn="just">
              <a:spcBef>
                <a:spcPct val="0"/>
              </a:spcBef>
              <a:buAutoNum type="alphaLcParenR"/>
            </a:pPr>
            <a:r>
              <a:rPr lang="fr-FR" altLang="fr-FR" sz="2800" dirty="0"/>
              <a:t>modifications des habitats des espèces (</a:t>
            </a:r>
            <a:r>
              <a:rPr lang="fr-FR" altLang="fr-FR" sz="2800" b="1" dirty="0"/>
              <a:t>destruction</a:t>
            </a:r>
            <a:r>
              <a:rPr lang="fr-FR" altLang="fr-FR" sz="2800" dirty="0"/>
              <a:t>, banalisation, </a:t>
            </a:r>
            <a:r>
              <a:rPr lang="fr-FR" altLang="fr-FR" sz="2800" b="1" dirty="0"/>
              <a:t>fragmentation</a:t>
            </a:r>
            <a:r>
              <a:rPr lang="fr-FR" altLang="fr-FR" sz="2800" dirty="0"/>
              <a:t>, </a:t>
            </a:r>
            <a:r>
              <a:rPr lang="fr-FR" altLang="fr-FR" sz="2800" b="1" dirty="0"/>
              <a:t>artificialisation</a:t>
            </a:r>
            <a:r>
              <a:rPr lang="fr-FR" altLang="fr-FR" sz="2800" dirty="0"/>
              <a:t>, </a:t>
            </a:r>
            <a:r>
              <a:rPr lang="fr-FR" altLang="fr-FR" sz="2800" b="1" dirty="0"/>
              <a:t>déforestation</a:t>
            </a:r>
            <a:r>
              <a:rPr lang="fr-FR" altLang="fr-FR" sz="2800" dirty="0"/>
              <a:t>, </a:t>
            </a:r>
            <a:r>
              <a:rPr lang="fr-FR" altLang="fr-FR" sz="2800" b="1" dirty="0"/>
              <a:t>drainage</a:t>
            </a:r>
            <a:r>
              <a:rPr lang="fr-FR" altLang="fr-FR" sz="2800" dirty="0"/>
              <a:t>, </a:t>
            </a:r>
            <a:r>
              <a:rPr lang="fr-FR" altLang="fr-FR" sz="2800" b="1" dirty="0"/>
              <a:t>mise en culture</a:t>
            </a:r>
            <a:r>
              <a:rPr lang="fr-FR" altLang="fr-FR" sz="2800" dirty="0"/>
              <a:t>, </a:t>
            </a:r>
            <a:r>
              <a:rPr lang="fr-FR" altLang="fr-FR" sz="2800" dirty="0">
                <a:hlinkClick r:id="rId2" tooltip="Pollution lumineuse">
                  <a:extLst>
                    <a:ext uri="{A12FA001-AC4F-418D-AE19-62706E023703}">
                      <ahyp:hlinkClr xmlns:ahyp="http://schemas.microsoft.com/office/drawing/2018/hyperlinkcolor" val="tx"/>
                    </a:ext>
                  </a:extLst>
                </a:hlinkClick>
              </a:rPr>
              <a:t>pollution lumineuse</a:t>
            </a:r>
            <a:r>
              <a:rPr lang="fr-FR" altLang="fr-FR" sz="2800" dirty="0"/>
              <a:t>, etc...) </a:t>
            </a:r>
          </a:p>
          <a:p>
            <a:pPr algn="just">
              <a:spcBef>
                <a:spcPct val="0"/>
              </a:spcBef>
            </a:pPr>
            <a:r>
              <a:rPr lang="fr-FR" altLang="fr-FR" sz="2800" dirty="0"/>
              <a:t>       b) </a:t>
            </a:r>
            <a:r>
              <a:rPr lang="fr-FR" altLang="fr-FR" sz="2800" dirty="0">
                <a:hlinkClick r:id="rId3" tooltip="Surexploitation">
                  <a:extLst>
                    <a:ext uri="{A12FA001-AC4F-418D-AE19-62706E023703}">
                      <ahyp:hlinkClr xmlns:ahyp="http://schemas.microsoft.com/office/drawing/2018/hyperlinkcolor" val="tx"/>
                    </a:ext>
                  </a:extLst>
                </a:hlinkClick>
              </a:rPr>
              <a:t>surexploitation</a:t>
            </a:r>
            <a:r>
              <a:rPr lang="fr-FR" altLang="fr-FR" sz="2800" dirty="0"/>
              <a:t> ; </a:t>
            </a:r>
          </a:p>
          <a:p>
            <a:pPr algn="just">
              <a:spcBef>
                <a:spcPct val="0"/>
              </a:spcBef>
            </a:pPr>
            <a:r>
              <a:rPr lang="fr-FR" altLang="fr-FR" sz="2800" dirty="0">
                <a:hlinkClick r:id="rId4" tooltip="Pollution">
                  <a:extLst>
                    <a:ext uri="{A12FA001-AC4F-418D-AE19-62706E023703}">
                      <ahyp:hlinkClr xmlns:ahyp="http://schemas.microsoft.com/office/drawing/2018/hyperlinkcolor" val="tx"/>
                    </a:ext>
                  </a:extLst>
                </a:hlinkClick>
              </a:rPr>
              <a:t>       c) pollution</a:t>
            </a:r>
            <a:r>
              <a:rPr lang="fr-FR" altLang="fr-FR" sz="2800" dirty="0"/>
              <a:t> ; </a:t>
            </a:r>
          </a:p>
          <a:p>
            <a:pPr algn="just">
              <a:spcBef>
                <a:spcPct val="0"/>
              </a:spcBef>
            </a:pPr>
            <a:r>
              <a:rPr lang="fr-FR" altLang="fr-FR" sz="2800" dirty="0"/>
              <a:t>       d) l'introduction d'</a:t>
            </a:r>
            <a:r>
              <a:rPr lang="fr-FR" altLang="fr-FR" sz="2800" b="1" dirty="0">
                <a:hlinkClick r:id="rId5" tooltip="Espèces exotiques envahissantes">
                  <a:extLst>
                    <a:ext uri="{A12FA001-AC4F-418D-AE19-62706E023703}">
                      <ahyp:hlinkClr xmlns:ahyp="http://schemas.microsoft.com/office/drawing/2018/hyperlinkcolor" val="tx"/>
                    </a:ext>
                  </a:extLst>
                </a:hlinkClick>
              </a:rPr>
              <a:t>espèces exotiques envahissantes</a:t>
            </a:r>
            <a:r>
              <a:rPr lang="fr-FR" altLang="fr-FR" sz="2800" dirty="0"/>
              <a:t>; </a:t>
            </a:r>
          </a:p>
          <a:p>
            <a:pPr algn="just">
              <a:spcBef>
                <a:spcPct val="0"/>
              </a:spcBef>
            </a:pPr>
            <a:r>
              <a:rPr lang="fr-FR" altLang="fr-FR" sz="2800" dirty="0"/>
              <a:t>       e) les </a:t>
            </a:r>
            <a:r>
              <a:rPr lang="fr-FR" altLang="fr-FR" sz="2800" b="1" dirty="0">
                <a:hlinkClick r:id="rId6" tooltip="Changements climatiques">
                  <a:extLst>
                    <a:ext uri="{A12FA001-AC4F-418D-AE19-62706E023703}">
                      <ahyp:hlinkClr xmlns:ahyp="http://schemas.microsoft.com/office/drawing/2018/hyperlinkcolor" val="tx"/>
                    </a:ext>
                  </a:extLst>
                </a:hlinkClick>
              </a:rPr>
              <a:t>changements climatiques</a:t>
            </a:r>
            <a:r>
              <a:rPr lang="fr-FR" altLang="fr-FR" sz="2800" dirty="0"/>
              <a:t>,</a:t>
            </a:r>
          </a:p>
          <a:p>
            <a:pPr algn="just">
              <a:spcBef>
                <a:spcPct val="0"/>
              </a:spcBef>
            </a:pPr>
            <a:r>
              <a:rPr lang="fr-FR" altLang="fr-FR" sz="2800" dirty="0"/>
              <a:t>       f) perte de </a:t>
            </a:r>
            <a:r>
              <a:rPr lang="fr-FR" altLang="fr-FR" sz="2800" dirty="0">
                <a:hlinkClick r:id="rId7" tooltip="Diversité génétique">
                  <a:extLst>
                    <a:ext uri="{A12FA001-AC4F-418D-AE19-62706E023703}">
                      <ahyp:hlinkClr xmlns:ahyp="http://schemas.microsoft.com/office/drawing/2018/hyperlinkcolor" val="tx"/>
                    </a:ext>
                  </a:extLst>
                </a:hlinkClick>
              </a:rPr>
              <a:t>diversité génétique</a:t>
            </a:r>
            <a:r>
              <a:rPr lang="fr-FR" altLang="fr-FR" sz="2800" dirty="0"/>
              <a:t>, induite par la sélection et le clonage, en agriculture et en     élevage</a:t>
            </a:r>
            <a:r>
              <a:rPr lang="fr-FR" altLang="fr-FR" sz="2800" dirty="0">
                <a:solidFill>
                  <a:srgbClr val="008000"/>
                </a:solidFill>
              </a:rPr>
              <a:t>. </a:t>
            </a:r>
          </a:p>
          <a:p>
            <a:pPr algn="just">
              <a:spcBef>
                <a:spcPct val="0"/>
              </a:spcBef>
            </a:pPr>
            <a:endParaRPr lang="fr-FR" altLang="fr-FR" sz="2400" dirty="0">
              <a:solidFill>
                <a:srgbClr val="008000"/>
              </a:solidFill>
            </a:endParaRPr>
          </a:p>
        </p:txBody>
      </p:sp>
    </p:spTree>
    <p:extLst>
      <p:ext uri="{BB962C8B-B14F-4D97-AF65-F5344CB8AC3E}">
        <p14:creationId xmlns:p14="http://schemas.microsoft.com/office/powerpoint/2010/main" val="2796727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203D641E-D459-4423-B01F-C3FF67C6E59F}"/>
              </a:ext>
            </a:extLst>
          </p:cNvPr>
          <p:cNvSpPr>
            <a:spLocks noGrp="1"/>
          </p:cNvSpPr>
          <p:nvPr>
            <p:ph type="ftr" sz="quarter" idx="11"/>
          </p:nvPr>
        </p:nvSpPr>
        <p:spPr/>
        <p:txBody>
          <a:bodyPr/>
          <a:lstStyle/>
          <a:p>
            <a:r>
              <a:rPr lang="fr-FR"/>
              <a:t>Biodiversité et Changements Globaux     EE            H HAFID</a:t>
            </a:r>
          </a:p>
        </p:txBody>
      </p:sp>
      <p:sp>
        <p:nvSpPr>
          <p:cNvPr id="3" name="Espace réservé du numéro de diapositive 2">
            <a:extLst>
              <a:ext uri="{FF2B5EF4-FFF2-40B4-BE49-F238E27FC236}">
                <a16:creationId xmlns:a16="http://schemas.microsoft.com/office/drawing/2014/main" id="{BB02382D-132D-4547-9BB3-F9B0D0057FE2}"/>
              </a:ext>
            </a:extLst>
          </p:cNvPr>
          <p:cNvSpPr>
            <a:spLocks noGrp="1"/>
          </p:cNvSpPr>
          <p:nvPr>
            <p:ph type="sldNum" sz="quarter" idx="12"/>
          </p:nvPr>
        </p:nvSpPr>
        <p:spPr/>
        <p:txBody>
          <a:bodyPr/>
          <a:lstStyle/>
          <a:p>
            <a:fld id="{12659282-C5CC-448D-910A-CF7C6700A857}" type="slidenum">
              <a:rPr lang="fr-FR" smtClean="0"/>
              <a:t>4</a:t>
            </a:fld>
            <a:endParaRPr lang="fr-FR"/>
          </a:p>
        </p:txBody>
      </p:sp>
      <p:sp>
        <p:nvSpPr>
          <p:cNvPr id="4" name="Rectangle 3">
            <a:extLst>
              <a:ext uri="{FF2B5EF4-FFF2-40B4-BE49-F238E27FC236}">
                <a16:creationId xmlns:a16="http://schemas.microsoft.com/office/drawing/2014/main" id="{06E19A3B-7D52-4B71-BDAE-DEF667D6B032}"/>
              </a:ext>
            </a:extLst>
          </p:cNvPr>
          <p:cNvSpPr/>
          <p:nvPr/>
        </p:nvSpPr>
        <p:spPr>
          <a:xfrm>
            <a:off x="315311" y="945931"/>
            <a:ext cx="11698014" cy="1938992"/>
          </a:xfrm>
          <a:prstGeom prst="rect">
            <a:avLst/>
          </a:prstGeom>
          <a:solidFill>
            <a:schemeClr val="accent1">
              <a:lumMod val="40000"/>
              <a:lumOff val="60000"/>
            </a:schemeClr>
          </a:solidFill>
          <a:ln>
            <a:solidFill>
              <a:schemeClr val="accent1">
                <a:lumMod val="40000"/>
                <a:lumOff val="60000"/>
              </a:schemeClr>
            </a:solidFill>
          </a:ln>
        </p:spPr>
        <p:txBody>
          <a:bodyPr wrap="square">
            <a:spAutoFit/>
          </a:bodyPr>
          <a:lstStyle/>
          <a:p>
            <a:pPr algn="just">
              <a:spcBef>
                <a:spcPct val="0"/>
              </a:spcBef>
            </a:pPr>
            <a:r>
              <a:rPr lang="fr-FR" altLang="fr-FR" sz="2400" b="1" u="sng" dirty="0">
                <a:solidFill>
                  <a:srgbClr val="6600CC"/>
                </a:solidFill>
              </a:rPr>
              <a:t>Remarque 1</a:t>
            </a:r>
          </a:p>
          <a:p>
            <a:pPr algn="just">
              <a:spcBef>
                <a:spcPct val="0"/>
              </a:spcBef>
            </a:pPr>
            <a:r>
              <a:rPr lang="fr-FR" altLang="fr-FR" sz="2400" b="1" u="sng" dirty="0">
                <a:solidFill>
                  <a:srgbClr val="6600CC"/>
                </a:solidFill>
              </a:rPr>
              <a:t>Le modèle du « pull-over »</a:t>
            </a:r>
            <a:endParaRPr lang="fr-FR" altLang="fr-FR" sz="2400" dirty="0">
              <a:solidFill>
                <a:srgbClr val="7030A0"/>
              </a:solidFill>
              <a:latin typeface="Arial" panose="020B0604020202020204" pitchFamily="34" charset="0"/>
            </a:endParaRPr>
          </a:p>
          <a:p>
            <a:pPr algn="just">
              <a:spcBef>
                <a:spcPct val="0"/>
              </a:spcBef>
            </a:pPr>
            <a:r>
              <a:rPr lang="fr-FR" altLang="fr-FR" sz="2400" dirty="0">
                <a:solidFill>
                  <a:srgbClr val="7030A0"/>
                </a:solidFill>
                <a:latin typeface="Arial" panose="020B0604020202020204" pitchFamily="34" charset="0"/>
              </a:rPr>
              <a:t>L'écosystème est aussi </a:t>
            </a:r>
            <a:r>
              <a:rPr lang="fr-FR" altLang="fr-FR" sz="2400" dirty="0">
                <a:solidFill>
                  <a:srgbClr val="FF0000"/>
                </a:solidFill>
                <a:latin typeface="Arial" panose="020B0604020202020204" pitchFamily="34" charset="0"/>
              </a:rPr>
              <a:t>comparable </a:t>
            </a:r>
            <a:r>
              <a:rPr lang="fr-FR" altLang="fr-FR" sz="2400" dirty="0">
                <a:solidFill>
                  <a:srgbClr val="7030A0"/>
                </a:solidFill>
                <a:latin typeface="Arial" panose="020B0604020202020204" pitchFamily="34" charset="0"/>
              </a:rPr>
              <a:t>à un pull-over dont chaque maille est une espèce. Une maille qui se défait risque d'entraîner ses voisines avec elle, et de détruire le pull-over tout entier</a:t>
            </a:r>
            <a:r>
              <a:rPr lang="fr-FR" altLang="fr-FR" dirty="0">
                <a:solidFill>
                  <a:srgbClr val="7030A0"/>
                </a:solidFill>
                <a:latin typeface="Arial" panose="020B0604020202020204" pitchFamily="34" charset="0"/>
              </a:rPr>
              <a:t>.</a:t>
            </a:r>
          </a:p>
        </p:txBody>
      </p:sp>
      <p:sp>
        <p:nvSpPr>
          <p:cNvPr id="5" name="Rectangle 4">
            <a:extLst>
              <a:ext uri="{FF2B5EF4-FFF2-40B4-BE49-F238E27FC236}">
                <a16:creationId xmlns:a16="http://schemas.microsoft.com/office/drawing/2014/main" id="{91BA1044-6B58-4970-8D99-FE9406CDE06C}"/>
              </a:ext>
            </a:extLst>
          </p:cNvPr>
          <p:cNvSpPr/>
          <p:nvPr/>
        </p:nvSpPr>
        <p:spPr>
          <a:xfrm>
            <a:off x="315311" y="3019367"/>
            <a:ext cx="11698014" cy="3388363"/>
          </a:xfrm>
          <a:prstGeom prst="rect">
            <a:avLst/>
          </a:prstGeom>
          <a:solidFill>
            <a:schemeClr val="accent1">
              <a:lumMod val="40000"/>
              <a:lumOff val="60000"/>
            </a:schemeClr>
          </a:solidFill>
        </p:spPr>
        <p:txBody>
          <a:bodyPr wrap="square">
            <a:spAutoFit/>
          </a:bodyPr>
          <a:lstStyle/>
          <a:p>
            <a:r>
              <a:rPr lang="fr-FR" sz="2000" b="1" u="sng" dirty="0">
                <a:solidFill>
                  <a:srgbClr val="FF0000"/>
                </a:solidFill>
                <a:latin typeface="Comic Sans MS" panose="030F0702030302020204" pitchFamily="66" charset="0"/>
              </a:rPr>
              <a:t>Remarque 2</a:t>
            </a:r>
          </a:p>
          <a:p>
            <a:endParaRPr lang="fr-FR" sz="2000" b="1" dirty="0">
              <a:solidFill>
                <a:schemeClr val="accent2">
                  <a:lumMod val="75000"/>
                </a:schemeClr>
              </a:solidFill>
              <a:latin typeface="Comic Sans MS" panose="030F0702030302020204" pitchFamily="66" charset="0"/>
            </a:endParaRPr>
          </a:p>
          <a:p>
            <a:r>
              <a:rPr lang="fr-FR" sz="2000" b="1" dirty="0">
                <a:solidFill>
                  <a:schemeClr val="accent2">
                    <a:lumMod val="75000"/>
                  </a:schemeClr>
                </a:solidFill>
                <a:latin typeface="Comic Sans MS" panose="030F0702030302020204" pitchFamily="66" charset="0"/>
              </a:rPr>
              <a:t>Les milieux dont la biodiversité est la plus intacte sont :</a:t>
            </a:r>
          </a:p>
          <a:p>
            <a:pPr marL="285750" indent="-285750">
              <a:lnSpc>
                <a:spcPct val="200000"/>
              </a:lnSpc>
              <a:buFont typeface="Wingdings" panose="05000000000000000000" pitchFamily="2" charset="2"/>
              <a:buChar char="Ø"/>
            </a:pPr>
            <a:r>
              <a:rPr lang="fr-FR" sz="2000" b="1" dirty="0">
                <a:solidFill>
                  <a:schemeClr val="accent2">
                    <a:lumMod val="75000"/>
                  </a:schemeClr>
                </a:solidFill>
                <a:latin typeface="Comic Sans MS" panose="030F0702030302020204" pitchFamily="66" charset="0"/>
              </a:rPr>
              <a:t> Plus productifs </a:t>
            </a:r>
          </a:p>
          <a:p>
            <a:pPr marL="285750" indent="-285750">
              <a:lnSpc>
                <a:spcPct val="200000"/>
              </a:lnSpc>
              <a:buFont typeface="Wingdings" panose="05000000000000000000" pitchFamily="2" charset="2"/>
              <a:buChar char="Ø"/>
            </a:pPr>
            <a:r>
              <a:rPr lang="fr-FR" sz="2000" b="1" dirty="0">
                <a:solidFill>
                  <a:schemeClr val="accent2">
                    <a:lumMod val="75000"/>
                  </a:schemeClr>
                </a:solidFill>
                <a:latin typeface="Comic Sans MS" panose="030F0702030302020204" pitchFamily="66" charset="0"/>
              </a:rPr>
              <a:t>Plus stables dans le temps </a:t>
            </a:r>
          </a:p>
          <a:p>
            <a:pPr marL="285750" indent="-285750">
              <a:lnSpc>
                <a:spcPct val="200000"/>
              </a:lnSpc>
              <a:buFont typeface="Wingdings" panose="05000000000000000000" pitchFamily="2" charset="2"/>
              <a:buChar char="Ø"/>
            </a:pPr>
            <a:r>
              <a:rPr lang="fr-FR" sz="2000" b="1" dirty="0">
                <a:solidFill>
                  <a:schemeClr val="accent2">
                    <a:lumMod val="75000"/>
                  </a:schemeClr>
                </a:solidFill>
                <a:latin typeface="Comic Sans MS" panose="030F0702030302020204" pitchFamily="66" charset="0"/>
              </a:rPr>
              <a:t>Plus résistants aux invasions biologiques </a:t>
            </a:r>
          </a:p>
          <a:p>
            <a:pPr marL="285750" indent="-285750">
              <a:lnSpc>
                <a:spcPct val="200000"/>
              </a:lnSpc>
              <a:buFont typeface="Wingdings" panose="05000000000000000000" pitchFamily="2" charset="2"/>
              <a:buChar char="Ø"/>
            </a:pPr>
            <a:r>
              <a:rPr lang="fr-FR" sz="2000" b="1" dirty="0">
                <a:solidFill>
                  <a:schemeClr val="accent2">
                    <a:lumMod val="75000"/>
                  </a:schemeClr>
                </a:solidFill>
                <a:latin typeface="Comic Sans MS" panose="030F0702030302020204" pitchFamily="66" charset="0"/>
              </a:rPr>
              <a:t>Moins sensibles aux pathogènes</a:t>
            </a:r>
          </a:p>
        </p:txBody>
      </p:sp>
    </p:spTree>
    <p:extLst>
      <p:ext uri="{BB962C8B-B14F-4D97-AF65-F5344CB8AC3E}">
        <p14:creationId xmlns:p14="http://schemas.microsoft.com/office/powerpoint/2010/main" val="1336862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98A474C7-78F0-4BD6-AED1-4EC093C6FB1A}"/>
              </a:ext>
            </a:extLst>
          </p:cNvPr>
          <p:cNvSpPr>
            <a:spLocks noGrp="1"/>
          </p:cNvSpPr>
          <p:nvPr>
            <p:ph type="ftr" sz="quarter" idx="11"/>
          </p:nvPr>
        </p:nvSpPr>
        <p:spPr/>
        <p:txBody>
          <a:bodyPr/>
          <a:lstStyle/>
          <a:p>
            <a:r>
              <a:rPr lang="fr-FR" dirty="0"/>
              <a:t>Biodiversité et Changements Globaux     EE            H HAFID</a:t>
            </a:r>
          </a:p>
        </p:txBody>
      </p:sp>
      <p:sp>
        <p:nvSpPr>
          <p:cNvPr id="3" name="Espace réservé du numéro de diapositive 2">
            <a:extLst>
              <a:ext uri="{FF2B5EF4-FFF2-40B4-BE49-F238E27FC236}">
                <a16:creationId xmlns:a16="http://schemas.microsoft.com/office/drawing/2014/main" id="{BE576784-8ED8-467F-B3BC-508390BC33DA}"/>
              </a:ext>
            </a:extLst>
          </p:cNvPr>
          <p:cNvSpPr>
            <a:spLocks noGrp="1"/>
          </p:cNvSpPr>
          <p:nvPr>
            <p:ph type="sldNum" sz="quarter" idx="12"/>
          </p:nvPr>
        </p:nvSpPr>
        <p:spPr/>
        <p:txBody>
          <a:bodyPr/>
          <a:lstStyle/>
          <a:p>
            <a:fld id="{12659282-C5CC-448D-910A-CF7C6700A857}" type="slidenum">
              <a:rPr lang="fr-FR" smtClean="0"/>
              <a:t>5</a:t>
            </a:fld>
            <a:endParaRPr lang="fr-FR"/>
          </a:p>
        </p:txBody>
      </p:sp>
      <p:sp>
        <p:nvSpPr>
          <p:cNvPr id="4" name="Rectangle 3">
            <a:extLst>
              <a:ext uri="{FF2B5EF4-FFF2-40B4-BE49-F238E27FC236}">
                <a16:creationId xmlns:a16="http://schemas.microsoft.com/office/drawing/2014/main" id="{B7A09800-427E-4D2F-ADA2-BCBE6824504E}"/>
              </a:ext>
            </a:extLst>
          </p:cNvPr>
          <p:cNvSpPr/>
          <p:nvPr/>
        </p:nvSpPr>
        <p:spPr>
          <a:xfrm>
            <a:off x="123297" y="241628"/>
            <a:ext cx="12055366" cy="6555641"/>
          </a:xfrm>
          <a:prstGeom prst="rect">
            <a:avLst/>
          </a:prstGeom>
          <a:solidFill>
            <a:schemeClr val="accent1">
              <a:lumMod val="40000"/>
              <a:lumOff val="60000"/>
            </a:schemeClr>
          </a:solidFill>
        </p:spPr>
        <p:txBody>
          <a:bodyPr wrap="square">
            <a:spAutoFit/>
          </a:bodyPr>
          <a:lstStyle/>
          <a:p>
            <a:pPr>
              <a:spcBef>
                <a:spcPct val="0"/>
              </a:spcBef>
            </a:pPr>
            <a:r>
              <a:rPr lang="fr-FR" altLang="fr-FR" sz="2800" b="1" dirty="0"/>
              <a:t>Impacts négatifs des feux humains sur l’environnement, sur les sols et la végétation</a:t>
            </a:r>
            <a:r>
              <a:rPr lang="fr-FR" altLang="fr-FR" sz="2800" dirty="0"/>
              <a:t> :</a:t>
            </a:r>
          </a:p>
          <a:p>
            <a:pPr marL="457200" indent="-457200" algn="just">
              <a:spcBef>
                <a:spcPct val="0"/>
              </a:spcBef>
              <a:buFont typeface="Wingdings" panose="05000000000000000000" pitchFamily="2" charset="2"/>
              <a:buChar char="Ø"/>
            </a:pPr>
            <a:r>
              <a:rPr lang="fr-FR" altLang="fr-FR" sz="2800" dirty="0"/>
              <a:t>  La Libération d'une grande quantité de gaz carbonique (CO2) dans l'atmosphère: - </a:t>
            </a:r>
            <a:r>
              <a:rPr lang="fr-FR" altLang="fr-FR" sz="2800" dirty="0" err="1"/>
              <a:t>Renforçe</a:t>
            </a:r>
            <a:r>
              <a:rPr lang="fr-FR" altLang="fr-FR" sz="2800" dirty="0"/>
              <a:t> le réchauffement climatique (la combustion de biomasse participe, pour les gaz à effets de serre, respectivement à 40% de CO2 et à 16% du méthane </a:t>
            </a:r>
          </a:p>
          <a:p>
            <a:pPr algn="just">
              <a:spcBef>
                <a:spcPct val="0"/>
              </a:spcBef>
            </a:pPr>
            <a:r>
              <a:rPr lang="fr-FR" altLang="fr-FR" sz="2800" dirty="0"/>
              <a:t>(CH4).</a:t>
            </a:r>
          </a:p>
          <a:p>
            <a:pPr marL="457200" indent="-457200" algn="just">
              <a:spcBef>
                <a:spcPct val="0"/>
              </a:spcBef>
              <a:buFont typeface="Wingdings" panose="05000000000000000000" pitchFamily="2" charset="2"/>
              <a:buChar char="Ø"/>
            </a:pPr>
            <a:r>
              <a:rPr lang="fr-FR" altLang="fr-FR" sz="2800" dirty="0"/>
              <a:t> Facilite l'érosion par le vent et le ruissellement, réduisant l'infiltration de l’eau dans le sol. </a:t>
            </a:r>
          </a:p>
          <a:p>
            <a:pPr algn="just">
              <a:spcBef>
                <a:spcPct val="0"/>
              </a:spcBef>
            </a:pPr>
            <a:r>
              <a:rPr lang="fr-FR" altLang="fr-FR" sz="2800" dirty="0"/>
              <a:t> Les cendres sont facilement transportées par l'eau et le vent. </a:t>
            </a:r>
          </a:p>
          <a:p>
            <a:pPr marL="457200" indent="-457200" algn="just">
              <a:spcBef>
                <a:spcPct val="0"/>
              </a:spcBef>
              <a:buFont typeface="Wingdings" panose="05000000000000000000" pitchFamily="2" charset="2"/>
              <a:buChar char="Ø"/>
            </a:pPr>
            <a:r>
              <a:rPr lang="fr-FR" altLang="fr-FR" sz="2800" dirty="0"/>
              <a:t>Réduit la régénération de l'humus et la biomasse et la quantité de micro-organismes. </a:t>
            </a:r>
          </a:p>
          <a:p>
            <a:pPr algn="just">
              <a:spcBef>
                <a:spcPct val="0"/>
              </a:spcBef>
            </a:pPr>
            <a:r>
              <a:rPr lang="fr-FR" altLang="fr-FR" sz="2800" dirty="0"/>
              <a:t>      Les couches superficielles des sols atteignent de hautes températures réduisant leur cohésion et leur capacité de rétention hydrique (le sol ne joue plus son rôle d’éponge).</a:t>
            </a:r>
          </a:p>
        </p:txBody>
      </p:sp>
      <p:sp>
        <p:nvSpPr>
          <p:cNvPr id="5" name="Flèche : droite 4">
            <a:extLst>
              <a:ext uri="{FF2B5EF4-FFF2-40B4-BE49-F238E27FC236}">
                <a16:creationId xmlns:a16="http://schemas.microsoft.com/office/drawing/2014/main" id="{645050AF-527A-4AB0-B2AC-7015C5482B97}"/>
              </a:ext>
            </a:extLst>
          </p:cNvPr>
          <p:cNvSpPr/>
          <p:nvPr/>
        </p:nvSpPr>
        <p:spPr>
          <a:xfrm rot="10800000" flipH="1">
            <a:off x="13337" y="5528441"/>
            <a:ext cx="701366" cy="2627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234786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4E5465A7-F13A-4ACC-BA47-E8E9E167D1BB}"/>
              </a:ext>
            </a:extLst>
          </p:cNvPr>
          <p:cNvSpPr>
            <a:spLocks noGrp="1"/>
          </p:cNvSpPr>
          <p:nvPr>
            <p:ph type="ftr" sz="quarter" idx="11"/>
          </p:nvPr>
        </p:nvSpPr>
        <p:spPr/>
        <p:txBody>
          <a:bodyPr/>
          <a:lstStyle/>
          <a:p>
            <a:r>
              <a:rPr lang="fr-FR" dirty="0"/>
              <a:t> </a:t>
            </a:r>
          </a:p>
          <a:p>
            <a:r>
              <a:rPr lang="fr-FR" dirty="0"/>
              <a:t>Biodiversité et Changements Globaux     EE            H HAFID</a:t>
            </a:r>
          </a:p>
        </p:txBody>
      </p:sp>
      <p:sp>
        <p:nvSpPr>
          <p:cNvPr id="3" name="Espace réservé du numéro de diapositive 2">
            <a:extLst>
              <a:ext uri="{FF2B5EF4-FFF2-40B4-BE49-F238E27FC236}">
                <a16:creationId xmlns:a16="http://schemas.microsoft.com/office/drawing/2014/main" id="{74A35A89-8DB8-4152-9531-2870BCB149A1}"/>
              </a:ext>
            </a:extLst>
          </p:cNvPr>
          <p:cNvSpPr>
            <a:spLocks noGrp="1"/>
          </p:cNvSpPr>
          <p:nvPr>
            <p:ph type="sldNum" sz="quarter" idx="12"/>
          </p:nvPr>
        </p:nvSpPr>
        <p:spPr/>
        <p:txBody>
          <a:bodyPr/>
          <a:lstStyle/>
          <a:p>
            <a:fld id="{12659282-C5CC-448D-910A-CF7C6700A857}" type="slidenum">
              <a:rPr lang="fr-FR" smtClean="0"/>
              <a:t>6</a:t>
            </a:fld>
            <a:endParaRPr lang="fr-FR" dirty="0"/>
          </a:p>
        </p:txBody>
      </p:sp>
      <p:sp>
        <p:nvSpPr>
          <p:cNvPr id="4" name="Rectangle 3">
            <a:extLst>
              <a:ext uri="{FF2B5EF4-FFF2-40B4-BE49-F238E27FC236}">
                <a16:creationId xmlns:a16="http://schemas.microsoft.com/office/drawing/2014/main" id="{C1300F96-7896-4EE0-AA21-878C3C4719A7}"/>
              </a:ext>
            </a:extLst>
          </p:cNvPr>
          <p:cNvSpPr/>
          <p:nvPr/>
        </p:nvSpPr>
        <p:spPr>
          <a:xfrm>
            <a:off x="294290" y="905232"/>
            <a:ext cx="11897710" cy="3662541"/>
          </a:xfrm>
          <a:prstGeom prst="rect">
            <a:avLst/>
          </a:prstGeom>
        </p:spPr>
        <p:txBody>
          <a:bodyPr wrap="square">
            <a:spAutoFit/>
          </a:bodyPr>
          <a:lstStyle/>
          <a:p>
            <a:pPr>
              <a:spcBef>
                <a:spcPct val="0"/>
              </a:spcBef>
            </a:pPr>
            <a:r>
              <a:rPr lang="fr-FR" altLang="fr-FR" sz="2800" u="sng" dirty="0">
                <a:solidFill>
                  <a:srgbClr val="FF0000"/>
                </a:solidFill>
              </a:rPr>
              <a:t>Les trafics d’animaux</a:t>
            </a:r>
          </a:p>
          <a:p>
            <a:pPr>
              <a:spcBef>
                <a:spcPct val="0"/>
              </a:spcBef>
            </a:pPr>
            <a:endParaRPr lang="fr-FR" altLang="fr-FR" sz="2800" dirty="0">
              <a:solidFill>
                <a:srgbClr val="FF0000"/>
              </a:solidFill>
            </a:endParaRPr>
          </a:p>
          <a:p>
            <a:pPr algn="just">
              <a:spcBef>
                <a:spcPct val="0"/>
              </a:spcBef>
            </a:pPr>
            <a:r>
              <a:rPr lang="fr-FR" altLang="fr-FR" sz="2800" dirty="0">
                <a:solidFill>
                  <a:srgbClr val="FF0000"/>
                </a:solidFill>
              </a:rPr>
              <a:t>Le trafic des peaux de Félins, des défenses d’Eléphants, des cornes de rhinocéros … participe à la disparition de ces espèces, comme la réduction de leur territoire </a:t>
            </a:r>
            <a:r>
              <a:rPr lang="fr-FR" altLang="fr-FR" sz="2400" dirty="0"/>
              <a:t>Par exemple, selon l’</a:t>
            </a:r>
            <a:r>
              <a:rPr lang="fr-FR" altLang="fr-FR" sz="2400" b="1" dirty="0"/>
              <a:t>IUCN</a:t>
            </a:r>
            <a:r>
              <a:rPr lang="fr-FR" altLang="fr-FR" sz="2400" dirty="0"/>
              <a:t> , en 2011, le rhinocéros noir d'Afrique de l'ouest (</a:t>
            </a:r>
            <a:r>
              <a:rPr lang="fr-FR" altLang="fr-FR" sz="2400" i="1" dirty="0" err="1"/>
              <a:t>Diceros</a:t>
            </a:r>
            <a:r>
              <a:rPr lang="fr-FR" altLang="fr-FR" sz="2400" i="1" dirty="0"/>
              <a:t> </a:t>
            </a:r>
            <a:r>
              <a:rPr lang="fr-FR" altLang="fr-FR" sz="2400" i="1" dirty="0" err="1"/>
              <a:t>bicornis</a:t>
            </a:r>
            <a:r>
              <a:rPr lang="fr-FR" altLang="fr-FR" sz="2400" i="1" dirty="0"/>
              <a:t> </a:t>
            </a:r>
            <a:r>
              <a:rPr lang="fr-FR" altLang="fr-FR" sz="2400" i="1" dirty="0" err="1"/>
              <a:t>longipes</a:t>
            </a:r>
            <a:r>
              <a:rPr lang="fr-FR" altLang="fr-FR" sz="2400" dirty="0"/>
              <a:t>) est officiellement déclaré éteint. Le rhinocéros blanc du Nord, originaire d'Afrique centrale, est de son côté "peut-être éteint" à l'état sauvage tandis que le rhinocéros de Java est "probablement éteint" au Vietnam, où son dernier représentant aurait été tué par des braconniers en 2010.</a:t>
            </a:r>
          </a:p>
        </p:txBody>
      </p:sp>
      <p:sp>
        <p:nvSpPr>
          <p:cNvPr id="5" name="ZoneTexte 4">
            <a:extLst>
              <a:ext uri="{FF2B5EF4-FFF2-40B4-BE49-F238E27FC236}">
                <a16:creationId xmlns:a16="http://schemas.microsoft.com/office/drawing/2014/main" id="{3603C07C-932E-4201-B2B7-CB3C1133F6CA}"/>
              </a:ext>
            </a:extLst>
          </p:cNvPr>
          <p:cNvSpPr txBox="1"/>
          <p:nvPr/>
        </p:nvSpPr>
        <p:spPr>
          <a:xfrm>
            <a:off x="525517" y="5297214"/>
            <a:ext cx="6159062" cy="1169551"/>
          </a:xfrm>
          <a:prstGeom prst="rect">
            <a:avLst/>
          </a:prstGeom>
          <a:noFill/>
        </p:spPr>
        <p:txBody>
          <a:bodyPr wrap="square" rtlCol="0">
            <a:spAutoFit/>
          </a:bodyPr>
          <a:lstStyle/>
          <a:p>
            <a:endParaRPr lang="fr-FR" sz="1400" b="1" dirty="0"/>
          </a:p>
          <a:p>
            <a:endParaRPr lang="fr-FR" sz="1400" b="1" dirty="0"/>
          </a:p>
          <a:p>
            <a:endParaRPr lang="fr-FR" sz="1400" b="1" dirty="0"/>
          </a:p>
          <a:p>
            <a:endParaRPr lang="fr-FR" sz="1400" b="1" dirty="0"/>
          </a:p>
          <a:p>
            <a:r>
              <a:rPr lang="fr-FR" sz="1400" b="1" dirty="0"/>
              <a:t>UICN: </a:t>
            </a:r>
            <a:r>
              <a:rPr lang="fr-FR" sz="1400" dirty="0"/>
              <a:t>Union Internationale pour la conservation de la nature</a:t>
            </a:r>
          </a:p>
        </p:txBody>
      </p:sp>
      <p:pic>
        <p:nvPicPr>
          <p:cNvPr id="6" name="Image 1">
            <a:extLst>
              <a:ext uri="{FF2B5EF4-FFF2-40B4-BE49-F238E27FC236}">
                <a16:creationId xmlns:a16="http://schemas.microsoft.com/office/drawing/2014/main" id="{D23EC396-4C7C-40AF-828F-B5ACC9A3EE9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450592" y="4223280"/>
            <a:ext cx="2330450" cy="155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 4">
            <a:extLst>
              <a:ext uri="{FF2B5EF4-FFF2-40B4-BE49-F238E27FC236}">
                <a16:creationId xmlns:a16="http://schemas.microsoft.com/office/drawing/2014/main" id="{C9E22094-BD7F-4DC2-AA54-5CA5335EA8E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57441" y="4439964"/>
            <a:ext cx="26670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 2">
            <a:extLst>
              <a:ext uri="{FF2B5EF4-FFF2-40B4-BE49-F238E27FC236}">
                <a16:creationId xmlns:a16="http://schemas.microsoft.com/office/drawing/2014/main" id="{04F34DBC-0C2D-4B09-83BB-E613FF358C53}"/>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268717" y="4233698"/>
            <a:ext cx="1959579" cy="1770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1009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1">
            <a:extLst>
              <a:ext uri="{FF2B5EF4-FFF2-40B4-BE49-F238E27FC236}">
                <a16:creationId xmlns:a16="http://schemas.microsoft.com/office/drawing/2014/main" id="{FE6F9C92-F792-49DE-BF92-FAEDF1CE81DC}"/>
              </a:ext>
            </a:extLst>
          </p:cNvPr>
          <p:cNvSpPr txBox="1">
            <a:spLocks/>
          </p:cNvSpPr>
          <p:nvPr/>
        </p:nvSpPr>
        <p:spPr>
          <a:xfrm>
            <a:off x="8355013" y="128589"/>
            <a:ext cx="2133600" cy="365125"/>
          </a:xfrm>
          <a:prstGeom prst="rect">
            <a:avLst/>
          </a:prstGeom>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D0723F44-F977-4A96-94D1-893680B1F41B}" type="slidenum">
              <a:rPr lang="fr-FR" altLang="fr-FR" sz="1200">
                <a:solidFill>
                  <a:srgbClr val="898989"/>
                </a:solidFill>
                <a:latin typeface="Calibri" panose="020F0502020204030204" pitchFamily="34" charset="0"/>
              </a:rPr>
              <a:pPr algn="r" eaLnBrk="1" hangingPunct="1"/>
              <a:t>7</a:t>
            </a:fld>
            <a:endParaRPr lang="fr-FR" altLang="fr-FR" sz="1200">
              <a:solidFill>
                <a:srgbClr val="898989"/>
              </a:solidFill>
              <a:latin typeface="Calibri" panose="020F0502020204030204" pitchFamily="34" charset="0"/>
            </a:endParaRPr>
          </a:p>
        </p:txBody>
      </p:sp>
      <p:sp>
        <p:nvSpPr>
          <p:cNvPr id="5" name="ZoneTexte 4">
            <a:extLst>
              <a:ext uri="{FF2B5EF4-FFF2-40B4-BE49-F238E27FC236}">
                <a16:creationId xmlns:a16="http://schemas.microsoft.com/office/drawing/2014/main" id="{E3EC2291-BF72-4BD9-A673-FAEC0A6D769C}"/>
              </a:ext>
            </a:extLst>
          </p:cNvPr>
          <p:cNvSpPr txBox="1"/>
          <p:nvPr/>
        </p:nvSpPr>
        <p:spPr>
          <a:xfrm>
            <a:off x="504497" y="747713"/>
            <a:ext cx="7967991" cy="461665"/>
          </a:xfrm>
          <a:prstGeom prst="rect">
            <a:avLst/>
          </a:prstGeom>
          <a:noFill/>
        </p:spPr>
        <p:txBody>
          <a:bodyPr wrap="square">
            <a:spAutoFit/>
          </a:bodyPr>
          <a:lstStyle/>
          <a:p>
            <a:pPr>
              <a:defRPr/>
            </a:pPr>
            <a:r>
              <a:rPr lang="fr-FR" sz="2400" b="1" dirty="0"/>
              <a:t>Solutions:</a:t>
            </a:r>
            <a:r>
              <a:rPr lang="fr-FR" sz="2400" dirty="0"/>
              <a:t> </a:t>
            </a:r>
            <a:r>
              <a:rPr lang="fr-FR" sz="2400" b="1" dirty="0"/>
              <a:t>Corridors biologiques et forestiers</a:t>
            </a:r>
          </a:p>
        </p:txBody>
      </p:sp>
      <p:pic>
        <p:nvPicPr>
          <p:cNvPr id="69637" name="Image 5">
            <a:extLst>
              <a:ext uri="{FF2B5EF4-FFF2-40B4-BE49-F238E27FC236}">
                <a16:creationId xmlns:a16="http://schemas.microsoft.com/office/drawing/2014/main" id="{499C4976-DFBD-4946-88C7-66BED0B1FA2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92313" y="1700213"/>
            <a:ext cx="8316912" cy="474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638" name="Rectangle 9">
            <a:extLst>
              <a:ext uri="{FF2B5EF4-FFF2-40B4-BE49-F238E27FC236}">
                <a16:creationId xmlns:a16="http://schemas.microsoft.com/office/drawing/2014/main" id="{3B0C2E90-FB25-42FA-8004-8831BA29AEBD}"/>
              </a:ext>
            </a:extLst>
          </p:cNvPr>
          <p:cNvSpPr>
            <a:spLocks noChangeArrowheads="1"/>
          </p:cNvSpPr>
          <p:nvPr/>
        </p:nvSpPr>
        <p:spPr bwMode="auto">
          <a:xfrm>
            <a:off x="4079875" y="6453188"/>
            <a:ext cx="457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000">
                <a:solidFill>
                  <a:srgbClr val="008000"/>
                </a:solidFill>
                <a:latin typeface="Arial" panose="020B0604020202020204" pitchFamily="34" charset="0"/>
              </a:rPr>
              <a:t>Source : Trame écologique, </a:t>
            </a:r>
            <a:r>
              <a:rPr lang="fr-FR" altLang="fr-FR" sz="1000">
                <a:solidFill>
                  <a:srgbClr val="008000"/>
                </a:solidFill>
                <a:latin typeface="Arial" panose="020B0604020202020204" pitchFamily="34" charset="0"/>
                <a:hlinkClick r:id="rId3"/>
              </a:rPr>
              <a:t>http://www.ccra.fr/ccra.asp?idpage=15317</a:t>
            </a:r>
            <a:r>
              <a:rPr lang="fr-FR" altLang="fr-FR" sz="1000">
                <a:solidFill>
                  <a:srgbClr val="008000"/>
                </a:solidFill>
                <a:latin typeface="Arial" panose="020B0604020202020204" pitchFamily="34" charset="0"/>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1">
            <a:extLst>
              <a:ext uri="{FF2B5EF4-FFF2-40B4-BE49-F238E27FC236}">
                <a16:creationId xmlns:a16="http://schemas.microsoft.com/office/drawing/2014/main" id="{0E25991E-F529-45D0-8A03-5D588CF557E3}"/>
              </a:ext>
            </a:extLst>
          </p:cNvPr>
          <p:cNvSpPr txBox="1">
            <a:spLocks/>
          </p:cNvSpPr>
          <p:nvPr/>
        </p:nvSpPr>
        <p:spPr>
          <a:xfrm>
            <a:off x="8372475" y="280989"/>
            <a:ext cx="2133600" cy="365125"/>
          </a:xfrm>
          <a:prstGeom prst="rect">
            <a:avLst/>
          </a:prstGeom>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EA89AA5C-DEE3-4AEB-B3C6-23B540700AC3}" type="slidenum">
              <a:rPr lang="fr-FR" altLang="fr-FR" sz="1200">
                <a:solidFill>
                  <a:srgbClr val="898989"/>
                </a:solidFill>
                <a:latin typeface="Calibri" panose="020F0502020204030204" pitchFamily="34" charset="0"/>
              </a:rPr>
              <a:pPr algn="r" eaLnBrk="1" hangingPunct="1"/>
              <a:t>8</a:t>
            </a:fld>
            <a:endParaRPr lang="fr-FR" altLang="fr-FR" sz="1200">
              <a:solidFill>
                <a:srgbClr val="898989"/>
              </a:solidFill>
              <a:latin typeface="Calibri" panose="020F0502020204030204" pitchFamily="34" charset="0"/>
            </a:endParaRPr>
          </a:p>
        </p:txBody>
      </p:sp>
      <p:sp>
        <p:nvSpPr>
          <p:cNvPr id="5" name="ZoneTexte 4">
            <a:extLst>
              <a:ext uri="{FF2B5EF4-FFF2-40B4-BE49-F238E27FC236}">
                <a16:creationId xmlns:a16="http://schemas.microsoft.com/office/drawing/2014/main" id="{1E4C8B3F-8810-4482-AF90-B2E9111D5F18}"/>
              </a:ext>
            </a:extLst>
          </p:cNvPr>
          <p:cNvSpPr txBox="1"/>
          <p:nvPr/>
        </p:nvSpPr>
        <p:spPr>
          <a:xfrm>
            <a:off x="378372" y="836613"/>
            <a:ext cx="11571889" cy="2585323"/>
          </a:xfrm>
          <a:prstGeom prst="rect">
            <a:avLst/>
          </a:prstGeom>
          <a:noFill/>
        </p:spPr>
        <p:txBody>
          <a:bodyPr wrap="square">
            <a:spAutoFit/>
          </a:bodyPr>
          <a:lstStyle/>
          <a:p>
            <a:pPr algn="just">
              <a:defRPr/>
            </a:pPr>
            <a:endParaRPr lang="fr-FR" dirty="0">
              <a:solidFill>
                <a:srgbClr val="008000"/>
              </a:solidFill>
            </a:endParaRPr>
          </a:p>
          <a:p>
            <a:pPr marL="285750" indent="-285750" algn="just">
              <a:buFont typeface="Wingdings" panose="05000000000000000000" pitchFamily="2" charset="2"/>
              <a:buChar char="Ø"/>
              <a:defRPr/>
            </a:pPr>
            <a:r>
              <a:rPr lang="fr-FR" sz="2800" b="1" dirty="0">
                <a:solidFill>
                  <a:srgbClr val="008000"/>
                </a:solidFill>
              </a:rPr>
              <a:t>Préserver les haies</a:t>
            </a:r>
          </a:p>
          <a:p>
            <a:pPr algn="just">
              <a:defRPr/>
            </a:pPr>
            <a:endParaRPr lang="fr-FR" b="1" dirty="0">
              <a:solidFill>
                <a:srgbClr val="008000"/>
              </a:solidFill>
            </a:endParaRPr>
          </a:p>
          <a:p>
            <a:pPr algn="just">
              <a:defRPr/>
            </a:pPr>
            <a:r>
              <a:rPr lang="fr-FR" sz="2000" dirty="0">
                <a:latin typeface="Arial" charset="0"/>
                <a:cs typeface="Arial" charset="0"/>
              </a:rPr>
              <a:t>La destruction des haies est la cause de nombreux bouleversements.</a:t>
            </a:r>
          </a:p>
          <a:p>
            <a:pPr algn="just">
              <a:defRPr/>
            </a:pPr>
            <a:r>
              <a:rPr lang="fr-FR" sz="2000" dirty="0">
                <a:latin typeface="Arial" charset="0"/>
                <a:cs typeface="Arial" charset="0"/>
              </a:rPr>
              <a:t>Elles jouent un rôle dans l’atténuation des vents violents, retiennent l’eau en cas de forte pluie et servent d’habitat à de nombreuses espèces d’oiseaux ou de rongeurs. </a:t>
            </a:r>
            <a:r>
              <a:rPr lang="fr-FR" sz="2000" dirty="0">
                <a:solidFill>
                  <a:srgbClr val="FF0000"/>
                </a:solidFill>
                <a:latin typeface="Arial" charset="0"/>
                <a:cs typeface="Arial" charset="0"/>
              </a:rPr>
              <a:t>Aujourd’hui, dans de nombreuses régions, les agriculteurs créent de nouvelles haies.</a:t>
            </a:r>
          </a:p>
          <a:p>
            <a:pPr algn="just">
              <a:defRPr/>
            </a:pPr>
            <a:endParaRPr lang="fr-FR" b="1" dirty="0">
              <a:solidFill>
                <a:srgbClr val="008000"/>
              </a:solidFill>
            </a:endParaRPr>
          </a:p>
        </p:txBody>
      </p:sp>
      <p:pic>
        <p:nvPicPr>
          <p:cNvPr id="70661" name="Image 7">
            <a:extLst>
              <a:ext uri="{FF2B5EF4-FFF2-40B4-BE49-F238E27FC236}">
                <a16:creationId xmlns:a16="http://schemas.microsoft.com/office/drawing/2014/main" id="{8487D3E1-C08B-4EDC-9BA1-972479BA1E8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24338" y="3676649"/>
            <a:ext cx="2697162" cy="190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662" name="Image 1">
            <a:extLst>
              <a:ext uri="{FF2B5EF4-FFF2-40B4-BE49-F238E27FC236}">
                <a16:creationId xmlns:a16="http://schemas.microsoft.com/office/drawing/2014/main" id="{5EEE27EC-CAD2-4CA4-9A71-91BA6B17135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76855" y="3429000"/>
            <a:ext cx="2599833" cy="187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0663" name="Rectangle 3">
            <a:extLst>
              <a:ext uri="{FF2B5EF4-FFF2-40B4-BE49-F238E27FC236}">
                <a16:creationId xmlns:a16="http://schemas.microsoft.com/office/drawing/2014/main" id="{2E7EDF9F-22B2-4DE6-A41F-745604C0DFA8}"/>
              </a:ext>
            </a:extLst>
          </p:cNvPr>
          <p:cNvSpPr>
            <a:spLocks noChangeArrowheads="1"/>
          </p:cNvSpPr>
          <p:nvPr/>
        </p:nvSpPr>
        <p:spPr bwMode="auto">
          <a:xfrm>
            <a:off x="1824039" y="5299076"/>
            <a:ext cx="21605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200">
                <a:solidFill>
                  <a:srgbClr val="008000"/>
                </a:solidFill>
                <a:latin typeface="Arial" panose="020B0604020202020204" pitchFamily="34" charset="0"/>
              </a:rPr>
              <a:t>Source : </a:t>
            </a:r>
            <a:r>
              <a:rPr lang="fr-FR" altLang="fr-FR" sz="1200">
                <a:solidFill>
                  <a:srgbClr val="008000"/>
                </a:solidFill>
                <a:latin typeface="Arial" panose="020B0604020202020204" pitchFamily="34" charset="0"/>
                <a:hlinkClick r:id="rId4"/>
              </a:rPr>
              <a:t>http://ecoattitude.fr</a:t>
            </a:r>
            <a:r>
              <a:rPr lang="fr-FR" altLang="fr-FR" sz="1200">
                <a:solidFill>
                  <a:srgbClr val="008000"/>
                </a:solidFill>
                <a:latin typeface="Arial" panose="020B0604020202020204" pitchFamily="34" charset="0"/>
              </a:rPr>
              <a:t>  </a:t>
            </a:r>
          </a:p>
        </p:txBody>
      </p:sp>
      <p:pic>
        <p:nvPicPr>
          <p:cNvPr id="70664" name="Image 6">
            <a:extLst>
              <a:ext uri="{FF2B5EF4-FFF2-40B4-BE49-F238E27FC236}">
                <a16:creationId xmlns:a16="http://schemas.microsoft.com/office/drawing/2014/main" id="{8769029D-A766-4B00-A032-B5E8C254DE00}"/>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240588" y="3887789"/>
            <a:ext cx="3219450" cy="141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0665" name="ZoneTexte 7">
            <a:extLst>
              <a:ext uri="{FF2B5EF4-FFF2-40B4-BE49-F238E27FC236}">
                <a16:creationId xmlns:a16="http://schemas.microsoft.com/office/drawing/2014/main" id="{A27E1B40-ED47-4DAF-889F-4244227CE445}"/>
              </a:ext>
            </a:extLst>
          </p:cNvPr>
          <p:cNvSpPr txBox="1">
            <a:spLocks noChangeArrowheads="1"/>
          </p:cNvSpPr>
          <p:nvPr/>
        </p:nvSpPr>
        <p:spPr bwMode="auto">
          <a:xfrm>
            <a:off x="7751764" y="5307013"/>
            <a:ext cx="20732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200">
                <a:solidFill>
                  <a:srgbClr val="008000"/>
                </a:solidFill>
                <a:latin typeface="Arial" panose="020B0604020202020204" pitchFamily="34" charset="0"/>
              </a:rPr>
              <a:t>Source : </a:t>
            </a:r>
            <a:r>
              <a:rPr lang="fr-FR" altLang="fr-FR" sz="1200">
                <a:solidFill>
                  <a:srgbClr val="008000"/>
                </a:solidFill>
                <a:latin typeface="Arial" panose="020B0604020202020204" pitchFamily="34" charset="0"/>
                <a:hlinkClick r:id="rId6"/>
              </a:rPr>
              <a:t>http://jardipedia.fr</a:t>
            </a:r>
            <a:r>
              <a:rPr lang="fr-FR" altLang="fr-FR" sz="1200">
                <a:solidFill>
                  <a:srgbClr val="008000"/>
                </a:solidFill>
                <a:latin typeface="Arial" panose="020B0604020202020204" pitchFamily="34" charset="0"/>
              </a:rPr>
              <a:t>  </a:t>
            </a:r>
          </a:p>
        </p:txBody>
      </p:sp>
    </p:spTree>
    <p:extLst>
      <p:ext uri="{BB962C8B-B14F-4D97-AF65-F5344CB8AC3E}">
        <p14:creationId xmlns:p14="http://schemas.microsoft.com/office/powerpoint/2010/main" val="1436166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E422E24C-928B-46C5-B715-9DE40C3898A4}"/>
              </a:ext>
            </a:extLst>
          </p:cNvPr>
          <p:cNvSpPr>
            <a:spLocks noGrp="1"/>
          </p:cNvSpPr>
          <p:nvPr>
            <p:ph type="sldNum" sz="quarter" idx="12"/>
          </p:nvPr>
        </p:nvSpPr>
        <p:spPr>
          <a:xfrm>
            <a:off x="8283575" y="188914"/>
            <a:ext cx="2133600" cy="365125"/>
          </a:xfrm>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72DC94D-C54C-44C8-A60A-038EA60340C9}" type="slidenum">
              <a:rPr lang="fr-FR" altLang="fr-FR">
                <a:solidFill>
                  <a:srgbClr val="898989"/>
                </a:solidFill>
                <a:latin typeface="Calibri" panose="020F0502020204030204" pitchFamily="34" charset="0"/>
              </a:rPr>
              <a:pPr/>
              <a:t>9</a:t>
            </a:fld>
            <a:endParaRPr lang="fr-FR" altLang="fr-FR">
              <a:solidFill>
                <a:srgbClr val="898989"/>
              </a:solidFill>
              <a:latin typeface="Calibri" panose="020F0502020204030204" pitchFamily="34" charset="0"/>
            </a:endParaRPr>
          </a:p>
        </p:txBody>
      </p:sp>
      <p:sp>
        <p:nvSpPr>
          <p:cNvPr id="84995" name="Rectangle 2">
            <a:extLst>
              <a:ext uri="{FF2B5EF4-FFF2-40B4-BE49-F238E27FC236}">
                <a16:creationId xmlns:a16="http://schemas.microsoft.com/office/drawing/2014/main" id="{A753B077-6228-4F15-BCEC-7C8BF256D5CC}"/>
              </a:ext>
            </a:extLst>
          </p:cNvPr>
          <p:cNvSpPr>
            <a:spLocks noChangeArrowheads="1"/>
          </p:cNvSpPr>
          <p:nvPr/>
        </p:nvSpPr>
        <p:spPr bwMode="auto">
          <a:xfrm>
            <a:off x="273268" y="639764"/>
            <a:ext cx="11645461" cy="59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fr-FR" altLang="fr-FR" sz="1800" dirty="0">
              <a:solidFill>
                <a:srgbClr val="008000"/>
              </a:solidFill>
            </a:endParaRPr>
          </a:p>
          <a:p>
            <a:pPr marL="285750" indent="-285750" eaLnBrk="1" hangingPunct="1">
              <a:spcBef>
                <a:spcPct val="0"/>
              </a:spcBef>
              <a:buFont typeface="Wingdings" panose="05000000000000000000" pitchFamily="2" charset="2"/>
              <a:buChar char="Ø"/>
            </a:pPr>
            <a:r>
              <a:rPr lang="fr-FR" altLang="fr-FR" sz="2400" b="1" dirty="0">
                <a:solidFill>
                  <a:schemeClr val="accent6">
                    <a:lumMod val="75000"/>
                  </a:schemeClr>
                </a:solidFill>
                <a:latin typeface="Comic Sans MS" panose="030F0702030302020204" pitchFamily="66" charset="0"/>
              </a:rPr>
              <a:t> Lutter contre les feux d’origine humaine</a:t>
            </a:r>
          </a:p>
          <a:p>
            <a:pPr eaLnBrk="1" hangingPunct="1">
              <a:spcBef>
                <a:spcPct val="0"/>
              </a:spcBef>
              <a:buFontTx/>
              <a:buNone/>
            </a:pPr>
            <a:endParaRPr lang="fr-FR" altLang="fr-FR" sz="1800" dirty="0"/>
          </a:p>
          <a:p>
            <a:pPr algn="just" eaLnBrk="1" hangingPunct="1">
              <a:spcBef>
                <a:spcPct val="0"/>
              </a:spcBef>
            </a:pPr>
            <a:r>
              <a:rPr lang="fr-FR" altLang="fr-FR" sz="1800" dirty="0"/>
              <a:t> </a:t>
            </a:r>
            <a:r>
              <a:rPr lang="fr-FR" altLang="fr-FR" dirty="0">
                <a:latin typeface="Comic Sans MS" panose="030F0702030302020204" pitchFamily="66" charset="0"/>
              </a:rPr>
              <a:t>Il est important de sensibiliser les hommes aux dégâts causés par les feux d’origine humaine répété et qu’il existe des solutions alternatives à </a:t>
            </a:r>
            <a:r>
              <a:rPr lang="fr-FR" altLang="fr-FR" b="1" dirty="0">
                <a:latin typeface="Comic Sans MS" panose="030F0702030302020204" pitchFamily="66" charset="0"/>
              </a:rPr>
              <a:t>la culture sur brûlis </a:t>
            </a:r>
            <a:r>
              <a:rPr lang="fr-FR" altLang="fr-FR" dirty="0">
                <a:latin typeface="Comic Sans MS" panose="030F0702030302020204" pitchFamily="66" charset="0"/>
              </a:rPr>
              <a:t>et aux brûlages incontrôlés de pâturages.</a:t>
            </a:r>
          </a:p>
          <a:p>
            <a:pPr algn="just" eaLnBrk="1" hangingPunct="1">
              <a:spcBef>
                <a:spcPct val="0"/>
              </a:spcBef>
            </a:pPr>
            <a:r>
              <a:rPr lang="fr-FR" altLang="fr-FR" dirty="0">
                <a:latin typeface="Comic Sans MS" panose="030F0702030302020204" pitchFamily="66" charset="0"/>
              </a:rPr>
              <a:t> En particulier, on peut le faire par la mise en place de jardins ou fermes scolaires et pédagogiques, qui présentent et sensibiliser les gens aux nouvelles techniques culturales (semis direct, paillage, lombric-compostage …).</a:t>
            </a:r>
          </a:p>
          <a:p>
            <a:pPr algn="just" eaLnBrk="1" hangingPunct="1">
              <a:spcBef>
                <a:spcPct val="0"/>
              </a:spcBef>
              <a:buNone/>
            </a:pPr>
            <a:endParaRPr lang="fr-FR" altLang="fr-FR" dirty="0">
              <a:solidFill>
                <a:srgbClr val="008000"/>
              </a:solidFill>
              <a:latin typeface="Comic Sans MS" panose="030F0702030302020204" pitchFamily="66" charset="0"/>
            </a:endParaRPr>
          </a:p>
          <a:p>
            <a:pPr algn="just" eaLnBrk="1" hangingPunct="1">
              <a:spcBef>
                <a:spcPct val="0"/>
              </a:spcBef>
              <a:buNone/>
            </a:pPr>
            <a:endParaRPr lang="fr-FR" altLang="fr-FR" dirty="0">
              <a:solidFill>
                <a:srgbClr val="008000"/>
              </a:solidFill>
              <a:latin typeface="Comic Sans MS" panose="030F0702030302020204" pitchFamily="66" charset="0"/>
            </a:endParaRPr>
          </a:p>
        </p:txBody>
      </p:sp>
      <p:sp>
        <p:nvSpPr>
          <p:cNvPr id="84998" name="ZoneTexte 11">
            <a:extLst>
              <a:ext uri="{FF2B5EF4-FFF2-40B4-BE49-F238E27FC236}">
                <a16:creationId xmlns:a16="http://schemas.microsoft.com/office/drawing/2014/main" id="{85096860-10AF-489F-8C91-E548579460F0}"/>
              </a:ext>
            </a:extLst>
          </p:cNvPr>
          <p:cNvSpPr txBox="1">
            <a:spLocks noChangeArrowheads="1"/>
          </p:cNvSpPr>
          <p:nvPr/>
        </p:nvSpPr>
        <p:spPr bwMode="auto">
          <a:xfrm>
            <a:off x="6285185" y="6029326"/>
            <a:ext cx="563354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fr-FR" altLang="fr-FR" sz="1200" dirty="0">
                <a:solidFill>
                  <a:srgbClr val="008000"/>
                </a:solidFill>
                <a:hlinkClick r:id="rId2"/>
              </a:rPr>
              <a:t>http://www.fao.org/ag/againfo/programmes/fr/lead/toolbox/Tech/5Conburn.htm</a:t>
            </a:r>
            <a:r>
              <a:rPr lang="fr-FR" altLang="fr-FR" sz="1200" dirty="0">
                <a:solidFill>
                  <a:srgbClr val="008000"/>
                </a:solidFill>
              </a:rPr>
              <a:t> →</a:t>
            </a: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481</TotalTime>
  <Words>1061</Words>
  <Application>Microsoft Office PowerPoint</Application>
  <PresentationFormat>Grand écran</PresentationFormat>
  <Paragraphs>91</Paragraphs>
  <Slides>11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11</vt:i4>
      </vt:variant>
    </vt:vector>
  </HeadingPairs>
  <TitlesOfParts>
    <vt:vector size="17" baseType="lpstr">
      <vt:lpstr>Arial</vt:lpstr>
      <vt:lpstr>Calibri</vt:lpstr>
      <vt:lpstr>Calibri Light</vt:lpstr>
      <vt:lpstr>Comic Sans MS</vt:lpstr>
      <vt:lpstr>Wingdings</vt:lpstr>
      <vt:lpstr>Thème Office</vt:lpstr>
      <vt:lpstr>Lutter contre les menaces sur la biodiversité</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Lutter contre les menaces sur la biodiversité</dc:title>
  <dc:creator>admin</dc:creator>
  <cp:lastModifiedBy>admin</cp:lastModifiedBy>
  <cp:revision>15</cp:revision>
  <dcterms:created xsi:type="dcterms:W3CDTF">2020-04-20T17:10:15Z</dcterms:created>
  <dcterms:modified xsi:type="dcterms:W3CDTF">2020-04-21T01:11:54Z</dcterms:modified>
</cp:coreProperties>
</file>