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5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29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9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52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42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93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37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3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57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25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95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02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38837-457D-4267-91CD-9B56A7249125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488F-12BF-4A4A-BC74-B872E6FB8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84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TD N° 3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1493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fr-FR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 Année Ecologie et Environnement</a:t>
            </a:r>
          </a:p>
          <a:p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74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6059D6-7E27-4BDA-A8A8-DD401A7BB88B}"/>
              </a:ext>
            </a:extLst>
          </p:cNvPr>
          <p:cNvSpPr/>
          <p:nvPr/>
        </p:nvSpPr>
        <p:spPr>
          <a:xfrm>
            <a:off x="462455" y="756746"/>
            <a:ext cx="1116198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/>
              <a:t>Les écosystèmes et la biodiversité qui les compose rendent des services à l’humanité, </a:t>
            </a:r>
            <a:r>
              <a:rPr lang="fr-FR" sz="2800" dirty="0"/>
              <a:t>tant en terme d’approvisionnement en matières premières indispensables à sa survie  (alimentation, eau) ou à ses activités (énergie, de matériaux) que de régulation de risques environnementaux ou sanitaires susceptibles d’affecter son bien-être. Le recensement de ces services écosystémiques a été conduit de 2001 à 2005, à la demande du Secrétaire général de l’ONU, par un groupe de 1360 experts dans le cadre du </a:t>
            </a:r>
            <a:r>
              <a:rPr lang="fr-FR" sz="2800" i="1" dirty="0"/>
              <a:t>Millenium </a:t>
            </a:r>
            <a:r>
              <a:rPr lang="fr-FR" sz="2800" i="1" dirty="0" err="1"/>
              <a:t>Ecosystems</a:t>
            </a:r>
            <a:r>
              <a:rPr lang="fr-FR" sz="2800" i="1" dirty="0"/>
              <a:t> </a:t>
            </a:r>
            <a:r>
              <a:rPr lang="fr-FR" sz="2800" i="1" dirty="0" err="1"/>
              <a:t>Assessment</a:t>
            </a:r>
            <a:r>
              <a:rPr lang="fr-FR" sz="2800" i="1" dirty="0"/>
              <a:t> (</a:t>
            </a:r>
            <a:r>
              <a:rPr lang="fr-FR" sz="2800" b="1" i="1" dirty="0"/>
              <a:t>MEA</a:t>
            </a:r>
            <a:r>
              <a:rPr lang="fr-FR" sz="2800" i="1" dirty="0"/>
              <a:t>) </a:t>
            </a:r>
            <a:r>
              <a:rPr lang="fr-FR" sz="2800" dirty="0"/>
              <a:t>et a permis de souligner la diversité des apports des écosystèmes à l’Homme et à ses activités et pour  établir la base scientifique des actions requises pour un renforcement de la conservation des  écosystèmes, de leur exploitation de manière durable et leurs contributions au bien-être de l’Homme</a:t>
            </a:r>
          </a:p>
          <a:p>
            <a:pPr algn="just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7771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Ã©sultat de recherche d'images pour &quot;service Ã©cosystÃ©miqu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08" y="650449"/>
            <a:ext cx="10499834" cy="491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AFB5B8D-469F-462B-9747-2E3C2994A871}"/>
              </a:ext>
            </a:extLst>
          </p:cNvPr>
          <p:cNvSpPr txBox="1"/>
          <p:nvPr/>
        </p:nvSpPr>
        <p:spPr>
          <a:xfrm>
            <a:off x="704193" y="5843752"/>
            <a:ext cx="6674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- </a:t>
            </a:r>
            <a:r>
              <a:rPr lang="fr-FR" sz="2800" b="1" dirty="0">
                <a:solidFill>
                  <a:srgbClr val="FF0000"/>
                </a:solidFill>
              </a:rPr>
              <a:t>Discuter le tableau ci-dessus</a:t>
            </a:r>
          </a:p>
        </p:txBody>
      </p:sp>
    </p:spTree>
    <p:extLst>
      <p:ext uri="{BB962C8B-B14F-4D97-AF65-F5344CB8AC3E}">
        <p14:creationId xmlns:p14="http://schemas.microsoft.com/office/powerpoint/2010/main" val="34333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63" y="226243"/>
            <a:ext cx="115761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Un service peut être assuré par plusieurs fonctions écologiques, et inversement, une fonction écologique peut contribuer à la réalisation de plusieurs services écosystémiques. De la même manière, un milieu peut-être à l'origine de plusieurs fonctions, et une fonction écologique peut être assurée par différents milieux.</a:t>
            </a:r>
            <a:endParaRPr lang="fr-F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58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xemples de relations entre fonctions et services de support et de rÃ©gulationÂ : retension d'eau --&gt; RÃ©gulation de l'Ã©rosion, RÃ©gulation des cycles et RÃ©gulation des risques d'inondation et d'avalanche. la fonction &quot;Ãcoulement de l'eau &quot; est liÃ©e aux services Ã©cosystÃ©miques &quot;RÃ©gulation du climat local ou global&quot;, RÃ©gulations des cycles hydriques et rÃ©gulation des maladies. La fonction &quot;Approvisionnement des sols et des sediments en matiÃ¨res organiques&quot; est liÃ©e aux services Ã©cosystÃ©miques &quot;RÃ©gulation du climat local ou global&quot;, RÃ©gulations des dÃ©chets organiques. La fonction &quot;DÃ©composition de la matiÃ¨re organique dans les sols, recyclage des Ã©lÃ©ments nutritifs &quot; est liÃ©e aux services Ã©cosystÃ©miques &quot;RÃ©gulation du climat local ou global&quot;, RÃ©gulations des dÃ©chets organiques et RÃ©gulation des risques de glissement de terrai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75" y="75238"/>
            <a:ext cx="11359300" cy="674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9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service Ã©cosystÃ©miqu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27" y="169683"/>
            <a:ext cx="10731063" cy="539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6C282DD-C377-4FF0-9B65-B1BEC84A7A2D}"/>
              </a:ext>
            </a:extLst>
          </p:cNvPr>
          <p:cNvSpPr txBox="1"/>
          <p:nvPr/>
        </p:nvSpPr>
        <p:spPr>
          <a:xfrm>
            <a:off x="740979" y="5864772"/>
            <a:ext cx="5160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- Discuter le document ci-dessus </a:t>
            </a:r>
          </a:p>
        </p:txBody>
      </p:sp>
    </p:spTree>
    <p:extLst>
      <p:ext uri="{BB962C8B-B14F-4D97-AF65-F5344CB8AC3E}">
        <p14:creationId xmlns:p14="http://schemas.microsoft.com/office/powerpoint/2010/main" val="7866634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211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Thème Office</vt:lpstr>
      <vt:lpstr>TD N° 3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N° 4</dc:title>
  <dc:creator>admin</dc:creator>
  <cp:lastModifiedBy>admin</cp:lastModifiedBy>
  <cp:revision>9</cp:revision>
  <dcterms:created xsi:type="dcterms:W3CDTF">2019-05-04T23:24:43Z</dcterms:created>
  <dcterms:modified xsi:type="dcterms:W3CDTF">2020-04-20T19:41:50Z</dcterms:modified>
</cp:coreProperties>
</file>