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1" r:id="rId3"/>
    <p:sldId id="262" r:id="rId4"/>
    <p:sldId id="269" r:id="rId5"/>
    <p:sldId id="265" r:id="rId6"/>
    <p:sldId id="266" r:id="rId7"/>
    <p:sldId id="267" r:id="rId8"/>
    <p:sldId id="268"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1" d="100"/>
          <a:sy n="61" d="100"/>
        </p:scale>
        <p:origin x="1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03E06A-522E-4936-89DB-B14D48AAAC60}" type="datetimeFigureOut">
              <a:rPr lang="fr-FR" smtClean="0"/>
              <a:t>21/04/2020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51B49-EAE6-4175-9510-371D12A153F2}" type="slidenum">
              <a:rPr lang="fr-FR" smtClean="0"/>
              <a:t>‹N°›</a:t>
            </a:fld>
            <a:endParaRPr lang="fr-FR"/>
          </a:p>
        </p:txBody>
      </p:sp>
    </p:spTree>
    <p:extLst>
      <p:ext uri="{BB962C8B-B14F-4D97-AF65-F5344CB8AC3E}">
        <p14:creationId xmlns:p14="http://schemas.microsoft.com/office/powerpoint/2010/main" val="2154112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4E7B26D-4D20-4153-817A-E438E7ECEBF6}"/>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34FD3901-3D31-435B-B968-2138F4EE97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6BB89EB-F2C4-4C11-8366-3EE7F0F28711}"/>
              </a:ext>
            </a:extLst>
          </p:cNvPr>
          <p:cNvSpPr>
            <a:spLocks noGrp="1"/>
          </p:cNvSpPr>
          <p:nvPr>
            <p:ph type="dt" sz="half" idx="10"/>
          </p:nvPr>
        </p:nvSpPr>
        <p:spPr/>
        <p:txBody>
          <a:bodyPr/>
          <a:lstStyle/>
          <a:p>
            <a:fld id="{CCC4618C-F6BF-4DA2-A718-7C4575B497C7}" type="datetime1">
              <a:rPr lang="fr-FR" smtClean="0"/>
              <a:t>21/04/2020</a:t>
            </a:fld>
            <a:endParaRPr lang="fr-FR"/>
          </a:p>
        </p:txBody>
      </p:sp>
      <p:sp>
        <p:nvSpPr>
          <p:cNvPr id="5" name="Espace réservé du pied de page 4">
            <a:extLst>
              <a:ext uri="{FF2B5EF4-FFF2-40B4-BE49-F238E27FC236}">
                <a16:creationId xmlns:a16="http://schemas.microsoft.com/office/drawing/2014/main" id="{D6263EA7-5C03-4FBD-882A-C89904FA697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1E71FFE-5F19-46AA-94CA-052E1D1E645E}"/>
              </a:ext>
            </a:extLst>
          </p:cNvPr>
          <p:cNvSpPr>
            <a:spLocks noGrp="1"/>
          </p:cNvSpPr>
          <p:nvPr>
            <p:ph type="sldNum" sz="quarter" idx="12"/>
          </p:nvPr>
        </p:nvSpPr>
        <p:spPr/>
        <p:txBody>
          <a:bodyPr/>
          <a:lstStyle/>
          <a:p>
            <a:fld id="{F842843E-524C-4997-B3C1-BA13DCC918DC}" type="slidenum">
              <a:rPr lang="fr-FR" smtClean="0"/>
              <a:t>‹N°›</a:t>
            </a:fld>
            <a:endParaRPr lang="fr-FR"/>
          </a:p>
        </p:txBody>
      </p:sp>
    </p:spTree>
    <p:extLst>
      <p:ext uri="{BB962C8B-B14F-4D97-AF65-F5344CB8AC3E}">
        <p14:creationId xmlns:p14="http://schemas.microsoft.com/office/powerpoint/2010/main" val="1199073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7A9BADE-0620-46CF-9D3D-B0B7AF0BC13F}"/>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ED9CA0D3-0628-4968-B499-050F55820D6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2953BF1-332D-41E3-A9E2-5943E5AA6B31}"/>
              </a:ext>
            </a:extLst>
          </p:cNvPr>
          <p:cNvSpPr>
            <a:spLocks noGrp="1"/>
          </p:cNvSpPr>
          <p:nvPr>
            <p:ph type="dt" sz="half" idx="10"/>
          </p:nvPr>
        </p:nvSpPr>
        <p:spPr/>
        <p:txBody>
          <a:bodyPr/>
          <a:lstStyle/>
          <a:p>
            <a:fld id="{F7F63FFA-6F2D-47B8-B85A-2285F600EF07}" type="datetime1">
              <a:rPr lang="fr-FR" smtClean="0"/>
              <a:t>21/04/2020</a:t>
            </a:fld>
            <a:endParaRPr lang="fr-FR"/>
          </a:p>
        </p:txBody>
      </p:sp>
      <p:sp>
        <p:nvSpPr>
          <p:cNvPr id="5" name="Espace réservé du pied de page 4">
            <a:extLst>
              <a:ext uri="{FF2B5EF4-FFF2-40B4-BE49-F238E27FC236}">
                <a16:creationId xmlns:a16="http://schemas.microsoft.com/office/drawing/2014/main" id="{F4986B18-A25F-4CFF-A219-51B4D2E7BB24}"/>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5C05F034-8539-4D51-AA28-E679DB70088B}"/>
              </a:ext>
            </a:extLst>
          </p:cNvPr>
          <p:cNvSpPr>
            <a:spLocks noGrp="1"/>
          </p:cNvSpPr>
          <p:nvPr>
            <p:ph type="sldNum" sz="quarter" idx="12"/>
          </p:nvPr>
        </p:nvSpPr>
        <p:spPr/>
        <p:txBody>
          <a:bodyPr/>
          <a:lstStyle/>
          <a:p>
            <a:fld id="{F842843E-524C-4997-B3C1-BA13DCC918DC}" type="slidenum">
              <a:rPr lang="fr-FR" smtClean="0"/>
              <a:t>‹N°›</a:t>
            </a:fld>
            <a:endParaRPr lang="fr-FR"/>
          </a:p>
        </p:txBody>
      </p:sp>
    </p:spTree>
    <p:extLst>
      <p:ext uri="{BB962C8B-B14F-4D97-AF65-F5344CB8AC3E}">
        <p14:creationId xmlns:p14="http://schemas.microsoft.com/office/powerpoint/2010/main" val="3375812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B77C8B0-16C7-46FE-A898-50E73E2BA58D}"/>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D0E0CE46-5594-412D-BD3E-3EB6235E9CCF}"/>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6984824-5D1D-40ED-8A0A-9B9EC3E7E87B}"/>
              </a:ext>
            </a:extLst>
          </p:cNvPr>
          <p:cNvSpPr>
            <a:spLocks noGrp="1"/>
          </p:cNvSpPr>
          <p:nvPr>
            <p:ph type="dt" sz="half" idx="10"/>
          </p:nvPr>
        </p:nvSpPr>
        <p:spPr/>
        <p:txBody>
          <a:bodyPr/>
          <a:lstStyle/>
          <a:p>
            <a:fld id="{9AB39FC7-764D-45DE-B6B9-0B6C23AF61EA}" type="datetime1">
              <a:rPr lang="fr-FR" smtClean="0"/>
              <a:t>21/04/2020</a:t>
            </a:fld>
            <a:endParaRPr lang="fr-FR"/>
          </a:p>
        </p:txBody>
      </p:sp>
      <p:sp>
        <p:nvSpPr>
          <p:cNvPr id="5" name="Espace réservé du pied de page 4">
            <a:extLst>
              <a:ext uri="{FF2B5EF4-FFF2-40B4-BE49-F238E27FC236}">
                <a16:creationId xmlns:a16="http://schemas.microsoft.com/office/drawing/2014/main" id="{127A71B7-42B7-41DB-AE96-18467E65323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C51BA2C-CA98-458F-B2BF-36A5E550CD37}"/>
              </a:ext>
            </a:extLst>
          </p:cNvPr>
          <p:cNvSpPr>
            <a:spLocks noGrp="1"/>
          </p:cNvSpPr>
          <p:nvPr>
            <p:ph type="sldNum" sz="quarter" idx="12"/>
          </p:nvPr>
        </p:nvSpPr>
        <p:spPr/>
        <p:txBody>
          <a:bodyPr/>
          <a:lstStyle/>
          <a:p>
            <a:fld id="{F842843E-524C-4997-B3C1-BA13DCC918DC}" type="slidenum">
              <a:rPr lang="fr-FR" smtClean="0"/>
              <a:t>‹N°›</a:t>
            </a:fld>
            <a:endParaRPr lang="fr-FR"/>
          </a:p>
        </p:txBody>
      </p:sp>
    </p:spTree>
    <p:extLst>
      <p:ext uri="{BB962C8B-B14F-4D97-AF65-F5344CB8AC3E}">
        <p14:creationId xmlns:p14="http://schemas.microsoft.com/office/powerpoint/2010/main" val="367634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BB7FC21-AF7D-4B71-9DA4-04144115F42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0765110-D314-4855-9FC5-C515CC8F41B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5FFB3526-3644-4F16-B48F-BF3542B080D4}"/>
              </a:ext>
            </a:extLst>
          </p:cNvPr>
          <p:cNvSpPr>
            <a:spLocks noGrp="1"/>
          </p:cNvSpPr>
          <p:nvPr>
            <p:ph type="dt" sz="half" idx="10"/>
          </p:nvPr>
        </p:nvSpPr>
        <p:spPr/>
        <p:txBody>
          <a:bodyPr/>
          <a:lstStyle/>
          <a:p>
            <a:fld id="{8ACCCA27-5DB5-4704-B8CC-CF9DB4CE05C4}" type="datetime1">
              <a:rPr lang="fr-FR" smtClean="0"/>
              <a:t>21/04/2020</a:t>
            </a:fld>
            <a:endParaRPr lang="fr-FR"/>
          </a:p>
        </p:txBody>
      </p:sp>
      <p:sp>
        <p:nvSpPr>
          <p:cNvPr id="5" name="Espace réservé du pied de page 4">
            <a:extLst>
              <a:ext uri="{FF2B5EF4-FFF2-40B4-BE49-F238E27FC236}">
                <a16:creationId xmlns:a16="http://schemas.microsoft.com/office/drawing/2014/main" id="{C295D300-54DB-4C51-882D-F29C0094BD8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DC42A93-D007-40C9-9BA3-343ECC9796D2}"/>
              </a:ext>
            </a:extLst>
          </p:cNvPr>
          <p:cNvSpPr>
            <a:spLocks noGrp="1"/>
          </p:cNvSpPr>
          <p:nvPr>
            <p:ph type="sldNum" sz="quarter" idx="12"/>
          </p:nvPr>
        </p:nvSpPr>
        <p:spPr/>
        <p:txBody>
          <a:bodyPr/>
          <a:lstStyle/>
          <a:p>
            <a:fld id="{F842843E-524C-4997-B3C1-BA13DCC918DC}" type="slidenum">
              <a:rPr lang="fr-FR" smtClean="0"/>
              <a:t>‹N°›</a:t>
            </a:fld>
            <a:endParaRPr lang="fr-FR"/>
          </a:p>
        </p:txBody>
      </p:sp>
    </p:spTree>
    <p:extLst>
      <p:ext uri="{BB962C8B-B14F-4D97-AF65-F5344CB8AC3E}">
        <p14:creationId xmlns:p14="http://schemas.microsoft.com/office/powerpoint/2010/main" val="394987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3E32E7-57A0-4B39-8507-AD2994588A18}"/>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897908B-C3E2-4843-B590-ED1D33A9D2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C43111D-1CDF-462F-B0B7-A64EF7EB5305}"/>
              </a:ext>
            </a:extLst>
          </p:cNvPr>
          <p:cNvSpPr>
            <a:spLocks noGrp="1"/>
          </p:cNvSpPr>
          <p:nvPr>
            <p:ph type="dt" sz="half" idx="10"/>
          </p:nvPr>
        </p:nvSpPr>
        <p:spPr/>
        <p:txBody>
          <a:bodyPr/>
          <a:lstStyle/>
          <a:p>
            <a:fld id="{594DEB7D-86EF-4D19-A39C-9BD454E39FE0}" type="datetime1">
              <a:rPr lang="fr-FR" smtClean="0"/>
              <a:t>21/04/2020</a:t>
            </a:fld>
            <a:endParaRPr lang="fr-FR"/>
          </a:p>
        </p:txBody>
      </p:sp>
      <p:sp>
        <p:nvSpPr>
          <p:cNvPr id="5" name="Espace réservé du pied de page 4">
            <a:extLst>
              <a:ext uri="{FF2B5EF4-FFF2-40B4-BE49-F238E27FC236}">
                <a16:creationId xmlns:a16="http://schemas.microsoft.com/office/drawing/2014/main" id="{4251C9CE-3D15-44B4-B52C-108E369D8BC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3846B92-E2D2-4ED4-AC08-F4A29F4FE50F}"/>
              </a:ext>
            </a:extLst>
          </p:cNvPr>
          <p:cNvSpPr>
            <a:spLocks noGrp="1"/>
          </p:cNvSpPr>
          <p:nvPr>
            <p:ph type="sldNum" sz="quarter" idx="12"/>
          </p:nvPr>
        </p:nvSpPr>
        <p:spPr/>
        <p:txBody>
          <a:bodyPr/>
          <a:lstStyle/>
          <a:p>
            <a:fld id="{F842843E-524C-4997-B3C1-BA13DCC918DC}" type="slidenum">
              <a:rPr lang="fr-FR" smtClean="0"/>
              <a:t>‹N°›</a:t>
            </a:fld>
            <a:endParaRPr lang="fr-FR"/>
          </a:p>
        </p:txBody>
      </p:sp>
    </p:spTree>
    <p:extLst>
      <p:ext uri="{BB962C8B-B14F-4D97-AF65-F5344CB8AC3E}">
        <p14:creationId xmlns:p14="http://schemas.microsoft.com/office/powerpoint/2010/main" val="149789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77D873-C3EE-4831-A2E0-C67E27FBD33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8B7C894-C209-4893-A635-B62FDE37AEB9}"/>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BBD310E-C264-4891-A339-592BB5A16687}"/>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8F716AD-4092-4B59-9841-978E0A366583}"/>
              </a:ext>
            </a:extLst>
          </p:cNvPr>
          <p:cNvSpPr>
            <a:spLocks noGrp="1"/>
          </p:cNvSpPr>
          <p:nvPr>
            <p:ph type="dt" sz="half" idx="10"/>
          </p:nvPr>
        </p:nvSpPr>
        <p:spPr/>
        <p:txBody>
          <a:bodyPr/>
          <a:lstStyle/>
          <a:p>
            <a:fld id="{48FFBE8C-E26C-4EE0-93A8-66D4D3C5860C}" type="datetime1">
              <a:rPr lang="fr-FR" smtClean="0"/>
              <a:t>21/04/2020</a:t>
            </a:fld>
            <a:endParaRPr lang="fr-FR"/>
          </a:p>
        </p:txBody>
      </p:sp>
      <p:sp>
        <p:nvSpPr>
          <p:cNvPr id="6" name="Espace réservé du pied de page 5">
            <a:extLst>
              <a:ext uri="{FF2B5EF4-FFF2-40B4-BE49-F238E27FC236}">
                <a16:creationId xmlns:a16="http://schemas.microsoft.com/office/drawing/2014/main" id="{0B433BF7-8A2B-457B-BE7F-44891E0924E2}"/>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69151B82-E9A9-42C8-9F32-15994EF81391}"/>
              </a:ext>
            </a:extLst>
          </p:cNvPr>
          <p:cNvSpPr>
            <a:spLocks noGrp="1"/>
          </p:cNvSpPr>
          <p:nvPr>
            <p:ph type="sldNum" sz="quarter" idx="12"/>
          </p:nvPr>
        </p:nvSpPr>
        <p:spPr/>
        <p:txBody>
          <a:bodyPr/>
          <a:lstStyle/>
          <a:p>
            <a:fld id="{F842843E-524C-4997-B3C1-BA13DCC918DC}" type="slidenum">
              <a:rPr lang="fr-FR" smtClean="0"/>
              <a:t>‹N°›</a:t>
            </a:fld>
            <a:endParaRPr lang="fr-FR"/>
          </a:p>
        </p:txBody>
      </p:sp>
    </p:spTree>
    <p:extLst>
      <p:ext uri="{BB962C8B-B14F-4D97-AF65-F5344CB8AC3E}">
        <p14:creationId xmlns:p14="http://schemas.microsoft.com/office/powerpoint/2010/main" val="291926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1DBF8D7-7D3F-4677-BA09-07F25F1E417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33B0D8F2-3A06-4F1E-9702-DF862B327D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006E5CB-62BD-47EC-93CC-8957E0F5292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A748C313-25E1-4669-BFB2-7B6675CE4EF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4E8EF17-1039-4797-9D2D-3FA5C9059AA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A623AC6-AC23-48C2-A5BE-68FF9FE82B8A}"/>
              </a:ext>
            </a:extLst>
          </p:cNvPr>
          <p:cNvSpPr>
            <a:spLocks noGrp="1"/>
          </p:cNvSpPr>
          <p:nvPr>
            <p:ph type="dt" sz="half" idx="10"/>
          </p:nvPr>
        </p:nvSpPr>
        <p:spPr/>
        <p:txBody>
          <a:bodyPr/>
          <a:lstStyle/>
          <a:p>
            <a:fld id="{5D3F42DE-9948-4C1F-BA9F-F97ACF073505}" type="datetime1">
              <a:rPr lang="fr-FR" smtClean="0"/>
              <a:t>21/04/2020</a:t>
            </a:fld>
            <a:endParaRPr lang="fr-FR"/>
          </a:p>
        </p:txBody>
      </p:sp>
      <p:sp>
        <p:nvSpPr>
          <p:cNvPr id="8" name="Espace réservé du pied de page 7">
            <a:extLst>
              <a:ext uri="{FF2B5EF4-FFF2-40B4-BE49-F238E27FC236}">
                <a16:creationId xmlns:a16="http://schemas.microsoft.com/office/drawing/2014/main" id="{AE2BD2DE-C370-48DA-A78C-B6EB2991677F}"/>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4EBB6D0B-3F16-4101-8DE0-57D948C9C4A8}"/>
              </a:ext>
            </a:extLst>
          </p:cNvPr>
          <p:cNvSpPr>
            <a:spLocks noGrp="1"/>
          </p:cNvSpPr>
          <p:nvPr>
            <p:ph type="sldNum" sz="quarter" idx="12"/>
          </p:nvPr>
        </p:nvSpPr>
        <p:spPr/>
        <p:txBody>
          <a:bodyPr/>
          <a:lstStyle/>
          <a:p>
            <a:fld id="{F842843E-524C-4997-B3C1-BA13DCC918DC}" type="slidenum">
              <a:rPr lang="fr-FR" smtClean="0"/>
              <a:t>‹N°›</a:t>
            </a:fld>
            <a:endParaRPr lang="fr-FR"/>
          </a:p>
        </p:txBody>
      </p:sp>
    </p:spTree>
    <p:extLst>
      <p:ext uri="{BB962C8B-B14F-4D97-AF65-F5344CB8AC3E}">
        <p14:creationId xmlns:p14="http://schemas.microsoft.com/office/powerpoint/2010/main" val="335972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45C83F6-17D1-474B-BF5D-EB5DC8C6016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ED6DF3A-536E-457C-8DB3-D62A0EE613EE}"/>
              </a:ext>
            </a:extLst>
          </p:cNvPr>
          <p:cNvSpPr>
            <a:spLocks noGrp="1"/>
          </p:cNvSpPr>
          <p:nvPr>
            <p:ph type="dt" sz="half" idx="10"/>
          </p:nvPr>
        </p:nvSpPr>
        <p:spPr/>
        <p:txBody>
          <a:bodyPr/>
          <a:lstStyle/>
          <a:p>
            <a:fld id="{8A49D309-4A75-436D-8CB8-12A1E7325040}" type="datetime1">
              <a:rPr lang="fr-FR" smtClean="0"/>
              <a:t>21/04/2020</a:t>
            </a:fld>
            <a:endParaRPr lang="fr-FR"/>
          </a:p>
        </p:txBody>
      </p:sp>
      <p:sp>
        <p:nvSpPr>
          <p:cNvPr id="4" name="Espace réservé du pied de page 3">
            <a:extLst>
              <a:ext uri="{FF2B5EF4-FFF2-40B4-BE49-F238E27FC236}">
                <a16:creationId xmlns:a16="http://schemas.microsoft.com/office/drawing/2014/main" id="{2B701DDB-5850-4C08-A6C0-2CF50BEDE9BB}"/>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E1769275-436E-48A2-836D-51036FEB4365}"/>
              </a:ext>
            </a:extLst>
          </p:cNvPr>
          <p:cNvSpPr>
            <a:spLocks noGrp="1"/>
          </p:cNvSpPr>
          <p:nvPr>
            <p:ph type="sldNum" sz="quarter" idx="12"/>
          </p:nvPr>
        </p:nvSpPr>
        <p:spPr/>
        <p:txBody>
          <a:bodyPr/>
          <a:lstStyle/>
          <a:p>
            <a:fld id="{F842843E-524C-4997-B3C1-BA13DCC918DC}" type="slidenum">
              <a:rPr lang="fr-FR" smtClean="0"/>
              <a:t>‹N°›</a:t>
            </a:fld>
            <a:endParaRPr lang="fr-FR"/>
          </a:p>
        </p:txBody>
      </p:sp>
    </p:spTree>
    <p:extLst>
      <p:ext uri="{BB962C8B-B14F-4D97-AF65-F5344CB8AC3E}">
        <p14:creationId xmlns:p14="http://schemas.microsoft.com/office/powerpoint/2010/main" val="3121830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6B0E7328-8BC4-4B24-8FE4-8A95D508BDB9}"/>
              </a:ext>
            </a:extLst>
          </p:cNvPr>
          <p:cNvSpPr>
            <a:spLocks noGrp="1"/>
          </p:cNvSpPr>
          <p:nvPr>
            <p:ph type="dt" sz="half" idx="10"/>
          </p:nvPr>
        </p:nvSpPr>
        <p:spPr/>
        <p:txBody>
          <a:bodyPr/>
          <a:lstStyle/>
          <a:p>
            <a:fld id="{4151378C-4C9A-4097-AF9A-EF7EECBAB600}" type="datetime1">
              <a:rPr lang="fr-FR" smtClean="0"/>
              <a:t>21/04/2020</a:t>
            </a:fld>
            <a:endParaRPr lang="fr-FR"/>
          </a:p>
        </p:txBody>
      </p:sp>
      <p:sp>
        <p:nvSpPr>
          <p:cNvPr id="3" name="Espace réservé du pied de page 2">
            <a:extLst>
              <a:ext uri="{FF2B5EF4-FFF2-40B4-BE49-F238E27FC236}">
                <a16:creationId xmlns:a16="http://schemas.microsoft.com/office/drawing/2014/main" id="{EA7EAD33-6FC8-4379-B763-1A884BE87F11}"/>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ED80241-8AD0-44B1-B31F-5C2A54B6EDF3}"/>
              </a:ext>
            </a:extLst>
          </p:cNvPr>
          <p:cNvSpPr>
            <a:spLocks noGrp="1"/>
          </p:cNvSpPr>
          <p:nvPr>
            <p:ph type="sldNum" sz="quarter" idx="12"/>
          </p:nvPr>
        </p:nvSpPr>
        <p:spPr/>
        <p:txBody>
          <a:bodyPr/>
          <a:lstStyle/>
          <a:p>
            <a:fld id="{F842843E-524C-4997-B3C1-BA13DCC918DC}" type="slidenum">
              <a:rPr lang="fr-FR" smtClean="0"/>
              <a:t>‹N°›</a:t>
            </a:fld>
            <a:endParaRPr lang="fr-FR"/>
          </a:p>
        </p:txBody>
      </p:sp>
    </p:spTree>
    <p:extLst>
      <p:ext uri="{BB962C8B-B14F-4D97-AF65-F5344CB8AC3E}">
        <p14:creationId xmlns:p14="http://schemas.microsoft.com/office/powerpoint/2010/main" val="2413187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258762-C332-4EB3-9B63-B61AFD4C849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ABD6B7BC-D910-4408-94E5-4010D782D1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E0897E2-7278-461E-B9FB-736AB88E3F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B5FF0B1-4C0F-45F4-A502-7942E594B4B9}"/>
              </a:ext>
            </a:extLst>
          </p:cNvPr>
          <p:cNvSpPr>
            <a:spLocks noGrp="1"/>
          </p:cNvSpPr>
          <p:nvPr>
            <p:ph type="dt" sz="half" idx="10"/>
          </p:nvPr>
        </p:nvSpPr>
        <p:spPr/>
        <p:txBody>
          <a:bodyPr/>
          <a:lstStyle/>
          <a:p>
            <a:fld id="{125F2A41-ECB8-4984-97E1-56752CA05631}" type="datetime1">
              <a:rPr lang="fr-FR" smtClean="0"/>
              <a:t>21/04/2020</a:t>
            </a:fld>
            <a:endParaRPr lang="fr-FR"/>
          </a:p>
        </p:txBody>
      </p:sp>
      <p:sp>
        <p:nvSpPr>
          <p:cNvPr id="6" name="Espace réservé du pied de page 5">
            <a:extLst>
              <a:ext uri="{FF2B5EF4-FFF2-40B4-BE49-F238E27FC236}">
                <a16:creationId xmlns:a16="http://schemas.microsoft.com/office/drawing/2014/main" id="{7C7C0BE7-DEF8-4E9B-9C32-EEBE79EFB25B}"/>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24B70187-6420-4354-9A57-B2E33D986873}"/>
              </a:ext>
            </a:extLst>
          </p:cNvPr>
          <p:cNvSpPr>
            <a:spLocks noGrp="1"/>
          </p:cNvSpPr>
          <p:nvPr>
            <p:ph type="sldNum" sz="quarter" idx="12"/>
          </p:nvPr>
        </p:nvSpPr>
        <p:spPr/>
        <p:txBody>
          <a:bodyPr/>
          <a:lstStyle/>
          <a:p>
            <a:fld id="{F842843E-524C-4997-B3C1-BA13DCC918DC}" type="slidenum">
              <a:rPr lang="fr-FR" smtClean="0"/>
              <a:t>‹N°›</a:t>
            </a:fld>
            <a:endParaRPr lang="fr-FR"/>
          </a:p>
        </p:txBody>
      </p:sp>
    </p:spTree>
    <p:extLst>
      <p:ext uri="{BB962C8B-B14F-4D97-AF65-F5344CB8AC3E}">
        <p14:creationId xmlns:p14="http://schemas.microsoft.com/office/powerpoint/2010/main" val="1546754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9126A4-3BC3-46B1-B5C9-D0675D5695E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1B02A99-03AA-4161-999D-8FA90AB0A3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3FC80B98-10AF-4615-AFEE-00300E24F3A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041A6E9-C6F3-4B19-B68B-FBA1ED8E2492}"/>
              </a:ext>
            </a:extLst>
          </p:cNvPr>
          <p:cNvSpPr>
            <a:spLocks noGrp="1"/>
          </p:cNvSpPr>
          <p:nvPr>
            <p:ph type="dt" sz="half" idx="10"/>
          </p:nvPr>
        </p:nvSpPr>
        <p:spPr/>
        <p:txBody>
          <a:bodyPr/>
          <a:lstStyle/>
          <a:p>
            <a:fld id="{2ACC4144-E9E1-4260-B5A1-33D6A3AD5012}" type="datetime1">
              <a:rPr lang="fr-FR" smtClean="0"/>
              <a:t>21/04/2020</a:t>
            </a:fld>
            <a:endParaRPr lang="fr-FR"/>
          </a:p>
        </p:txBody>
      </p:sp>
      <p:sp>
        <p:nvSpPr>
          <p:cNvPr id="6" name="Espace réservé du pied de page 5">
            <a:extLst>
              <a:ext uri="{FF2B5EF4-FFF2-40B4-BE49-F238E27FC236}">
                <a16:creationId xmlns:a16="http://schemas.microsoft.com/office/drawing/2014/main" id="{651C2CB8-64C2-4B54-BB0E-539657426CD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86061C50-4488-47EF-B04B-30F7A4EBBB50}"/>
              </a:ext>
            </a:extLst>
          </p:cNvPr>
          <p:cNvSpPr>
            <a:spLocks noGrp="1"/>
          </p:cNvSpPr>
          <p:nvPr>
            <p:ph type="sldNum" sz="quarter" idx="12"/>
          </p:nvPr>
        </p:nvSpPr>
        <p:spPr/>
        <p:txBody>
          <a:bodyPr/>
          <a:lstStyle/>
          <a:p>
            <a:fld id="{F842843E-524C-4997-B3C1-BA13DCC918DC}" type="slidenum">
              <a:rPr lang="fr-FR" smtClean="0"/>
              <a:t>‹N°›</a:t>
            </a:fld>
            <a:endParaRPr lang="fr-FR"/>
          </a:p>
        </p:txBody>
      </p:sp>
    </p:spTree>
    <p:extLst>
      <p:ext uri="{BB962C8B-B14F-4D97-AF65-F5344CB8AC3E}">
        <p14:creationId xmlns:p14="http://schemas.microsoft.com/office/powerpoint/2010/main" val="409594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20000"/>
            <a:lumOff val="80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AFDCBB8F-87E8-448D-A1CE-01F82CED75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F2B44405-DC1D-4967-A4A1-0776105405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8B9CE4C-2649-46E6-8087-012632F300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AEE673-6618-4C16-B6C9-014A1183E3EA}" type="datetime1">
              <a:rPr lang="fr-FR" smtClean="0"/>
              <a:t>21/04/2020</a:t>
            </a:fld>
            <a:endParaRPr lang="fr-FR"/>
          </a:p>
        </p:txBody>
      </p:sp>
      <p:sp>
        <p:nvSpPr>
          <p:cNvPr id="5" name="Espace réservé du pied de page 4">
            <a:extLst>
              <a:ext uri="{FF2B5EF4-FFF2-40B4-BE49-F238E27FC236}">
                <a16:creationId xmlns:a16="http://schemas.microsoft.com/office/drawing/2014/main" id="{F296CBC1-D1BE-4DED-AEE3-8016785CF51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E8D77CBE-185D-44DC-9840-CD93DE7F30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42843E-524C-4997-B3C1-BA13DCC918DC}" type="slidenum">
              <a:rPr lang="fr-FR" smtClean="0"/>
              <a:t>‹N°›</a:t>
            </a:fld>
            <a:endParaRPr lang="fr-FR"/>
          </a:p>
        </p:txBody>
      </p:sp>
    </p:spTree>
    <p:extLst>
      <p:ext uri="{BB962C8B-B14F-4D97-AF65-F5344CB8AC3E}">
        <p14:creationId xmlns:p14="http://schemas.microsoft.com/office/powerpoint/2010/main" val="20105635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8" Type="http://schemas.openxmlformats.org/officeDocument/2006/relationships/hyperlink" Target="https://www.futura-sciences.com/sante/definitions/medecine-ovule-219/" TargetMode="External"/><Relationship Id="rId3" Type="http://schemas.openxmlformats.org/officeDocument/2006/relationships/hyperlink" Target="https://www.futura-sciences.com/sante/definitions/genetique-chromosome-116/" TargetMode="External"/><Relationship Id="rId7" Type="http://schemas.openxmlformats.org/officeDocument/2006/relationships/hyperlink" Target="https://www.futura-sciences.com/sante/definitions/biologie-meiose-193/" TargetMode="External"/><Relationship Id="rId2" Type="http://schemas.openxmlformats.org/officeDocument/2006/relationships/hyperlink" Target="https://hal-ephe.archives-ouvertes.fr/hal-01461992/document" TargetMode="External"/><Relationship Id="rId1" Type="http://schemas.openxmlformats.org/officeDocument/2006/relationships/slideLayout" Target="../slideLayouts/slideLayout7.xml"/><Relationship Id="rId6" Type="http://schemas.openxmlformats.org/officeDocument/2006/relationships/hyperlink" Target="https://www.futura-sciences.com/sante/definitions/biologie-gamete-150/" TargetMode="External"/><Relationship Id="rId11" Type="http://schemas.openxmlformats.org/officeDocument/2006/relationships/hyperlink" Target="https://www.futura-sciences.com/sante/definitions/biologie-zygote-289/" TargetMode="External"/><Relationship Id="rId5" Type="http://schemas.openxmlformats.org/officeDocument/2006/relationships/hyperlink" Target="https://www.futura-sciences.com/sante/definitions/medecine-anomalie-2982/" TargetMode="External"/><Relationship Id="rId10" Type="http://schemas.openxmlformats.org/officeDocument/2006/relationships/hyperlink" Target="https://www.futura-sciences.com/sante/definitions/biologie-fecondation-148/" TargetMode="External"/><Relationship Id="rId4" Type="http://schemas.openxmlformats.org/officeDocument/2006/relationships/hyperlink" Target="https://www.futura-sciences.com/sante/definitions/biologie-diploide-132/" TargetMode="External"/><Relationship Id="rId9" Type="http://schemas.openxmlformats.org/officeDocument/2006/relationships/hyperlink" Target="https://www.futura-sciences.com/sante/definitions/medecine-spermatozoide-25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36C916-D2BE-42EA-8605-E527E0B07C2F}"/>
              </a:ext>
            </a:extLst>
          </p:cNvPr>
          <p:cNvSpPr>
            <a:spLocks noGrp="1"/>
          </p:cNvSpPr>
          <p:nvPr>
            <p:ph type="ctrTitle"/>
          </p:nvPr>
        </p:nvSpPr>
        <p:spPr>
          <a:xfrm>
            <a:off x="1523999" y="1122363"/>
            <a:ext cx="9732579" cy="2387600"/>
          </a:xfrm>
        </p:spPr>
        <p:txBody>
          <a:bodyPr>
            <a:normAutofit/>
          </a:bodyPr>
          <a:lstStyle/>
          <a:p>
            <a:r>
              <a:rPr lang="fr-FR" sz="3600" dirty="0">
                <a:latin typeface="Lucida Calligraphy" panose="03010101010101010101" pitchFamily="66" charset="0"/>
              </a:rPr>
              <a:t>Travaux dirigés de </a:t>
            </a:r>
            <a:br>
              <a:rPr lang="fr-FR" sz="3600" dirty="0">
                <a:latin typeface="Lucida Calligraphy" panose="03010101010101010101" pitchFamily="66" charset="0"/>
              </a:rPr>
            </a:br>
            <a:r>
              <a:rPr lang="fr-FR" sz="3600" dirty="0">
                <a:latin typeface="Lucida Calligraphy" panose="03010101010101010101" pitchFamily="66" charset="0"/>
              </a:rPr>
              <a:t>Biodiversité et Changements Globaux</a:t>
            </a:r>
          </a:p>
        </p:txBody>
      </p:sp>
      <p:sp>
        <p:nvSpPr>
          <p:cNvPr id="3" name="Sous-titre 2">
            <a:extLst>
              <a:ext uri="{FF2B5EF4-FFF2-40B4-BE49-F238E27FC236}">
                <a16:creationId xmlns:a16="http://schemas.microsoft.com/office/drawing/2014/main" id="{53850B89-B4D7-472F-8F3C-0CE418A87351}"/>
              </a:ext>
            </a:extLst>
          </p:cNvPr>
          <p:cNvSpPr>
            <a:spLocks noGrp="1"/>
          </p:cNvSpPr>
          <p:nvPr>
            <p:ph type="subTitle" idx="1"/>
          </p:nvPr>
        </p:nvSpPr>
        <p:spPr/>
        <p:txBody>
          <a:bodyPr/>
          <a:lstStyle/>
          <a:p>
            <a:r>
              <a:rPr lang="fr-FR" b="1" dirty="0">
                <a:solidFill>
                  <a:srgbClr val="FF0000"/>
                </a:solidFill>
                <a:latin typeface="Lucida Calligraphy" pitchFamily="66" charset="0"/>
              </a:rPr>
              <a:t>TD N° 02</a:t>
            </a:r>
          </a:p>
          <a:p>
            <a:endParaRPr lang="fr-FR" dirty="0"/>
          </a:p>
        </p:txBody>
      </p:sp>
      <p:sp>
        <p:nvSpPr>
          <p:cNvPr id="4" name="Espace réservé du pied de page 3">
            <a:extLst>
              <a:ext uri="{FF2B5EF4-FFF2-40B4-BE49-F238E27FC236}">
                <a16:creationId xmlns:a16="http://schemas.microsoft.com/office/drawing/2014/main" id="{C3F84B78-BC26-45CD-A820-A723A548B5FD}"/>
              </a:ext>
            </a:extLst>
          </p:cNvPr>
          <p:cNvSpPr>
            <a:spLocks noGrp="1"/>
          </p:cNvSpPr>
          <p:nvPr>
            <p:ph type="ftr" sz="quarter" idx="11"/>
          </p:nvPr>
        </p:nvSpPr>
        <p:spPr>
          <a:xfrm>
            <a:off x="4038600" y="6285186"/>
            <a:ext cx="5336628" cy="436289"/>
          </a:xfrm>
        </p:spPr>
        <p:txBody>
          <a:bodyPr/>
          <a:lstStyle/>
          <a:p>
            <a:r>
              <a:rPr lang="fr-FR" sz="1400" dirty="0">
                <a:solidFill>
                  <a:srgbClr val="FF0000"/>
                </a:solidFill>
                <a:latin typeface="Lucida Calligraphy" panose="03010101010101010101" pitchFamily="66" charset="0"/>
              </a:rPr>
              <a:t>Dr HAFID </a:t>
            </a:r>
            <a:r>
              <a:rPr lang="fr-FR" sz="1400" dirty="0" err="1">
                <a:solidFill>
                  <a:srgbClr val="FF0000"/>
                </a:solidFill>
                <a:latin typeface="Lucida Calligraphy" panose="03010101010101010101" pitchFamily="66" charset="0"/>
              </a:rPr>
              <a:t>Hinda</a:t>
            </a:r>
            <a:r>
              <a:rPr lang="fr-FR" sz="1400" dirty="0">
                <a:solidFill>
                  <a:srgbClr val="FF0000"/>
                </a:solidFill>
                <a:latin typeface="Lucida Calligraphy" panose="03010101010101010101" pitchFamily="66" charset="0"/>
              </a:rPr>
              <a:t>        </a:t>
            </a:r>
            <a:r>
              <a:rPr lang="fr-FR" sz="1400" dirty="0" err="1">
                <a:solidFill>
                  <a:srgbClr val="FF0000"/>
                </a:solidFill>
                <a:latin typeface="Lucida Calligraphy" panose="03010101010101010101" pitchFamily="66" charset="0"/>
              </a:rPr>
              <a:t>Universté</a:t>
            </a:r>
            <a:r>
              <a:rPr lang="fr-FR" sz="1400" dirty="0">
                <a:solidFill>
                  <a:srgbClr val="FF0000"/>
                </a:solidFill>
                <a:latin typeface="Lucida Calligraphy" panose="03010101010101010101" pitchFamily="66" charset="0"/>
              </a:rPr>
              <a:t> Oum El Bouaghi</a:t>
            </a:r>
          </a:p>
        </p:txBody>
      </p:sp>
    </p:spTree>
    <p:extLst>
      <p:ext uri="{BB962C8B-B14F-4D97-AF65-F5344CB8AC3E}">
        <p14:creationId xmlns:p14="http://schemas.microsoft.com/office/powerpoint/2010/main" val="1714069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14080" y="429875"/>
            <a:ext cx="10699548" cy="1908215"/>
          </a:xfrm>
          <a:prstGeom prst="rect">
            <a:avLst/>
          </a:prstGeom>
          <a:noFill/>
        </p:spPr>
        <p:txBody>
          <a:bodyPr wrap="square" rtlCol="0">
            <a:spAutoFit/>
          </a:bodyPr>
          <a:lstStyle/>
          <a:p>
            <a:endParaRPr lang="fr-FR" sz="2000" b="1" dirty="0">
              <a:solidFill>
                <a:srgbClr val="FF0000"/>
              </a:solidFill>
              <a:latin typeface="Lucida Calligraphy" pitchFamily="66" charset="0"/>
            </a:endParaRPr>
          </a:p>
          <a:p>
            <a:r>
              <a:rPr lang="fr-FR" sz="2000" b="1" dirty="0"/>
              <a:t>I -Composantes de la biodiversité</a:t>
            </a:r>
          </a:p>
          <a:p>
            <a:r>
              <a:rPr lang="fr-FR" sz="2000" b="1" dirty="0"/>
              <a:t>1: Richesse</a:t>
            </a:r>
          </a:p>
          <a:p>
            <a:r>
              <a:rPr lang="fr-FR" sz="2000" dirty="0"/>
              <a:t>La richesse est le nombre (ou une fonction croissante du nombre) de catégories différentes présentes dans le système étudié, par exemple le nombre d’espèces d’arbres dans une forêt.</a:t>
            </a:r>
          </a:p>
          <a:p>
            <a:endParaRPr lang="fr-FR" dirty="0"/>
          </a:p>
        </p:txBody>
      </p:sp>
      <p:sp>
        <p:nvSpPr>
          <p:cNvPr id="3" name="Rectangle 2"/>
          <p:cNvSpPr/>
          <p:nvPr/>
        </p:nvSpPr>
        <p:spPr>
          <a:xfrm>
            <a:off x="903890" y="2428869"/>
            <a:ext cx="9549828" cy="707886"/>
          </a:xfrm>
          <a:prstGeom prst="rect">
            <a:avLst/>
          </a:prstGeom>
        </p:spPr>
        <p:txBody>
          <a:bodyPr wrap="square">
            <a:spAutoFit/>
          </a:bodyPr>
          <a:lstStyle/>
          <a:p>
            <a:r>
              <a:rPr lang="fr-FR" sz="2000" b="1" dirty="0"/>
              <a:t>L’indice de richesse le plus simple et le plus utilisé est tout simplement le nombre</a:t>
            </a:r>
          </a:p>
          <a:p>
            <a:r>
              <a:rPr lang="fr-FR" sz="2000" b="1" dirty="0"/>
              <a:t>d’espèces ou son logarithme .</a:t>
            </a:r>
          </a:p>
        </p:txBody>
      </p:sp>
      <p:pic>
        <p:nvPicPr>
          <p:cNvPr id="2050" name="Picture 2"/>
          <p:cNvPicPr>
            <a:picLocks noChangeAspect="1" noChangeArrowheads="1"/>
          </p:cNvPicPr>
          <p:nvPr/>
        </p:nvPicPr>
        <p:blipFill>
          <a:blip r:embed="rId2"/>
          <a:srcRect/>
          <a:stretch>
            <a:fillRect/>
          </a:stretch>
        </p:blipFill>
        <p:spPr bwMode="auto">
          <a:xfrm>
            <a:off x="4095736" y="2911367"/>
            <a:ext cx="3660898" cy="2875090"/>
          </a:xfrm>
          <a:prstGeom prst="rect">
            <a:avLst/>
          </a:prstGeom>
          <a:noFill/>
          <a:ln w="9525">
            <a:noFill/>
            <a:miter lim="800000"/>
            <a:headEnd/>
            <a:tailEnd/>
          </a:ln>
          <a:effectLst/>
        </p:spPr>
      </p:pic>
      <p:sp>
        <p:nvSpPr>
          <p:cNvPr id="5" name="ZoneTexte 4"/>
          <p:cNvSpPr txBox="1"/>
          <p:nvPr/>
        </p:nvSpPr>
        <p:spPr>
          <a:xfrm>
            <a:off x="2595538" y="5857893"/>
            <a:ext cx="6572296" cy="646331"/>
          </a:xfrm>
          <a:prstGeom prst="rect">
            <a:avLst/>
          </a:prstGeom>
          <a:noFill/>
        </p:spPr>
        <p:txBody>
          <a:bodyPr wrap="square" rtlCol="0">
            <a:spAutoFit/>
          </a:bodyPr>
          <a:lstStyle/>
          <a:p>
            <a:r>
              <a:rPr lang="fr-FR" b="1" dirty="0">
                <a:solidFill>
                  <a:srgbClr val="FF0000"/>
                </a:solidFill>
              </a:rPr>
              <a:t>Figure 1 </a:t>
            </a:r>
            <a:r>
              <a:rPr lang="fr-FR" b="1" dirty="0"/>
              <a:t>: Importances de la richesse (en haut) et de l’équitabilité (en bas) pour la définition de la diversité</a:t>
            </a:r>
            <a:endParaRPr lang="fr-FR" dirty="0"/>
          </a:p>
        </p:txBody>
      </p:sp>
      <p:sp>
        <p:nvSpPr>
          <p:cNvPr id="4" name="Espace réservé du pied de page 3">
            <a:extLst>
              <a:ext uri="{FF2B5EF4-FFF2-40B4-BE49-F238E27FC236}">
                <a16:creationId xmlns:a16="http://schemas.microsoft.com/office/drawing/2014/main" id="{F385D541-FFD8-415A-AFBC-3031F63EA11F}"/>
              </a:ext>
            </a:extLst>
          </p:cNvPr>
          <p:cNvSpPr>
            <a:spLocks noGrp="1"/>
          </p:cNvSpPr>
          <p:nvPr>
            <p:ph type="ftr" sz="quarter" idx="11"/>
          </p:nvPr>
        </p:nvSpPr>
        <p:spPr/>
        <p:txBody>
          <a:bodyPr/>
          <a:lstStyle/>
          <a:p>
            <a:endParaRPr lang="fr-F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94161" y="651294"/>
            <a:ext cx="3000396" cy="400110"/>
          </a:xfrm>
          <a:prstGeom prst="rect">
            <a:avLst/>
          </a:prstGeom>
          <a:noFill/>
        </p:spPr>
        <p:txBody>
          <a:bodyPr wrap="square" rtlCol="0">
            <a:spAutoFit/>
          </a:bodyPr>
          <a:lstStyle/>
          <a:p>
            <a:r>
              <a:rPr lang="fr-FR" sz="2000" b="1" dirty="0">
                <a:latin typeface="Times New Roman" pitchFamily="18" charset="0"/>
                <a:cs typeface="Times New Roman" pitchFamily="18" charset="0"/>
              </a:rPr>
              <a:t>2:  </a:t>
            </a:r>
            <a:r>
              <a:rPr lang="fr-FR" sz="2000" b="1" dirty="0" err="1">
                <a:latin typeface="Times New Roman" pitchFamily="18" charset="0"/>
                <a:cs typeface="Times New Roman" pitchFamily="18" charset="0"/>
              </a:rPr>
              <a:t>Équitabilité</a:t>
            </a:r>
            <a:endParaRPr lang="fr-FR" sz="2000" b="1" dirty="0">
              <a:latin typeface="Times New Roman" pitchFamily="18" charset="0"/>
              <a:cs typeface="Times New Roman" pitchFamily="18" charset="0"/>
            </a:endParaRPr>
          </a:p>
        </p:txBody>
      </p:sp>
      <p:sp>
        <p:nvSpPr>
          <p:cNvPr id="3" name="Rectangle 2"/>
          <p:cNvSpPr/>
          <p:nvPr/>
        </p:nvSpPr>
        <p:spPr>
          <a:xfrm>
            <a:off x="472965" y="1051404"/>
            <a:ext cx="11246069" cy="5324535"/>
          </a:xfrm>
          <a:prstGeom prst="rect">
            <a:avLst/>
          </a:prstGeom>
        </p:spPr>
        <p:txBody>
          <a:bodyPr wrap="square">
            <a:spAutoFit/>
          </a:bodyPr>
          <a:lstStyle/>
          <a:p>
            <a:pPr algn="just"/>
            <a:r>
              <a:rPr lang="fr-FR" sz="2000" dirty="0"/>
              <a:t>La régularité de la distribution des espèces (</a:t>
            </a:r>
            <a:r>
              <a:rPr lang="fr-FR" sz="2000" b="1" i="1" dirty="0" err="1"/>
              <a:t>evenness</a:t>
            </a:r>
            <a:r>
              <a:rPr lang="fr-FR" sz="2000" i="1" dirty="0"/>
              <a:t> en </a:t>
            </a:r>
            <a:r>
              <a:rPr lang="fr-FR" sz="2000" dirty="0"/>
              <a:t>Anglais) est un élément important de la diversité. Une espèce représentée abondamment ou par un individu n’apporte pas la même contribution à l’écosystème. </a:t>
            </a:r>
          </a:p>
          <a:p>
            <a:pPr algn="just"/>
            <a:r>
              <a:rPr lang="fr-FR" sz="2000" dirty="0"/>
              <a:t>A nombre d’espèces égal, la présence d’espèces très dominantes entraîne mathématiquement la rareté de certaines autres : on comprend donc assez intuitivement que le maximum de diversité sera atteint quand les espèces auront une répartition très régulière.</a:t>
            </a:r>
          </a:p>
          <a:p>
            <a:pPr algn="just"/>
            <a:endParaRPr lang="fr-FR" sz="2000" dirty="0"/>
          </a:p>
          <a:p>
            <a:pPr algn="just"/>
            <a:r>
              <a:rPr lang="fr-FR" sz="2000" b="1" dirty="0"/>
              <a:t>3- L'indice de diversité de SHANNON-WEAVER </a:t>
            </a:r>
            <a:r>
              <a:rPr lang="fr-FR" sz="2000" dirty="0"/>
              <a:t>: Rend compte de la diversité des espèces qui composent les peuplements dans un milieu. Il établit le lien entre le nombre d'espèces et le nombre d'individus d'un même écosystème ou d'une même communauté. On le calcule en utilisant la formule:</a:t>
            </a:r>
          </a:p>
          <a:p>
            <a:pPr algn="ctr"/>
            <a:r>
              <a:rPr lang="fr-FR" dirty="0"/>
              <a:t> :</a:t>
            </a:r>
            <a:br>
              <a:rPr lang="fr-FR" sz="2000" dirty="0"/>
            </a:br>
            <a:r>
              <a:rPr lang="fr-FR" sz="2400" b="1" dirty="0"/>
              <a:t>H' = -∑ [(ni / N).log</a:t>
            </a:r>
            <a:r>
              <a:rPr lang="fr-FR" sz="2400" b="1" baseline="-25000" dirty="0"/>
              <a:t>2</a:t>
            </a:r>
            <a:r>
              <a:rPr lang="fr-FR" sz="2400" b="1" dirty="0"/>
              <a:t> (ni / N)]</a:t>
            </a:r>
          </a:p>
          <a:p>
            <a:pPr algn="just"/>
            <a:endParaRPr lang="fr-FR" sz="2000" dirty="0"/>
          </a:p>
          <a:p>
            <a:pPr algn="just"/>
            <a:r>
              <a:rPr lang="fr-FR" sz="2000" b="1" dirty="0"/>
              <a:t>Où</a:t>
            </a:r>
            <a:r>
              <a:rPr lang="fr-FR" sz="2000" dirty="0"/>
              <a:t>  : </a:t>
            </a:r>
            <a:r>
              <a:rPr lang="fr-FR" sz="2000" b="1" dirty="0"/>
              <a:t>H' </a:t>
            </a:r>
            <a:r>
              <a:rPr lang="fr-FR" sz="2000" dirty="0"/>
              <a:t>représente la diversité spécifique, en bits/individu,</a:t>
            </a:r>
          </a:p>
          <a:p>
            <a:pPr algn="just"/>
            <a:r>
              <a:rPr lang="fr-FR" sz="2000" dirty="0"/>
              <a:t> </a:t>
            </a:r>
            <a:r>
              <a:rPr lang="fr-FR" sz="2000" b="1" dirty="0"/>
              <a:t> ∑ </a:t>
            </a:r>
            <a:r>
              <a:rPr lang="fr-FR" sz="2000" dirty="0"/>
              <a:t>: la somme des résultats obtenus pour chacune des espèces présentes, ni l'effectif de l'espèce i, N le nombre total d'individus en considérant toutes les espèces et log2 le logarithme en base 2.</a:t>
            </a:r>
          </a:p>
          <a:p>
            <a:endParaRPr lang="fr-FR" b="1" dirty="0"/>
          </a:p>
        </p:txBody>
      </p:sp>
      <p:sp>
        <p:nvSpPr>
          <p:cNvPr id="4" name="Espace réservé du pied de page 3">
            <a:extLst>
              <a:ext uri="{FF2B5EF4-FFF2-40B4-BE49-F238E27FC236}">
                <a16:creationId xmlns:a16="http://schemas.microsoft.com/office/drawing/2014/main" id="{EF58F608-B77C-4DD2-BF8A-0E83BC62483B}"/>
              </a:ext>
            </a:extLst>
          </p:cNvPr>
          <p:cNvSpPr>
            <a:spLocks noGrp="1"/>
          </p:cNvSpPr>
          <p:nvPr>
            <p:ph type="ftr" sz="quarter" idx="11"/>
          </p:nvPr>
        </p:nvSpPr>
        <p:spPr/>
        <p:txBody>
          <a:bodyPr/>
          <a:lstStyle/>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CE46D5A-6BB7-41DB-BA78-BA5FBB16E011}"/>
              </a:ext>
            </a:extLst>
          </p:cNvPr>
          <p:cNvSpPr/>
          <p:nvPr/>
        </p:nvSpPr>
        <p:spPr>
          <a:xfrm>
            <a:off x="714703" y="662152"/>
            <a:ext cx="10920249" cy="646331"/>
          </a:xfrm>
          <a:prstGeom prst="rect">
            <a:avLst/>
          </a:prstGeom>
        </p:spPr>
        <p:txBody>
          <a:bodyPr wrap="square">
            <a:spAutoFit/>
          </a:bodyPr>
          <a:lstStyle/>
          <a:p>
            <a:r>
              <a:rPr lang="fr-FR" b="1" i="0" dirty="0">
                <a:solidFill>
                  <a:srgbClr val="333333"/>
                </a:solidFill>
                <a:effectLst/>
                <a:latin typeface="Verdana" panose="020B0604030504040204" pitchFamily="34" charset="0"/>
              </a:rPr>
              <a:t>4: L'indice de similarité de SÖRENSEN</a:t>
            </a:r>
            <a:r>
              <a:rPr lang="fr-FR" dirty="0">
                <a:solidFill>
                  <a:srgbClr val="333333"/>
                </a:solidFill>
                <a:latin typeface="Verdana" panose="020B0604030504040204" pitchFamily="34" charset="0"/>
              </a:rPr>
              <a:t>:  Est utilisé pour comparer les différentes stations entre elles.</a:t>
            </a:r>
          </a:p>
        </p:txBody>
      </p:sp>
      <p:sp>
        <p:nvSpPr>
          <p:cNvPr id="3" name="Rectangle 2">
            <a:extLst>
              <a:ext uri="{FF2B5EF4-FFF2-40B4-BE49-F238E27FC236}">
                <a16:creationId xmlns:a16="http://schemas.microsoft.com/office/drawing/2014/main" id="{3180FE85-7A56-44D8-99F4-C1944ADE3DC4}"/>
              </a:ext>
            </a:extLst>
          </p:cNvPr>
          <p:cNvSpPr/>
          <p:nvPr/>
        </p:nvSpPr>
        <p:spPr>
          <a:xfrm>
            <a:off x="2995449" y="1618593"/>
            <a:ext cx="4711730" cy="369332"/>
          </a:xfrm>
          <a:prstGeom prst="rect">
            <a:avLst/>
          </a:prstGeom>
        </p:spPr>
        <p:txBody>
          <a:bodyPr wrap="square">
            <a:spAutoFit/>
          </a:bodyPr>
          <a:lstStyle/>
          <a:p>
            <a:r>
              <a:rPr lang="fr-FR" b="1" i="0" dirty="0">
                <a:solidFill>
                  <a:srgbClr val="333333"/>
                </a:solidFill>
                <a:effectLst/>
                <a:latin typeface="Verdana" panose="020B0604030504040204" pitchFamily="34" charset="0"/>
              </a:rPr>
              <a:t>          (S = (2c / (a + b)) </a:t>
            </a:r>
            <a:r>
              <a:rPr lang="fr-FR" b="1" i="0" dirty="0">
                <a:solidFill>
                  <a:srgbClr val="333333"/>
                </a:solidFill>
                <a:effectLst/>
                <a:latin typeface="Symbol" panose="05050102010706020507" pitchFamily="18" charset="2"/>
              </a:rPr>
              <a:t></a:t>
            </a:r>
            <a:r>
              <a:rPr lang="fr-FR" b="1" i="0" dirty="0">
                <a:solidFill>
                  <a:srgbClr val="333333"/>
                </a:solidFill>
                <a:effectLst/>
                <a:latin typeface="Verdana" panose="020B0604030504040204" pitchFamily="34" charset="0"/>
              </a:rPr>
              <a:t> 100)</a:t>
            </a:r>
            <a:endParaRPr lang="fr-FR" b="1" dirty="0"/>
          </a:p>
        </p:txBody>
      </p:sp>
      <p:sp>
        <p:nvSpPr>
          <p:cNvPr id="4" name="Rectangle 3">
            <a:extLst>
              <a:ext uri="{FF2B5EF4-FFF2-40B4-BE49-F238E27FC236}">
                <a16:creationId xmlns:a16="http://schemas.microsoft.com/office/drawing/2014/main" id="{5B733F14-961A-4D62-BDAF-A65E9566FA46}"/>
              </a:ext>
            </a:extLst>
          </p:cNvPr>
          <p:cNvSpPr/>
          <p:nvPr/>
        </p:nvSpPr>
        <p:spPr>
          <a:xfrm>
            <a:off x="588579" y="2333298"/>
            <a:ext cx="11183007" cy="646331"/>
          </a:xfrm>
          <a:prstGeom prst="rect">
            <a:avLst/>
          </a:prstGeom>
        </p:spPr>
        <p:txBody>
          <a:bodyPr wrap="square">
            <a:spAutoFit/>
          </a:bodyPr>
          <a:lstStyle/>
          <a:p>
            <a:r>
              <a:rPr lang="fr-FR" b="0" i="0" dirty="0">
                <a:solidFill>
                  <a:srgbClr val="333333"/>
                </a:solidFill>
                <a:effectLst/>
                <a:latin typeface="Verdana" panose="020B0604030504040204" pitchFamily="34" charset="0"/>
              </a:rPr>
              <a:t>(avec </a:t>
            </a:r>
            <a:r>
              <a:rPr lang="fr-FR" b="1" i="0" dirty="0">
                <a:solidFill>
                  <a:srgbClr val="333333"/>
                </a:solidFill>
                <a:effectLst/>
                <a:latin typeface="Verdana" panose="020B0604030504040204" pitchFamily="34" charset="0"/>
              </a:rPr>
              <a:t>a </a:t>
            </a:r>
            <a:r>
              <a:rPr lang="fr-FR" b="0" i="0" dirty="0">
                <a:solidFill>
                  <a:srgbClr val="333333"/>
                </a:solidFill>
                <a:effectLst/>
                <a:latin typeface="Verdana" panose="020B0604030504040204" pitchFamily="34" charset="0"/>
              </a:rPr>
              <a:t>= nombre d'espèces présentes dans la première station, </a:t>
            </a:r>
            <a:r>
              <a:rPr lang="fr-FR" b="1" i="0" dirty="0">
                <a:solidFill>
                  <a:srgbClr val="333333"/>
                </a:solidFill>
                <a:effectLst/>
                <a:latin typeface="Verdana" panose="020B0604030504040204" pitchFamily="34" charset="0"/>
              </a:rPr>
              <a:t>b </a:t>
            </a:r>
            <a:r>
              <a:rPr lang="fr-FR" b="0" i="0" dirty="0">
                <a:solidFill>
                  <a:srgbClr val="333333"/>
                </a:solidFill>
                <a:effectLst/>
                <a:latin typeface="Verdana" panose="020B0604030504040204" pitchFamily="34" charset="0"/>
              </a:rPr>
              <a:t>= nombre d'espèces présentes dans la seconde station et </a:t>
            </a:r>
            <a:r>
              <a:rPr lang="fr-FR" b="1" i="0" dirty="0">
                <a:solidFill>
                  <a:srgbClr val="333333"/>
                </a:solidFill>
                <a:effectLst/>
                <a:latin typeface="Verdana" panose="020B0604030504040204" pitchFamily="34" charset="0"/>
              </a:rPr>
              <a:t>c </a:t>
            </a:r>
            <a:r>
              <a:rPr lang="fr-FR" b="0" i="0" dirty="0">
                <a:solidFill>
                  <a:srgbClr val="333333"/>
                </a:solidFill>
                <a:effectLst/>
                <a:latin typeface="Verdana" panose="020B0604030504040204" pitchFamily="34" charset="0"/>
              </a:rPr>
              <a:t>= nombre d'espèces communes aux deux stations).</a:t>
            </a:r>
            <a:endParaRPr lang="fr-FR" dirty="0"/>
          </a:p>
        </p:txBody>
      </p:sp>
      <p:sp>
        <p:nvSpPr>
          <p:cNvPr id="5" name="Rectangle 4">
            <a:extLst>
              <a:ext uri="{FF2B5EF4-FFF2-40B4-BE49-F238E27FC236}">
                <a16:creationId xmlns:a16="http://schemas.microsoft.com/office/drawing/2014/main" id="{D4BC9D78-4943-4CC4-84EC-10F348A8CF83}"/>
              </a:ext>
            </a:extLst>
          </p:cNvPr>
          <p:cNvSpPr/>
          <p:nvPr/>
        </p:nvSpPr>
        <p:spPr>
          <a:xfrm>
            <a:off x="798786" y="3380181"/>
            <a:ext cx="10836166" cy="646331"/>
          </a:xfrm>
          <a:prstGeom prst="rect">
            <a:avLst/>
          </a:prstGeom>
        </p:spPr>
        <p:txBody>
          <a:bodyPr wrap="square">
            <a:spAutoFit/>
          </a:bodyPr>
          <a:lstStyle/>
          <a:p>
            <a:r>
              <a:rPr lang="fr-FR" b="1" i="0" dirty="0">
                <a:solidFill>
                  <a:srgbClr val="333333"/>
                </a:solidFill>
                <a:effectLst/>
                <a:latin typeface="Verdana" panose="020B0604030504040204" pitchFamily="34" charset="0"/>
              </a:rPr>
              <a:t>5: L'indice de SIMPSON :</a:t>
            </a:r>
            <a:r>
              <a:rPr lang="fr-FR" dirty="0"/>
              <a:t> </a:t>
            </a:r>
            <a:r>
              <a:rPr lang="fr-FR" dirty="0">
                <a:solidFill>
                  <a:srgbClr val="333333"/>
                </a:solidFill>
                <a:latin typeface="Verdana" panose="020B0604030504040204" pitchFamily="34" charset="0"/>
              </a:rPr>
              <a:t>permet d'estimer la biodiversité β d'une communauté. Il est calculé suivant la formule :</a:t>
            </a:r>
          </a:p>
        </p:txBody>
      </p:sp>
      <p:sp>
        <p:nvSpPr>
          <p:cNvPr id="6" name="Rectangle 5">
            <a:extLst>
              <a:ext uri="{FF2B5EF4-FFF2-40B4-BE49-F238E27FC236}">
                <a16:creationId xmlns:a16="http://schemas.microsoft.com/office/drawing/2014/main" id="{50E28C3C-2C3B-4A96-B2AC-162ED56A6F3A}"/>
              </a:ext>
            </a:extLst>
          </p:cNvPr>
          <p:cNvSpPr/>
          <p:nvPr/>
        </p:nvSpPr>
        <p:spPr>
          <a:xfrm rot="10800000" flipV="1">
            <a:off x="2649482" y="4214718"/>
            <a:ext cx="5846426" cy="369332"/>
          </a:xfrm>
          <a:prstGeom prst="rect">
            <a:avLst/>
          </a:prstGeom>
        </p:spPr>
        <p:txBody>
          <a:bodyPr wrap="square">
            <a:spAutoFit/>
          </a:bodyPr>
          <a:lstStyle/>
          <a:p>
            <a:r>
              <a:rPr lang="fr-FR" b="1" i="0" dirty="0">
                <a:solidFill>
                  <a:srgbClr val="333333"/>
                </a:solidFill>
                <a:effectLst/>
                <a:latin typeface="Verdana" panose="020B0604030504040204" pitchFamily="34" charset="0"/>
              </a:rPr>
              <a:t>d = 1 - </a:t>
            </a:r>
            <a:r>
              <a:rPr lang="fr-FR" b="1" i="0" dirty="0">
                <a:solidFill>
                  <a:srgbClr val="333333"/>
                </a:solidFill>
                <a:effectLst/>
                <a:latin typeface="Symbol" panose="05050102010706020507" pitchFamily="18" charset="2"/>
              </a:rPr>
              <a:t></a:t>
            </a:r>
            <a:r>
              <a:rPr lang="fr-FR" b="1" i="0" dirty="0">
                <a:solidFill>
                  <a:srgbClr val="333333"/>
                </a:solidFill>
                <a:effectLst/>
                <a:latin typeface="Verdana" panose="020B0604030504040204" pitchFamily="34" charset="0"/>
              </a:rPr>
              <a:t> [(ni </a:t>
            </a:r>
            <a:r>
              <a:rPr lang="fr-FR" b="1" i="0" dirty="0">
                <a:solidFill>
                  <a:srgbClr val="333333"/>
                </a:solidFill>
                <a:effectLst/>
                <a:latin typeface="Symbol" panose="05050102010706020507" pitchFamily="18" charset="2"/>
              </a:rPr>
              <a:t></a:t>
            </a:r>
            <a:r>
              <a:rPr lang="fr-FR" b="1" i="0" dirty="0">
                <a:solidFill>
                  <a:srgbClr val="333333"/>
                </a:solidFill>
                <a:effectLst/>
                <a:latin typeface="Verdana" panose="020B0604030504040204" pitchFamily="34" charset="0"/>
              </a:rPr>
              <a:t> (ni - 1)) / (N </a:t>
            </a:r>
            <a:r>
              <a:rPr lang="fr-FR" b="1" i="0" dirty="0">
                <a:solidFill>
                  <a:srgbClr val="333333"/>
                </a:solidFill>
                <a:effectLst/>
                <a:latin typeface="Symbol" panose="05050102010706020507" pitchFamily="18" charset="2"/>
              </a:rPr>
              <a:t></a:t>
            </a:r>
            <a:r>
              <a:rPr lang="fr-FR" b="1" i="0" dirty="0">
                <a:solidFill>
                  <a:srgbClr val="333333"/>
                </a:solidFill>
                <a:effectLst/>
                <a:latin typeface="Verdana" panose="020B0604030504040204" pitchFamily="34" charset="0"/>
              </a:rPr>
              <a:t> (N - 1))]</a:t>
            </a:r>
            <a:endParaRPr lang="fr-FR" b="1" dirty="0"/>
          </a:p>
        </p:txBody>
      </p:sp>
      <p:sp>
        <p:nvSpPr>
          <p:cNvPr id="7" name="Rectangle 6">
            <a:extLst>
              <a:ext uri="{FF2B5EF4-FFF2-40B4-BE49-F238E27FC236}">
                <a16:creationId xmlns:a16="http://schemas.microsoft.com/office/drawing/2014/main" id="{56A28F4A-9FDF-4326-B253-66E6B4E898A3}"/>
              </a:ext>
            </a:extLst>
          </p:cNvPr>
          <p:cNvSpPr/>
          <p:nvPr/>
        </p:nvSpPr>
        <p:spPr>
          <a:xfrm rot="10800000" flipV="1">
            <a:off x="588577" y="4910756"/>
            <a:ext cx="11183005" cy="646331"/>
          </a:xfrm>
          <a:prstGeom prst="rect">
            <a:avLst/>
          </a:prstGeom>
        </p:spPr>
        <p:txBody>
          <a:bodyPr wrap="square">
            <a:spAutoFit/>
          </a:bodyPr>
          <a:lstStyle/>
          <a:p>
            <a:r>
              <a:rPr lang="fr-FR" b="0" i="0" dirty="0">
                <a:solidFill>
                  <a:srgbClr val="333333"/>
                </a:solidFill>
                <a:effectLst/>
                <a:latin typeface="Verdana" panose="020B0604030504040204" pitchFamily="34" charset="0"/>
              </a:rPr>
              <a:t>Où </a:t>
            </a:r>
            <a:r>
              <a:rPr lang="fr-FR" b="1" i="0" dirty="0">
                <a:solidFill>
                  <a:srgbClr val="333333"/>
                </a:solidFill>
                <a:effectLst/>
                <a:latin typeface="Verdana" panose="020B0604030504040204" pitchFamily="34" charset="0"/>
              </a:rPr>
              <a:t>ni</a:t>
            </a:r>
            <a:r>
              <a:rPr lang="fr-FR" b="0" i="0" dirty="0">
                <a:solidFill>
                  <a:srgbClr val="333333"/>
                </a:solidFill>
                <a:effectLst/>
                <a:latin typeface="Verdana" panose="020B0604030504040204" pitchFamily="34" charset="0"/>
              </a:rPr>
              <a:t> représente l'effectif de l'espèce i, </a:t>
            </a:r>
            <a:r>
              <a:rPr lang="fr-FR" i="0" dirty="0">
                <a:solidFill>
                  <a:srgbClr val="333333"/>
                </a:solidFill>
                <a:effectLst/>
                <a:latin typeface="Symbol" panose="05050102010706020507" pitchFamily="18" charset="2"/>
              </a:rPr>
              <a:t></a:t>
            </a:r>
            <a:r>
              <a:rPr lang="fr-FR" b="0" i="0" dirty="0">
                <a:solidFill>
                  <a:srgbClr val="333333"/>
                </a:solidFill>
                <a:effectLst/>
                <a:latin typeface="Verdana" panose="020B0604030504040204" pitchFamily="34" charset="0"/>
              </a:rPr>
              <a:t> la somme des résultats obtenus pour chacune des espèces présentes et </a:t>
            </a:r>
            <a:r>
              <a:rPr lang="fr-FR" b="1" i="0" dirty="0">
                <a:solidFill>
                  <a:srgbClr val="333333"/>
                </a:solidFill>
                <a:effectLst/>
                <a:latin typeface="Verdana" panose="020B0604030504040204" pitchFamily="34" charset="0"/>
              </a:rPr>
              <a:t>N</a:t>
            </a:r>
            <a:r>
              <a:rPr lang="fr-FR" b="0" i="0" dirty="0">
                <a:solidFill>
                  <a:srgbClr val="333333"/>
                </a:solidFill>
                <a:effectLst/>
                <a:latin typeface="Verdana" panose="020B0604030504040204" pitchFamily="34" charset="0"/>
              </a:rPr>
              <a:t> le nombre d'individus de l'échantillon.</a:t>
            </a:r>
            <a:endParaRPr lang="fr-FR" dirty="0"/>
          </a:p>
        </p:txBody>
      </p:sp>
      <p:sp>
        <p:nvSpPr>
          <p:cNvPr id="8" name="Rectangle 7">
            <a:extLst>
              <a:ext uri="{FF2B5EF4-FFF2-40B4-BE49-F238E27FC236}">
                <a16:creationId xmlns:a16="http://schemas.microsoft.com/office/drawing/2014/main" id="{57A99801-3465-4A1A-BAB6-AD122FCBEACD}"/>
              </a:ext>
            </a:extLst>
          </p:cNvPr>
          <p:cNvSpPr/>
          <p:nvPr/>
        </p:nvSpPr>
        <p:spPr>
          <a:xfrm rot="10800000" flipV="1">
            <a:off x="714702" y="5875823"/>
            <a:ext cx="10920248" cy="646331"/>
          </a:xfrm>
          <a:prstGeom prst="rect">
            <a:avLst/>
          </a:prstGeom>
        </p:spPr>
        <p:txBody>
          <a:bodyPr wrap="square">
            <a:spAutoFit/>
          </a:bodyPr>
          <a:lstStyle/>
          <a:p>
            <a:r>
              <a:rPr lang="fr-FR" b="0" i="0" dirty="0">
                <a:solidFill>
                  <a:srgbClr val="333333"/>
                </a:solidFill>
                <a:effectLst/>
                <a:latin typeface="Verdana" panose="020B0604030504040204" pitchFamily="34" charset="0"/>
              </a:rPr>
              <a:t>Plus sa valeur se rapproche de 100 %, plus les milieux sont proches du point de vue de la composition faunistique.</a:t>
            </a:r>
            <a:endParaRPr lang="fr-FR" dirty="0"/>
          </a:p>
        </p:txBody>
      </p:sp>
      <p:sp>
        <p:nvSpPr>
          <p:cNvPr id="9" name="Espace réservé du pied de page 8">
            <a:extLst>
              <a:ext uri="{FF2B5EF4-FFF2-40B4-BE49-F238E27FC236}">
                <a16:creationId xmlns:a16="http://schemas.microsoft.com/office/drawing/2014/main" id="{A9A63EC1-EA83-4A21-8644-E3ECC7518CF6}"/>
              </a:ext>
            </a:extLst>
          </p:cNvPr>
          <p:cNvSpPr>
            <a:spLocks noGrp="1"/>
          </p:cNvSpPr>
          <p:nvPr>
            <p:ph type="ftr" sz="quarter" idx="11"/>
          </p:nvPr>
        </p:nvSpPr>
        <p:spPr/>
        <p:txBody>
          <a:bodyPr/>
          <a:lstStyle/>
          <a:p>
            <a:endParaRPr lang="fr-FR"/>
          </a:p>
        </p:txBody>
      </p:sp>
    </p:spTree>
    <p:extLst>
      <p:ext uri="{BB962C8B-B14F-4D97-AF65-F5344CB8AC3E}">
        <p14:creationId xmlns:p14="http://schemas.microsoft.com/office/powerpoint/2010/main" val="2269257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9720" y="571479"/>
            <a:ext cx="7500990" cy="400110"/>
          </a:xfrm>
          <a:prstGeom prst="rect">
            <a:avLst/>
          </a:prstGeom>
        </p:spPr>
        <p:txBody>
          <a:bodyPr wrap="square">
            <a:spAutoFit/>
          </a:bodyPr>
          <a:lstStyle/>
          <a:p>
            <a:r>
              <a:rPr lang="fr-FR" sz="2000" b="1" dirty="0">
                <a:solidFill>
                  <a:srgbClr val="FF0000"/>
                </a:solidFill>
                <a:latin typeface="+mj-lt"/>
              </a:rPr>
              <a:t>Les trois dimensions de la biodiversité</a:t>
            </a:r>
          </a:p>
        </p:txBody>
      </p:sp>
      <p:sp>
        <p:nvSpPr>
          <p:cNvPr id="3" name="Rectangle 2"/>
          <p:cNvSpPr/>
          <p:nvPr/>
        </p:nvSpPr>
        <p:spPr>
          <a:xfrm>
            <a:off x="1524000" y="1285860"/>
            <a:ext cx="9144000" cy="2308324"/>
          </a:xfrm>
          <a:prstGeom prst="rect">
            <a:avLst/>
          </a:prstGeom>
        </p:spPr>
        <p:txBody>
          <a:bodyPr wrap="square">
            <a:spAutoFit/>
          </a:bodyPr>
          <a:lstStyle/>
          <a:p>
            <a:r>
              <a:rPr lang="fr-FR" sz="2400" dirty="0"/>
              <a:t>• Composition (ce qui est présent)</a:t>
            </a:r>
          </a:p>
          <a:p>
            <a:r>
              <a:rPr lang="fr-FR" sz="2400" dirty="0"/>
              <a:t>• Structure (comment les éléments présents sont organisés les uns par rapport aux autres)</a:t>
            </a:r>
          </a:p>
          <a:p>
            <a:r>
              <a:rPr lang="fr-FR" sz="2400" dirty="0"/>
              <a:t>• Fonction (les processus qui  génèrent la biodiversité et qui affectent la structure et la</a:t>
            </a:r>
          </a:p>
          <a:p>
            <a:r>
              <a:rPr lang="fr-FR" sz="2400" dirty="0"/>
              <a:t>composition)</a:t>
            </a:r>
          </a:p>
        </p:txBody>
      </p:sp>
      <p:pic>
        <p:nvPicPr>
          <p:cNvPr id="1026" name="Picture 2"/>
          <p:cNvPicPr>
            <a:picLocks noChangeAspect="1" noChangeArrowheads="1"/>
          </p:cNvPicPr>
          <p:nvPr/>
        </p:nvPicPr>
        <p:blipFill>
          <a:blip r:embed="rId2"/>
          <a:srcRect/>
          <a:stretch>
            <a:fillRect/>
          </a:stretch>
        </p:blipFill>
        <p:spPr bwMode="auto">
          <a:xfrm>
            <a:off x="4024298" y="2928934"/>
            <a:ext cx="5181600" cy="3600448"/>
          </a:xfrm>
          <a:prstGeom prst="rect">
            <a:avLst/>
          </a:prstGeom>
          <a:noFill/>
          <a:ln w="9525">
            <a:noFill/>
            <a:miter lim="800000"/>
            <a:headEnd/>
            <a:tailEnd/>
          </a:ln>
          <a:effectLst/>
        </p:spPr>
      </p:pic>
      <p:sp>
        <p:nvSpPr>
          <p:cNvPr id="4" name="Espace réservé du pied de page 3">
            <a:extLst>
              <a:ext uri="{FF2B5EF4-FFF2-40B4-BE49-F238E27FC236}">
                <a16:creationId xmlns:a16="http://schemas.microsoft.com/office/drawing/2014/main" id="{C9B10448-FBAC-4CD3-91B9-79EB7CBC7703}"/>
              </a:ext>
            </a:extLst>
          </p:cNvPr>
          <p:cNvSpPr>
            <a:spLocks noGrp="1"/>
          </p:cNvSpPr>
          <p:nvPr>
            <p:ph type="ftr" sz="quarter" idx="11"/>
          </p:nvPr>
        </p:nvSpPr>
        <p:spPr/>
        <p:txBody>
          <a:bodyPr/>
          <a:lstStyle/>
          <a:p>
            <a:endParaRPr lang="fr-F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38283" y="214291"/>
            <a:ext cx="5720623" cy="461665"/>
          </a:xfrm>
          <a:prstGeom prst="rect">
            <a:avLst/>
          </a:prstGeom>
        </p:spPr>
        <p:txBody>
          <a:bodyPr wrap="square">
            <a:spAutoFit/>
          </a:bodyPr>
          <a:lstStyle/>
          <a:p>
            <a:r>
              <a:rPr lang="fr-FR" sz="2400" b="1" dirty="0">
                <a:solidFill>
                  <a:srgbClr val="FF0000"/>
                </a:solidFill>
              </a:rPr>
              <a:t>Indicateurs de composition</a:t>
            </a:r>
          </a:p>
        </p:txBody>
      </p:sp>
      <p:sp>
        <p:nvSpPr>
          <p:cNvPr id="3" name="Rectangle 2"/>
          <p:cNvSpPr/>
          <p:nvPr/>
        </p:nvSpPr>
        <p:spPr>
          <a:xfrm>
            <a:off x="1881158" y="714356"/>
            <a:ext cx="6500842" cy="923330"/>
          </a:xfrm>
          <a:prstGeom prst="rect">
            <a:avLst/>
          </a:prstGeom>
        </p:spPr>
        <p:txBody>
          <a:bodyPr wrap="square">
            <a:spAutoFit/>
          </a:bodyPr>
          <a:lstStyle/>
          <a:p>
            <a:r>
              <a:rPr lang="fr-FR" dirty="0"/>
              <a:t>• Fréquences géniques</a:t>
            </a:r>
          </a:p>
          <a:p>
            <a:r>
              <a:rPr lang="fr-FR" dirty="0"/>
              <a:t>• Richesse spécifique</a:t>
            </a:r>
          </a:p>
          <a:p>
            <a:r>
              <a:rPr lang="fr-FR" dirty="0"/>
              <a:t>• Nombre d’habitats</a:t>
            </a:r>
          </a:p>
        </p:txBody>
      </p:sp>
      <p:sp>
        <p:nvSpPr>
          <p:cNvPr id="4" name="Rectangle 3"/>
          <p:cNvSpPr/>
          <p:nvPr/>
        </p:nvSpPr>
        <p:spPr>
          <a:xfrm>
            <a:off x="1738282" y="1785927"/>
            <a:ext cx="5493574" cy="461665"/>
          </a:xfrm>
          <a:prstGeom prst="rect">
            <a:avLst/>
          </a:prstGeom>
        </p:spPr>
        <p:txBody>
          <a:bodyPr wrap="square">
            <a:spAutoFit/>
          </a:bodyPr>
          <a:lstStyle/>
          <a:p>
            <a:r>
              <a:rPr lang="fr-FR" sz="2400" b="1" dirty="0">
                <a:solidFill>
                  <a:srgbClr val="FF0000"/>
                </a:solidFill>
              </a:rPr>
              <a:t>Indicateurs structurels</a:t>
            </a:r>
          </a:p>
        </p:txBody>
      </p:sp>
      <p:sp>
        <p:nvSpPr>
          <p:cNvPr id="5" name="Rectangle 4"/>
          <p:cNvSpPr/>
          <p:nvPr/>
        </p:nvSpPr>
        <p:spPr>
          <a:xfrm>
            <a:off x="1881158" y="2214554"/>
            <a:ext cx="7429552" cy="1477328"/>
          </a:xfrm>
          <a:prstGeom prst="rect">
            <a:avLst/>
          </a:prstGeom>
        </p:spPr>
        <p:txBody>
          <a:bodyPr wrap="square">
            <a:spAutoFit/>
          </a:bodyPr>
          <a:lstStyle/>
          <a:p>
            <a:r>
              <a:rPr lang="fr-FR" dirty="0"/>
              <a:t>• Distribution en taille ou en âge d’une</a:t>
            </a:r>
          </a:p>
          <a:p>
            <a:r>
              <a:rPr lang="fr-FR" dirty="0"/>
              <a:t>population</a:t>
            </a:r>
          </a:p>
          <a:p>
            <a:r>
              <a:rPr lang="fr-FR" dirty="0"/>
              <a:t>• Abondance relative des espèces d’une</a:t>
            </a:r>
          </a:p>
          <a:p>
            <a:r>
              <a:rPr lang="fr-FR" dirty="0"/>
              <a:t>communauté</a:t>
            </a:r>
          </a:p>
          <a:p>
            <a:r>
              <a:rPr lang="fr-FR" dirty="0"/>
              <a:t>• Indices de fragmentation de l’habitat</a:t>
            </a:r>
          </a:p>
        </p:txBody>
      </p:sp>
      <p:sp>
        <p:nvSpPr>
          <p:cNvPr id="6" name="Rectangle 5"/>
          <p:cNvSpPr/>
          <p:nvPr/>
        </p:nvSpPr>
        <p:spPr>
          <a:xfrm>
            <a:off x="1809721" y="3643315"/>
            <a:ext cx="5503441" cy="461665"/>
          </a:xfrm>
          <a:prstGeom prst="rect">
            <a:avLst/>
          </a:prstGeom>
        </p:spPr>
        <p:txBody>
          <a:bodyPr wrap="square">
            <a:spAutoFit/>
          </a:bodyPr>
          <a:lstStyle/>
          <a:p>
            <a:r>
              <a:rPr lang="fr-FR" sz="2400" b="1" dirty="0">
                <a:solidFill>
                  <a:srgbClr val="FF0000"/>
                </a:solidFill>
              </a:rPr>
              <a:t>Indicateurs fonctionnels</a:t>
            </a:r>
          </a:p>
        </p:txBody>
      </p:sp>
      <p:sp>
        <p:nvSpPr>
          <p:cNvPr id="7" name="Rectangle 6"/>
          <p:cNvSpPr/>
          <p:nvPr/>
        </p:nvSpPr>
        <p:spPr>
          <a:xfrm>
            <a:off x="1952596" y="4286257"/>
            <a:ext cx="7500990" cy="1015663"/>
          </a:xfrm>
          <a:prstGeom prst="rect">
            <a:avLst/>
          </a:prstGeom>
        </p:spPr>
        <p:txBody>
          <a:bodyPr wrap="square">
            <a:spAutoFit/>
          </a:bodyPr>
          <a:lstStyle/>
          <a:p>
            <a:r>
              <a:rPr lang="fr-FR" sz="2000" dirty="0"/>
              <a:t>• Taux d’échanges génétiques entre les populations</a:t>
            </a:r>
          </a:p>
          <a:p>
            <a:r>
              <a:rPr lang="fr-FR" sz="2000" dirty="0"/>
              <a:t>• Taux de croissance des populations</a:t>
            </a:r>
          </a:p>
          <a:p>
            <a:r>
              <a:rPr lang="fr-FR" sz="2000" dirty="0"/>
              <a:t>• Taux de recyclage des éléments nutritifs</a:t>
            </a:r>
          </a:p>
        </p:txBody>
      </p:sp>
      <p:sp>
        <p:nvSpPr>
          <p:cNvPr id="8" name="Espace réservé du pied de page 7">
            <a:extLst>
              <a:ext uri="{FF2B5EF4-FFF2-40B4-BE49-F238E27FC236}">
                <a16:creationId xmlns:a16="http://schemas.microsoft.com/office/drawing/2014/main" id="{69219350-9CAA-40F5-B2C7-FC4BA3AE9986}"/>
              </a:ext>
            </a:extLst>
          </p:cNvPr>
          <p:cNvSpPr>
            <a:spLocks noGrp="1"/>
          </p:cNvSpPr>
          <p:nvPr>
            <p:ph type="ftr" sz="quarter" idx="11"/>
          </p:nvPr>
        </p:nvSpPr>
        <p:spPr/>
        <p:txBody>
          <a:bodyPr/>
          <a:lstStyle/>
          <a:p>
            <a:endParaRPr lang="fr-F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4034" y="428606"/>
            <a:ext cx="6357966" cy="461665"/>
          </a:xfrm>
          <a:prstGeom prst="rect">
            <a:avLst/>
          </a:prstGeom>
        </p:spPr>
        <p:txBody>
          <a:bodyPr wrap="square">
            <a:spAutoFit/>
          </a:bodyPr>
          <a:lstStyle/>
          <a:p>
            <a:r>
              <a:rPr lang="fr-FR" sz="2400" dirty="0">
                <a:solidFill>
                  <a:srgbClr val="FF0000"/>
                </a:solidFill>
              </a:rPr>
              <a:t>Facteurs augmentant la biodiversité</a:t>
            </a:r>
          </a:p>
        </p:txBody>
      </p:sp>
      <p:sp>
        <p:nvSpPr>
          <p:cNvPr id="3" name="Rectangle 2"/>
          <p:cNvSpPr/>
          <p:nvPr/>
        </p:nvSpPr>
        <p:spPr>
          <a:xfrm>
            <a:off x="2024034" y="1142985"/>
            <a:ext cx="6357966" cy="2862322"/>
          </a:xfrm>
          <a:prstGeom prst="rect">
            <a:avLst/>
          </a:prstGeom>
        </p:spPr>
        <p:txBody>
          <a:bodyPr wrap="square">
            <a:spAutoFit/>
          </a:bodyPr>
          <a:lstStyle/>
          <a:p>
            <a:r>
              <a:rPr lang="fr-FR" sz="2000" dirty="0"/>
              <a:t>• Mutations</a:t>
            </a:r>
          </a:p>
          <a:p>
            <a:r>
              <a:rPr lang="fr-FR" sz="2000" dirty="0"/>
              <a:t>• Spéciation</a:t>
            </a:r>
          </a:p>
          <a:p>
            <a:r>
              <a:rPr lang="fr-FR" sz="2000" dirty="0"/>
              <a:t>• Isolement géographique</a:t>
            </a:r>
          </a:p>
          <a:p>
            <a:r>
              <a:rPr lang="fr-FR" sz="2000" dirty="0"/>
              <a:t>• Compétition</a:t>
            </a:r>
          </a:p>
          <a:p>
            <a:r>
              <a:rPr lang="fr-FR" sz="2000" dirty="0"/>
              <a:t>• </a:t>
            </a:r>
            <a:r>
              <a:rPr lang="fr-FR" sz="2000" dirty="0" err="1"/>
              <a:t>Polyploïdisation</a:t>
            </a:r>
            <a:endParaRPr lang="fr-FR" sz="2000" dirty="0"/>
          </a:p>
          <a:p>
            <a:r>
              <a:rPr lang="fr-FR" sz="2000" dirty="0"/>
              <a:t>• Immigration</a:t>
            </a:r>
          </a:p>
          <a:p>
            <a:r>
              <a:rPr lang="fr-FR" sz="2000" dirty="0"/>
              <a:t>• Succession écologique</a:t>
            </a:r>
          </a:p>
          <a:p>
            <a:r>
              <a:rPr lang="fr-FR" sz="2000" dirty="0"/>
              <a:t>• Temps</a:t>
            </a:r>
          </a:p>
          <a:p>
            <a:r>
              <a:rPr lang="fr-FR" sz="2000" dirty="0"/>
              <a:t>• Stabilité environnementale</a:t>
            </a:r>
          </a:p>
        </p:txBody>
      </p:sp>
      <p:sp>
        <p:nvSpPr>
          <p:cNvPr id="4" name="Rectangle 3"/>
          <p:cNvSpPr/>
          <p:nvPr/>
        </p:nvSpPr>
        <p:spPr>
          <a:xfrm>
            <a:off x="2166910" y="3929067"/>
            <a:ext cx="6215090" cy="461665"/>
          </a:xfrm>
          <a:prstGeom prst="rect">
            <a:avLst/>
          </a:prstGeom>
        </p:spPr>
        <p:txBody>
          <a:bodyPr wrap="square">
            <a:spAutoFit/>
          </a:bodyPr>
          <a:lstStyle/>
          <a:p>
            <a:r>
              <a:rPr lang="fr-FR" sz="2400" dirty="0">
                <a:solidFill>
                  <a:srgbClr val="FF0000"/>
                </a:solidFill>
              </a:rPr>
              <a:t>Facteurs diminuant la biodiversité</a:t>
            </a:r>
          </a:p>
        </p:txBody>
      </p:sp>
      <p:sp>
        <p:nvSpPr>
          <p:cNvPr id="5" name="Rectangle 4"/>
          <p:cNvSpPr/>
          <p:nvPr/>
        </p:nvSpPr>
        <p:spPr>
          <a:xfrm>
            <a:off x="2095472" y="4429133"/>
            <a:ext cx="6286528" cy="1323439"/>
          </a:xfrm>
          <a:prstGeom prst="rect">
            <a:avLst/>
          </a:prstGeom>
        </p:spPr>
        <p:txBody>
          <a:bodyPr wrap="square">
            <a:spAutoFit/>
          </a:bodyPr>
          <a:lstStyle/>
          <a:p>
            <a:r>
              <a:rPr lang="fr-FR" sz="2000" dirty="0"/>
              <a:t>• Extinction</a:t>
            </a:r>
          </a:p>
          <a:p>
            <a:r>
              <a:rPr lang="fr-FR" sz="2000" dirty="0"/>
              <a:t>• Compétition féroce</a:t>
            </a:r>
          </a:p>
          <a:p>
            <a:r>
              <a:rPr lang="fr-FR" sz="2000" dirty="0"/>
              <a:t>• Perturbations</a:t>
            </a:r>
          </a:p>
          <a:p>
            <a:r>
              <a:rPr lang="fr-FR" sz="2000" dirty="0"/>
              <a:t>• Goulot d’étranglement génétique</a:t>
            </a:r>
          </a:p>
        </p:txBody>
      </p:sp>
      <p:sp>
        <p:nvSpPr>
          <p:cNvPr id="6" name="Espace réservé du pied de page 5">
            <a:extLst>
              <a:ext uri="{FF2B5EF4-FFF2-40B4-BE49-F238E27FC236}">
                <a16:creationId xmlns:a16="http://schemas.microsoft.com/office/drawing/2014/main" id="{C589B018-8799-4314-ACE9-7D353B96B402}"/>
              </a:ext>
            </a:extLst>
          </p:cNvPr>
          <p:cNvSpPr>
            <a:spLocks noGrp="1"/>
          </p:cNvSpPr>
          <p:nvPr>
            <p:ph type="ftr" sz="quarter" idx="11"/>
          </p:nvPr>
        </p:nvSpPr>
        <p:spPr/>
        <p:txBody>
          <a:bodyPr/>
          <a:lstStyle/>
          <a:p>
            <a:endParaRPr lang="fr-F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9720" y="357167"/>
            <a:ext cx="8429684" cy="5632311"/>
          </a:xfrm>
          <a:prstGeom prst="rect">
            <a:avLst/>
          </a:prstGeom>
        </p:spPr>
        <p:txBody>
          <a:bodyPr wrap="square">
            <a:spAutoFit/>
          </a:bodyPr>
          <a:lstStyle/>
          <a:p>
            <a:pPr algn="just"/>
            <a:r>
              <a:rPr lang="fr-FR" sz="2400" dirty="0">
                <a:latin typeface="Comic Sans MS" pitchFamily="66" charset="0"/>
              </a:rPr>
              <a:t>La </a:t>
            </a:r>
            <a:r>
              <a:rPr lang="fr-FR" sz="2400" dirty="0">
                <a:latin typeface="Comic Sans MS" pitchFamily="66" charset="0"/>
                <a:hlinkClick r:id="rId2" tooltip="Polyploïdie et adaptation des plantes"/>
              </a:rPr>
              <a:t>polyploïdie</a:t>
            </a:r>
            <a:r>
              <a:rPr lang="fr-FR" sz="2400" dirty="0">
                <a:latin typeface="Comic Sans MS" pitchFamily="66" charset="0"/>
              </a:rPr>
              <a:t> est le fait pour un organisme de posséder plus de deux jeux de </a:t>
            </a:r>
            <a:r>
              <a:rPr lang="fr-FR" sz="2400" dirty="0">
                <a:latin typeface="Comic Sans MS" pitchFamily="66" charset="0"/>
                <a:hlinkClick r:id="rId3"/>
              </a:rPr>
              <a:t>chromosomes</a:t>
            </a:r>
            <a:r>
              <a:rPr lang="fr-FR" sz="2400" dirty="0">
                <a:latin typeface="Comic Sans MS" pitchFamily="66" charset="0"/>
              </a:rPr>
              <a:t>. Ainsi, si l'Homme est </a:t>
            </a:r>
            <a:r>
              <a:rPr lang="fr-FR" sz="2400" dirty="0">
                <a:latin typeface="Comic Sans MS" pitchFamily="66" charset="0"/>
                <a:hlinkClick r:id="rId4"/>
              </a:rPr>
              <a:t>diploïde</a:t>
            </a:r>
            <a:r>
              <a:rPr lang="fr-FR" sz="2400" dirty="0">
                <a:latin typeface="Comic Sans MS" pitchFamily="66" charset="0"/>
              </a:rPr>
              <a:t> avec 2n = 46 chromosomes, certains êtres vivants sont triploïdes, avec 3n chromosomes, ou tétraploïdes, avec 4n chromosomes. La polyploïdie peut être due à des </a:t>
            </a:r>
            <a:r>
              <a:rPr lang="fr-FR" sz="2400" dirty="0">
                <a:latin typeface="Comic Sans MS" pitchFamily="66" charset="0"/>
                <a:hlinkClick r:id="rId5"/>
              </a:rPr>
              <a:t>anomalies</a:t>
            </a:r>
            <a:r>
              <a:rPr lang="fr-FR" sz="2400" dirty="0">
                <a:latin typeface="Comic Sans MS" pitchFamily="66" charset="0"/>
              </a:rPr>
              <a:t> lors de la formation des </a:t>
            </a:r>
            <a:r>
              <a:rPr lang="fr-FR" sz="2400" dirty="0">
                <a:latin typeface="Comic Sans MS" pitchFamily="66" charset="0"/>
                <a:hlinkClick r:id="rId6"/>
              </a:rPr>
              <a:t>gamètes</a:t>
            </a:r>
            <a:r>
              <a:rPr lang="fr-FR" sz="2400" dirty="0">
                <a:latin typeface="Comic Sans MS" pitchFamily="66" charset="0"/>
              </a:rPr>
              <a:t> ou de la division cellulaire, par exemple :</a:t>
            </a:r>
          </a:p>
          <a:p>
            <a:pPr algn="just"/>
            <a:r>
              <a:rPr lang="fr-FR" sz="2400" dirty="0">
                <a:latin typeface="Comic Sans MS" pitchFamily="66" charset="0"/>
              </a:rPr>
              <a:t>si lors de la </a:t>
            </a:r>
            <a:r>
              <a:rPr lang="fr-FR" sz="2400" dirty="0">
                <a:latin typeface="Comic Sans MS" pitchFamily="66" charset="0"/>
                <a:hlinkClick r:id="rId7"/>
              </a:rPr>
              <a:t>méiose</a:t>
            </a:r>
            <a:r>
              <a:rPr lang="fr-FR" sz="2400" dirty="0">
                <a:latin typeface="Comic Sans MS" pitchFamily="66" charset="0"/>
              </a:rPr>
              <a:t>, au cours de l'ovogenèse, les chromosomes des paires ne se séparent pas, on peut obtenir un </a:t>
            </a:r>
            <a:r>
              <a:rPr lang="fr-FR" sz="2400" dirty="0">
                <a:latin typeface="Comic Sans MS" pitchFamily="66" charset="0"/>
                <a:hlinkClick r:id="rId8"/>
              </a:rPr>
              <a:t>ovule</a:t>
            </a:r>
            <a:r>
              <a:rPr lang="fr-FR" sz="2400" dirty="0">
                <a:latin typeface="Comic Sans MS" pitchFamily="66" charset="0"/>
              </a:rPr>
              <a:t> diploïde. S'il est fécondé par un </a:t>
            </a:r>
            <a:r>
              <a:rPr lang="fr-FR" sz="2400" dirty="0">
                <a:latin typeface="Comic Sans MS" pitchFamily="66" charset="0"/>
                <a:hlinkClick r:id="rId9"/>
              </a:rPr>
              <a:t>spermatozoïde</a:t>
            </a:r>
            <a:r>
              <a:rPr lang="fr-FR" sz="2400" dirty="0">
                <a:latin typeface="Comic Sans MS" pitchFamily="66" charset="0"/>
              </a:rPr>
              <a:t> haploïde, avec n chromosomes, la cellule-œuf sera triploïde ;</a:t>
            </a:r>
          </a:p>
          <a:p>
            <a:pPr algn="just"/>
            <a:r>
              <a:rPr lang="fr-FR" sz="2400" dirty="0">
                <a:latin typeface="Comic Sans MS" pitchFamily="66" charset="0"/>
              </a:rPr>
              <a:t>si après la </a:t>
            </a:r>
            <a:r>
              <a:rPr lang="fr-FR" sz="2400" dirty="0">
                <a:latin typeface="Comic Sans MS" pitchFamily="66" charset="0"/>
                <a:hlinkClick r:id="rId10"/>
              </a:rPr>
              <a:t>fécondation</a:t>
            </a:r>
            <a:r>
              <a:rPr lang="fr-FR" sz="2400" dirty="0">
                <a:latin typeface="Comic Sans MS" pitchFamily="66" charset="0"/>
              </a:rPr>
              <a:t>, le </a:t>
            </a:r>
            <a:r>
              <a:rPr lang="fr-FR" sz="2400" dirty="0">
                <a:latin typeface="Comic Sans MS" pitchFamily="66" charset="0"/>
                <a:hlinkClick r:id="rId11"/>
              </a:rPr>
              <a:t>zygote</a:t>
            </a:r>
            <a:r>
              <a:rPr lang="fr-FR" sz="2400" dirty="0">
                <a:latin typeface="Comic Sans MS" pitchFamily="66" charset="0"/>
              </a:rPr>
              <a:t> réplique ses chromosomes mais ne se divise pas, à la division suivante on obtient une cellule tétraploïde</a:t>
            </a:r>
          </a:p>
        </p:txBody>
      </p:sp>
      <p:sp>
        <p:nvSpPr>
          <p:cNvPr id="3" name="Espace réservé du pied de page 2">
            <a:extLst>
              <a:ext uri="{FF2B5EF4-FFF2-40B4-BE49-F238E27FC236}">
                <a16:creationId xmlns:a16="http://schemas.microsoft.com/office/drawing/2014/main" id="{83A7E1EB-1EDD-4F8C-98E6-BFE8E17120DD}"/>
              </a:ext>
            </a:extLst>
          </p:cNvPr>
          <p:cNvSpPr>
            <a:spLocks noGrp="1"/>
          </p:cNvSpPr>
          <p:nvPr>
            <p:ph type="ftr" sz="quarter" idx="11"/>
          </p:nvPr>
        </p:nvSpPr>
        <p:spPr/>
        <p:txBody>
          <a:bodyPr/>
          <a:lstStyle/>
          <a:p>
            <a:endParaRPr lang="fr-F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744</Words>
  <Application>Microsoft Office PowerPoint</Application>
  <PresentationFormat>Grand écran</PresentationFormat>
  <Paragraphs>63</Paragraphs>
  <Slides>8</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8</vt:i4>
      </vt:variant>
    </vt:vector>
  </HeadingPairs>
  <TitlesOfParts>
    <vt:vector size="17" baseType="lpstr">
      <vt:lpstr>Arial</vt:lpstr>
      <vt:lpstr>Calibri</vt:lpstr>
      <vt:lpstr>Calibri Light</vt:lpstr>
      <vt:lpstr>Comic Sans MS</vt:lpstr>
      <vt:lpstr>Lucida Calligraphy</vt:lpstr>
      <vt:lpstr>Symbol</vt:lpstr>
      <vt:lpstr>Times New Roman</vt:lpstr>
      <vt:lpstr>Verdana</vt:lpstr>
      <vt:lpstr>Thème Office</vt:lpstr>
      <vt:lpstr>Travaux dirigés de  Biodiversité et Changements Globaux</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admin</cp:lastModifiedBy>
  <cp:revision>5</cp:revision>
  <dcterms:created xsi:type="dcterms:W3CDTF">2020-04-21T01:29:21Z</dcterms:created>
  <dcterms:modified xsi:type="dcterms:W3CDTF">2020-04-21T02:05:48Z</dcterms:modified>
</cp:coreProperties>
</file>