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9" r:id="rId5"/>
    <p:sldId id="263" r:id="rId6"/>
    <p:sldId id="268" r:id="rId7"/>
    <p:sldId id="264"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99CC"/>
    <a:srgbClr val="190D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54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D8566EF-9EE4-4839-98F2-9989DE58A6D9}" type="datetimeFigureOut">
              <a:rPr lang="fr-FR" smtClean="0"/>
              <a:pPr/>
              <a:t>19/04/2020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51120-BB1A-4D85-A24E-252311F73D0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566EF-9EE4-4839-98F2-9989DE58A6D9}" type="datetimeFigureOut">
              <a:rPr lang="fr-FR" smtClean="0"/>
              <a:pPr/>
              <a:t>19/04/2020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51120-BB1A-4D85-A24E-252311F73D0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fr.wikipedia.org/wiki/Indice_de_Shannon" TargetMode="External"/><Relationship Id="rId2" Type="http://schemas.openxmlformats.org/officeDocument/2006/relationships/hyperlink" Target="https://fr.wikipedia.org/wiki/Diversit%C3%A9_sp%C3%A9cifiqu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Trait_fonctionne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Diversit%C3%A9_b%C3%AAt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Travaux Dirigés</a:t>
            </a:r>
            <a:br>
              <a:rPr lang="fr-FR" dirty="0"/>
            </a:br>
            <a:r>
              <a:rPr lang="fr-FR" dirty="0"/>
              <a:t>de: Biodiversité et Changements globaux</a:t>
            </a:r>
            <a:br>
              <a:rPr lang="fr-FR" dirty="0"/>
            </a:br>
            <a:endParaRPr lang="fr-FR" dirty="0"/>
          </a:p>
        </p:txBody>
      </p:sp>
      <p:sp>
        <p:nvSpPr>
          <p:cNvPr id="3" name="Sous-titre 2"/>
          <p:cNvSpPr>
            <a:spLocks noGrp="1"/>
          </p:cNvSpPr>
          <p:nvPr>
            <p:ph type="subTitle" idx="1"/>
          </p:nvPr>
        </p:nvSpPr>
        <p:spPr/>
        <p:txBody>
          <a:bodyPr/>
          <a:lstStyle/>
          <a:p>
            <a:r>
              <a:rPr lang="fr-FR" dirty="0">
                <a:solidFill>
                  <a:srgbClr val="190DB3"/>
                </a:solidFill>
                <a:latin typeface="Lucida Calligraphy" pitchFamily="66" charset="0"/>
              </a:rPr>
              <a:t>TD N° 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85852" y="571480"/>
            <a:ext cx="2571768" cy="646331"/>
          </a:xfrm>
          <a:prstGeom prst="rect">
            <a:avLst/>
          </a:prstGeom>
          <a:noFill/>
        </p:spPr>
        <p:txBody>
          <a:bodyPr wrap="square" rtlCol="0">
            <a:spAutoFit/>
          </a:bodyPr>
          <a:lstStyle/>
          <a:p>
            <a:r>
              <a:rPr lang="fr-FR" b="1" dirty="0">
                <a:latin typeface="Lucida Calligraphy" pitchFamily="66" charset="0"/>
              </a:rPr>
              <a:t>TD N° 01</a:t>
            </a:r>
          </a:p>
          <a:p>
            <a:endParaRPr lang="fr-FR" dirty="0"/>
          </a:p>
        </p:txBody>
      </p:sp>
      <p:sp>
        <p:nvSpPr>
          <p:cNvPr id="3" name="Rectangle 2"/>
          <p:cNvSpPr/>
          <p:nvPr/>
        </p:nvSpPr>
        <p:spPr>
          <a:xfrm>
            <a:off x="357158" y="1071546"/>
            <a:ext cx="8643998" cy="1200329"/>
          </a:xfrm>
          <a:prstGeom prst="rect">
            <a:avLst/>
          </a:prstGeom>
        </p:spPr>
        <p:txBody>
          <a:bodyPr wrap="square">
            <a:spAutoFit/>
          </a:bodyPr>
          <a:lstStyle/>
          <a:p>
            <a:pPr algn="just"/>
            <a:r>
              <a:rPr lang="fr-FR" dirty="0">
                <a:latin typeface="Times New Roman" pitchFamily="18" charset="0"/>
                <a:cs typeface="Times New Roman" pitchFamily="18" charset="0"/>
              </a:rPr>
              <a:t>Le terme biodiversité concerne le plus souvent la diversité en termes d’espèces d’un</a:t>
            </a:r>
          </a:p>
          <a:p>
            <a:pPr algn="just"/>
            <a:r>
              <a:rPr lang="fr-FR" dirty="0">
                <a:latin typeface="Times New Roman" pitchFamily="18" charset="0"/>
                <a:cs typeface="Times New Roman" pitchFamily="18" charset="0"/>
              </a:rPr>
              <a:t>écosystème. On peut bien évidemment s’intéresser à d’autres niveaux et d’autres</a:t>
            </a:r>
          </a:p>
          <a:p>
            <a:pPr algn="just"/>
            <a:r>
              <a:rPr lang="fr-FR" dirty="0">
                <a:latin typeface="Times New Roman" pitchFamily="18" charset="0"/>
                <a:cs typeface="Times New Roman" pitchFamily="18" charset="0"/>
              </a:rPr>
              <a:t>objets, par exemple la diversité génétique (en termes d’allèles différents pour certains</a:t>
            </a:r>
          </a:p>
          <a:p>
            <a:pPr algn="just"/>
            <a:r>
              <a:rPr lang="fr-FR" dirty="0">
                <a:latin typeface="Times New Roman" pitchFamily="18" charset="0"/>
                <a:cs typeface="Times New Roman" pitchFamily="18" charset="0"/>
              </a:rPr>
              <a:t>gènes ou marqueurs) à l’intérieur d’une population.</a:t>
            </a:r>
          </a:p>
        </p:txBody>
      </p:sp>
      <p:pic>
        <p:nvPicPr>
          <p:cNvPr id="1026" name="Picture 2"/>
          <p:cNvPicPr>
            <a:picLocks noChangeAspect="1" noChangeArrowheads="1"/>
          </p:cNvPicPr>
          <p:nvPr/>
        </p:nvPicPr>
        <p:blipFill>
          <a:blip r:embed="rId2"/>
          <a:srcRect/>
          <a:stretch>
            <a:fillRect/>
          </a:stretch>
        </p:blipFill>
        <p:spPr bwMode="auto">
          <a:xfrm>
            <a:off x="2500298" y="2285992"/>
            <a:ext cx="3500462" cy="3309939"/>
          </a:xfrm>
          <a:prstGeom prst="rect">
            <a:avLst/>
          </a:prstGeom>
          <a:noFill/>
          <a:ln w="9525">
            <a:noFill/>
            <a:miter lim="800000"/>
            <a:headEnd/>
            <a:tailEnd/>
          </a:ln>
          <a:effectLst/>
        </p:spPr>
      </p:pic>
      <p:sp>
        <p:nvSpPr>
          <p:cNvPr id="5" name="ZoneTexte 4"/>
          <p:cNvSpPr txBox="1"/>
          <p:nvPr/>
        </p:nvSpPr>
        <p:spPr>
          <a:xfrm>
            <a:off x="1500166" y="6000768"/>
            <a:ext cx="6500858" cy="369332"/>
          </a:xfrm>
          <a:prstGeom prst="rect">
            <a:avLst/>
          </a:prstGeom>
          <a:noFill/>
        </p:spPr>
        <p:txBody>
          <a:bodyPr wrap="square" rtlCol="0">
            <a:spAutoFit/>
          </a:bodyPr>
          <a:lstStyle/>
          <a:p>
            <a:r>
              <a:rPr lang="fr-FR" b="1" dirty="0"/>
              <a:t>Figure 1 : </a:t>
            </a:r>
            <a:r>
              <a:rPr lang="fr-FR" b="1" dirty="0">
                <a:solidFill>
                  <a:srgbClr val="FF0000"/>
                </a:solidFill>
              </a:rPr>
              <a:t>Emboîtement des objets d'étude de la biodiversité</a:t>
            </a:r>
            <a:endParaRPr lang="fr-FR" dirty="0">
              <a:solidFill>
                <a:srgbClr val="FF0000"/>
              </a:solidFill>
            </a:endParaRPr>
          </a:p>
        </p:txBody>
      </p:sp>
      <p:sp>
        <p:nvSpPr>
          <p:cNvPr id="6" name="ZoneTexte 5"/>
          <p:cNvSpPr txBox="1"/>
          <p:nvPr/>
        </p:nvSpPr>
        <p:spPr>
          <a:xfrm>
            <a:off x="3357554" y="571480"/>
            <a:ext cx="4286280" cy="400110"/>
          </a:xfrm>
          <a:prstGeom prst="rect">
            <a:avLst/>
          </a:prstGeom>
          <a:noFill/>
        </p:spPr>
        <p:txBody>
          <a:bodyPr wrap="square" rtlCol="0">
            <a:spAutoFit/>
          </a:bodyPr>
          <a:lstStyle/>
          <a:p>
            <a:r>
              <a:rPr lang="fr-FR" sz="2000" b="1" dirty="0">
                <a:solidFill>
                  <a:srgbClr val="FF0000"/>
                </a:solidFill>
                <a:latin typeface="Times New Roman" pitchFamily="18" charset="0"/>
                <a:cs typeface="Times New Roman" pitchFamily="18" charset="0"/>
              </a:rPr>
              <a:t>Mesure de la biodiversité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9" y="428604"/>
            <a:ext cx="6349176" cy="1015663"/>
          </a:xfrm>
          <a:prstGeom prst="rect">
            <a:avLst/>
          </a:prstGeom>
        </p:spPr>
        <p:txBody>
          <a:bodyPr wrap="square">
            <a:spAutoFit/>
          </a:bodyPr>
          <a:lstStyle/>
          <a:p>
            <a:r>
              <a:rPr lang="fr-FR" sz="2400" b="1" dirty="0"/>
              <a:t>I- Les différents types de diversité biologique</a:t>
            </a:r>
          </a:p>
          <a:p>
            <a:endParaRPr lang="fr-FR" dirty="0"/>
          </a:p>
          <a:p>
            <a:endParaRPr lang="fr-FR" dirty="0"/>
          </a:p>
        </p:txBody>
      </p:sp>
      <p:sp>
        <p:nvSpPr>
          <p:cNvPr id="3" name="Rectangle 2"/>
          <p:cNvSpPr/>
          <p:nvPr/>
        </p:nvSpPr>
        <p:spPr>
          <a:xfrm>
            <a:off x="928662" y="785794"/>
            <a:ext cx="4671151" cy="738664"/>
          </a:xfrm>
          <a:prstGeom prst="rect">
            <a:avLst/>
          </a:prstGeom>
        </p:spPr>
        <p:txBody>
          <a:bodyPr wrap="square">
            <a:spAutoFit/>
          </a:bodyPr>
          <a:lstStyle/>
          <a:p>
            <a:r>
              <a:rPr lang="fr-FR" sz="2400" b="1" dirty="0">
                <a:solidFill>
                  <a:srgbClr val="CC00CC"/>
                </a:solidFill>
              </a:rPr>
              <a:t>A/ Diversité spécifique</a:t>
            </a:r>
          </a:p>
          <a:p>
            <a:endParaRPr lang="fr-FR" dirty="0"/>
          </a:p>
        </p:txBody>
      </p:sp>
      <p:sp>
        <p:nvSpPr>
          <p:cNvPr id="4" name="Rectangle 3"/>
          <p:cNvSpPr/>
          <p:nvPr/>
        </p:nvSpPr>
        <p:spPr>
          <a:xfrm>
            <a:off x="0" y="1142985"/>
            <a:ext cx="8858280" cy="5386090"/>
          </a:xfrm>
          <a:prstGeom prst="rect">
            <a:avLst/>
          </a:prstGeom>
        </p:spPr>
        <p:txBody>
          <a:bodyPr wrap="square">
            <a:spAutoFit/>
          </a:bodyPr>
          <a:lstStyle/>
          <a:p>
            <a:pPr algn="just"/>
            <a:endParaRPr lang="fr-FR" dirty="0"/>
          </a:p>
          <a:p>
            <a:pPr algn="just"/>
            <a:r>
              <a:rPr lang="fr-FR" sz="2800" dirty="0"/>
              <a:t>La </a:t>
            </a:r>
            <a:r>
              <a:rPr lang="fr-FR" sz="2800" dirty="0">
                <a:hlinkClick r:id="rId2" tooltip="Diversité spécifique"/>
              </a:rPr>
              <a:t>diversité spécifique</a:t>
            </a:r>
            <a:r>
              <a:rPr lang="fr-FR" sz="2800" dirty="0"/>
              <a:t> prend en compte à la fois la richesse spécifique et l'</a:t>
            </a:r>
            <a:r>
              <a:rPr lang="fr-FR" sz="2800" b="1" dirty="0"/>
              <a:t>abondance relative </a:t>
            </a:r>
            <a:r>
              <a:rPr lang="fr-FR" sz="2800" dirty="0"/>
              <a:t>des espèces dans un assemblage donné. Il existe de multiples indices pour mesurer la diversité spécifique qui donnent plus ou moins de poids à chacune de ses deux composantes. Ces indices ont chacun leurs avantages et leurs inconvénients et leur utilisation dépend de l'objectif de l'étude menée. Les indices les plus utilisés sont les indices de </a:t>
            </a:r>
            <a:r>
              <a:rPr lang="fr-FR" sz="2800" dirty="0">
                <a:hlinkClick r:id="rId3" tooltip="Indice de Shannon"/>
              </a:rPr>
              <a:t>Shannon</a:t>
            </a:r>
            <a:r>
              <a:rPr lang="fr-FR" sz="2800" dirty="0"/>
              <a:t>, de Simpson. Hill (1973) a établi une expression synthétique des divers indices proposés ; elle a été analysée par </a:t>
            </a:r>
            <a:r>
              <a:rPr lang="fr-FR" sz="2800" dirty="0" err="1"/>
              <a:t>Daget</a:t>
            </a:r>
            <a:r>
              <a:rPr lang="fr-FR" sz="2800" dirty="0"/>
              <a:t> (1981, 2007).</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7153FE-D9A4-4021-8101-514969877933}"/>
              </a:ext>
            </a:extLst>
          </p:cNvPr>
          <p:cNvSpPr/>
          <p:nvPr/>
        </p:nvSpPr>
        <p:spPr>
          <a:xfrm>
            <a:off x="323528" y="188640"/>
            <a:ext cx="5572424" cy="461665"/>
          </a:xfrm>
          <a:prstGeom prst="rect">
            <a:avLst/>
          </a:prstGeom>
        </p:spPr>
        <p:txBody>
          <a:bodyPr wrap="square">
            <a:spAutoFit/>
          </a:bodyPr>
          <a:lstStyle/>
          <a:p>
            <a:r>
              <a:rPr lang="fr-FR" b="1" dirty="0"/>
              <a:t>B</a:t>
            </a:r>
            <a:r>
              <a:rPr lang="fr-FR" sz="2400" b="1" dirty="0">
                <a:solidFill>
                  <a:srgbClr val="CC00CC"/>
                </a:solidFill>
              </a:rPr>
              <a:t>/ Diversité Taxonomique</a:t>
            </a:r>
          </a:p>
        </p:txBody>
      </p:sp>
      <p:sp>
        <p:nvSpPr>
          <p:cNvPr id="3" name="Rectangle 2">
            <a:extLst>
              <a:ext uri="{FF2B5EF4-FFF2-40B4-BE49-F238E27FC236}">
                <a16:creationId xmlns:a16="http://schemas.microsoft.com/office/drawing/2014/main" id="{DB703759-EDFF-4CB0-BFAF-F805D8BA480D}"/>
              </a:ext>
            </a:extLst>
          </p:cNvPr>
          <p:cNvSpPr/>
          <p:nvPr/>
        </p:nvSpPr>
        <p:spPr>
          <a:xfrm>
            <a:off x="179512" y="612845"/>
            <a:ext cx="8496944" cy="5262979"/>
          </a:xfrm>
          <a:prstGeom prst="rect">
            <a:avLst/>
          </a:prstGeom>
        </p:spPr>
        <p:txBody>
          <a:bodyPr wrap="square">
            <a:spAutoFit/>
          </a:bodyPr>
          <a:lstStyle/>
          <a:p>
            <a:pPr algn="just"/>
            <a:r>
              <a:rPr lang="fr-FR" sz="2400" dirty="0"/>
              <a:t>La diversité taxonomique prend en compte des informations phylogénétiques. Elle correspond, selon la définition fournie par Clarke et </a:t>
            </a:r>
            <a:r>
              <a:rPr lang="fr-FR" sz="2400" dirty="0" err="1"/>
              <a:t>Warwinck</a:t>
            </a:r>
            <a:r>
              <a:rPr lang="fr-FR" sz="2400" dirty="0"/>
              <a:t> en 1995, à la longueur moyenne du chemin, dans la classification hiérarchique, entre deux organismes choisis aléatoirement dans une communauté et tient donc compte de tous les niveaux taxonomiques (espèces mais aussi genres, familles et ordres). Autrement dit, elle part du principe qu'à richesse spécifique et « équitabilité » égales, la diversité d'une communauté sera plus grande si les espèces appartiennent à de nombreux genres différents que si elles sont toutes du même genre. Il existe différentes manières de la mesurer dont l'indice de Clarke et Warwick, le « </a:t>
            </a:r>
            <a:r>
              <a:rPr lang="fr-FR" sz="2400" dirty="0" err="1"/>
              <a:t>taxonomic</a:t>
            </a:r>
            <a:r>
              <a:rPr lang="fr-FR" sz="2400" dirty="0"/>
              <a:t> </a:t>
            </a:r>
            <a:r>
              <a:rPr lang="fr-FR" sz="2400" dirty="0" err="1"/>
              <a:t>distinctness</a:t>
            </a:r>
            <a:r>
              <a:rPr lang="fr-FR" sz="2400" dirty="0"/>
              <a:t> index » qui est en fait une extension de l'indice de Simpson, robuste vis-à-vis des variations dans l'intensité de l'effort d'échantillonnage.</a:t>
            </a:r>
          </a:p>
        </p:txBody>
      </p:sp>
    </p:spTree>
    <p:extLst>
      <p:ext uri="{BB962C8B-B14F-4D97-AF65-F5344CB8AC3E}">
        <p14:creationId xmlns:p14="http://schemas.microsoft.com/office/powerpoint/2010/main" val="176799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487901"/>
            <a:ext cx="4504584" cy="461665"/>
          </a:xfrm>
          <a:prstGeom prst="rect">
            <a:avLst/>
          </a:prstGeom>
          <a:noFill/>
        </p:spPr>
        <p:txBody>
          <a:bodyPr wrap="square" rtlCol="0">
            <a:spAutoFit/>
          </a:bodyPr>
          <a:lstStyle/>
          <a:p>
            <a:r>
              <a:rPr lang="fr-FR" sz="2400" b="1" dirty="0">
                <a:solidFill>
                  <a:srgbClr val="CC00CC"/>
                </a:solidFill>
                <a:latin typeface="Times New Roman" panose="02020603050405020304" pitchFamily="18" charset="0"/>
                <a:cs typeface="Times New Roman" panose="02020603050405020304" pitchFamily="18" charset="0"/>
              </a:rPr>
              <a:t>C/ Diversité phylogénétique</a:t>
            </a:r>
            <a:endParaRPr lang="fr-FR" sz="2400" dirty="0">
              <a:solidFill>
                <a:srgbClr val="CC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7504" y="915115"/>
            <a:ext cx="8429305" cy="4524315"/>
          </a:xfrm>
          <a:prstGeom prst="rect">
            <a:avLst/>
          </a:prstGeom>
        </p:spPr>
        <p:txBody>
          <a:bodyPr wrap="square">
            <a:spAutoFit/>
          </a:bodyPr>
          <a:lstStyle/>
          <a:p>
            <a:pPr algn="just"/>
            <a:r>
              <a:rPr lang="fr-FR" sz="2400" dirty="0"/>
              <a:t>La diversité phylogénétique reflète l'histoire évolutive accumulée par une communauté d'espèces et peut donc être mise en relation avec la résilience des écosystèmes face aux changements environnementaux. La notion de diversité phylogénétique suppose ainsi que l'extinction d'une espèce ayant une longue histoire évolutive et peu d'espèces proches parentes serait davantage préjudiciable en termes de biodiversité que celle d'une espèce ou sous-espèce récemment apparue. La diversité phylogénétique est de plus en plus utilisée car il a été montré qu'elle expliquait bien la productivité des écosystèmes et qu'elle représentait une histoire évolutive présentant un intérêt en biologie de la conservation</a:t>
            </a:r>
          </a:p>
        </p:txBody>
      </p:sp>
      <p:sp>
        <p:nvSpPr>
          <p:cNvPr id="4" name="ZoneTexte 3"/>
          <p:cNvSpPr txBox="1"/>
          <p:nvPr/>
        </p:nvSpPr>
        <p:spPr>
          <a:xfrm>
            <a:off x="857224" y="3500438"/>
            <a:ext cx="3571900" cy="646331"/>
          </a:xfrm>
          <a:prstGeom prst="rect">
            <a:avLst/>
          </a:prstGeom>
          <a:noFill/>
        </p:spPr>
        <p:txBody>
          <a:bodyPr wrap="square" rtlCol="0">
            <a:spAutoFit/>
          </a:bodyPr>
          <a:lstStyle/>
          <a:p>
            <a:endParaRPr lang="fr-FR" b="1"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D8BFA2-12B6-44CF-BCC0-44CE028BA896}"/>
              </a:ext>
            </a:extLst>
          </p:cNvPr>
          <p:cNvSpPr/>
          <p:nvPr/>
        </p:nvSpPr>
        <p:spPr>
          <a:xfrm>
            <a:off x="107504" y="58847"/>
            <a:ext cx="8856984" cy="6647974"/>
          </a:xfrm>
          <a:prstGeom prst="rect">
            <a:avLst/>
          </a:prstGeom>
        </p:spPr>
        <p:txBody>
          <a:bodyPr wrap="square">
            <a:spAutoFit/>
          </a:bodyPr>
          <a:lstStyle/>
          <a:p>
            <a:endParaRPr lang="fr-FR" b="1" dirty="0"/>
          </a:p>
          <a:p>
            <a:pPr algn="just"/>
            <a:r>
              <a:rPr lang="fr-FR" sz="2400" b="1" dirty="0">
                <a:solidFill>
                  <a:srgbClr val="CC00CC"/>
                </a:solidFill>
              </a:rPr>
              <a:t>D</a:t>
            </a:r>
            <a:r>
              <a:rPr lang="fr-FR" sz="2400" b="1" dirty="0">
                <a:solidFill>
                  <a:srgbClr val="CC00CC"/>
                </a:solidFill>
                <a:latin typeface="Times New Roman" panose="02020603050405020304" pitchFamily="18" charset="0"/>
                <a:cs typeface="Times New Roman" panose="02020603050405020304" pitchFamily="18" charset="0"/>
              </a:rPr>
              <a:t>/ Diversité fonctionnelle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 diversité fonctionnelle peut être définie comme la diversité des </a:t>
            </a:r>
            <a:r>
              <a:rPr lang="fr-FR" sz="2400" dirty="0">
                <a:latin typeface="Times New Roman" panose="02020603050405020304" pitchFamily="18" charset="0"/>
                <a:cs typeface="Times New Roman" panose="02020603050405020304" pitchFamily="18" charset="0"/>
                <a:hlinkClick r:id="rId2" tooltip="Trait fonctionnel"/>
              </a:rPr>
              <a:t>traits fonctionnels</a:t>
            </a:r>
            <a:r>
              <a:rPr lang="fr-FR" sz="2400" dirty="0">
                <a:latin typeface="Times New Roman" panose="02020603050405020304" pitchFamily="18" charset="0"/>
                <a:cs typeface="Times New Roman" panose="02020603050405020304" pitchFamily="18" charset="0"/>
              </a:rPr>
              <a:t>, ces traits étant des composantes du phénotype des organismes qui influencent des processus écosystémiques .Elle peut être reliée, comme la diversité phylogénétique, à la notion de résilience des écosystèmes. L'émergence relativement récente de cette nouvelle facette de la diversité biologique s'appuie sur le constat que la diversité fonctionnelle explique mieux le fonctionnement des écosystèmes que les autres mesures classiques de diversité . Il existe différentes façons de mesurer la diversité fonctionnelle, la plus simple étant de rassembler les espèces en groupes fonctionnels et de compter le nombre de groupes fonctionnels dans une communauté donnée. Il est également possible d'appliquer les indices de Simpson ou de Shannon aux abondances relatives de ces différents groupes fonctionnels. D'autres méthodes s'appuient quant à elles sur les distances phénotypiques entre espèces.</a:t>
            </a:r>
          </a:p>
        </p:txBody>
      </p:sp>
    </p:spTree>
    <p:extLst>
      <p:ext uri="{BB962C8B-B14F-4D97-AF65-F5344CB8AC3E}">
        <p14:creationId xmlns:p14="http://schemas.microsoft.com/office/powerpoint/2010/main" val="38329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104414" cy="461665"/>
          </a:xfrm>
          <a:prstGeom prst="rect">
            <a:avLst/>
          </a:prstGeom>
        </p:spPr>
        <p:txBody>
          <a:bodyPr wrap="square">
            <a:spAutoFit/>
          </a:bodyPr>
          <a:lstStyle/>
          <a:p>
            <a:r>
              <a:rPr lang="fr-FR" sz="2400" b="1" dirty="0"/>
              <a:t>II- Diversité dans l'espace : Diversité alpha, bêta et gamma</a:t>
            </a:r>
            <a:endParaRPr lang="fr-FR" sz="2400" dirty="0"/>
          </a:p>
        </p:txBody>
      </p:sp>
      <p:sp>
        <p:nvSpPr>
          <p:cNvPr id="3" name="Rectangle 2"/>
          <p:cNvSpPr/>
          <p:nvPr/>
        </p:nvSpPr>
        <p:spPr>
          <a:xfrm>
            <a:off x="142844" y="1142984"/>
            <a:ext cx="8286808" cy="1569660"/>
          </a:xfrm>
          <a:prstGeom prst="rect">
            <a:avLst/>
          </a:prstGeom>
        </p:spPr>
        <p:txBody>
          <a:bodyPr wrap="square">
            <a:spAutoFit/>
          </a:bodyPr>
          <a:lstStyle/>
          <a:p>
            <a:r>
              <a:rPr lang="fr-FR" sz="2400" dirty="0"/>
              <a:t>Les différents types de diversité ont également été décomposés en trois composantes : locale (</a:t>
            </a:r>
            <a:r>
              <a:rPr lang="fr-FR" sz="2400" dirty="0">
                <a:solidFill>
                  <a:srgbClr val="FF0000"/>
                </a:solidFill>
              </a:rPr>
              <a:t>diversité α</a:t>
            </a:r>
            <a:r>
              <a:rPr lang="fr-FR" sz="2400" dirty="0"/>
              <a:t>), entre sites (</a:t>
            </a:r>
            <a:r>
              <a:rPr lang="fr-FR" sz="2400" dirty="0">
                <a:solidFill>
                  <a:srgbClr val="FF0000"/>
                </a:solidFill>
              </a:rPr>
              <a:t>diversité β</a:t>
            </a:r>
            <a:r>
              <a:rPr lang="fr-FR" sz="2400" dirty="0"/>
              <a:t>) et régionale (</a:t>
            </a:r>
            <a:r>
              <a:rPr lang="fr-FR" sz="2400" dirty="0">
                <a:solidFill>
                  <a:srgbClr val="FF0000"/>
                </a:solidFill>
              </a:rPr>
              <a:t>diversité γ</a:t>
            </a:r>
            <a:r>
              <a:rPr lang="fr-FR" sz="2400" dirty="0"/>
              <a:t>)</a:t>
            </a:r>
          </a:p>
          <a:p>
            <a:endParaRPr lang="fr-FR" sz="2400" dirty="0"/>
          </a:p>
        </p:txBody>
      </p:sp>
      <p:sp>
        <p:nvSpPr>
          <p:cNvPr id="4" name="Rectangle 3"/>
          <p:cNvSpPr/>
          <p:nvPr/>
        </p:nvSpPr>
        <p:spPr>
          <a:xfrm>
            <a:off x="285720" y="2228671"/>
            <a:ext cx="8072494" cy="2123658"/>
          </a:xfrm>
          <a:prstGeom prst="rect">
            <a:avLst/>
          </a:prstGeom>
        </p:spPr>
        <p:txBody>
          <a:bodyPr wrap="square">
            <a:spAutoFit/>
          </a:bodyPr>
          <a:lstStyle/>
          <a:p>
            <a:r>
              <a:rPr lang="fr-FR" b="1" dirty="0">
                <a:solidFill>
                  <a:srgbClr val="CC00CC"/>
                </a:solidFill>
              </a:rPr>
              <a:t> </a:t>
            </a:r>
          </a:p>
          <a:p>
            <a:pPr marL="285750" indent="-285750">
              <a:buFont typeface="Wingdings" panose="05000000000000000000" pitchFamily="2" charset="2"/>
              <a:buChar char="q"/>
            </a:pPr>
            <a:r>
              <a:rPr lang="fr-FR" b="1" dirty="0">
                <a:solidFill>
                  <a:srgbClr val="CC00CC"/>
                </a:solidFill>
              </a:rPr>
              <a:t> </a:t>
            </a:r>
            <a:r>
              <a:rPr lang="fr-FR" sz="2400" b="1" dirty="0">
                <a:solidFill>
                  <a:srgbClr val="CC00CC"/>
                </a:solidFill>
              </a:rPr>
              <a:t>La diversité α </a:t>
            </a:r>
            <a:r>
              <a:rPr lang="fr-FR" sz="2400" dirty="0"/>
              <a:t>est une mesure du nombre d'espèces présentes dans un habitat   uniforme de taille fixe à un temps donné.</a:t>
            </a:r>
          </a:p>
          <a:p>
            <a:endParaRPr lang="fr-FR" sz="2400" dirty="0"/>
          </a:p>
          <a:p>
            <a:endParaRPr lang="fr-FR" dirty="0"/>
          </a:p>
        </p:txBody>
      </p:sp>
      <p:sp>
        <p:nvSpPr>
          <p:cNvPr id="5" name="Rectangle 4"/>
          <p:cNvSpPr/>
          <p:nvPr/>
        </p:nvSpPr>
        <p:spPr>
          <a:xfrm>
            <a:off x="285720" y="3140968"/>
            <a:ext cx="8429684" cy="3046988"/>
          </a:xfrm>
          <a:prstGeom prst="rect">
            <a:avLst/>
          </a:prstGeom>
        </p:spPr>
        <p:txBody>
          <a:bodyPr wrap="square">
            <a:spAutoFit/>
          </a:bodyPr>
          <a:lstStyle/>
          <a:p>
            <a:pPr algn="just"/>
            <a:endParaRPr lang="fr-FR" sz="2400" dirty="0"/>
          </a:p>
          <a:p>
            <a:pPr marL="342900" indent="-342900" algn="just">
              <a:buFont typeface="Wingdings" panose="05000000000000000000" pitchFamily="2" charset="2"/>
              <a:buChar char="q"/>
            </a:pPr>
            <a:r>
              <a:rPr lang="fr-FR" sz="2400" dirty="0">
                <a:solidFill>
                  <a:srgbClr val="CC00CC"/>
                </a:solidFill>
              </a:rPr>
              <a:t>La</a:t>
            </a:r>
            <a:r>
              <a:rPr lang="fr-FR" sz="2400" b="1" dirty="0">
                <a:solidFill>
                  <a:srgbClr val="CC00CC"/>
                </a:solidFill>
              </a:rPr>
              <a:t> </a:t>
            </a:r>
            <a:r>
              <a:rPr lang="fr-FR" sz="2400" b="1" dirty="0">
                <a:solidFill>
                  <a:srgbClr val="CC00CC"/>
                </a:solidFill>
                <a:hlinkClick r:id="rId2" tooltip="Diversité bêta">
                  <a:extLst>
                    <a:ext uri="{A12FA001-AC4F-418D-AE19-62706E023703}">
                      <ahyp:hlinkClr xmlns:ahyp="http://schemas.microsoft.com/office/drawing/2018/hyperlinkcolor" val="tx"/>
                    </a:ext>
                  </a:extLst>
                </a:hlinkClick>
              </a:rPr>
              <a:t>diversité β</a:t>
            </a:r>
            <a:r>
              <a:rPr lang="fr-FR" sz="2400" dirty="0">
                <a:solidFill>
                  <a:srgbClr val="CC00CC"/>
                </a:solidFill>
              </a:rPr>
              <a:t> </a:t>
            </a:r>
            <a:r>
              <a:rPr lang="fr-FR" sz="2400" dirty="0"/>
              <a:t>correspond au taux de remplacement des espèces dans un gradient spatial environnemental - qu'il soit topographique, climatique ou d'habitat - au sein d'une zone géographique donnée.</a:t>
            </a:r>
          </a:p>
          <a:p>
            <a:pPr marL="342900" indent="-342900" algn="just">
              <a:buFont typeface="Wingdings" panose="05000000000000000000" pitchFamily="2" charset="2"/>
              <a:buChar char="q"/>
            </a:pPr>
            <a:r>
              <a:rPr lang="fr-FR" sz="2400" dirty="0">
                <a:solidFill>
                  <a:srgbClr val="CC00CC"/>
                </a:solidFill>
              </a:rPr>
              <a:t>La </a:t>
            </a:r>
            <a:r>
              <a:rPr lang="fr-FR" sz="2400" b="1" dirty="0">
                <a:solidFill>
                  <a:srgbClr val="CC00CC"/>
                </a:solidFill>
              </a:rPr>
              <a:t>diversité γ </a:t>
            </a:r>
            <a:r>
              <a:rPr lang="fr-FR" sz="2400" dirty="0"/>
              <a:t>est le taux d'addition de nouvelles espèces quand on échantillonne le même habitat en différents endroits. Elle correspond donc à la diversité à l'échelle régionale</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2403</TotalTime>
  <Words>724</Words>
  <Application>Microsoft Office PowerPoint</Application>
  <PresentationFormat>Affichage à l'écran (4:3)</PresentationFormat>
  <Paragraphs>28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Lucida Calligraphy</vt:lpstr>
      <vt:lpstr>Times New Roman</vt:lpstr>
      <vt:lpstr>Wingdings</vt:lpstr>
      <vt:lpstr>Thème Office</vt:lpstr>
      <vt:lpstr>Travaux Dirigés de: Biodiversité et Changements globaux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Travaux Dirigés de: Biodiversité et Changements globaux</dc:title>
  <dc:creator>Hinda</dc:creator>
  <cp:lastModifiedBy>admin</cp:lastModifiedBy>
  <cp:revision>12</cp:revision>
  <dcterms:created xsi:type="dcterms:W3CDTF">2019-02-09T13:30:59Z</dcterms:created>
  <dcterms:modified xsi:type="dcterms:W3CDTF">2020-04-21T02:02:07Z</dcterms:modified>
</cp:coreProperties>
</file>