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6b31057-cae0-816c-ae0c-07fe1869bda5}">
          <p14:sldIdLst>
            <p14:sldId id="256"/>
            <p14:sldId id="257"/>
          </p14:sldIdLst>
        </p14:section>
        <p14:section name="Définitions et enjeux" id="{daa49ebc-c0cd-955f-4f0a-0c43fb0952fe}">
          <p14:sldIdLst>
            <p14:sldId id="258"/>
            <p14:sldId id="259"/>
          </p14:sldIdLst>
        </p14:section>
        <p14:section name="Origines de l’éthologie" id="{bb016aee-6049-a040-7cf5-b7d4512b465c}">
          <p14:sldIdLst>
            <p14:sldId id="260"/>
            <p14:sldId id="261"/>
          </p14:sldIdLst>
        </p14:section>
        <p14:section name="Construction du comportement" id="{6ab89ad8-9d9a-99b2-5e69-2bff8d0bd2a6}">
          <p14:sldIdLst>
            <p14:sldId id="262"/>
            <p14:sldId id="263"/>
            <p14:sldId id="264"/>
          </p14:sldIdLst>
        </p14:section>
        <p14:section name="Les quatre questions de Tinbergen" id="{9f6b7d66-40b4-f891-16f5-c330e80ef6e0}">
          <p14:sldIdLst>
            <p14:sldId id="265"/>
            <p14:sldId id="266"/>
            <p14:sldId id="267"/>
            <p14:sldId id="268"/>
          </p14:sldIdLst>
        </p14:section>
        <p14:section name="Application" id="{38ff21ab-b518-f379-9408-4af10317a935}">
          <p14:sldIdLst>
            <p14:sldId id="269"/>
            <p14:sldId id="270"/>
          </p14:sldIdLst>
        </p14:section>
        <p14:section name="Synthèse" id="{9f10b685-6349-d5dd-2460-2fa65e5c801b}">
          <p14:sldIdLst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0F4C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1463040"/>
            <a:ext cx="749808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8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822960" y="2834640"/>
            <a:ext cx="74980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indent="0" marL="0">
              <a:buNone/>
            </a:pP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57200" y="481888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Éco-éthologie · Chapitre I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146304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Éco-éthologie</a:t>
            </a:r>
            <a:endParaRPr lang="en-US" sz="38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822960" y="283464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Chapitre I. Introduction à l’éthologie et ses grandes questions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 du chapitre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PRÉSENTATION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2926080" cy="338328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143000"/>
            <a:ext cx="64008" cy="338328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94360" y="1188720"/>
            <a:ext cx="269748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Fiche de la matière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1554480"/>
            <a:ext cx="2697480" cy="2926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Crédits : 8 · Coefficient : 4
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783080"/>
            <a:ext cx="2697480" cy="2651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Objectif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Se familiariser avec l’étude du comportement des animaux qui exploitent les écosystèmes aquatiques face aux facteurs environnementaux.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 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Prérequis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Écologie générale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657600" y="1143000"/>
            <a:ext cx="502920" cy="566928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657600" y="1143000"/>
            <a:ext cx="5029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160520" y="1143000"/>
            <a:ext cx="4526280" cy="566928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251960" y="1143000"/>
            <a:ext cx="43891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Définitions et enjeux de l’éco-éthologie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3657600" y="1837944"/>
            <a:ext cx="502920" cy="566928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657600" y="1837944"/>
            <a:ext cx="5029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4160520" y="1837944"/>
            <a:ext cx="4526280" cy="566928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251960" y="1837944"/>
            <a:ext cx="43891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Origines et fondateurs de l’éthologie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3657600" y="2532888"/>
            <a:ext cx="502920" cy="566928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3657600" y="2532888"/>
            <a:ext cx="5029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4160520" y="2532888"/>
            <a:ext cx="4526280" cy="566928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251960" y="2532888"/>
            <a:ext cx="43891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Construction du comportement : inné, acquis, stimuli, phylogenèse, ontogenèse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3657600" y="3227832"/>
            <a:ext cx="502920" cy="566928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3657600" y="3227832"/>
            <a:ext cx="5029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4160520" y="3227832"/>
            <a:ext cx="4526280" cy="566928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4251960" y="3227832"/>
            <a:ext cx="43891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Les quatre questions de Tinbergen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3657600" y="3922776"/>
            <a:ext cx="502920" cy="566928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3657600" y="3922776"/>
            <a:ext cx="5029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4160520" y="3922776"/>
            <a:ext cx="4526280" cy="566928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4251960" y="3922776"/>
            <a:ext cx="43891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Applications : chant, parades, postures, exercices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 l’éthologie rencontre l’écologie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DÉFINITIONS ET ENJEUX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743200" cy="2743200"/>
          </a:xfrm>
          <a:prstGeom prst="ellipse">
            <a:avLst/>
          </a:prstGeom>
          <a:solidFill>
            <a:schemeClr val="accent4">
              <a:alpha val="65000"/>
            </a:schemeClr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1325880"/>
            <a:ext cx="2743200" cy="2743200"/>
          </a:xfrm>
          <a:prstGeom prst="ellipse">
            <a:avLst/>
          </a:prstGeom>
          <a:solidFill>
            <a:schemeClr val="accent3">
              <a:alpha val="65000"/>
            </a:scheme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2331720"/>
            <a:ext cx="1371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4"/>
                </a:solidFill>
              </a:rPr>
              <a:t>ÉTHOLOGIE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606040"/>
            <a:ext cx="137160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biologie du comportement animal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3291840" y="2331720"/>
            <a:ext cx="1371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ÉCOLOGIE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3291840" y="2606040"/>
            <a:ext cx="137160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relations des êtres vivants avec leur milieu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2103120" y="2377440"/>
            <a:ext cx="1097280" cy="731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ÉCO-ÉTHOLOGIE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212080" y="1188720"/>
            <a:ext cx="3474720" cy="9144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Shape 10"/>
          <p:cNvSpPr/>
          <p:nvPr/>
        </p:nvSpPr>
        <p:spPr>
          <a:xfrm>
            <a:off x="5212080" y="1188720"/>
            <a:ext cx="64008" cy="91440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349240" y="1234440"/>
            <a:ext cx="324612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Quoi ?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349240" y="1600200"/>
            <a:ext cx="324612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Le comportement des animaux dans leur milieu naturel, sous les pressions de l’environnement.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212080" y="2240280"/>
            <a:ext cx="3474720" cy="9144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Shape 14"/>
          <p:cNvSpPr/>
          <p:nvPr/>
        </p:nvSpPr>
        <p:spPr>
          <a:xfrm>
            <a:off x="5212080" y="2240280"/>
            <a:ext cx="64008" cy="91440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349240" y="2286000"/>
            <a:ext cx="324612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Pourquoi ?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349240" y="2651760"/>
            <a:ext cx="324612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Valeur adaptative : en quoi le comportement favorise la survie et la reproduction.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212080" y="3291840"/>
            <a:ext cx="3474720" cy="11887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0" name="Shape 18"/>
          <p:cNvSpPr/>
          <p:nvPr/>
        </p:nvSpPr>
        <p:spPr>
          <a:xfrm>
            <a:off x="5212080" y="3291840"/>
            <a:ext cx="64008" cy="11887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349240" y="3337560"/>
            <a:ext cx="324612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Comment ?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5349240" y="3703320"/>
            <a:ext cx="3246120" cy="731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En évaluant les compromis coûts-bénéfices dans une niche écologique donnée, sous un angle évolutionniste.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Pourquoi c’est crucial pour la biodiversité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DÉFINITIONS ET ENJEUX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2468880" cy="457200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57200" y="1234440"/>
            <a:ext cx="246888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Pressions humaines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1691640"/>
            <a:ext cx="2468880" cy="155448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1783080"/>
            <a:ext cx="2286000" cy="1371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Dégradation de l’habitat · Changements climatiques · Pollution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971800" y="2148840"/>
            <a:ext cx="365760" cy="36576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9" name="Shape 7"/>
          <p:cNvSpPr/>
          <p:nvPr/>
        </p:nvSpPr>
        <p:spPr>
          <a:xfrm>
            <a:off x="3383280" y="1234440"/>
            <a:ext cx="2468880" cy="45720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383280" y="1234440"/>
            <a:ext cx="246888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Effets sur le comportement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383280" y="1691640"/>
            <a:ext cx="2468880" cy="155448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474720" y="1783080"/>
            <a:ext cx="2286000" cy="1371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Aptitude des animaux sauvages à se nourrir, se reproduire, se déplacer et survivre dans leur milieu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897880" y="2148840"/>
            <a:ext cx="365760" cy="36576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4" name="Shape 12"/>
          <p:cNvSpPr/>
          <p:nvPr/>
        </p:nvSpPr>
        <p:spPr>
          <a:xfrm>
            <a:off x="6309360" y="1234440"/>
            <a:ext cx="2468880" cy="45720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09360" y="1234440"/>
            <a:ext cx="246888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Gestion conservatoire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309360" y="1691640"/>
            <a:ext cx="2468880" cy="155448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0" y="1783080"/>
            <a:ext cx="2286000" cy="1371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Sauvegarde des espèces en danger et préservation de leurs écosystèmes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3566160"/>
            <a:ext cx="8229600" cy="86868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9" name="Shape 17"/>
          <p:cNvSpPr/>
          <p:nvPr/>
        </p:nvSpPr>
        <p:spPr>
          <a:xfrm>
            <a:off x="457200" y="3566160"/>
            <a:ext cx="64008" cy="86868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94360" y="3611880"/>
            <a:ext cx="80010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Dans ce cours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594360" y="3977640"/>
            <a:ext cx="800100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Les zones humides illustrent bien l’enjeu : le comportement des animaux sert d’indicateur et d’outil pour leur gestion (voir le programme de la matière).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Repères historiques de l’éthologie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ORIGINES DE L’ÉTHOLOGIE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2743200"/>
            <a:ext cx="8046720" cy="0"/>
          </a:xfrm>
          <a:prstGeom prst="line">
            <a:avLst/>
          </a:prstGeom>
          <a:noFill/>
          <a:ln w="31750">
            <a:solidFill>
              <a:schemeClr val="accent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69848" y="2651760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1325880"/>
            <a:ext cx="132588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XVIIe s.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484632" y="1645920"/>
            <a:ext cx="1371600" cy="1005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Début de l’étude scientifique du comportement (chasse, pêche, élevage)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441448" y="2651760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874520" y="3017520"/>
            <a:ext cx="132588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1854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856232" y="3337560"/>
            <a:ext cx="1371600" cy="1005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Isidore Geoffroy Saint-Hilaire crée le mot « éthologie » (ethos : mœurs, logos : science)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813048" y="2651760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246120" y="1325880"/>
            <a:ext cx="132588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1859–1872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227832" y="1645920"/>
            <a:ext cx="1371600" cy="1005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Darwin : sélection naturelle, puis </a:t>
            </a:r>
            <a:pPr algn="ctr" indent="0" marL="0">
              <a:buNone/>
            </a:pPr>
            <a:r>
              <a:rPr lang="en-US" sz="1050" i="1" dirty="0">
                <a:solidFill>
                  <a:schemeClr val="tx1"/>
                </a:solidFill>
              </a:rPr>
              <a:t>L’expression des émotions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184648" y="2651760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617720" y="3017520"/>
            <a:ext cx="132588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Années 1930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599432" y="3337560"/>
            <a:ext cx="1371600" cy="1005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Lorenz, Tinbergen et von Frisch fondent l’éthologie moderne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556248" y="2651760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989320" y="1325880"/>
            <a:ext cx="132588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1963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971032" y="1645920"/>
            <a:ext cx="1371600" cy="1005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Tinbergen formule les quatre questions de l’éthologie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7927848" y="2651760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360920" y="3017520"/>
            <a:ext cx="132588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1973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7342632" y="3337560"/>
            <a:ext cx="1371600" cy="1005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Prix Nobel de physiologie ou médecine : Lorenz, Tinbergen, von Frisch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trois fondateurs de l’éthologie moderne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ORIGINES DE L’ÉTHOLOGIE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2560320" cy="338328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5" name="Image 0" descr="/home/claude/build/img/image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6087" y="1234440"/>
            <a:ext cx="1662545" cy="18288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3154680"/>
            <a:ext cx="2560320" cy="36576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457200" y="3154680"/>
            <a:ext cx="256032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Konrad Lorenz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566160"/>
            <a:ext cx="237744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Empreinte chez les oies ; parades des Anatidés comparées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291840" y="1143000"/>
            <a:ext cx="2560320" cy="338328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0" name="Image 1" descr="/home/claude/build/img/image5.jpe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183" y="1234440"/>
            <a:ext cx="1535634" cy="18288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291840" y="3154680"/>
            <a:ext cx="2560320" cy="36576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3291840" y="3154680"/>
            <a:ext cx="256032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Nikolaas Tinbergen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3383280" y="3566160"/>
            <a:ext cx="237744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Stimuli-signaux (épinoche, goélands) ; quatre questions (1963)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126480" y="1143000"/>
            <a:ext cx="2560320" cy="338328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5" name="Image 2" descr="/home/claude/build/img/image7.jpe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175" y="1234440"/>
            <a:ext cx="2224930" cy="182880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6126480" y="3154680"/>
            <a:ext cx="2560320" cy="36576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126480" y="3154680"/>
            <a:ext cx="256032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Karl von Frisch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6217920" y="3566160"/>
            <a:ext cx="237744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Langage dansé des abeilles ; perception sensorielle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Comportements innés et acquis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CONSTRUCTION DU COMPORTEMENT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4023360" cy="201168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143000"/>
            <a:ext cx="64008" cy="201168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94360" y="1188720"/>
            <a:ext cx="37947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Comportements innés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1554480"/>
            <a:ext cx="3794760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Codés génétiquement et programmés dans le système nerveux ; souvent constants au sein de l’espèce.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Ex. : réflexes de fuite, séquences de parade.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663440" y="1143000"/>
            <a:ext cx="4023360" cy="201168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9" name="Shape 7"/>
          <p:cNvSpPr/>
          <p:nvPr/>
        </p:nvSpPr>
        <p:spPr>
          <a:xfrm>
            <a:off x="4663440" y="1143000"/>
            <a:ext cx="64008" cy="201168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00600" y="1188720"/>
            <a:ext cx="37947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Comportements acquis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1554480"/>
            <a:ext cx="3794760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Issus de l’apprentissage et de l’expérience individuelle ; modifient le comportement de façon adaptée.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Ex. : route migratoire apprise des parents, chant appris.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3474720"/>
            <a:ext cx="7863840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headEnd type="triangle"/>
            <a:tailEnd type="triangle"/>
          </a:ln>
        </p:spPr>
      </p:sp>
      <p:sp>
        <p:nvSpPr>
          <p:cNvPr id="13" name="Text 11"/>
          <p:cNvSpPr txBox="1"/>
          <p:nvPr/>
        </p:nvSpPr>
        <p:spPr>
          <a:xfrm>
            <a:off x="640080" y="3520440"/>
            <a:ext cx="786384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150" i="1" dirty="0">
                <a:solidFill>
                  <a:schemeClr val="tx1"/>
                </a:solidFill>
              </a:rPr>
              <a:t>Un continuum : la plupart des comportements combinent gènes et environnement, ce qui explique la flexibilité et la transmission du comportement.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57200" y="4023360"/>
            <a:ext cx="8229600" cy="548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4023360"/>
            <a:ext cx="64008" cy="548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94360" y="4069080"/>
            <a:ext cx="80010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594360" y="4434840"/>
            <a:ext cx="8001000" cy="91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 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4041648"/>
            <a:ext cx="7955280" cy="51206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Comportement adaptatif : accroît la survie et la reproduction (et celles de la descendance) ; façonné par la sélection naturelle.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Stimuli endogènes et exogènes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CONSTRUCTION DU COMPORTEMENT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4023360" cy="1874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143000"/>
            <a:ext cx="64008" cy="1874520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94360" y="1188720"/>
            <a:ext cx="37947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Stimuli endogènes (internes)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1554480"/>
            <a:ext cx="3794760" cy="1417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Processus physiologiques de l’organisme : faim (baisse de glucose sanguin), hormones, rythmes circadiens, reproduction, besoins physiologiques.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663440" y="1143000"/>
            <a:ext cx="4023360" cy="1874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9" name="Shape 7"/>
          <p:cNvSpPr/>
          <p:nvPr/>
        </p:nvSpPr>
        <p:spPr>
          <a:xfrm>
            <a:off x="4663440" y="1143000"/>
            <a:ext cx="64008" cy="187452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00600" y="1188720"/>
            <a:ext cx="37947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Stimuli exogènes (externes)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1554480"/>
            <a:ext cx="3794760" cy="1417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Milieu et autres organismes : présence d’un prédateur (fuite), météo, disponibilité de la nourriture, signaux sociaux, perturbations.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474720"/>
            <a:ext cx="1828800" cy="685800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" y="3474720"/>
            <a:ext cx="1828800" cy="685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Stimulus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2313432" y="3630168"/>
            <a:ext cx="310896" cy="36576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5" name="Shape 13"/>
          <p:cNvSpPr/>
          <p:nvPr/>
        </p:nvSpPr>
        <p:spPr>
          <a:xfrm>
            <a:off x="2651760" y="3474720"/>
            <a:ext cx="1828800" cy="6858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2651760" y="3474720"/>
            <a:ext cx="1828800" cy="685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Perception sensorielle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07992" y="3630168"/>
            <a:ext cx="310896" cy="36576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8" name="Shape 16"/>
          <p:cNvSpPr/>
          <p:nvPr/>
        </p:nvSpPr>
        <p:spPr>
          <a:xfrm>
            <a:off x="4846320" y="3474720"/>
            <a:ext cx="1828800" cy="68580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846320" y="3474720"/>
            <a:ext cx="1828800" cy="685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Intégration nerveuse et hormonale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702552" y="3630168"/>
            <a:ext cx="310896" cy="36576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21" name="Shape 19"/>
          <p:cNvSpPr/>
          <p:nvPr/>
        </p:nvSpPr>
        <p:spPr>
          <a:xfrm>
            <a:off x="7040880" y="3474720"/>
            <a:ext cx="1828800" cy="68580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040880" y="3474720"/>
            <a:ext cx="1828800" cy="685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Réponse comportementale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4224528"/>
            <a:ext cx="822960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chemeClr val="tx1"/>
                </a:solidFill>
              </a:rPr>
              <a:t>Les deux types de stimuli interagissent et modulent ensemble la réponse.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Phylogenèse et ontogenèse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CONSTRUCTION DU COMPORTEMENT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2011680" cy="1554480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57200" y="1143000"/>
            <a:ext cx="2011680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PHYLOGENÈSE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échelle de l’espèce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60320" y="1143000"/>
            <a:ext cx="6126480" cy="640080"/>
          </a:xfrm>
          <a:prstGeom prst="rightArrow">
            <a:avLst/>
          </a:prstGeom>
          <a:solidFill>
            <a:schemeClr val="accent5">
              <a:alpha val="75000"/>
            </a:schemeClr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43200" y="1143000"/>
            <a:ext cx="539496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Ancêtres → sélection naturelle → comportements hérités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1874520"/>
            <a:ext cx="6035040" cy="822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Héritage génétique ; conservation des comportements adaptatifs (nourriture, reproduction, évitement des prédateurs) ; relative stabilité durant la vie.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2926080"/>
            <a:ext cx="2011680" cy="155448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7200" y="2926080"/>
            <a:ext cx="2011680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ONTOGENÈSE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échelle de l’individu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560320" y="2926080"/>
            <a:ext cx="6126480" cy="640080"/>
          </a:xfrm>
          <a:prstGeom prst="rightArrow">
            <a:avLst/>
          </a:prstGeom>
          <a:solidFill>
            <a:schemeClr val="accent4">
              <a:alpha val="75000"/>
            </a:schemeClr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743200" y="2926080"/>
            <a:ext cx="539496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Naissance → apprentissage → adulte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606040" y="3657600"/>
            <a:ext cx="6035040" cy="822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Interaction gènes × apprentissage × expériences : recherche de nourriture, interactions sociales dans le groupe.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4572000"/>
            <a:ext cx="5486400" cy="228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</a:rPr>
              <a:t>Deux échelles de temps complémentaires.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quatre questions de Tinbergen (1963)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LES QUATRE QUESTIONS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920240" y="1097280"/>
            <a:ext cx="3383280" cy="347472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920240" y="1097280"/>
            <a:ext cx="338328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Le comportement aujourd’hui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394960" y="1097280"/>
            <a:ext cx="3291840" cy="347472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394960" y="1097280"/>
            <a:ext cx="329184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Son histoire dans le temps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508760"/>
            <a:ext cx="1371600" cy="1417320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7200" y="1508760"/>
            <a:ext cx="1371600" cy="1417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Causes proximales (comment ?)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3017520"/>
            <a:ext cx="1371600" cy="1417320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57200" y="3017520"/>
            <a:ext cx="1371600" cy="1417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Causes ultimes (pourquoi ?)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920240" y="1508760"/>
            <a:ext cx="3383280" cy="14173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3" name="Shape 11"/>
          <p:cNvSpPr/>
          <p:nvPr/>
        </p:nvSpPr>
        <p:spPr>
          <a:xfrm>
            <a:off x="1920240" y="1508760"/>
            <a:ext cx="3383280" cy="3474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965960" y="1508760"/>
            <a:ext cx="18288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Causation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1965960" y="1892808"/>
            <a:ext cx="3200400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1. Quels stimuli et mécanismes (nerveux, hormonaux) le déclenchent ?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1965960" y="2423160"/>
            <a:ext cx="320040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chemeClr val="tx1"/>
                </a:solidFill>
              </a:rPr>
              <a:t>Ex. : jours plus longs → testostérone → chant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394960" y="1508760"/>
            <a:ext cx="3291840" cy="14173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8" name="Shape 16"/>
          <p:cNvSpPr/>
          <p:nvPr/>
        </p:nvSpPr>
        <p:spPr>
          <a:xfrm>
            <a:off x="5394960" y="1508760"/>
            <a:ext cx="3291840" cy="347472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440680" y="1508760"/>
            <a:ext cx="18288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Ontogenèse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1892808"/>
            <a:ext cx="3200400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3. Comment se développe-t-il au cours de la vie ?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5440680" y="2423160"/>
            <a:ext cx="320040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chemeClr val="tx1"/>
                </a:solidFill>
              </a:rPr>
              <a:t>Ex. : la parade nuptiale s’améliore avec l’âge et l’expérience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1920240" y="3017520"/>
            <a:ext cx="3383280" cy="14173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3" name="Shape 21"/>
          <p:cNvSpPr/>
          <p:nvPr/>
        </p:nvSpPr>
        <p:spPr>
          <a:xfrm>
            <a:off x="1920240" y="3017520"/>
            <a:ext cx="3383280" cy="347472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965960" y="3017520"/>
            <a:ext cx="18288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Fonction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1965960" y="3401568"/>
            <a:ext cx="3200400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2. Quelle valeur de survie et de reproduction ?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1965960" y="3931920"/>
            <a:ext cx="320040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chemeClr val="tx1"/>
                </a:solidFill>
              </a:rPr>
              <a:t>Ex. : fuite rapide des cafards face à la langue du crapaud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394960" y="3017520"/>
            <a:ext cx="3291840" cy="14173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8" name="Shape 26"/>
          <p:cNvSpPr/>
          <p:nvPr/>
        </p:nvSpPr>
        <p:spPr>
          <a:xfrm>
            <a:off x="5394960" y="3017520"/>
            <a:ext cx="3291840" cy="347472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5440680" y="3017520"/>
            <a:ext cx="18288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Phylogénie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440680" y="3401568"/>
            <a:ext cx="3200400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4. Comment a-t-il évolué ?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5440680" y="3931920"/>
            <a:ext cx="320040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chemeClr val="tx1"/>
                </a:solidFill>
              </a:rPr>
              <a:t>Ex. : origine du vol des oiseaux (fossiles, comparaisons d’espèces)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 rouge : le chant de l’oiseau mâle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LES QUATRE QUESTIONS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1920240" cy="5029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57200" y="1188720"/>
            <a:ext cx="192024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1. Causation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691640"/>
            <a:ext cx="1920240" cy="22860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30352" y="1783080"/>
            <a:ext cx="1783080" cy="21031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Externes : vue d’une femelle, chant d’un rival. Internes : noyau nerveux HVC, hormones.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542032" y="1188720"/>
            <a:ext cx="1920240" cy="50292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542032" y="1188720"/>
            <a:ext cx="192024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2. Fonction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542032" y="1691640"/>
            <a:ext cx="1920240" cy="22860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2615184" y="1783080"/>
            <a:ext cx="1783080" cy="21031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Défendre un territoire et attirer une femelle. Seules les espèces « oscines » chantent, souvent les mâles.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26864" y="1188720"/>
            <a:ext cx="1920240" cy="50292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626864" y="1188720"/>
            <a:ext cx="192024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3. Ontogenèse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626864" y="1691640"/>
            <a:ext cx="1920240" cy="22860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700016" y="1783080"/>
            <a:ext cx="1783080" cy="21031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Période d’acquisition (écoute de tuteurs) puis période d’imitation (entraînement) jusqu’au chant fonctionnel.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711696" y="1188720"/>
            <a:ext cx="1920240" cy="502920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711696" y="1188720"/>
            <a:ext cx="192024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4. Phylogénie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711696" y="1691640"/>
            <a:ext cx="1920240" cy="22860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784848" y="1783080"/>
            <a:ext cx="1783080" cy="21031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Comparer des espèces proches pour inférer l’ancêtre commun ; la variation ancestrale mène à la spéciation.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1" name="Shape 19"/>
          <p:cNvSpPr/>
          <p:nvPr/>
        </p:nvSpPr>
        <p:spPr>
          <a:xfrm>
            <a:off x="457200" y="4114800"/>
            <a:ext cx="64008" cy="4572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594360" y="4160520"/>
            <a:ext cx="80010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94360" y="4526280"/>
            <a:ext cx="8001000" cy="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4114800"/>
            <a:ext cx="795528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Un seul comportement, quatre niveaux d’explication complémentaires et également vrais.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parade nuptiale des canards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LES QUATRE QUESTIONS · PHYLOGÉNIE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4023360" cy="3383280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5" name="Image 0" descr="/home/claude/build/img/image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09757"/>
            <a:ext cx="3840480" cy="259256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02920" y="4023360"/>
            <a:ext cx="393192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chemeClr val="tx1"/>
                </a:solidFill>
              </a:rPr>
              <a:t>Parades des mâles : 1 colvert, 2 chipeau, 3 sarcelle d’hiver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4663440" y="1143000"/>
            <a:ext cx="4023360" cy="105156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Shape 5"/>
          <p:cNvSpPr/>
          <p:nvPr/>
        </p:nvSpPr>
        <p:spPr>
          <a:xfrm>
            <a:off x="4663440" y="1143000"/>
            <a:ext cx="64008" cy="105156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800600" y="1188720"/>
            <a:ext cx="37947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Une posture commune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800600" y="1554480"/>
            <a:ext cx="3794760" cy="5943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Sur l’eau, la tête baisse puis remonte, ventre hors de l’eau : probablement héritée d’un ancêtre commun.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663440" y="2286000"/>
            <a:ext cx="4023360" cy="105156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Shape 9"/>
          <p:cNvSpPr/>
          <p:nvPr/>
        </p:nvSpPr>
        <p:spPr>
          <a:xfrm>
            <a:off x="4663440" y="2286000"/>
            <a:ext cx="64008" cy="1051560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800600" y="2331720"/>
            <a:ext cx="37947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Des différences utiles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4800600" y="2697480"/>
            <a:ext cx="3794760" cy="5943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Les petites variations isolent les espèces proches (isolement reproducteur).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663440" y="3429000"/>
            <a:ext cx="4023360" cy="109728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Shape 13"/>
          <p:cNvSpPr/>
          <p:nvPr/>
        </p:nvSpPr>
        <p:spPr>
          <a:xfrm>
            <a:off x="4663440" y="3429000"/>
            <a:ext cx="64008" cy="109728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800600" y="3474720"/>
            <a:ext cx="37947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Méthode comparative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4800600" y="3840480"/>
            <a:ext cx="379476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Lorenz a bâti une phylogénie comportementale des Anatidés, comparée aujourd’hui aux phylogénies moléculaires (ex. : monogamie).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Homologie : les postures des goélands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LES QUATRE QUESTIONS · PHYLOGÉNIE</a:t>
            </a:r>
            <a:endParaRPr lang="en-US" sz="900" dirty="0"/>
          </a:p>
        </p:txBody>
      </p:sp>
      <p:pic>
        <p:nvPicPr>
          <p:cNvPr id="4" name="Image 0" descr="/home/claude/build/img/image16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800"/>
            <a:ext cx="4206240" cy="1553441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2697480"/>
            <a:ext cx="420624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A. Détournement (</a:t>
            </a:r>
            <a:pPr indent="0" marL="0">
              <a:buNone/>
            </a:pPr>
            <a:r>
              <a:rPr lang="en-US" sz="1000" i="1" dirty="0">
                <a:solidFill>
                  <a:schemeClr val="tx1"/>
                </a:solidFill>
              </a:rPr>
              <a:t>facing away</a:t>
            </a:r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) : évite l’agression — goéland brun (</a:t>
            </a:r>
            <a:pPr indent="0" marL="0">
              <a:buNone/>
            </a:pPr>
            <a:r>
              <a:rPr lang="en-US" sz="1000" i="1" dirty="0">
                <a:solidFill>
                  <a:schemeClr val="tx1"/>
                </a:solidFill>
              </a:rPr>
              <a:t>Larus fuscus</a:t>
            </a:r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), goéland cendré (</a:t>
            </a:r>
            <a:pPr indent="0" marL="0">
              <a:buNone/>
            </a:pPr>
            <a:r>
              <a:rPr lang="en-US" sz="1000" i="1" dirty="0">
                <a:solidFill>
                  <a:schemeClr val="tx1"/>
                </a:solidFill>
              </a:rPr>
              <a:t>Larus canus</a:t>
            </a:r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)</a:t>
            </a:r>
            <a:endParaRPr lang="en-US" sz="1000" dirty="0"/>
          </a:p>
        </p:txBody>
      </p:sp>
      <p:pic>
        <p:nvPicPr>
          <p:cNvPr id="6" name="Image 1" descr="/home/claude/build/img/image17.jpe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58" y="3200400"/>
            <a:ext cx="4043923" cy="82296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57200" y="4023360"/>
            <a:ext cx="420624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B. Menace — grand labbe, mouette rieuse, goéland argenté</a:t>
            </a:r>
            <a:endParaRPr lang="en-US" sz="1000" dirty="0"/>
          </a:p>
        </p:txBody>
      </p:sp>
      <p:pic>
        <p:nvPicPr>
          <p:cNvPr id="8" name="Image 2" descr="/home/claude/build/img/image18.jpe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1312528"/>
            <a:ext cx="2011680" cy="1032544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4846320" y="2560320"/>
            <a:ext cx="2194560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C. </a:t>
            </a:r>
            <a:pPr indent="0" marL="0">
              <a:buNone/>
            </a:pPr>
            <a:r>
              <a:rPr lang="en-US" sz="1000" i="1" dirty="0">
                <a:solidFill>
                  <a:schemeClr val="tx1"/>
                </a:solidFill>
              </a:rPr>
              <a:t>Choking</a:t>
            </a:r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 — mouette rieuse, goéland argenté</a:t>
            </a:r>
            <a:endParaRPr lang="en-US" sz="1000" dirty="0"/>
          </a:p>
        </p:txBody>
      </p:sp>
      <p:sp>
        <p:nvSpPr>
          <p:cNvPr id="10" name="Shape 5"/>
          <p:cNvSpPr/>
          <p:nvPr/>
        </p:nvSpPr>
        <p:spPr>
          <a:xfrm>
            <a:off x="7040880" y="1097280"/>
            <a:ext cx="1645920" cy="338328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1" name="Shape 6"/>
          <p:cNvSpPr/>
          <p:nvPr/>
        </p:nvSpPr>
        <p:spPr>
          <a:xfrm>
            <a:off x="7040880" y="1097280"/>
            <a:ext cx="64008" cy="3383280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12" name="Text 7"/>
          <p:cNvSpPr txBox="1"/>
          <p:nvPr/>
        </p:nvSpPr>
        <p:spPr>
          <a:xfrm>
            <a:off x="7178040" y="1143000"/>
            <a:ext cx="141732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Homologues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7178040" y="1508760"/>
            <a:ext cx="1417320" cy="2926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Postures héritées d’un ancêtre commun plutôt qu’apparues séparément ; leurs petites différences permettent de tracer un arbre phylogénétique.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4846320" y="3200400"/>
            <a:ext cx="2103120" cy="128016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846320" y="3200400"/>
            <a:ext cx="64008" cy="128016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6" name="Text 11"/>
          <p:cNvSpPr txBox="1"/>
          <p:nvPr/>
        </p:nvSpPr>
        <p:spPr>
          <a:xfrm>
            <a:off x="4983480" y="3246120"/>
            <a:ext cx="187452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Premières études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4983480" y="3611880"/>
            <a:ext cx="1874520" cy="822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Les premières études phylogénétiques ont porté sur ces postures.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même « pourquoi », quatre réponses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APPLICATION</a:t>
            </a:r>
            <a:endParaRPr lang="en-US" sz="900" dirty="0"/>
          </a:p>
        </p:txBody>
      </p:sp>
      <p:pic>
        <p:nvPicPr>
          <p:cNvPr id="4" name="Image 0" descr="/home/claude/build/img/image10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20" y="1143000"/>
            <a:ext cx="3240000" cy="1645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2880360"/>
            <a:ext cx="3291840" cy="1371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Pourquoi l’oie blanche (</a:t>
            </a:r>
            <a:pPr indent="0" marL="0">
              <a:buNone/>
            </a:pPr>
            <a:r>
              <a:rPr lang="en-US" sz="1200" b="1" i="1" dirty="0">
                <a:solidFill>
                  <a:schemeClr val="tx2"/>
                </a:solidFill>
              </a:rPr>
              <a:t>Chen caerulescens</a:t>
            </a:r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) quitte-t-elle l’Arctique canadien chaque automne pour migrer vers le sud des États-Unis ?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023360" y="1143000"/>
            <a:ext cx="1325880" cy="7772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4023360" y="1143000"/>
            <a:ext cx="1325880" cy="7772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Causation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349240" y="1143000"/>
            <a:ext cx="3337560" cy="777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394960" y="1143000"/>
            <a:ext cx="3246120" cy="7772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La baisse de la durée du jour déclenche une cascade hormonale : accumulation de graisse et tendance à s’envoler vers le sud.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023360" y="2011680"/>
            <a:ext cx="1325880" cy="7772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023360" y="2011680"/>
            <a:ext cx="1325880" cy="7772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Fonction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5349240" y="2011680"/>
            <a:ext cx="3337560" cy="777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394960" y="2011680"/>
            <a:ext cx="3246120" cy="7772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Pour ne pas mourir de froid et de faim pendant l’hiver arctique.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023360" y="2880360"/>
            <a:ext cx="1325880" cy="7772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023360" y="2880360"/>
            <a:ext cx="1325880" cy="7772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Ontogenèse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349240" y="2880360"/>
            <a:ext cx="3337560" cy="777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394960" y="2880360"/>
            <a:ext cx="3246120" cy="7772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Elle a appris la route migratoire en suivant ses parents.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4023360" y="3749040"/>
            <a:ext cx="1325880" cy="777240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4023360" y="3749040"/>
            <a:ext cx="1325880" cy="7772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Phylogénie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349240" y="3749040"/>
            <a:ext cx="3337560" cy="777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394960" y="3749040"/>
            <a:ext cx="3246120" cy="7772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Elle appartient aux Anatidés (cygnes, oies, canards), dont la plupart des espèces sont migratrices.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vous de jouer : quatre « pourquoi »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APPLICATION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2560320" cy="265176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5" name="Image 0" descr="/home/claude/build/img/image1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12135"/>
            <a:ext cx="2377440" cy="5076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2788920"/>
            <a:ext cx="2377440" cy="9601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2"/>
                </a:solidFill>
              </a:rPr>
              <a:t>Pourquoi le mâle de l’épinoche s’occupe-t-il des œufs ?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3291840" y="1143000"/>
            <a:ext cx="2560320" cy="265176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8" name="Image 1" descr="/home/claude/build/img/image12.jpe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578" y="1234440"/>
            <a:ext cx="2010845" cy="14630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383280" y="2788920"/>
            <a:ext cx="2377440" cy="9601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2"/>
                </a:solidFill>
              </a:rPr>
              <a:t>Pourquoi la gazelle ne fuit-elle pas à la vue de lionnes ?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6126480" y="1143000"/>
            <a:ext cx="2560320" cy="265176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1" name="Image 2" descr="/home/claude/build/img/image13.jpe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709715"/>
            <a:ext cx="2377440" cy="512491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6217920" y="2788920"/>
            <a:ext cx="2377440" cy="9601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2"/>
                </a:solidFill>
              </a:rPr>
              <a:t>Pourquoi les écureuils cachent-ils les noix ?</a:t>
            </a:r>
            <a:endParaRPr lang="en-US" sz="1250" dirty="0"/>
          </a:p>
        </p:txBody>
      </p:sp>
      <p:sp>
        <p:nvSpPr>
          <p:cNvPr id="13" name="Text 8"/>
          <p:cNvSpPr txBox="1"/>
          <p:nvPr/>
        </p:nvSpPr>
        <p:spPr>
          <a:xfrm>
            <a:off x="457200" y="3886200"/>
            <a:ext cx="8229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Pour chaque situation, formulez une réponse à chacun des quatre niveaux :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822960" y="4206240"/>
            <a:ext cx="1737360" cy="36576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5" name="Text 10"/>
          <p:cNvSpPr txBox="1"/>
          <p:nvPr/>
        </p:nvSpPr>
        <p:spPr>
          <a:xfrm>
            <a:off x="822960" y="4206240"/>
            <a:ext cx="17373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Causation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2743200" y="4206240"/>
            <a:ext cx="1737360" cy="36576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2743200" y="4206240"/>
            <a:ext cx="17373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Fonction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4663440" y="4206240"/>
            <a:ext cx="1737360" cy="36576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4663440" y="4206240"/>
            <a:ext cx="17373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Ontogenèse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6583680" y="4206240"/>
            <a:ext cx="1737360" cy="365760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583680" y="4206240"/>
            <a:ext cx="17373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Phylogénie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Points clés du chapitre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SYNTHÈSE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548640" cy="576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57200" y="1143000"/>
            <a:ext cx="548640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005840" y="1143000"/>
            <a:ext cx="7680960" cy="576072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1143000"/>
            <a:ext cx="7498080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L’éco-éthologie étudie le comportement animal en milieu naturel, sous l’angle de la valeur adaptative (coûts-bénéfices).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810512"/>
            <a:ext cx="548640" cy="576072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7200" y="1810512"/>
            <a:ext cx="548640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005840" y="1810512"/>
            <a:ext cx="7680960" cy="576072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097280" y="1810512"/>
            <a:ext cx="7498080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Un comportement peut être inné, acquis ou, le plus souvent, les deux ; il est déclenché par des stimuli endogènes et exogènes.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478024"/>
            <a:ext cx="548640" cy="576072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" y="2478024"/>
            <a:ext cx="548640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2478024"/>
            <a:ext cx="7680960" cy="576072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097280" y="2478024"/>
            <a:ext cx="7498080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Phylogenèse (espèce) et ontogenèse (individu) sont deux échelles de temps complémentaires.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145536"/>
            <a:ext cx="548640" cy="576072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57200" y="3145536"/>
            <a:ext cx="548640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1005840" y="3145536"/>
            <a:ext cx="7680960" cy="576072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1097280" y="3145536"/>
            <a:ext cx="7498080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Tinbergen (1963) : causation, fonction, ontogenèse, phylogénie, quatre réponses vraies à un même « pourquoi ».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3813048"/>
            <a:ext cx="548640" cy="576072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57200" y="3813048"/>
            <a:ext cx="548640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1005840" y="3813048"/>
            <a:ext cx="7680960" cy="576072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1097280" y="3813048"/>
            <a:ext cx="7498080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La méthode comparative (canards, goélands) reconstruit l’histoire évolutive des comportements.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 aller plus loin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RÉFÉRENCES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Tinbergen N. (1963). On aims and methods of ethology. </a:t>
            </a:r>
            <a:pPr indent="0" marL="0">
              <a:buNone/>
            </a:pPr>
            <a:r>
              <a:rPr lang="en-US" sz="1300" i="1" dirty="0">
                <a:solidFill>
                  <a:schemeClr val="tx1"/>
                </a:solidFill>
              </a:rPr>
              <a:t>Zeitschrift für Tierpsychologie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, 20 : 410-433.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755648"/>
            <a:ext cx="822960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Mayr E. (1961). Cause and effect in biology. </a:t>
            </a:r>
            <a:pPr indent="0" marL="0">
              <a:buNone/>
            </a:pPr>
            <a:r>
              <a:rPr lang="en-US" sz="1300" i="1" dirty="0">
                <a:solidFill>
                  <a:schemeClr val="tx1"/>
                </a:solidFill>
              </a:rPr>
              <a:t>Science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, 134 : 1501-1506.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322576"/>
            <a:ext cx="822960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Krebs J.R. &amp; Davies N.B. </a:t>
            </a:r>
            <a:pPr indent="0" marL="0">
              <a:buNone/>
            </a:pPr>
            <a:r>
              <a:rPr lang="en-US" sz="1300" i="1" dirty="0">
                <a:solidFill>
                  <a:schemeClr val="tx1"/>
                </a:solidFill>
              </a:rPr>
              <a:t>An Introduction to Behavioural Ecology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. Wiley-Blackwell.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2889504"/>
            <a:ext cx="822960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Danchin É., Giraldeau L.-A. &amp; Cézilly F. </a:t>
            </a:r>
            <a:pPr indent="0" marL="0">
              <a:buNone/>
            </a:pPr>
            <a:r>
              <a:rPr lang="en-US" sz="1300" i="1" dirty="0">
                <a:solidFill>
                  <a:schemeClr val="tx1"/>
                </a:solidFill>
              </a:rPr>
              <a:t>Écologie comportementale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. Dunod.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3456432"/>
            <a:ext cx="822960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Alcock J. </a:t>
            </a:r>
            <a:pPr indent="0" marL="0">
              <a:buNone/>
            </a:pPr>
            <a:r>
              <a:rPr lang="en-US" sz="1300" i="1" dirty="0">
                <a:solidFill>
                  <a:schemeClr val="tx1"/>
                </a:solidFill>
              </a:rPr>
              <a:t>Animal Behavior: An Evolutionary Approach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. Sinauer.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4023360"/>
            <a:ext cx="822960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Nowicki S. &amp; Searcy W.A. (2005), cité dans le cours (fonctions du chant).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1888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o-ethologie">
  <a:themeElements>
    <a:clrScheme name="Eco-ethologie">
      <a:dk1>
        <a:srgbClr val="1F2A2E"/>
      </a:dk1>
      <a:lt1>
        <a:srgbClr val="FFFFFF"/>
      </a:lt1>
      <a:dk2>
        <a:srgbClr val="0F4C4A"/>
      </a:dk2>
      <a:lt2>
        <a:srgbClr val="EEF4F1"/>
      </a:lt2>
      <a:accent1>
        <a:srgbClr val="1B7F79"/>
      </a:accent1>
      <a:accent2>
        <a:srgbClr val="D9822B"/>
      </a:accent2>
      <a:accent3>
        <a:srgbClr val="6A994E"/>
      </a:accent3>
      <a:accent4>
        <a:srgbClr val="3D6A8E"/>
      </a:accent4>
      <a:accent5>
        <a:srgbClr val="B5483A"/>
      </a:accent5>
      <a:accent6>
        <a:srgbClr val="7A8588"/>
      </a:accent6>
      <a:hlink>
        <a:srgbClr val="1B7F79"/>
      </a:hlink>
      <a:folHlink>
        <a:srgbClr val="7A8588"/>
      </a:folHlink>
    </a:clrScheme>
    <a:fontScheme name="Eco-ethologi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2026-10-13T18:08:55Z</dcterms:created>
  <dcterms:modified xsi:type="dcterms:W3CDTF">2026-10-13T18:08:55Z</dcterms:modified>
</cp:coreProperties>
</file>