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71" r:id="rId9"/>
    <p:sldId id="272" r:id="rId10"/>
    <p:sldId id="273" r:id="rId11"/>
    <p:sldId id="274" r:id="rId12"/>
    <p:sldId id="275" r:id="rId13"/>
    <p:sldId id="285" r:id="rId14"/>
    <p:sldId id="276" r:id="rId15"/>
    <p:sldId id="277" r:id="rId16"/>
    <p:sldId id="278" r:id="rId17"/>
    <p:sldId id="279" r:id="rId18"/>
    <p:sldId id="280" r:id="rId19"/>
    <p:sldId id="288" r:id="rId20"/>
    <p:sldId id="289" r:id="rId21"/>
    <p:sldId id="281" r:id="rId22"/>
    <p:sldId id="282" r:id="rId23"/>
    <p:sldId id="283" r:id="rId24"/>
    <p:sldId id="290" r:id="rId25"/>
    <p:sldId id="284" r:id="rId26"/>
    <p:sldId id="286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9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13/04/2026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929330"/>
          </a:xfrm>
        </p:spPr>
        <p:txBody>
          <a:bodyPr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7200" b="1" dirty="0" smtClean="0">
                <a:latin typeface="Elephant" pitchFamily="18" charset="0"/>
              </a:rPr>
              <a:t>ERROR</a:t>
            </a:r>
            <a:br>
              <a:rPr lang="en-GB" sz="7200" b="1" dirty="0" smtClean="0">
                <a:latin typeface="Elephant" pitchFamily="18" charset="0"/>
              </a:rPr>
            </a:br>
            <a:r>
              <a:rPr lang="en-GB" sz="7200" b="1" dirty="0" smtClean="0">
                <a:latin typeface="Elephant" pitchFamily="18" charset="0"/>
              </a:rPr>
              <a:t> ANALYSIS</a:t>
            </a:r>
            <a:endParaRPr lang="en-US" sz="7200" dirty="0">
              <a:latin typeface="Elephant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8062912" cy="1752600"/>
          </a:xfrm>
        </p:spPr>
        <p:txBody>
          <a:bodyPr/>
          <a:lstStyle/>
          <a:p>
            <a:r>
              <a:rPr lang="fr-FR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Lexico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-semantic Errors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am working 24 o’clock each week. </a:t>
            </a:r>
          </a:p>
          <a:p>
            <a:pPr lvl="0" algn="ctr">
              <a:buNone/>
            </a:pPr>
            <a:r>
              <a:rPr lang="fr-FR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*J'ai foie en toi (I have </a:t>
            </a:r>
            <a:r>
              <a:rPr lang="fr-FR" sz="28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faith</a:t>
            </a:r>
            <a:r>
              <a:rPr lang="fr-FR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sz="28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fr-FR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* Algeria is my mother country.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Morphological-syntactic Errors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Wrong use of plural morpheme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Wrong use of tenses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Wrong word order</a:t>
            </a:r>
          </a:p>
          <a:p>
            <a:pPr lvl="0" algn="ctr">
              <a:buNone/>
            </a:pPr>
            <a:r>
              <a:rPr lang="en-US" sz="28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Wrong use of prepositions</a:t>
            </a:r>
          </a:p>
          <a:p>
            <a:pPr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Errors in the use of articles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78358" indent="-514350"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Process-based classification of errors</a:t>
            </a:r>
          </a:p>
          <a:p>
            <a:pPr marL="578358" indent="-514350">
              <a:lnSpc>
                <a:spcPct val="150000"/>
              </a:lnSpc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Omission: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Leaving out some required linguistic elements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My father is doctor.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am learn English well.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bought three book yesterday</a:t>
            </a:r>
            <a:r>
              <a:rPr lang="en-US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Addition: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Redundant use of certain elements in a sentence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ordered for ten copies of the book.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They always discuss about different matters.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He was going to home when I saw him</a:t>
            </a:r>
            <a:r>
              <a:rPr lang="en-US" sz="3200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Substitution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Replacement of incorrect elements for correct ones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am not afraid from dogs.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His bigger brother is a teacher.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Where is my tennis bat?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Permutation: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Incorrect word order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We last night went to the cinema.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*My brother is a driver careful.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don’t know why is he late</a:t>
            </a:r>
            <a:r>
              <a:rPr lang="en-US" sz="3200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360000" indent="-360000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GB" sz="3600" b="1" i="1" u="sng" dirty="0" err="1" smtClean="0">
                <a:latin typeface="Times New Roman" pitchFamily="18" charset="0"/>
                <a:cs typeface="Times New Roman" pitchFamily="18" charset="0"/>
              </a:rPr>
              <a:t>Corder’s</a:t>
            </a:r>
            <a:r>
              <a:rPr lang="en-GB" sz="3600" b="1" i="1" u="sng" dirty="0" smtClean="0">
                <a:latin typeface="Times New Roman" pitchFamily="18" charset="0"/>
                <a:cs typeface="Times New Roman" pitchFamily="18" charset="0"/>
              </a:rPr>
              <a:t> Classification:</a:t>
            </a:r>
          </a:p>
          <a:p>
            <a:pPr>
              <a:buNone/>
            </a:pPr>
            <a:endParaRPr lang="en-GB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Presystematic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errors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Systematic errors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Postsystematic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errors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Sources of Error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Among the most frequent sources of errors Brown counts (1)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transfer, (2)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factors, (3) context of learning, and (4) various communication strategies the learners use.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(1) Interlingual transfer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Mother-tongue influence causes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errors.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Factors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Brown gives only overgeneralization as a representation of negative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transfer, but James (1980) goes into more details. 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refers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errors as learning-strategy based errors and lists 6 types of them: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78358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Overgeneralization /False analogy </a:t>
            </a:r>
          </a:p>
          <a:p>
            <a:pPr marL="578358" indent="-514350" algn="ctr">
              <a:lnSpc>
                <a:spcPct val="110000"/>
              </a:lnSpc>
              <a:buNone/>
            </a:pP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Help/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Helped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Teach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/*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Teached</a:t>
            </a:r>
            <a:endParaRPr lang="fr-FR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 algn="ctr">
              <a:lnSpc>
                <a:spcPct val="110000"/>
              </a:lnSpc>
              <a:buNone/>
            </a:pP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Dog/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dogs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Sheep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/*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sheeps</a:t>
            </a:r>
            <a:endParaRPr lang="fr-FR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110000"/>
              </a:lnSpc>
              <a:buFont typeface="+mj-lt"/>
              <a:buAutoNum type="arabicPeriod" startAt="2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Misanalysis</a:t>
            </a:r>
          </a:p>
          <a:p>
            <a:pPr marL="578358" indent="-514350" algn="ctr">
              <a:lnSpc>
                <a:spcPct val="110000"/>
              </a:lnSpc>
              <a:buNone/>
            </a:pP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It/*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endParaRPr lang="en-US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150000"/>
              </a:lnSpc>
              <a:buFont typeface="+mj-lt"/>
              <a:buAutoNum type="arabicPeriod" startAt="3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Incomplete rule application</a:t>
            </a:r>
          </a:p>
          <a:p>
            <a:pPr algn="ctr">
              <a:lnSpc>
                <a:spcPct val="200000"/>
              </a:lnSpc>
              <a:buNone/>
            </a:pPr>
            <a:r>
              <a:rPr lang="en-US" sz="28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teddy is tired? Do I can have a cookie?</a:t>
            </a:r>
          </a:p>
          <a:p>
            <a:pPr algn="ctr">
              <a:lnSpc>
                <a:spcPct val="200000"/>
              </a:lnSpc>
              <a:buNone/>
            </a:pPr>
            <a:r>
              <a:rPr lang="en-US" sz="28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</a:t>
            </a:r>
            <a:r>
              <a:rPr lang="en-US" sz="28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you don’t have one? Why you </a:t>
            </a:r>
            <a:r>
              <a:rPr lang="en-US" sz="2800" b="1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catched</a:t>
            </a:r>
            <a:r>
              <a:rPr lang="en-US" sz="28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it?</a:t>
            </a:r>
            <a:endParaRPr lang="en-US" sz="2800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/>
          <a:lstStyle/>
          <a:p>
            <a:pPr marL="578358" indent="-514350">
              <a:lnSpc>
                <a:spcPct val="150000"/>
              </a:lnSpc>
              <a:buFont typeface="+mj-lt"/>
              <a:buAutoNum type="arabicPeriod" startAt="4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Exploiting redundancy 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fr-FR" sz="2800" b="1" i="1" u="sng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peux </a:t>
            </a:r>
            <a:r>
              <a:rPr lang="fr-FR" sz="2800" b="1" i="1" u="sng" dirty="0" smtClean="0">
                <a:latin typeface="Times New Roman" pitchFamily="18" charset="0"/>
                <a:cs typeface="Times New Roman" pitchFamily="18" charset="0"/>
              </a:rPr>
              <a:t>pas</a:t>
            </a: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parler</a:t>
            </a: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*Je peux pas parler</a:t>
            </a:r>
            <a:endParaRPr lang="en-US" sz="2800" i="1" dirty="0" smtClean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i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*You </a:t>
            </a:r>
            <a:r>
              <a:rPr lang="en-US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a lot of cat at your house</a:t>
            </a:r>
          </a:p>
          <a:p>
            <a:pPr marL="578358" indent="-514350">
              <a:lnSpc>
                <a:spcPct val="150000"/>
              </a:lnSpc>
              <a:buFont typeface="+mj-lt"/>
              <a:buAutoNum type="arabicPeriod" startAt="5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150000"/>
              </a:lnSpc>
              <a:buFont typeface="+mj-lt"/>
              <a:buAutoNum type="arabicPeriod" startAt="5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Overlooking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coocurrence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restrictions</a:t>
            </a:r>
          </a:p>
          <a:p>
            <a:pPr marL="578358" indent="-514350" algn="ctr">
              <a:lnSpc>
                <a:spcPct val="150000"/>
              </a:lnSpc>
              <a:buNone/>
            </a:pPr>
            <a:r>
              <a:rPr lang="en-US" sz="24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. When the learner ignores that the verb </a:t>
            </a: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to enjoy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is followed by gerund and not bare infinitive.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am pleased at you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I am pleased with you</a:t>
            </a:r>
          </a:p>
          <a:p>
            <a:pPr>
              <a:spcBef>
                <a:spcPts val="120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The snake was killed by a stone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snake was killed with a stone</a:t>
            </a:r>
          </a:p>
          <a:p>
            <a:pPr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He is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absorbed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He is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absorbed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congratulated her for her success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I congratulated her on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 success</a:t>
            </a:r>
          </a:p>
          <a:p>
            <a:pPr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He is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ashamed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conduct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He is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ashamed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conduct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Error Analysis is the process of determining the incidence, nature, causes and consequences of unsuccessful language (James 1998: 1).</a:t>
            </a:r>
          </a:p>
          <a:p>
            <a:pPr>
              <a:lnSpc>
                <a:spcPct val="150000"/>
              </a:lnSpc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The main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difference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EA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CA is the importance of the mother tongue: when doing EA the mother tongue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minor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importance.</a:t>
            </a: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SzPct val="100000"/>
              <a:buFont typeface="+mj-lt"/>
              <a:buAutoNum type="arabicPeriod" startAt="6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Hypercorrection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Context of learning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the setting where a language is learnt, e.g. a classroom or a social situation, and also to the teacher and materials used in the lessons.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Communication strategies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 strategies are consciously used by the learners to get a message across to the hearer. They can involve both verbal and non-verbal communication mechanisms.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distinguish among the following communication strategies: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Avoidance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Appeal to authority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Language switch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Cognitive and personality styles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Prefabricated patterns</a:t>
            </a:r>
          </a:p>
          <a:p>
            <a:pPr marL="578358" indent="-514350">
              <a:lnSpc>
                <a:spcPct val="250000"/>
              </a:lnSpc>
              <a:buFont typeface="+mj-lt"/>
              <a:buAutoNum type="arabicPeriod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250000"/>
              </a:lnSpc>
              <a:buFont typeface="+mj-lt"/>
              <a:buAutoNum type="arabicPeriod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250000"/>
              </a:lnSpc>
              <a:buFont typeface="+mj-lt"/>
              <a:buAutoNum type="arabicPeriod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indent="0" algn="just">
              <a:lnSpc>
                <a:spcPct val="20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At the 2000 G8 summit in Okinawa, Japan; exchange between then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President Clinton and Prime Minister Mori of Japan: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Mori: Who are you?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thinking to say “How are you?”)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Clinton: I’m Hillary Clinton’s husband.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Mori: I am too.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The limitations of error analysis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would be wrong to refer to learners’ repertoires as erroneous.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 fails to provide a complete picture of learner language.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of the studies are cross-sectional in nature.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 does not take into consideration the strategy of avoidance.</a:t>
            </a:r>
          </a:p>
          <a:p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57158" y="0"/>
            <a:ext cx="8429684" cy="1857364"/>
          </a:xfrm>
          <a:prstGeom prst="roundRect">
            <a:avLst/>
          </a:prstGeom>
          <a:scene3d>
            <a:camera prst="orthographicFront"/>
            <a:lightRig rig="sunse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Schachter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(1974) conducted an analysis of the relative clause errors by two sets of learners (one Arabic and Iranian, and the other Chinese and Japanese). </a:t>
            </a:r>
          </a:p>
          <a:p>
            <a:pPr algn="ctr"/>
            <a:endParaRPr lang="en-US" dirty="0"/>
          </a:p>
        </p:txBody>
      </p:sp>
      <p:sp>
        <p:nvSpPr>
          <p:cNvPr id="6" name="Flèche vers le bas 5"/>
          <p:cNvSpPr/>
          <p:nvPr/>
        </p:nvSpPr>
        <p:spPr>
          <a:xfrm>
            <a:off x="571472" y="1928802"/>
            <a:ext cx="484632" cy="785818"/>
          </a:xfrm>
          <a:prstGeom prst="downArrow">
            <a:avLst/>
          </a:prstGeom>
          <a:scene3d>
            <a:camera prst="orthographicFront"/>
            <a:lightRig rig="sunset" dir="t"/>
          </a:scene3d>
          <a:sp3d extrusionH="76200">
            <a:bevelT/>
            <a:bevelB/>
            <a:extrusionClr>
              <a:srgbClr val="00B05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à coins arrondis 7"/>
          <p:cNvSpPr/>
          <p:nvPr/>
        </p:nvSpPr>
        <p:spPr>
          <a:xfrm>
            <a:off x="0" y="2714620"/>
            <a:ext cx="5286380" cy="2571768"/>
          </a:xfrm>
          <a:prstGeom prst="roundRect">
            <a:avLst/>
          </a:prstGeom>
          <a:scene3d>
            <a:camera prst="orthographicFront"/>
            <a:lightRig rig="sunse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She found that the 1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 of learners made more errors than the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group, despite the fact that relative clause structures existed in their L1 and did not exist in Japanese and Chinese.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2071678"/>
            <a:ext cx="3000396" cy="1428760"/>
          </a:xfrm>
          <a:prstGeom prst="wedgeRectCallout">
            <a:avLst>
              <a:gd name="adj1" fmla="val -67830"/>
              <a:gd name="adj2" fmla="val 81091"/>
            </a:avLst>
          </a:prstGeom>
          <a:solidFill>
            <a:schemeClr val="tx1"/>
          </a:solidFill>
          <a:scene3d>
            <a:camera prst="orthographicFront"/>
            <a:lightRig rig="sunse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1</a:t>
            </a:r>
            <a:r>
              <a:rPr lang="en-US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group made more attempts to use relative clauses than did the 2</a:t>
            </a:r>
            <a:r>
              <a:rPr lang="en-US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However, this does not mean that EA is not comparative.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actually builds on the Interlanguage theory.</a:t>
            </a:r>
          </a:p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involves first independently or ‘objectively’ describing the learners’ IL ... and the TL itself, followed by a comparison of the two, so as to locate mismatches.</a:t>
            </a:r>
          </a:p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/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Defining Mistake and Error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8686800" cy="5669014"/>
          </a:xfrm>
        </p:spPr>
        <p:txBody>
          <a:bodyPr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crucial to make a distinction between mistakes and errors” because they are “technically two very different phenomena”.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/>
          <a:lstStyle/>
          <a:p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Mistakes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endParaRPr lang="fr-FR" dirty="0" smtClean="0"/>
          </a:p>
          <a:p>
            <a:pPr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Mistakes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are: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random deviations,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unrelated to any system,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and are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instead representing the same types of performance mistakes that might occur in the speech or writing of native speakers, such as: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52450" indent="-55245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Slips of the tongue: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*‘You have hissed all my mystery lectures’ 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instead of ‘You have missed all my history lectures’.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52450" indent="-552450">
              <a:lnSpc>
                <a:spcPct val="80000"/>
              </a:lnSpc>
              <a:buFont typeface="+mj-lt"/>
              <a:buAutoNum type="arabicPeriod" startAt="2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Slips of the ear: 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‘great ape’ instead of ‘gray tape’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52450" indent="-552450" algn="just">
              <a:lnSpc>
                <a:spcPct val="80000"/>
              </a:lnSpc>
              <a:buFont typeface="+mj-lt"/>
              <a:buAutoNum type="arabicPeriod" startAt="3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False starts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lack of subject-verb agreement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 long complicated sentences ,and the like.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‘A central part of </a:t>
            </a:r>
            <a:r>
              <a:rPr lang="fr-FR" sz="2400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life goals have/has been to go to </a:t>
            </a:r>
            <a:r>
              <a:rPr lang="fr-FR" sz="2400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52450" indent="-552450" algn="just">
              <a:lnSpc>
                <a:spcPct val="80000"/>
              </a:lnSpc>
              <a:buFont typeface="+mj-lt"/>
              <a:buAutoNum type="arabicPeriod" startAt="4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Mistakes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are generally the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result of non-linguistic factors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such as fatigue, strong emotion, memory limitations or lapses , lack of concentration.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Autofit/>
          </a:bodyPr>
          <a:lstStyle/>
          <a:p>
            <a:r>
              <a:rPr lang="en-US" sz="4800" b="1" u="sng" dirty="0" smtClean="0">
                <a:latin typeface="Times New Roman" pitchFamily="18" charset="0"/>
                <a:cs typeface="Times New Roman" pitchFamily="18" charset="0"/>
              </a:rPr>
              <a:t>Errors</a:t>
            </a:r>
            <a:endParaRPr lang="en-US" sz="4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/>
          <a:lstStyle/>
          <a:p>
            <a:pPr marL="400050" indent="-400050">
              <a:lnSpc>
                <a:spcPct val="20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 contrast, errors are: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Occurring repeatedly</a:t>
            </a:r>
          </a:p>
          <a:p>
            <a:pPr marL="400050" indent="-40005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Systematic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Indicative of the learner’s linguistic system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at a given stage of language learning.</a:t>
            </a:r>
          </a:p>
          <a:p>
            <a:pPr marL="400050" indent="-40005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ERROR TAXONOMIES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A ‘taxonomy’ is the scientific process of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classifying things.</a:t>
            </a: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most commonly used taxonomies are: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78358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Linguistic-based classification of errors: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Orthographic Errors</a:t>
            </a:r>
          </a:p>
          <a:p>
            <a:pPr marL="578358" indent="-514350" algn="ctr">
              <a:lnSpc>
                <a:spcPct val="150000"/>
              </a:lnSpc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Sound/letter mismatch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Ignorance of spelling rules 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Same spelling. Different pronunciation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Similar pronunciation. Different spelling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800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Phonological Errors</a:t>
            </a:r>
          </a:p>
          <a:p>
            <a:pPr lvl="0" algn="ctr">
              <a:buNone/>
            </a:pPr>
            <a:r>
              <a:rPr lang="en-US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Lack of certain L2 phonemes in the learner’s L1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Differences in syllable structures in L1 and L2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problem of silent letters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2077</TotalTime>
  <Words>1100</Words>
  <Application>Microsoft Office PowerPoint</Application>
  <PresentationFormat>Affichage à l'écran (4:3)</PresentationFormat>
  <Paragraphs>187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Verve</vt:lpstr>
      <vt:lpstr>ERROR  ANALYSIS</vt:lpstr>
      <vt:lpstr>Definition:</vt:lpstr>
      <vt:lpstr> </vt:lpstr>
      <vt:lpstr>Defining Mistake and Error</vt:lpstr>
      <vt:lpstr>Mistakes</vt:lpstr>
      <vt:lpstr> </vt:lpstr>
      <vt:lpstr>Errors</vt:lpstr>
      <vt:lpstr>ERROR TAXONOMIES</vt:lpstr>
      <vt:lpstr> </vt:lpstr>
      <vt:lpstr> </vt:lpstr>
      <vt:lpstr> </vt:lpstr>
      <vt:lpstr> </vt:lpstr>
      <vt:lpstr> </vt:lpstr>
      <vt:lpstr>Sources of Error</vt:lpstr>
      <vt:lpstr>(1) Interlingual transfer</vt:lpstr>
      <vt:lpstr>(2) Intralingual Factors</vt:lpstr>
      <vt:lpstr> </vt:lpstr>
      <vt:lpstr> </vt:lpstr>
      <vt:lpstr> </vt:lpstr>
      <vt:lpstr> </vt:lpstr>
      <vt:lpstr>(3) Context of learning</vt:lpstr>
      <vt:lpstr>(4) Communication strategies</vt:lpstr>
      <vt:lpstr> </vt:lpstr>
      <vt:lpstr> </vt:lpstr>
      <vt:lpstr>The limitations of error analysis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 ANALYSIS</dc:title>
  <dc:creator>DJALLEL</dc:creator>
  <cp:lastModifiedBy>Lenovo</cp:lastModifiedBy>
  <cp:revision>172</cp:revision>
  <dcterms:created xsi:type="dcterms:W3CDTF">2014-09-03T21:12:05Z</dcterms:created>
  <dcterms:modified xsi:type="dcterms:W3CDTF">2026-04-13T13:10:27Z</dcterms:modified>
</cp:coreProperties>
</file>