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7" d="100"/>
          <a:sy n="97"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41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786313" y="1568276"/>
            <a:ext cx="4357688" cy="558166"/>
          </a:xfrm>
          <a:prstGeom prst="rect">
            <a:avLst/>
          </a:prstGeom>
          <a:noFill/>
          <a:ln/>
        </p:spPr>
        <p:txBody>
          <a:bodyPr wrap="square" lIns="0" tIns="0" rIns="0" bIns="0" rtlCol="0" anchor="t">
            <a:spAutoFit/>
          </a:bodyPr>
          <a:lstStyle/>
          <a:p>
            <a:pPr marL="0" indent="0" algn="r" rtl="1">
              <a:lnSpc>
                <a:spcPts val="4300"/>
              </a:lnSpc>
              <a:buNone/>
            </a:pPr>
            <a:r>
              <a:rPr lang="en-US" sz="4400" b="1" kern="0" spc="-2" dirty="0">
                <a:solidFill>
                  <a:srgbClr val="111111"/>
                </a:solidFill>
              </a:rPr>
              <a:t>الاستراتيجيات التسويقية</a:t>
            </a:r>
            <a:endParaRPr lang="en-US" sz="4400" dirty="0"/>
          </a:p>
        </p:txBody>
      </p:sp>
      <p:sp>
        <p:nvSpPr>
          <p:cNvPr id="4" name="Text 1"/>
          <p:cNvSpPr/>
          <p:nvPr/>
        </p:nvSpPr>
        <p:spPr>
          <a:xfrm>
            <a:off x="6162148" y="2300536"/>
            <a:ext cx="1606017" cy="316753"/>
          </a:xfrm>
          <a:prstGeom prst="rect">
            <a:avLst/>
          </a:prstGeom>
          <a:noFill/>
          <a:ln/>
        </p:spPr>
        <p:txBody>
          <a:bodyPr wrap="none" lIns="0" tIns="0" rIns="0" bIns="0" rtlCol="0" anchor="t">
            <a:spAutoFit/>
          </a:bodyPr>
          <a:lstStyle/>
          <a:p>
            <a:pPr marL="0" indent="0" algn="r" rtl="1">
              <a:lnSpc>
                <a:spcPts val="2200"/>
              </a:lnSpc>
              <a:buNone/>
            </a:pPr>
            <a:r>
              <a:rPr lang="en-US" sz="3200" b="1" kern="0" spc="1" dirty="0">
                <a:solidFill>
                  <a:srgbClr val="E31837"/>
                </a:solidFill>
              </a:rPr>
              <a:t>لعلامة نايكي</a:t>
            </a:r>
            <a:endParaRPr lang="en-US" sz="3200" dirty="0"/>
          </a:p>
        </p:txBody>
      </p:sp>
      <p:sp>
        <p:nvSpPr>
          <p:cNvPr id="5" name="Text 2"/>
          <p:cNvSpPr/>
          <p:nvPr/>
        </p:nvSpPr>
        <p:spPr>
          <a:xfrm>
            <a:off x="4697823" y="4104766"/>
            <a:ext cx="4357687" cy="873637"/>
          </a:xfrm>
          <a:prstGeom prst="rect">
            <a:avLst/>
          </a:prstGeom>
          <a:noFill/>
          <a:ln/>
        </p:spPr>
        <p:txBody>
          <a:bodyPr wrap="square" lIns="0" tIns="0" rIns="0" bIns="0" rtlCol="0" anchor="t">
            <a:spAutoFit/>
          </a:bodyPr>
          <a:lstStyle/>
          <a:p>
            <a:pPr marL="0" indent="0" algn="ctr" rtl="1">
              <a:lnSpc>
                <a:spcPct val="150000"/>
              </a:lnSpc>
              <a:buNone/>
            </a:pPr>
            <a:r>
              <a:rPr lang="ar-DZ" sz="2000" b="1" dirty="0" smtClean="0">
                <a:solidFill>
                  <a:srgbClr val="555555"/>
                </a:solidFill>
              </a:rPr>
              <a:t>دراسة حالة حقيقية لشركة عالمية تستخدم التسويق الرقمي بنجاح</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6" name="Text 1"/>
          <p:cNvSpPr/>
          <p:nvPr/>
        </p:nvSpPr>
        <p:spPr>
          <a:xfrm>
            <a:off x="1258954" y="208713"/>
            <a:ext cx="3098733" cy="342081"/>
          </a:xfrm>
          <a:prstGeom prst="rect">
            <a:avLst/>
          </a:prstGeom>
          <a:noFill/>
          <a:ln/>
        </p:spPr>
        <p:txBody>
          <a:bodyPr wrap="none" lIns="0" tIns="0" rIns="0" bIns="0" rtlCol="0" anchor="t">
            <a:spAutoFit/>
          </a:bodyPr>
          <a:lstStyle/>
          <a:p>
            <a:pPr marL="0" indent="0" algn="r" rtl="1">
              <a:lnSpc>
                <a:spcPts val="2600"/>
              </a:lnSpc>
              <a:buNone/>
            </a:pPr>
            <a:r>
              <a:rPr lang="en-US" sz="2800" b="1" kern="0" spc="-1" dirty="0">
                <a:solidFill>
                  <a:srgbClr val="111111"/>
                </a:solidFill>
              </a:rPr>
              <a:t>التفاعل الرقمي والاجتماعي</a:t>
            </a:r>
            <a:endParaRPr lang="en-US" sz="2800" dirty="0"/>
          </a:p>
        </p:txBody>
      </p:sp>
      <p:sp>
        <p:nvSpPr>
          <p:cNvPr id="7" name="Text 2"/>
          <p:cNvSpPr/>
          <p:nvPr/>
        </p:nvSpPr>
        <p:spPr>
          <a:xfrm>
            <a:off x="3126580" y="683620"/>
            <a:ext cx="1231107" cy="151773"/>
          </a:xfrm>
          <a:prstGeom prst="rect">
            <a:avLst/>
          </a:prstGeom>
          <a:noFill/>
          <a:ln/>
        </p:spPr>
        <p:txBody>
          <a:bodyPr wrap="none" lIns="0" tIns="0" rIns="0" bIns="0" rtlCol="0" anchor="t">
            <a:spAutoFit/>
          </a:bodyPr>
          <a:lstStyle/>
          <a:p>
            <a:pPr marL="0" indent="0" algn="r" rtl="1">
              <a:lnSpc>
                <a:spcPts val="1100"/>
              </a:lnSpc>
              <a:buNone/>
            </a:pPr>
            <a:r>
              <a:rPr lang="en-US" sz="1400" b="1" dirty="0">
                <a:solidFill>
                  <a:srgbClr val="E31837"/>
                </a:solidFill>
              </a:rPr>
              <a:t>إتقان التسويق الرقمي</a:t>
            </a:r>
            <a:endParaRPr lang="en-US" sz="1400" dirty="0"/>
          </a:p>
        </p:txBody>
      </p:sp>
      <p:sp>
        <p:nvSpPr>
          <p:cNvPr id="8" name="Text 3"/>
          <p:cNvSpPr/>
          <p:nvPr/>
        </p:nvSpPr>
        <p:spPr>
          <a:xfrm>
            <a:off x="265471" y="929412"/>
            <a:ext cx="4092217" cy="646331"/>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أثبتت شركة نايكي براعة فن التسويق الرقمي، مستخدمة وسائل التواصل الاجتماعي والحملات التفاعلية للتواصل مع جمهور عالمي.</a:t>
            </a:r>
            <a:endParaRPr lang="en-US" sz="1400" dirty="0"/>
          </a:p>
        </p:txBody>
      </p:sp>
      <p:sp>
        <p:nvSpPr>
          <p:cNvPr id="9" name="Text 4"/>
          <p:cNvSpPr/>
          <p:nvPr/>
        </p:nvSpPr>
        <p:spPr>
          <a:xfrm>
            <a:off x="2894146" y="1677471"/>
            <a:ext cx="1463542" cy="151773"/>
          </a:xfrm>
          <a:prstGeom prst="rect">
            <a:avLst/>
          </a:prstGeom>
          <a:noFill/>
          <a:ln/>
        </p:spPr>
        <p:txBody>
          <a:bodyPr wrap="none" lIns="0" tIns="0" rIns="0" bIns="0" rtlCol="0" anchor="t">
            <a:spAutoFit/>
          </a:bodyPr>
          <a:lstStyle/>
          <a:p>
            <a:pPr marL="0" indent="0" algn="r" rtl="1">
              <a:lnSpc>
                <a:spcPts val="1100"/>
              </a:lnSpc>
              <a:buNone/>
            </a:pPr>
            <a:r>
              <a:rPr lang="en-US" sz="1400" b="1" dirty="0">
                <a:solidFill>
                  <a:srgbClr val="E31837"/>
                </a:solidFill>
              </a:rPr>
              <a:t>حضور إلكتروني ديناميكي</a:t>
            </a:r>
            <a:endParaRPr lang="en-US" sz="1400" dirty="0"/>
          </a:p>
        </p:txBody>
      </p:sp>
      <p:sp>
        <p:nvSpPr>
          <p:cNvPr id="10" name="Text 5"/>
          <p:cNvSpPr/>
          <p:nvPr/>
        </p:nvSpPr>
        <p:spPr>
          <a:xfrm>
            <a:off x="117987" y="1801712"/>
            <a:ext cx="4365523" cy="969496"/>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أثبتت نايكي استخدام وسائل التواصل الاجتماعي للتواصل مع جمهور عالمي، فأثبتت حضورًا إلكترونيًا ديناميكيًا يتيح لعشاق الرياضة العثور على محتوى ملهم.</a:t>
            </a:r>
            <a:endParaRPr lang="en-US" sz="1400" dirty="0"/>
          </a:p>
        </p:txBody>
      </p:sp>
      <p:sp>
        <p:nvSpPr>
          <p:cNvPr id="11" name="Text 6"/>
          <p:cNvSpPr/>
          <p:nvPr/>
        </p:nvSpPr>
        <p:spPr>
          <a:xfrm>
            <a:off x="3126580" y="2921290"/>
            <a:ext cx="1280800" cy="151773"/>
          </a:xfrm>
          <a:prstGeom prst="rect">
            <a:avLst/>
          </a:prstGeom>
          <a:noFill/>
          <a:ln/>
        </p:spPr>
        <p:txBody>
          <a:bodyPr wrap="none" lIns="0" tIns="0" rIns="0" bIns="0" rtlCol="0" anchor="t">
            <a:spAutoFit/>
          </a:bodyPr>
          <a:lstStyle/>
          <a:p>
            <a:pPr marL="0" indent="0" algn="r" rtl="1">
              <a:lnSpc>
                <a:spcPts val="1100"/>
              </a:lnSpc>
              <a:buNone/>
            </a:pPr>
            <a:r>
              <a:rPr lang="en-US" sz="1400" b="1" dirty="0">
                <a:solidFill>
                  <a:srgbClr val="E31837"/>
                </a:solidFill>
              </a:rPr>
              <a:t>الواقع المعزز والتفاعل</a:t>
            </a:r>
            <a:endParaRPr lang="en-US" sz="1400" dirty="0"/>
          </a:p>
        </p:txBody>
      </p:sp>
      <p:sp>
        <p:nvSpPr>
          <p:cNvPr id="12" name="Text 7"/>
          <p:cNvSpPr/>
          <p:nvPr/>
        </p:nvSpPr>
        <p:spPr>
          <a:xfrm>
            <a:off x="78581" y="2997177"/>
            <a:ext cx="4365522" cy="646331"/>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تبنت نايكي استراتيجيات رقمية مبتكرة مثل الواقع المعزز، حيث يستطيع العملاء تجربة المنتجات افتراضيًا وتحديد منتجاتهم المثالية.</a:t>
            </a:r>
            <a:endParaRPr lang="en-US" sz="1400" dirty="0"/>
          </a:p>
        </p:txBody>
      </p:sp>
      <p:sp>
        <p:nvSpPr>
          <p:cNvPr id="13" name="Shape 8"/>
          <p:cNvSpPr/>
          <p:nvPr/>
        </p:nvSpPr>
        <p:spPr>
          <a:xfrm>
            <a:off x="185737" y="3795576"/>
            <a:ext cx="4240623" cy="1148358"/>
          </a:xfrm>
          <a:prstGeom prst="rect">
            <a:avLst/>
          </a:prstGeom>
          <a:solidFill>
            <a:srgbClr val="FFFFFF"/>
          </a:solidFill>
          <a:ln/>
        </p:spPr>
      </p:sp>
      <p:sp>
        <p:nvSpPr>
          <p:cNvPr id="14" name="Shape 9"/>
          <p:cNvSpPr/>
          <p:nvPr/>
        </p:nvSpPr>
        <p:spPr>
          <a:xfrm>
            <a:off x="4484893" y="3795576"/>
            <a:ext cx="28575" cy="1148358"/>
          </a:xfrm>
          <a:prstGeom prst="rect">
            <a:avLst/>
          </a:prstGeom>
          <a:solidFill>
            <a:srgbClr val="E31837"/>
          </a:solidFill>
          <a:ln/>
        </p:spPr>
      </p:sp>
      <p:sp>
        <p:nvSpPr>
          <p:cNvPr id="15" name="Text 10"/>
          <p:cNvSpPr/>
          <p:nvPr/>
        </p:nvSpPr>
        <p:spPr>
          <a:xfrm>
            <a:off x="3049571" y="3706586"/>
            <a:ext cx="1235916" cy="158313"/>
          </a:xfrm>
          <a:prstGeom prst="rect">
            <a:avLst/>
          </a:prstGeom>
          <a:noFill/>
          <a:ln/>
        </p:spPr>
        <p:txBody>
          <a:bodyPr wrap="none" lIns="0" tIns="0" rIns="0" bIns="0" rtlCol="0" anchor="t">
            <a:spAutoFit/>
          </a:bodyPr>
          <a:lstStyle/>
          <a:p>
            <a:pPr marL="0" indent="0" algn="r" rtl="1">
              <a:lnSpc>
                <a:spcPts val="1100"/>
              </a:lnSpc>
              <a:buNone/>
            </a:pPr>
            <a:r>
              <a:rPr lang="en-US" sz="1600" b="1" dirty="0">
                <a:solidFill>
                  <a:srgbClr val="E31837"/>
                </a:solidFill>
              </a:rPr>
              <a:t>المنصات الرئيسية:</a:t>
            </a:r>
            <a:endParaRPr lang="en-US" sz="1600" dirty="0"/>
          </a:p>
        </p:txBody>
      </p:sp>
      <p:sp>
        <p:nvSpPr>
          <p:cNvPr id="16" name="Text 11"/>
          <p:cNvSpPr/>
          <p:nvPr/>
        </p:nvSpPr>
        <p:spPr>
          <a:xfrm>
            <a:off x="1331152" y="4012500"/>
            <a:ext cx="2954335" cy="161391"/>
          </a:xfrm>
          <a:prstGeom prst="rect">
            <a:avLst/>
          </a:prstGeom>
          <a:noFill/>
          <a:ln/>
        </p:spPr>
        <p:txBody>
          <a:bodyPr wrap="none" lIns="0" tIns="0" rIns="0" bIns="0" rtlCol="0" anchor="t">
            <a:spAutoFit/>
          </a:bodyPr>
          <a:lstStyle/>
          <a:p>
            <a:pPr marL="0" indent="0" algn="r" rtl="1">
              <a:lnSpc>
                <a:spcPts val="1200"/>
              </a:lnSpc>
              <a:buNone/>
            </a:pPr>
            <a:r>
              <a:rPr lang="en-US" sz="1400" b="1" dirty="0">
                <a:solidFill>
                  <a:srgbClr val="555555"/>
                </a:solidFill>
              </a:rPr>
              <a:t>• </a:t>
            </a:r>
            <a:r>
              <a:rPr lang="en-US" sz="1400" b="1" dirty="0">
                <a:solidFill>
                  <a:srgbClr val="E31837"/>
                </a:solidFill>
              </a:rPr>
              <a:t>إنستغرام وتيك توك</a:t>
            </a:r>
            <a:r>
              <a:rPr lang="en-US" sz="1400" b="1" dirty="0">
                <a:solidFill>
                  <a:srgbClr val="555555"/>
                </a:solidFill>
              </a:rPr>
              <a:t> - للوصول إلى الجماهير الشابة</a:t>
            </a:r>
            <a:endParaRPr lang="en-US" sz="1400" b="1" dirty="0"/>
          </a:p>
        </p:txBody>
      </p:sp>
      <p:sp>
        <p:nvSpPr>
          <p:cNvPr id="17" name="Text 12"/>
          <p:cNvSpPr/>
          <p:nvPr/>
        </p:nvSpPr>
        <p:spPr>
          <a:xfrm>
            <a:off x="1746037" y="4360851"/>
            <a:ext cx="2529540" cy="161391"/>
          </a:xfrm>
          <a:prstGeom prst="rect">
            <a:avLst/>
          </a:prstGeom>
          <a:noFill/>
          <a:ln/>
        </p:spPr>
        <p:txBody>
          <a:bodyPr wrap="none" lIns="0" tIns="0" rIns="0" bIns="0" rtlCol="0" anchor="t">
            <a:spAutoFit/>
          </a:bodyPr>
          <a:lstStyle/>
          <a:p>
            <a:pPr marL="0" indent="0" algn="r" rtl="1">
              <a:lnSpc>
                <a:spcPts val="1200"/>
              </a:lnSpc>
              <a:buNone/>
            </a:pPr>
            <a:r>
              <a:rPr lang="en-US" sz="1400" b="1" dirty="0">
                <a:solidFill>
                  <a:srgbClr val="555555"/>
                </a:solidFill>
              </a:rPr>
              <a:t>• </a:t>
            </a:r>
            <a:r>
              <a:rPr lang="en-US" sz="1400" b="1" dirty="0">
                <a:solidFill>
                  <a:srgbClr val="E31837"/>
                </a:solidFill>
              </a:rPr>
              <a:t>يوتيوب</a:t>
            </a:r>
            <a:r>
              <a:rPr lang="en-US" sz="1400" b="1" dirty="0">
                <a:solidFill>
                  <a:srgbClr val="555555"/>
                </a:solidFill>
              </a:rPr>
              <a:t> - لسرد القصص والحملات الطويلة</a:t>
            </a:r>
            <a:endParaRPr lang="en-US" sz="1400" b="1" dirty="0"/>
          </a:p>
        </p:txBody>
      </p:sp>
      <p:sp>
        <p:nvSpPr>
          <p:cNvPr id="18" name="Text 13"/>
          <p:cNvSpPr/>
          <p:nvPr/>
        </p:nvSpPr>
        <p:spPr>
          <a:xfrm>
            <a:off x="1659476" y="4706764"/>
            <a:ext cx="2616101" cy="161391"/>
          </a:xfrm>
          <a:prstGeom prst="rect">
            <a:avLst/>
          </a:prstGeom>
          <a:noFill/>
          <a:ln/>
        </p:spPr>
        <p:txBody>
          <a:bodyPr wrap="none" lIns="0" tIns="0" rIns="0" bIns="0" rtlCol="0" anchor="t">
            <a:spAutoFit/>
          </a:bodyPr>
          <a:lstStyle/>
          <a:p>
            <a:pPr marL="0" indent="0" algn="r" rtl="1">
              <a:lnSpc>
                <a:spcPts val="1200"/>
              </a:lnSpc>
              <a:buNone/>
            </a:pPr>
            <a:r>
              <a:rPr lang="en-US" sz="1400" b="1" dirty="0">
                <a:solidFill>
                  <a:srgbClr val="555555"/>
                </a:solidFill>
              </a:rPr>
              <a:t>• </a:t>
            </a:r>
            <a:r>
              <a:rPr lang="en-US" sz="1400" b="1" dirty="0">
                <a:solidFill>
                  <a:srgbClr val="E31837"/>
                </a:solidFill>
              </a:rPr>
              <a:t>تطبيق نايكي</a:t>
            </a:r>
            <a:r>
              <a:rPr lang="en-US" sz="1400" b="1" dirty="0">
                <a:solidFill>
                  <a:srgbClr val="555555"/>
                </a:solidFill>
              </a:rPr>
              <a:t> - للتجارب الشخصية والتفاعلية</a:t>
            </a:r>
            <a:endParaRPr lang="en-US" sz="1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865864" y="202007"/>
            <a:ext cx="3103285" cy="342081"/>
          </a:xfrm>
          <a:prstGeom prst="rect">
            <a:avLst/>
          </a:prstGeom>
          <a:noFill/>
          <a:ln/>
        </p:spPr>
        <p:txBody>
          <a:bodyPr wrap="none" lIns="0" tIns="0" rIns="0" bIns="0" rtlCol="0" anchor="t">
            <a:spAutoFit/>
          </a:bodyPr>
          <a:lstStyle/>
          <a:p>
            <a:pPr marL="0" indent="0" algn="r" rtl="1">
              <a:lnSpc>
                <a:spcPts val="2600"/>
              </a:lnSpc>
              <a:buNone/>
            </a:pPr>
            <a:r>
              <a:rPr lang="en-US" sz="2800" b="1" kern="0" spc="-1" dirty="0">
                <a:solidFill>
                  <a:srgbClr val="111111"/>
                </a:solidFill>
              </a:rPr>
              <a:t>الالتزام بالقضايا الاجتماعية</a:t>
            </a:r>
            <a:endParaRPr lang="en-US" sz="2800" dirty="0"/>
          </a:p>
        </p:txBody>
      </p:sp>
      <p:sp>
        <p:nvSpPr>
          <p:cNvPr id="4" name="Text 1"/>
          <p:cNvSpPr/>
          <p:nvPr/>
        </p:nvSpPr>
        <p:spPr>
          <a:xfrm>
            <a:off x="6400023" y="888094"/>
            <a:ext cx="2502288" cy="158313"/>
          </a:xfrm>
          <a:prstGeom prst="rect">
            <a:avLst/>
          </a:prstGeom>
          <a:noFill/>
          <a:ln/>
        </p:spPr>
        <p:txBody>
          <a:bodyPr wrap="none" lIns="0" tIns="0" rIns="0" bIns="0" rtlCol="0" anchor="t">
            <a:spAutoFit/>
          </a:bodyPr>
          <a:lstStyle/>
          <a:p>
            <a:pPr marL="0" indent="0" algn="r" rtl="1">
              <a:lnSpc>
                <a:spcPts val="1100"/>
              </a:lnSpc>
              <a:buNone/>
            </a:pPr>
            <a:r>
              <a:rPr lang="en-US" sz="1600" b="1" dirty="0">
                <a:solidFill>
                  <a:srgbClr val="E31837"/>
                </a:solidFill>
              </a:rPr>
              <a:t>• موقف واضح من القضايا الاجتماعية</a:t>
            </a:r>
            <a:endParaRPr lang="en-US" sz="1600" dirty="0"/>
          </a:p>
        </p:txBody>
      </p:sp>
      <p:sp>
        <p:nvSpPr>
          <p:cNvPr id="5" name="Text 2"/>
          <p:cNvSpPr/>
          <p:nvPr/>
        </p:nvSpPr>
        <p:spPr>
          <a:xfrm>
            <a:off x="4748981" y="1112557"/>
            <a:ext cx="4239301" cy="646331"/>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لا تتوانى شركة نايكي عن اتخاذ موقف بشأن القضايا الاجتماعية، حيث تربط علامتها التجارية بالقضايا التي تلقى صدى لدى جمهورها</a:t>
            </a:r>
            <a:endParaRPr lang="en-US" sz="1400" dirty="0"/>
          </a:p>
        </p:txBody>
      </p:sp>
      <p:sp>
        <p:nvSpPr>
          <p:cNvPr id="6" name="Text 3"/>
          <p:cNvSpPr/>
          <p:nvPr/>
        </p:nvSpPr>
        <p:spPr>
          <a:xfrm>
            <a:off x="6790451" y="1967229"/>
            <a:ext cx="2111860" cy="158313"/>
          </a:xfrm>
          <a:prstGeom prst="rect">
            <a:avLst/>
          </a:prstGeom>
          <a:noFill/>
          <a:ln/>
        </p:spPr>
        <p:txBody>
          <a:bodyPr wrap="none" lIns="0" tIns="0" rIns="0" bIns="0" rtlCol="0" anchor="t">
            <a:spAutoFit/>
          </a:bodyPr>
          <a:lstStyle/>
          <a:p>
            <a:pPr marL="0" indent="0" algn="r" rtl="1">
              <a:lnSpc>
                <a:spcPts val="1100"/>
              </a:lnSpc>
              <a:buNone/>
            </a:pPr>
            <a:r>
              <a:rPr lang="en-US" sz="1600" b="1" dirty="0">
                <a:solidFill>
                  <a:srgbClr val="E31837"/>
                </a:solidFill>
              </a:rPr>
              <a:t>• حملات المساواة وPro Hijab</a:t>
            </a:r>
            <a:endParaRPr lang="en-US" sz="1600" dirty="0"/>
          </a:p>
        </p:txBody>
      </p:sp>
      <p:sp>
        <p:nvSpPr>
          <p:cNvPr id="7" name="Text 4"/>
          <p:cNvSpPr/>
          <p:nvPr/>
        </p:nvSpPr>
        <p:spPr>
          <a:xfrm>
            <a:off x="4488025" y="2132234"/>
            <a:ext cx="4481124" cy="646331"/>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حملة "المساواة" التي أطلقتها شركة Nike وطرح منتج Pro Hijab تُظهر التزامها بالشمولية والتنوع والدعم للرياضيات المسلمات</a:t>
            </a:r>
            <a:endParaRPr lang="en-US" sz="1400" dirty="0"/>
          </a:p>
        </p:txBody>
      </p:sp>
      <p:sp>
        <p:nvSpPr>
          <p:cNvPr id="8" name="Text 5"/>
          <p:cNvSpPr/>
          <p:nvPr/>
        </p:nvSpPr>
        <p:spPr>
          <a:xfrm>
            <a:off x="6281401" y="2986906"/>
            <a:ext cx="2739533" cy="158313"/>
          </a:xfrm>
          <a:prstGeom prst="rect">
            <a:avLst/>
          </a:prstGeom>
          <a:noFill/>
          <a:ln/>
        </p:spPr>
        <p:txBody>
          <a:bodyPr wrap="none" lIns="0" tIns="0" rIns="0" bIns="0" rtlCol="0" anchor="t">
            <a:spAutoFit/>
          </a:bodyPr>
          <a:lstStyle/>
          <a:p>
            <a:pPr marL="0" indent="0" algn="r" rtl="1">
              <a:lnSpc>
                <a:spcPts val="1100"/>
              </a:lnSpc>
              <a:buNone/>
            </a:pPr>
            <a:r>
              <a:rPr lang="en-US" sz="1600" b="1" dirty="0">
                <a:solidFill>
                  <a:srgbClr val="E31837"/>
                </a:solidFill>
              </a:rPr>
              <a:t>• برامج المجتمع ودعم الرياضات الشبابية</a:t>
            </a:r>
            <a:endParaRPr lang="en-US" sz="1600" dirty="0"/>
          </a:p>
        </p:txBody>
      </p:sp>
      <p:sp>
        <p:nvSpPr>
          <p:cNvPr id="9" name="Text 6"/>
          <p:cNvSpPr/>
          <p:nvPr/>
        </p:nvSpPr>
        <p:spPr>
          <a:xfrm>
            <a:off x="4708587" y="3275093"/>
            <a:ext cx="4298826" cy="646331"/>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تدعم نايكي برامج الرياضات الشبابية، وتشجع النشاط البدني وأنماط الحياة الصحية داخل المجتمعات المختلفة</a:t>
            </a:r>
            <a:endParaRPr lang="en-US" sz="1400" dirty="0"/>
          </a:p>
        </p:txBody>
      </p:sp>
      <p:sp>
        <p:nvSpPr>
          <p:cNvPr id="10" name="Text 7"/>
          <p:cNvSpPr/>
          <p:nvPr/>
        </p:nvSpPr>
        <p:spPr>
          <a:xfrm>
            <a:off x="7033210" y="4051298"/>
            <a:ext cx="1987724" cy="158313"/>
          </a:xfrm>
          <a:prstGeom prst="rect">
            <a:avLst/>
          </a:prstGeom>
          <a:noFill/>
          <a:ln/>
        </p:spPr>
        <p:txBody>
          <a:bodyPr wrap="none" lIns="0" tIns="0" rIns="0" bIns="0" rtlCol="0" anchor="t">
            <a:spAutoFit/>
          </a:bodyPr>
          <a:lstStyle/>
          <a:p>
            <a:pPr marL="0" indent="0" algn="r" rtl="1">
              <a:lnSpc>
                <a:spcPts val="1100"/>
              </a:lnSpc>
              <a:buNone/>
            </a:pPr>
            <a:r>
              <a:rPr lang="en-US" sz="1600" b="1" dirty="0">
                <a:solidFill>
                  <a:srgbClr val="E31837"/>
                </a:solidFill>
              </a:rPr>
              <a:t>• بناء العلاقات مع المستهلكين</a:t>
            </a:r>
            <a:endParaRPr lang="en-US" sz="1600" dirty="0"/>
          </a:p>
        </p:txBody>
      </p:sp>
      <p:sp>
        <p:nvSpPr>
          <p:cNvPr id="11" name="Text 8"/>
          <p:cNvSpPr/>
          <p:nvPr/>
        </p:nvSpPr>
        <p:spPr>
          <a:xfrm>
            <a:off x="4689456" y="4360677"/>
            <a:ext cx="4298826" cy="646331"/>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لا تعمل هذه المسؤولية الاجتماعية على تعزيز صورة نايكي التجارية فحسب، بل تجذب أيضًا المستهلكين الذين يشاركونها قيمها</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0"/>
            <a:ext cx="9144000" cy="5143500"/>
          </a:xfrm>
          <a:prstGeom prst="rect">
            <a:avLst/>
          </a:prstGeom>
        </p:spPr>
      </p:pic>
      <p:sp>
        <p:nvSpPr>
          <p:cNvPr id="5" name="Text 1"/>
          <p:cNvSpPr/>
          <p:nvPr/>
        </p:nvSpPr>
        <p:spPr>
          <a:xfrm>
            <a:off x="1636105" y="311479"/>
            <a:ext cx="2837572" cy="342081"/>
          </a:xfrm>
          <a:prstGeom prst="rect">
            <a:avLst/>
          </a:prstGeom>
          <a:noFill/>
          <a:ln/>
        </p:spPr>
        <p:txBody>
          <a:bodyPr wrap="none" lIns="0" tIns="0" rIns="0" bIns="0" rtlCol="0" anchor="t">
            <a:spAutoFit/>
          </a:bodyPr>
          <a:lstStyle/>
          <a:p>
            <a:pPr marL="0" indent="0" algn="r">
              <a:lnSpc>
                <a:spcPts val="2600"/>
              </a:lnSpc>
              <a:buNone/>
            </a:pPr>
            <a:r>
              <a:rPr lang="en-US" sz="2800" b="1" kern="0" spc="-1" dirty="0">
                <a:solidFill>
                  <a:srgbClr val="111111"/>
                </a:solidFill>
              </a:rPr>
              <a:t>قوة الاستراتيجية الشاملة</a:t>
            </a:r>
            <a:endParaRPr lang="en-US" sz="2800" dirty="0"/>
          </a:p>
        </p:txBody>
      </p:sp>
      <p:sp>
        <p:nvSpPr>
          <p:cNvPr id="6" name="Text 2"/>
          <p:cNvSpPr/>
          <p:nvPr/>
        </p:nvSpPr>
        <p:spPr>
          <a:xfrm>
            <a:off x="3045805" y="839297"/>
            <a:ext cx="1211870" cy="164917"/>
          </a:xfrm>
          <a:prstGeom prst="rect">
            <a:avLst/>
          </a:prstGeom>
          <a:noFill/>
          <a:ln/>
        </p:spPr>
        <p:txBody>
          <a:bodyPr wrap="none" lIns="0" tIns="0" rIns="0" bIns="0" rtlCol="0" anchor="t">
            <a:spAutoFit/>
          </a:bodyPr>
          <a:lstStyle/>
          <a:p>
            <a:pPr marL="0" indent="0" algn="r" rtl="1">
              <a:lnSpc>
                <a:spcPts val="1100"/>
              </a:lnSpc>
              <a:buNone/>
            </a:pPr>
            <a:r>
              <a:rPr lang="en-US" b="1" dirty="0">
                <a:solidFill>
                  <a:srgbClr val="E31837"/>
                </a:solidFill>
              </a:rPr>
              <a:t>نموذج يُحتذى به</a:t>
            </a:r>
            <a:endParaRPr lang="en-US" dirty="0"/>
          </a:p>
        </p:txBody>
      </p:sp>
      <p:sp>
        <p:nvSpPr>
          <p:cNvPr id="7" name="Text 3"/>
          <p:cNvSpPr/>
          <p:nvPr/>
        </p:nvSpPr>
        <p:spPr>
          <a:xfrm>
            <a:off x="69748" y="1119436"/>
            <a:ext cx="4187927" cy="611514"/>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تُعد استراتيجية التسويق لدى نايكي مثالًا يُحتذى به في بناء علامة تجارية خالدة تتجاوز حدود الرياضة.</a:t>
            </a:r>
            <a:endParaRPr lang="en-US" sz="1400" dirty="0"/>
          </a:p>
        </p:txBody>
      </p:sp>
      <p:sp>
        <p:nvSpPr>
          <p:cNvPr id="8" name="Text 4"/>
          <p:cNvSpPr/>
          <p:nvPr/>
        </p:nvSpPr>
        <p:spPr>
          <a:xfrm>
            <a:off x="3054891" y="1916688"/>
            <a:ext cx="1147750" cy="158313"/>
          </a:xfrm>
          <a:prstGeom prst="rect">
            <a:avLst/>
          </a:prstGeom>
          <a:noFill/>
          <a:ln/>
        </p:spPr>
        <p:txBody>
          <a:bodyPr wrap="none" lIns="0" tIns="0" rIns="0" bIns="0" rtlCol="0" anchor="t">
            <a:spAutoFit/>
          </a:bodyPr>
          <a:lstStyle/>
          <a:p>
            <a:pPr marL="0" indent="0" algn="l">
              <a:lnSpc>
                <a:spcPts val="1100"/>
              </a:lnSpc>
              <a:buNone/>
            </a:pPr>
            <a:r>
              <a:rPr lang="en-US" sz="1600" b="1" dirty="0">
                <a:solidFill>
                  <a:srgbClr val="E31837"/>
                </a:solidFill>
              </a:rPr>
              <a:t>العناصر الأساسية</a:t>
            </a:r>
            <a:endParaRPr lang="en-US" sz="1600" dirty="0"/>
          </a:p>
        </p:txBody>
      </p:sp>
      <p:sp>
        <p:nvSpPr>
          <p:cNvPr id="9" name="Text 5"/>
          <p:cNvSpPr/>
          <p:nvPr/>
        </p:nvSpPr>
        <p:spPr>
          <a:xfrm>
            <a:off x="98323" y="2117408"/>
            <a:ext cx="4187927" cy="611514"/>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من خلال التركيز على الروابط العاطفية والشراكات مع المؤثرين والابتكار والتحول الرقمي والمسؤولية الاجتماعية.</a:t>
            </a:r>
            <a:endParaRPr lang="en-US" sz="1400" dirty="0"/>
          </a:p>
        </p:txBody>
      </p:sp>
      <p:sp>
        <p:nvSpPr>
          <p:cNvPr id="10" name="Text 6"/>
          <p:cNvSpPr/>
          <p:nvPr/>
        </p:nvSpPr>
        <p:spPr>
          <a:xfrm>
            <a:off x="3536044" y="2965159"/>
            <a:ext cx="750206" cy="158313"/>
          </a:xfrm>
          <a:prstGeom prst="rect">
            <a:avLst/>
          </a:prstGeom>
          <a:noFill/>
          <a:ln/>
        </p:spPr>
        <p:txBody>
          <a:bodyPr wrap="none" lIns="0" tIns="0" rIns="0" bIns="0" rtlCol="0" anchor="t">
            <a:spAutoFit/>
          </a:bodyPr>
          <a:lstStyle/>
          <a:p>
            <a:pPr marL="0" indent="0" algn="r" rtl="1">
              <a:lnSpc>
                <a:spcPts val="1100"/>
              </a:lnSpc>
              <a:buNone/>
            </a:pPr>
            <a:r>
              <a:rPr lang="en-US" sz="1600" b="1" dirty="0">
                <a:solidFill>
                  <a:srgbClr val="E31837"/>
                </a:solidFill>
              </a:rPr>
              <a:t>الإرث الدائم</a:t>
            </a:r>
            <a:endParaRPr lang="en-US" sz="1600" dirty="0"/>
          </a:p>
        </p:txBody>
      </p:sp>
      <p:sp>
        <p:nvSpPr>
          <p:cNvPr id="11" name="Text 7"/>
          <p:cNvSpPr/>
          <p:nvPr/>
        </p:nvSpPr>
        <p:spPr>
          <a:xfrm>
            <a:off x="141187" y="3406982"/>
            <a:ext cx="4145063" cy="611514"/>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استطاعت نايكي أن تُرسخ علامة تجارية تلهم الملايين حول العالم وتبني إرثًا راسخًا.</a:t>
            </a:r>
            <a:endParaRPr lang="en-US" sz="1400" dirty="0"/>
          </a:p>
        </p:txBody>
      </p:sp>
      <p:sp>
        <p:nvSpPr>
          <p:cNvPr id="12" name="Shape 8"/>
          <p:cNvSpPr/>
          <p:nvPr/>
        </p:nvSpPr>
        <p:spPr>
          <a:xfrm>
            <a:off x="141187" y="4090219"/>
            <a:ext cx="4323656" cy="1007613"/>
          </a:xfrm>
          <a:prstGeom prst="rect">
            <a:avLst/>
          </a:prstGeom>
          <a:solidFill>
            <a:srgbClr val="111111"/>
          </a:solidFill>
          <a:ln/>
        </p:spPr>
      </p:sp>
      <p:sp>
        <p:nvSpPr>
          <p:cNvPr id="13" name="Shape 9"/>
          <p:cNvSpPr/>
          <p:nvPr/>
        </p:nvSpPr>
        <p:spPr>
          <a:xfrm>
            <a:off x="4436268" y="4540619"/>
            <a:ext cx="28575" cy="557213"/>
          </a:xfrm>
          <a:prstGeom prst="rect">
            <a:avLst/>
          </a:prstGeom>
          <a:solidFill>
            <a:srgbClr val="E31837"/>
          </a:solidFill>
          <a:ln/>
        </p:spPr>
      </p:sp>
      <p:sp>
        <p:nvSpPr>
          <p:cNvPr id="14" name="Text 10"/>
          <p:cNvSpPr/>
          <p:nvPr/>
        </p:nvSpPr>
        <p:spPr>
          <a:xfrm>
            <a:off x="371475" y="4090219"/>
            <a:ext cx="3914775" cy="934679"/>
          </a:xfrm>
          <a:prstGeom prst="rect">
            <a:avLst/>
          </a:prstGeom>
          <a:noFill/>
          <a:ln/>
        </p:spPr>
        <p:txBody>
          <a:bodyPr wrap="square" lIns="0" tIns="0" rIns="0" bIns="0" rtlCol="0" anchor="t">
            <a:spAutoFit/>
          </a:bodyPr>
          <a:lstStyle/>
          <a:p>
            <a:pPr marL="0" indent="0" algn="r" rtl="1">
              <a:lnSpc>
                <a:spcPct val="150000"/>
              </a:lnSpc>
              <a:buNone/>
            </a:pPr>
            <a:r>
              <a:rPr lang="en-US" sz="1400" dirty="0">
                <a:solidFill>
                  <a:schemeClr val="bg1">
                    <a:lumMod val="95000"/>
                  </a:schemeClr>
                </a:solidFill>
              </a:rPr>
              <a:t>هذا دليل قاطع على أن قوة التسويق الاستراتيجي لا تقتصر فقط على زيادة المبيعات، بل أيضًا على بناء </a:t>
            </a:r>
            <a:r>
              <a:rPr lang="en-US" sz="1400" b="1" dirty="0">
                <a:solidFill>
                  <a:schemeClr val="bg1">
                    <a:lumMod val="95000"/>
                  </a:schemeClr>
                </a:solidFill>
              </a:rPr>
              <a:t>علاقات عميقة</a:t>
            </a:r>
            <a:r>
              <a:rPr lang="en-US" sz="1400" dirty="0">
                <a:solidFill>
                  <a:schemeClr val="bg1">
                    <a:lumMod val="95000"/>
                  </a:schemeClr>
                </a:solidFill>
              </a:rPr>
              <a:t> مع العملاء وخلق </a:t>
            </a:r>
            <a:r>
              <a:rPr lang="en-US" sz="1400" b="1" dirty="0">
                <a:solidFill>
                  <a:schemeClr val="bg1">
                    <a:lumMod val="95000"/>
                  </a:schemeClr>
                </a:solidFill>
              </a:rPr>
              <a:t>شعور بالانتماء</a:t>
            </a:r>
            <a:r>
              <a:rPr lang="en-US" sz="1400" dirty="0">
                <a:solidFill>
                  <a:schemeClr val="bg1">
                    <a:lumMod val="95000"/>
                  </a:schemeClr>
                </a:solidFill>
              </a:rPr>
              <a:t> حول العلامة التجارية</a:t>
            </a:r>
            <a:r>
              <a:rPr lang="en-US" sz="780" dirty="0">
                <a:solidFill>
                  <a:schemeClr val="bg1">
                    <a:lumMod val="95000"/>
                  </a:schemeClr>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8658" y="10388"/>
            <a:ext cx="9144000" cy="5143500"/>
          </a:xfrm>
          <a:prstGeom prst="rect">
            <a:avLst/>
          </a:prstGeom>
        </p:spPr>
      </p:pic>
      <p:sp>
        <p:nvSpPr>
          <p:cNvPr id="5" name="Text 1"/>
          <p:cNvSpPr/>
          <p:nvPr/>
        </p:nvSpPr>
        <p:spPr>
          <a:xfrm>
            <a:off x="1241215" y="317630"/>
            <a:ext cx="3330785" cy="313227"/>
          </a:xfrm>
          <a:prstGeom prst="rect">
            <a:avLst/>
          </a:prstGeom>
          <a:noFill/>
          <a:ln/>
        </p:spPr>
        <p:txBody>
          <a:bodyPr wrap="none" lIns="0" tIns="0" rIns="0" bIns="0" rtlCol="0" anchor="t">
            <a:spAutoFit/>
          </a:bodyPr>
          <a:lstStyle/>
          <a:p>
            <a:pPr marL="0" indent="0" algn="l" rtl="1">
              <a:lnSpc>
                <a:spcPts val="2300"/>
              </a:lnSpc>
              <a:buNone/>
            </a:pPr>
            <a:r>
              <a:rPr lang="en-US" sz="2800" b="1" kern="0" spc="-1" dirty="0">
                <a:solidFill>
                  <a:srgbClr val="111111"/>
                </a:solidFill>
              </a:rPr>
              <a:t>علامة تجارية بقيمة استثنائية</a:t>
            </a:r>
            <a:endParaRPr lang="en-US" sz="2800" dirty="0"/>
          </a:p>
        </p:txBody>
      </p:sp>
      <p:sp>
        <p:nvSpPr>
          <p:cNvPr id="6" name="Text 2"/>
          <p:cNvSpPr/>
          <p:nvPr/>
        </p:nvSpPr>
        <p:spPr>
          <a:xfrm>
            <a:off x="1834638" y="1154962"/>
            <a:ext cx="643894" cy="325602"/>
          </a:xfrm>
          <a:prstGeom prst="rect">
            <a:avLst/>
          </a:prstGeom>
          <a:noFill/>
          <a:ln/>
        </p:spPr>
        <p:txBody>
          <a:bodyPr wrap="none" lIns="0" tIns="0" rIns="0" bIns="0" rtlCol="0" anchor="t">
            <a:spAutoFit/>
          </a:bodyPr>
          <a:lstStyle/>
          <a:p>
            <a:pPr marL="0" indent="0" algn="l">
              <a:lnSpc>
                <a:spcPts val="2400"/>
              </a:lnSpc>
              <a:buNone/>
            </a:pPr>
            <a:r>
              <a:rPr lang="en-US" sz="2800" b="1" kern="0" spc="-1" dirty="0">
                <a:solidFill>
                  <a:srgbClr val="E31837"/>
                </a:solidFill>
              </a:rPr>
              <a:t>31.3</a:t>
            </a:r>
            <a:endParaRPr lang="en-US" sz="2800" dirty="0"/>
          </a:p>
        </p:txBody>
      </p:sp>
      <p:sp>
        <p:nvSpPr>
          <p:cNvPr id="7" name="Text 3"/>
          <p:cNvSpPr/>
          <p:nvPr/>
        </p:nvSpPr>
        <p:spPr>
          <a:xfrm>
            <a:off x="428625" y="1784486"/>
            <a:ext cx="3157916" cy="213520"/>
          </a:xfrm>
          <a:prstGeom prst="rect">
            <a:avLst/>
          </a:prstGeom>
          <a:noFill/>
          <a:ln/>
        </p:spPr>
        <p:txBody>
          <a:bodyPr wrap="none" lIns="0" tIns="0" rIns="0" bIns="0" rtlCol="0" anchor="t">
            <a:spAutoFit/>
          </a:bodyPr>
          <a:lstStyle/>
          <a:p>
            <a:pPr marL="0" indent="0" algn="r" rtl="1">
              <a:lnSpc>
                <a:spcPts val="1400"/>
              </a:lnSpc>
              <a:buNone/>
            </a:pPr>
            <a:r>
              <a:rPr lang="en-US" sz="2400" dirty="0">
                <a:solidFill>
                  <a:srgbClr val="555555"/>
                </a:solidFill>
              </a:rPr>
              <a:t>مليار دولار قيمة العلامة التجارية</a:t>
            </a:r>
            <a:endParaRPr lang="en-US" sz="2400" dirty="0"/>
          </a:p>
        </p:txBody>
      </p:sp>
      <p:sp>
        <p:nvSpPr>
          <p:cNvPr id="8" name="Text 4"/>
          <p:cNvSpPr/>
          <p:nvPr/>
        </p:nvSpPr>
        <p:spPr>
          <a:xfrm>
            <a:off x="1852142" y="2257716"/>
            <a:ext cx="626390" cy="325602"/>
          </a:xfrm>
          <a:prstGeom prst="rect">
            <a:avLst/>
          </a:prstGeom>
          <a:noFill/>
          <a:ln/>
        </p:spPr>
        <p:txBody>
          <a:bodyPr wrap="none" lIns="0" tIns="0" rIns="0" bIns="0" rtlCol="0" anchor="t">
            <a:spAutoFit/>
          </a:bodyPr>
          <a:lstStyle/>
          <a:p>
            <a:pPr marL="0" indent="0" algn="l">
              <a:lnSpc>
                <a:spcPts val="2400"/>
              </a:lnSpc>
              <a:buNone/>
            </a:pPr>
            <a:r>
              <a:rPr lang="en-US" sz="2800" b="1" kern="0" spc="-1" dirty="0">
                <a:solidFill>
                  <a:srgbClr val="E31837"/>
                </a:solidFill>
              </a:rPr>
              <a:t>39%</a:t>
            </a:r>
            <a:endParaRPr lang="en-US" sz="2800" dirty="0"/>
          </a:p>
        </p:txBody>
      </p:sp>
      <p:sp>
        <p:nvSpPr>
          <p:cNvPr id="9" name="Text 5"/>
          <p:cNvSpPr/>
          <p:nvPr/>
        </p:nvSpPr>
        <p:spPr>
          <a:xfrm>
            <a:off x="81497" y="2790293"/>
            <a:ext cx="4150175" cy="193771"/>
          </a:xfrm>
          <a:prstGeom prst="rect">
            <a:avLst/>
          </a:prstGeom>
          <a:noFill/>
          <a:ln/>
        </p:spPr>
        <p:txBody>
          <a:bodyPr wrap="none" lIns="0" tIns="0" rIns="0" bIns="0" rtlCol="0" anchor="t">
            <a:spAutoFit/>
          </a:bodyPr>
          <a:lstStyle/>
          <a:p>
            <a:pPr marL="0" indent="0" algn="r" rtl="1">
              <a:lnSpc>
                <a:spcPts val="1400"/>
              </a:lnSpc>
              <a:buNone/>
            </a:pPr>
            <a:r>
              <a:rPr lang="en-US" b="1" dirty="0">
                <a:solidFill>
                  <a:srgbClr val="555555"/>
                </a:solidFill>
              </a:rPr>
              <a:t>نسبة المبيعات المباشرة للمستهلكين من إجمالي الإيرادات</a:t>
            </a:r>
            <a:endParaRPr lang="en-US" b="1" dirty="0"/>
          </a:p>
        </p:txBody>
      </p:sp>
      <p:sp>
        <p:nvSpPr>
          <p:cNvPr id="10" name="Text 6"/>
          <p:cNvSpPr/>
          <p:nvPr/>
        </p:nvSpPr>
        <p:spPr>
          <a:xfrm>
            <a:off x="48636" y="3108520"/>
            <a:ext cx="4510851" cy="456535"/>
          </a:xfrm>
          <a:prstGeom prst="rect">
            <a:avLst/>
          </a:prstGeom>
          <a:noFill/>
          <a:ln/>
        </p:spPr>
        <p:txBody>
          <a:bodyPr wrap="none" lIns="0" tIns="0" rIns="0" bIns="0" rtlCol="0" anchor="t">
            <a:spAutoFit/>
          </a:bodyPr>
          <a:lstStyle/>
          <a:p>
            <a:pPr marL="0" indent="0" algn="ctr">
              <a:lnSpc>
                <a:spcPts val="1400"/>
              </a:lnSpc>
              <a:buNone/>
            </a:pPr>
            <a:r>
              <a:rPr lang="en-US" sz="2000" dirty="0">
                <a:solidFill>
                  <a:srgbClr val="E31837"/>
                </a:solidFill>
              </a:rPr>
              <a:t>"</a:t>
            </a:r>
            <a:r>
              <a:rPr lang="en-US" dirty="0">
                <a:solidFill>
                  <a:srgbClr val="E31837"/>
                </a:solidFill>
              </a:rPr>
              <a:t>Just Do It</a:t>
            </a:r>
            <a:r>
              <a:rPr lang="en-US" dirty="0" smtClean="0">
                <a:solidFill>
                  <a:srgbClr val="E31837"/>
                </a:solidFill>
              </a:rPr>
              <a:t>"</a:t>
            </a:r>
            <a:endParaRPr lang="ar-DZ" dirty="0" smtClean="0">
              <a:solidFill>
                <a:srgbClr val="E31837"/>
              </a:solidFill>
            </a:endParaRPr>
          </a:p>
          <a:p>
            <a:pPr marL="0" indent="0" algn="ctr" rtl="1">
              <a:buNone/>
            </a:pPr>
            <a:r>
              <a:rPr lang="en-US" b="1" dirty="0" smtClean="0">
                <a:solidFill>
                  <a:srgbClr val="555555"/>
                </a:solidFill>
              </a:rPr>
              <a:t> </a:t>
            </a:r>
            <a:r>
              <a:rPr lang="en-US" b="1" dirty="0">
                <a:solidFill>
                  <a:srgbClr val="555555"/>
                </a:solidFill>
              </a:rPr>
              <a:t>- حملة واحدة من أنجح الشعارات في التاريخ الإعلاني العالمي</a:t>
            </a:r>
            <a:endParaRPr lang="en-US" b="1" dirty="0"/>
          </a:p>
        </p:txBody>
      </p:sp>
      <p:sp>
        <p:nvSpPr>
          <p:cNvPr id="11" name="Text 7"/>
          <p:cNvSpPr/>
          <p:nvPr/>
        </p:nvSpPr>
        <p:spPr>
          <a:xfrm>
            <a:off x="428625" y="3820455"/>
            <a:ext cx="3789755" cy="193771"/>
          </a:xfrm>
          <a:prstGeom prst="rect">
            <a:avLst/>
          </a:prstGeom>
          <a:noFill/>
          <a:ln/>
        </p:spPr>
        <p:txBody>
          <a:bodyPr wrap="none" lIns="0" tIns="0" rIns="0" bIns="0" rtlCol="0" anchor="t">
            <a:spAutoFit/>
          </a:bodyPr>
          <a:lstStyle/>
          <a:p>
            <a:pPr marL="0" indent="0" algn="r" rtl="1">
              <a:lnSpc>
                <a:spcPts val="1400"/>
              </a:lnSpc>
              <a:buNone/>
            </a:pPr>
            <a:r>
              <a:rPr lang="en-US" b="1" dirty="0">
                <a:solidFill>
                  <a:srgbClr val="555555"/>
                </a:solidFill>
              </a:rPr>
              <a:t>مبادرات الاستدامة: </a:t>
            </a:r>
            <a:r>
              <a:rPr lang="en-US" b="1" dirty="0">
                <a:solidFill>
                  <a:srgbClr val="E31837"/>
                </a:solidFill>
              </a:rPr>
              <a:t>Move to Zero</a:t>
            </a:r>
            <a:r>
              <a:rPr lang="en-US" b="1" dirty="0">
                <a:solidFill>
                  <a:srgbClr val="555555"/>
                </a:solidFill>
              </a:rPr>
              <a:t> و </a:t>
            </a:r>
            <a:r>
              <a:rPr lang="en-US" b="1" dirty="0">
                <a:solidFill>
                  <a:srgbClr val="E31837"/>
                </a:solidFill>
              </a:rPr>
              <a:t>Pro Hijab</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344851" y="180906"/>
            <a:ext cx="3653244" cy="412934"/>
          </a:xfrm>
          <a:prstGeom prst="rect">
            <a:avLst/>
          </a:prstGeom>
          <a:noFill/>
          <a:ln/>
        </p:spPr>
        <p:txBody>
          <a:bodyPr wrap="none" lIns="0" tIns="0" rIns="0" bIns="0" rtlCol="0" anchor="t">
            <a:spAutoFit/>
          </a:bodyPr>
          <a:lstStyle/>
          <a:p>
            <a:pPr marL="0" indent="0" algn="r" rtl="1">
              <a:lnSpc>
                <a:spcPts val="3200"/>
              </a:lnSpc>
              <a:buNone/>
            </a:pPr>
            <a:r>
              <a:rPr lang="en-US" sz="3200" b="1" kern="0" spc="-2" dirty="0">
                <a:solidFill>
                  <a:srgbClr val="111111"/>
                </a:solidFill>
              </a:rPr>
              <a:t>ما هي استراتيجية التسويق؟</a:t>
            </a:r>
            <a:endParaRPr lang="en-US" sz="3200" dirty="0"/>
          </a:p>
        </p:txBody>
      </p:sp>
      <p:sp>
        <p:nvSpPr>
          <p:cNvPr id="4" name="Shape 1"/>
          <p:cNvSpPr/>
          <p:nvPr/>
        </p:nvSpPr>
        <p:spPr>
          <a:xfrm>
            <a:off x="571500" y="785500"/>
            <a:ext cx="8001000" cy="1535973"/>
          </a:xfrm>
          <a:prstGeom prst="rect">
            <a:avLst/>
          </a:prstGeom>
          <a:solidFill>
            <a:srgbClr val="FFFFFF"/>
          </a:solidFill>
          <a:ln/>
        </p:spPr>
      </p:sp>
      <p:sp>
        <p:nvSpPr>
          <p:cNvPr id="5" name="Shape 2"/>
          <p:cNvSpPr/>
          <p:nvPr/>
        </p:nvSpPr>
        <p:spPr>
          <a:xfrm>
            <a:off x="8529638" y="1553487"/>
            <a:ext cx="42863" cy="891518"/>
          </a:xfrm>
          <a:prstGeom prst="rect">
            <a:avLst/>
          </a:prstGeom>
          <a:solidFill>
            <a:srgbClr val="E31837"/>
          </a:solidFill>
          <a:ln/>
        </p:spPr>
      </p:sp>
      <p:sp>
        <p:nvSpPr>
          <p:cNvPr id="6" name="Text 3"/>
          <p:cNvSpPr/>
          <p:nvPr/>
        </p:nvSpPr>
        <p:spPr>
          <a:xfrm>
            <a:off x="672972" y="868620"/>
            <a:ext cx="7755195" cy="1384995"/>
          </a:xfrm>
          <a:prstGeom prst="rect">
            <a:avLst/>
          </a:prstGeom>
          <a:noFill/>
          <a:ln/>
        </p:spPr>
        <p:txBody>
          <a:bodyPr wrap="square" lIns="0" tIns="0" rIns="0" bIns="0" rtlCol="0" anchor="t">
            <a:spAutoFit/>
          </a:bodyPr>
          <a:lstStyle/>
          <a:p>
            <a:pPr marL="0" indent="0" algn="r" rtl="1">
              <a:lnSpc>
                <a:spcPct val="150000"/>
              </a:lnSpc>
              <a:buNone/>
            </a:pPr>
            <a:r>
              <a:rPr lang="en-US" sz="2000" dirty="0" err="1" smtClean="0">
                <a:solidFill>
                  <a:srgbClr val="333333"/>
                </a:solidFill>
              </a:rPr>
              <a:t>تُعد</a:t>
            </a:r>
            <a:r>
              <a:rPr lang="en-US" sz="2000" dirty="0" smtClean="0">
                <a:solidFill>
                  <a:srgbClr val="333333"/>
                </a:solidFill>
              </a:rPr>
              <a:t> </a:t>
            </a:r>
            <a:r>
              <a:rPr lang="en-US" sz="2000" dirty="0">
                <a:solidFill>
                  <a:srgbClr val="333333"/>
                </a:solidFill>
              </a:rPr>
              <a:t>استراتيجية التسويق خطة شاملة تُحدد كيفية وصول الشركة إلى جمهورها المستهدف، وتحقيق أهدافها، واكتساب ميزة تنافسية في السوق. تشمل هذه الاستراتيجية تحديد الجمهور المناسب، وفهم احتياجاته، وصياغة رسائل مُخصصة للترويج للمنتجات أو الخدمات بفعالية.</a:t>
            </a:r>
            <a:endParaRPr lang="en-US" sz="2000" dirty="0"/>
          </a:p>
        </p:txBody>
      </p:sp>
      <p:sp>
        <p:nvSpPr>
          <p:cNvPr id="7" name="Text 4"/>
          <p:cNvSpPr/>
          <p:nvPr/>
        </p:nvSpPr>
        <p:spPr>
          <a:xfrm>
            <a:off x="7171473" y="2594433"/>
            <a:ext cx="1356140" cy="213007"/>
          </a:xfrm>
          <a:prstGeom prst="rect">
            <a:avLst/>
          </a:prstGeom>
          <a:noFill/>
          <a:ln/>
        </p:spPr>
        <p:txBody>
          <a:bodyPr wrap="none" lIns="0" tIns="0" rIns="0" bIns="0" rtlCol="0" anchor="t">
            <a:spAutoFit/>
          </a:bodyPr>
          <a:lstStyle/>
          <a:p>
            <a:pPr marL="0" indent="0" algn="r" rtl="1">
              <a:lnSpc>
                <a:spcPts val="1600"/>
              </a:lnSpc>
              <a:buNone/>
            </a:pPr>
            <a:r>
              <a:rPr lang="en-US" b="1" dirty="0">
                <a:solidFill>
                  <a:srgbClr val="111111"/>
                </a:solidFill>
              </a:rPr>
              <a:t>العناصر الأساسية:</a:t>
            </a:r>
            <a:endParaRPr lang="en-US" dirty="0"/>
          </a:p>
        </p:txBody>
      </p:sp>
      <p:sp>
        <p:nvSpPr>
          <p:cNvPr id="8" name="Text 5"/>
          <p:cNvSpPr/>
          <p:nvPr/>
        </p:nvSpPr>
        <p:spPr>
          <a:xfrm>
            <a:off x="672972" y="2739812"/>
            <a:ext cx="8001000" cy="832407"/>
          </a:xfrm>
          <a:prstGeom prst="rect">
            <a:avLst/>
          </a:prstGeom>
          <a:noFill/>
          <a:ln/>
        </p:spPr>
        <p:txBody>
          <a:bodyPr wrap="square" lIns="0" tIns="0" rIns="170053" bIns="0" rtlCol="0" anchor="t">
            <a:spAutoFit/>
          </a:bodyPr>
          <a:lstStyle/>
          <a:p>
            <a:pPr marL="0" indent="0" algn="r" rtl="1">
              <a:lnSpc>
                <a:spcPct val="150000"/>
              </a:lnSpc>
              <a:buNone/>
            </a:pPr>
            <a:r>
              <a:rPr lang="en-US" sz="2000" b="1" dirty="0">
                <a:solidFill>
                  <a:srgbClr val="E31837"/>
                </a:solidFill>
              </a:rPr>
              <a:t>• </a:t>
            </a:r>
            <a:r>
              <a:rPr lang="en-US" b="1" dirty="0">
                <a:solidFill>
                  <a:srgbClr val="E31837"/>
                </a:solidFill>
              </a:rPr>
              <a:t>تحديد موقع المنتج والتسويق والتوظيف والجهود الترويجية</a:t>
            </a:r>
            <a:r>
              <a:rPr lang="en-US" dirty="0">
                <a:solidFill>
                  <a:srgbClr val="555555"/>
                </a:solidFill>
              </a:rPr>
              <a:t>
 بناء استراتيجية مُجدية لبيع المنتجات</a:t>
            </a:r>
            <a:endParaRPr lang="en-US" dirty="0"/>
          </a:p>
        </p:txBody>
      </p:sp>
      <p:sp>
        <p:nvSpPr>
          <p:cNvPr id="9" name="Text 6"/>
          <p:cNvSpPr/>
          <p:nvPr/>
        </p:nvSpPr>
        <p:spPr>
          <a:xfrm>
            <a:off x="672972" y="3571618"/>
            <a:ext cx="8001000" cy="786241"/>
          </a:xfrm>
          <a:prstGeom prst="rect">
            <a:avLst/>
          </a:prstGeom>
          <a:noFill/>
          <a:ln/>
        </p:spPr>
        <p:txBody>
          <a:bodyPr wrap="square" lIns="0" tIns="0" rIns="170053" bIns="0" rtlCol="0" anchor="t">
            <a:spAutoFit/>
          </a:bodyPr>
          <a:lstStyle/>
          <a:p>
            <a:pPr marL="0" indent="0" algn="r" rtl="1">
              <a:lnSpc>
                <a:spcPct val="150000"/>
              </a:lnSpc>
              <a:buNone/>
            </a:pPr>
            <a:r>
              <a:rPr lang="en-US" b="1" dirty="0">
                <a:solidFill>
                  <a:srgbClr val="E31837"/>
                </a:solidFill>
              </a:rPr>
              <a:t>• التركيز على بناء علاقة عاطفية مع المستهلكين</a:t>
            </a:r>
            <a:r>
              <a:rPr lang="en-US" dirty="0">
                <a:solidFill>
                  <a:srgbClr val="555555"/>
                </a:solidFill>
              </a:rPr>
              <a:t>
 وتعزيز ولاء العلامة التجارية، وترسيخ حضور عالمي دائم</a:t>
            </a:r>
            <a:endParaRPr lang="en-US" dirty="0"/>
          </a:p>
        </p:txBody>
      </p:sp>
      <p:sp>
        <p:nvSpPr>
          <p:cNvPr id="10" name="Text 7"/>
          <p:cNvSpPr/>
          <p:nvPr/>
        </p:nvSpPr>
        <p:spPr>
          <a:xfrm>
            <a:off x="758312" y="4225865"/>
            <a:ext cx="8001000" cy="873637"/>
          </a:xfrm>
          <a:prstGeom prst="rect">
            <a:avLst/>
          </a:prstGeom>
          <a:noFill/>
          <a:ln/>
        </p:spPr>
        <p:txBody>
          <a:bodyPr wrap="square" lIns="0" tIns="0" rIns="170053" bIns="0" rtlCol="0" anchor="t">
            <a:spAutoFit/>
          </a:bodyPr>
          <a:lstStyle/>
          <a:p>
            <a:pPr marL="0" indent="0" algn="r" rtl="1">
              <a:lnSpc>
                <a:spcPct val="150000"/>
              </a:lnSpc>
              <a:buNone/>
            </a:pPr>
            <a:r>
              <a:rPr lang="en-US" sz="2000" b="1" dirty="0">
                <a:solidFill>
                  <a:srgbClr val="E31837"/>
                </a:solidFill>
              </a:rPr>
              <a:t>• ضمان بقاء العلامة التجارية</a:t>
            </a:r>
            <a:r>
              <a:rPr lang="en-US" sz="2000" dirty="0">
                <a:solidFill>
                  <a:srgbClr val="555555"/>
                </a:solidFill>
              </a:rPr>
              <a:t>
 صدى عميق لدى جميع أنحاء العالم</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5" name="Text 1"/>
          <p:cNvSpPr/>
          <p:nvPr/>
        </p:nvSpPr>
        <p:spPr>
          <a:xfrm>
            <a:off x="2773056" y="275248"/>
            <a:ext cx="3084819" cy="355225"/>
          </a:xfrm>
          <a:prstGeom prst="rect">
            <a:avLst/>
          </a:prstGeom>
          <a:noFill/>
          <a:ln/>
        </p:spPr>
        <p:txBody>
          <a:bodyPr wrap="none" lIns="0" tIns="0" rIns="0" bIns="0" rtlCol="0" anchor="t">
            <a:spAutoFit/>
          </a:bodyPr>
          <a:lstStyle/>
          <a:p>
            <a:pPr marL="0" indent="0" algn="r" rtl="1">
              <a:lnSpc>
                <a:spcPts val="2600"/>
              </a:lnSpc>
              <a:buNone/>
            </a:pPr>
            <a:r>
              <a:rPr lang="en-US" sz="3200" b="1" kern="0" spc="-1" dirty="0">
                <a:solidFill>
                  <a:srgbClr val="111111"/>
                </a:solidFill>
              </a:rPr>
              <a:t>أهداف وغايات التسويق</a:t>
            </a:r>
            <a:endParaRPr lang="en-US" sz="3200" dirty="0"/>
          </a:p>
        </p:txBody>
      </p:sp>
      <p:sp>
        <p:nvSpPr>
          <p:cNvPr id="6" name="Text 2"/>
          <p:cNvSpPr/>
          <p:nvPr/>
        </p:nvSpPr>
        <p:spPr>
          <a:xfrm>
            <a:off x="4026756" y="1019002"/>
            <a:ext cx="2045432" cy="164917"/>
          </a:xfrm>
          <a:prstGeom prst="rect">
            <a:avLst/>
          </a:prstGeom>
          <a:noFill/>
          <a:ln/>
        </p:spPr>
        <p:txBody>
          <a:bodyPr wrap="none" lIns="0" tIns="0" rIns="0" bIns="0" rtlCol="0" anchor="t">
            <a:spAutoFit/>
          </a:bodyPr>
          <a:lstStyle/>
          <a:p>
            <a:pPr marL="0" indent="0" algn="r" rtl="1">
              <a:lnSpc>
                <a:spcPts val="1100"/>
              </a:lnSpc>
              <a:buNone/>
            </a:pPr>
            <a:r>
              <a:rPr lang="en-US" b="1" dirty="0">
                <a:solidFill>
                  <a:srgbClr val="E31837"/>
                </a:solidFill>
              </a:rPr>
              <a:t>• بناء ولاء العلامة التجارية</a:t>
            </a:r>
            <a:endParaRPr lang="en-US" dirty="0"/>
          </a:p>
        </p:txBody>
      </p:sp>
      <p:sp>
        <p:nvSpPr>
          <p:cNvPr id="7" name="Text 3"/>
          <p:cNvSpPr/>
          <p:nvPr/>
        </p:nvSpPr>
        <p:spPr>
          <a:xfrm>
            <a:off x="724746" y="1314912"/>
            <a:ext cx="5171288" cy="177549"/>
          </a:xfrm>
          <a:prstGeom prst="rect">
            <a:avLst/>
          </a:prstGeom>
          <a:noFill/>
          <a:ln/>
        </p:spPr>
        <p:txBody>
          <a:bodyPr wrap="none" lIns="0" tIns="0" rIns="0" bIns="0" rtlCol="0" anchor="t">
            <a:spAutoFit/>
          </a:bodyPr>
          <a:lstStyle/>
          <a:p>
            <a:pPr marL="0" indent="0" algn="r" rtl="1">
              <a:lnSpc>
                <a:spcPts val="1300"/>
              </a:lnSpc>
              <a:buNone/>
            </a:pPr>
            <a:r>
              <a:rPr lang="en-US" sz="1600" dirty="0">
                <a:solidFill>
                  <a:srgbClr val="555555"/>
                </a:solidFill>
              </a:rPr>
              <a:t>تسعى نايكي إلى تعزيز روابط متينة مع عملائها لقيم مثل المثابرة والتنوع والشمول</a:t>
            </a:r>
            <a:endParaRPr lang="en-US" sz="1600" dirty="0"/>
          </a:p>
        </p:txBody>
      </p:sp>
      <p:sp>
        <p:nvSpPr>
          <p:cNvPr id="8" name="Text 4"/>
          <p:cNvSpPr/>
          <p:nvPr/>
        </p:nvSpPr>
        <p:spPr>
          <a:xfrm>
            <a:off x="4331248" y="1724559"/>
            <a:ext cx="1681551" cy="164917"/>
          </a:xfrm>
          <a:prstGeom prst="rect">
            <a:avLst/>
          </a:prstGeom>
          <a:noFill/>
          <a:ln/>
        </p:spPr>
        <p:txBody>
          <a:bodyPr wrap="none" lIns="0" tIns="0" rIns="0" bIns="0" rtlCol="0" anchor="t">
            <a:spAutoFit/>
          </a:bodyPr>
          <a:lstStyle/>
          <a:p>
            <a:pPr marL="0" indent="0" algn="r" rtl="1">
              <a:lnSpc>
                <a:spcPts val="1100"/>
              </a:lnSpc>
              <a:buNone/>
            </a:pPr>
            <a:r>
              <a:rPr lang="en-US" b="1" dirty="0">
                <a:solidFill>
                  <a:srgbClr val="E31837"/>
                </a:solidFill>
              </a:rPr>
              <a:t>• قيادة ابتكار المنتجات</a:t>
            </a:r>
            <a:endParaRPr lang="en-US" dirty="0"/>
          </a:p>
        </p:txBody>
      </p:sp>
      <p:sp>
        <p:nvSpPr>
          <p:cNvPr id="9" name="Text 5"/>
          <p:cNvSpPr/>
          <p:nvPr/>
        </p:nvSpPr>
        <p:spPr>
          <a:xfrm>
            <a:off x="1175900" y="1948199"/>
            <a:ext cx="4746492" cy="698846"/>
          </a:xfrm>
          <a:prstGeom prst="rect">
            <a:avLst/>
          </a:prstGeom>
          <a:noFill/>
          <a:ln/>
        </p:spPr>
        <p:txBody>
          <a:bodyPr wrap="none" lIns="0" tIns="0" rIns="0" bIns="0" rtlCol="0" anchor="t">
            <a:spAutoFit/>
          </a:bodyPr>
          <a:lstStyle/>
          <a:p>
            <a:pPr marL="0" indent="0" algn="r" rtl="1">
              <a:lnSpc>
                <a:spcPct val="150000"/>
              </a:lnSpc>
              <a:buNone/>
            </a:pPr>
            <a:r>
              <a:rPr lang="en-US" sz="1600" dirty="0">
                <a:solidFill>
                  <a:srgbClr val="555555"/>
                </a:solidFill>
              </a:rPr>
              <a:t>البقاء في طليعة ابتكار الملابس الرياضية من خلال تطوير منتجات </a:t>
            </a:r>
            <a:r>
              <a:rPr lang="en-US" sz="1600" dirty="0" err="1">
                <a:solidFill>
                  <a:srgbClr val="555555"/>
                </a:solidFill>
              </a:rPr>
              <a:t>متطورة</a:t>
            </a:r>
            <a:r>
              <a:rPr lang="en-US" sz="1600" dirty="0">
                <a:solidFill>
                  <a:srgbClr val="555555"/>
                </a:solidFill>
              </a:rPr>
              <a:t> </a:t>
            </a:r>
            <a:endParaRPr lang="ar-DZ" sz="1600" dirty="0" smtClean="0">
              <a:solidFill>
                <a:srgbClr val="555555"/>
              </a:solidFill>
            </a:endParaRPr>
          </a:p>
          <a:p>
            <a:pPr marL="0" indent="0" algn="r" rtl="1">
              <a:lnSpc>
                <a:spcPct val="150000"/>
              </a:lnSpc>
              <a:buNone/>
            </a:pPr>
            <a:r>
              <a:rPr lang="en-US" sz="1600" dirty="0" err="1" smtClean="0">
                <a:solidFill>
                  <a:srgbClr val="555555"/>
                </a:solidFill>
              </a:rPr>
              <a:t>مثل</a:t>
            </a:r>
            <a:r>
              <a:rPr lang="en-US" sz="1600" dirty="0" smtClean="0">
                <a:solidFill>
                  <a:srgbClr val="555555"/>
                </a:solidFill>
              </a:rPr>
              <a:t> </a:t>
            </a:r>
            <a:r>
              <a:rPr lang="en-US" sz="1600" dirty="0">
                <a:solidFill>
                  <a:srgbClr val="555555"/>
                </a:solidFill>
              </a:rPr>
              <a:t>فلاي نيت وإير ماكس</a:t>
            </a:r>
            <a:endParaRPr lang="en-US" sz="1600" dirty="0"/>
          </a:p>
        </p:txBody>
      </p:sp>
      <p:sp>
        <p:nvSpPr>
          <p:cNvPr id="10" name="Text 6"/>
          <p:cNvSpPr/>
          <p:nvPr/>
        </p:nvSpPr>
        <p:spPr>
          <a:xfrm>
            <a:off x="3718559" y="2924705"/>
            <a:ext cx="2305118" cy="164917"/>
          </a:xfrm>
          <a:prstGeom prst="rect">
            <a:avLst/>
          </a:prstGeom>
          <a:noFill/>
          <a:ln/>
        </p:spPr>
        <p:txBody>
          <a:bodyPr wrap="none" lIns="0" tIns="0" rIns="0" bIns="0" rtlCol="0" anchor="t">
            <a:spAutoFit/>
          </a:bodyPr>
          <a:lstStyle/>
          <a:p>
            <a:pPr marL="0" indent="0" algn="r" rtl="1">
              <a:lnSpc>
                <a:spcPts val="1100"/>
              </a:lnSpc>
              <a:buNone/>
            </a:pPr>
            <a:r>
              <a:rPr lang="en-US" b="1" dirty="0">
                <a:solidFill>
                  <a:srgbClr val="E31837"/>
                </a:solidFill>
              </a:rPr>
              <a:t>• توسيع نطاق الوصول العالمي</a:t>
            </a:r>
            <a:endParaRPr lang="en-US" dirty="0"/>
          </a:p>
        </p:txBody>
      </p:sp>
      <p:sp>
        <p:nvSpPr>
          <p:cNvPr id="11" name="Text 7"/>
          <p:cNvSpPr/>
          <p:nvPr/>
        </p:nvSpPr>
        <p:spPr>
          <a:xfrm>
            <a:off x="532871" y="3288790"/>
            <a:ext cx="5507918" cy="177549"/>
          </a:xfrm>
          <a:prstGeom prst="rect">
            <a:avLst/>
          </a:prstGeom>
          <a:noFill/>
          <a:ln/>
        </p:spPr>
        <p:txBody>
          <a:bodyPr wrap="none" lIns="0" tIns="0" rIns="0" bIns="0" rtlCol="0" anchor="t">
            <a:spAutoFit/>
          </a:bodyPr>
          <a:lstStyle/>
          <a:p>
            <a:pPr marL="0" indent="0" algn="r" rtl="1">
              <a:lnSpc>
                <a:spcPts val="1300"/>
              </a:lnSpc>
              <a:buNone/>
            </a:pPr>
            <a:r>
              <a:rPr lang="en-US" sz="1600" dirty="0">
                <a:solidFill>
                  <a:srgbClr val="555555"/>
                </a:solidFill>
              </a:rPr>
              <a:t>اختراق أسواق جديدة مع تعزيز وجودها في الأسواق الحالية بحملات مصممة خصيصاً</a:t>
            </a:r>
            <a:endParaRPr lang="en-US" sz="1600" dirty="0"/>
          </a:p>
        </p:txBody>
      </p:sp>
      <p:sp>
        <p:nvSpPr>
          <p:cNvPr id="12" name="Text 8"/>
          <p:cNvSpPr/>
          <p:nvPr/>
        </p:nvSpPr>
        <p:spPr>
          <a:xfrm>
            <a:off x="3613456" y="3703217"/>
            <a:ext cx="2375650" cy="164917"/>
          </a:xfrm>
          <a:prstGeom prst="rect">
            <a:avLst/>
          </a:prstGeom>
          <a:noFill/>
          <a:ln/>
        </p:spPr>
        <p:txBody>
          <a:bodyPr wrap="none" lIns="0" tIns="0" rIns="0" bIns="0" rtlCol="0" anchor="t">
            <a:spAutoFit/>
          </a:bodyPr>
          <a:lstStyle/>
          <a:p>
            <a:pPr marL="0" indent="0" algn="r" rtl="1">
              <a:lnSpc>
                <a:spcPts val="1100"/>
              </a:lnSpc>
              <a:buNone/>
            </a:pPr>
            <a:r>
              <a:rPr lang="en-US" b="1" dirty="0">
                <a:solidFill>
                  <a:srgbClr val="E31837"/>
                </a:solidFill>
              </a:rPr>
              <a:t>• الاستفادة من المنصات الرقمية</a:t>
            </a:r>
            <a:endParaRPr lang="en-US" dirty="0"/>
          </a:p>
        </p:txBody>
      </p:sp>
      <p:sp>
        <p:nvSpPr>
          <p:cNvPr id="13" name="Text 9"/>
          <p:cNvSpPr/>
          <p:nvPr/>
        </p:nvSpPr>
        <p:spPr>
          <a:xfrm>
            <a:off x="383053" y="4029592"/>
            <a:ext cx="5629746" cy="177549"/>
          </a:xfrm>
          <a:prstGeom prst="rect">
            <a:avLst/>
          </a:prstGeom>
          <a:noFill/>
          <a:ln/>
        </p:spPr>
        <p:txBody>
          <a:bodyPr wrap="none" lIns="0" tIns="0" rIns="0" bIns="0" rtlCol="0" anchor="t">
            <a:spAutoFit/>
          </a:bodyPr>
          <a:lstStyle/>
          <a:p>
            <a:pPr marL="0" indent="0" algn="r" rtl="1">
              <a:lnSpc>
                <a:spcPts val="1300"/>
              </a:lnSpc>
              <a:buNone/>
            </a:pPr>
            <a:r>
              <a:rPr lang="en-US" sz="1600" dirty="0">
                <a:solidFill>
                  <a:srgbClr val="555555"/>
                </a:solidFill>
              </a:rPr>
              <a:t>التواصل مع الجماهير المطلعة على التكنولوجيا عبر وسائل التواصل والتجارة الإلكترونية</a:t>
            </a:r>
            <a:endParaRPr lang="en-US" sz="1600" dirty="0"/>
          </a:p>
        </p:txBody>
      </p:sp>
      <p:sp>
        <p:nvSpPr>
          <p:cNvPr id="14" name="Text 10"/>
          <p:cNvSpPr/>
          <p:nvPr/>
        </p:nvSpPr>
        <p:spPr>
          <a:xfrm>
            <a:off x="4480616" y="4402854"/>
            <a:ext cx="1314462" cy="164917"/>
          </a:xfrm>
          <a:prstGeom prst="rect">
            <a:avLst/>
          </a:prstGeom>
          <a:noFill/>
          <a:ln/>
        </p:spPr>
        <p:txBody>
          <a:bodyPr wrap="none" lIns="0" tIns="0" rIns="0" bIns="0" rtlCol="0" anchor="t">
            <a:spAutoFit/>
          </a:bodyPr>
          <a:lstStyle/>
          <a:p>
            <a:pPr marL="0" indent="0" algn="r" rtl="1">
              <a:lnSpc>
                <a:spcPts val="1100"/>
              </a:lnSpc>
              <a:buNone/>
            </a:pPr>
            <a:r>
              <a:rPr lang="en-US" b="1" dirty="0">
                <a:solidFill>
                  <a:srgbClr val="E31837"/>
                </a:solidFill>
              </a:rPr>
              <a:t>• تعزيز الاستدامة</a:t>
            </a:r>
            <a:endParaRPr lang="en-US" dirty="0"/>
          </a:p>
        </p:txBody>
      </p:sp>
      <p:sp>
        <p:nvSpPr>
          <p:cNvPr id="15" name="Text 11"/>
          <p:cNvSpPr/>
          <p:nvPr/>
        </p:nvSpPr>
        <p:spPr>
          <a:xfrm>
            <a:off x="1691514" y="4747853"/>
            <a:ext cx="4047583" cy="177549"/>
          </a:xfrm>
          <a:prstGeom prst="rect">
            <a:avLst/>
          </a:prstGeom>
          <a:noFill/>
          <a:ln/>
        </p:spPr>
        <p:txBody>
          <a:bodyPr wrap="none" lIns="0" tIns="0" rIns="0" bIns="0" rtlCol="0" anchor="t">
            <a:spAutoFit/>
          </a:bodyPr>
          <a:lstStyle/>
          <a:p>
            <a:pPr marL="0" indent="0" algn="r" rtl="1">
              <a:lnSpc>
                <a:spcPts val="1300"/>
              </a:lnSpc>
              <a:buNone/>
            </a:pPr>
            <a:r>
              <a:rPr lang="en-US" sz="1600" dirty="0">
                <a:solidFill>
                  <a:srgbClr val="555555"/>
                </a:solidFill>
              </a:rPr>
              <a:t>تقليل التأثير البيئي من خلال مبادرات مثل "التحرك نحو الصفر"</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471571" y="148578"/>
            <a:ext cx="3460114" cy="384721"/>
          </a:xfrm>
          <a:prstGeom prst="rect">
            <a:avLst/>
          </a:prstGeom>
          <a:noFill/>
          <a:ln/>
        </p:spPr>
        <p:txBody>
          <a:bodyPr wrap="none" lIns="0" tIns="0" rIns="0" bIns="0" rtlCol="0" anchor="t">
            <a:spAutoFit/>
          </a:bodyPr>
          <a:lstStyle/>
          <a:p>
            <a:pPr marL="0" indent="0" algn="r" rtl="1">
              <a:lnSpc>
                <a:spcPts val="3000"/>
              </a:lnSpc>
              <a:buNone/>
            </a:pPr>
            <a:r>
              <a:rPr lang="en-US" sz="2800" b="1" kern="0" spc="-2" dirty="0">
                <a:solidFill>
                  <a:srgbClr val="111111"/>
                </a:solidFill>
              </a:rPr>
              <a:t>الفئات المستهدفة لشركة نايكي</a:t>
            </a:r>
            <a:endParaRPr lang="en-US" sz="2800" dirty="0"/>
          </a:p>
        </p:txBody>
      </p:sp>
      <p:sp>
        <p:nvSpPr>
          <p:cNvPr id="4" name="Text 1"/>
          <p:cNvSpPr/>
          <p:nvPr/>
        </p:nvSpPr>
        <p:spPr>
          <a:xfrm>
            <a:off x="6974306" y="1205428"/>
            <a:ext cx="1598194" cy="167931"/>
          </a:xfrm>
          <a:prstGeom prst="rect">
            <a:avLst/>
          </a:prstGeom>
          <a:noFill/>
          <a:ln/>
        </p:spPr>
        <p:txBody>
          <a:bodyPr wrap="none" lIns="0" tIns="0" rIns="0" bIns="0" rtlCol="0" anchor="t">
            <a:spAutoFit/>
          </a:bodyPr>
          <a:lstStyle/>
          <a:p>
            <a:pPr marL="0" indent="0" algn="r" rtl="1">
              <a:lnSpc>
                <a:spcPts val="1200"/>
              </a:lnSpc>
              <a:buNone/>
            </a:pPr>
            <a:r>
              <a:rPr lang="en-US" sz="1600" b="1" dirty="0">
                <a:solidFill>
                  <a:srgbClr val="E31837"/>
                </a:solidFill>
              </a:rPr>
              <a:t>الرياضيون والمتحمسون</a:t>
            </a:r>
            <a:endParaRPr lang="en-US" sz="1600" dirty="0"/>
          </a:p>
        </p:txBody>
      </p:sp>
      <p:sp>
        <p:nvSpPr>
          <p:cNvPr id="5" name="Text 2"/>
          <p:cNvSpPr/>
          <p:nvPr/>
        </p:nvSpPr>
        <p:spPr>
          <a:xfrm>
            <a:off x="4786312" y="1541629"/>
            <a:ext cx="3857625" cy="801181"/>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تستهدف نايكي الرياضيين وهواة الرياضة بمنتجات عالية الأداء مصممة لتلبية المتطلبات العالية لمختلف الرياضات، من الرياضيين المحترفين إلى عشاق اللياقة البدنية.</a:t>
            </a:r>
            <a:endParaRPr lang="en-US" sz="1200" b="1" dirty="0"/>
          </a:p>
        </p:txBody>
      </p:sp>
      <p:sp>
        <p:nvSpPr>
          <p:cNvPr id="6" name="Text 3"/>
          <p:cNvSpPr/>
          <p:nvPr/>
        </p:nvSpPr>
        <p:spPr>
          <a:xfrm>
            <a:off x="3132891" y="1226187"/>
            <a:ext cx="1165384" cy="167931"/>
          </a:xfrm>
          <a:prstGeom prst="rect">
            <a:avLst/>
          </a:prstGeom>
          <a:noFill/>
          <a:ln/>
        </p:spPr>
        <p:txBody>
          <a:bodyPr wrap="none" lIns="0" tIns="0" rIns="0" bIns="0" rtlCol="0" anchor="t">
            <a:spAutoFit/>
          </a:bodyPr>
          <a:lstStyle/>
          <a:p>
            <a:pPr marL="0" indent="0" algn="r" rtl="1">
              <a:lnSpc>
                <a:spcPts val="1200"/>
              </a:lnSpc>
              <a:buNone/>
            </a:pPr>
            <a:r>
              <a:rPr lang="en-US" sz="1600" b="1" dirty="0" err="1">
                <a:solidFill>
                  <a:srgbClr val="E31837"/>
                </a:solidFill>
              </a:rPr>
              <a:t>المهتمون</a:t>
            </a:r>
            <a:r>
              <a:rPr lang="en-US" sz="1600" b="1" dirty="0">
                <a:solidFill>
                  <a:srgbClr val="E31837"/>
                </a:solidFill>
              </a:rPr>
              <a:t> </a:t>
            </a:r>
            <a:r>
              <a:rPr lang="en-US" sz="1600" b="1" dirty="0" err="1" smtClean="0">
                <a:solidFill>
                  <a:srgbClr val="E31837"/>
                </a:solidFill>
              </a:rPr>
              <a:t>بالصحة</a:t>
            </a:r>
            <a:endParaRPr lang="en-US" sz="1600" dirty="0"/>
          </a:p>
        </p:txBody>
      </p:sp>
      <p:sp>
        <p:nvSpPr>
          <p:cNvPr id="7" name="Text 4"/>
          <p:cNvSpPr/>
          <p:nvPr/>
        </p:nvSpPr>
        <p:spPr>
          <a:xfrm>
            <a:off x="440650" y="1536437"/>
            <a:ext cx="3857625"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المستهلكون المهتمون بصحتهم، وخاصة أولئك الذين يُولون أهمية قصوى للياقة البدنية وأنماط الحياة النشطة والتدرب في الصالات الرياضية.</a:t>
            </a:r>
            <a:endParaRPr lang="en-US" sz="1200" b="1" dirty="0"/>
          </a:p>
        </p:txBody>
      </p:sp>
      <p:sp>
        <p:nvSpPr>
          <p:cNvPr id="8" name="Text 5"/>
          <p:cNvSpPr/>
          <p:nvPr/>
        </p:nvSpPr>
        <p:spPr>
          <a:xfrm>
            <a:off x="7274068" y="2451067"/>
            <a:ext cx="1298432" cy="167931"/>
          </a:xfrm>
          <a:prstGeom prst="rect">
            <a:avLst/>
          </a:prstGeom>
          <a:noFill/>
          <a:ln/>
        </p:spPr>
        <p:txBody>
          <a:bodyPr wrap="none" lIns="0" tIns="0" rIns="0" bIns="0" rtlCol="0" anchor="t">
            <a:spAutoFit/>
          </a:bodyPr>
          <a:lstStyle/>
          <a:p>
            <a:pPr marL="0" indent="0" algn="r" rtl="1">
              <a:lnSpc>
                <a:spcPts val="1200"/>
              </a:lnSpc>
              <a:buNone/>
            </a:pPr>
            <a:r>
              <a:rPr lang="en-US" sz="1600" b="1" dirty="0">
                <a:solidFill>
                  <a:srgbClr val="E31837"/>
                </a:solidFill>
              </a:rPr>
              <a:t>جيل الألفية والشباب</a:t>
            </a:r>
            <a:endParaRPr lang="en-US" sz="1600" dirty="0"/>
          </a:p>
        </p:txBody>
      </p:sp>
      <p:sp>
        <p:nvSpPr>
          <p:cNvPr id="9" name="Text 6"/>
          <p:cNvSpPr/>
          <p:nvPr/>
        </p:nvSpPr>
        <p:spPr>
          <a:xfrm>
            <a:off x="4759759" y="2755947"/>
            <a:ext cx="3857625"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تحظى حملات نايكي بشعبية واسعة بين الشباب، خاصة جيل الألفية وجيل زد، بفضل التصاميم الجريئة والحضور المميز على وسائل التواصل الاجتماعي.</a:t>
            </a:r>
            <a:endParaRPr lang="en-US" sz="1200" b="1" dirty="0"/>
          </a:p>
        </p:txBody>
      </p:sp>
      <p:sp>
        <p:nvSpPr>
          <p:cNvPr id="10" name="Text 7"/>
          <p:cNvSpPr/>
          <p:nvPr/>
        </p:nvSpPr>
        <p:spPr>
          <a:xfrm>
            <a:off x="2633553" y="2487784"/>
            <a:ext cx="1652697" cy="167931"/>
          </a:xfrm>
          <a:prstGeom prst="rect">
            <a:avLst/>
          </a:prstGeom>
          <a:noFill/>
          <a:ln/>
        </p:spPr>
        <p:txBody>
          <a:bodyPr wrap="none" lIns="0" tIns="0" rIns="0" bIns="0" rtlCol="0" anchor="t">
            <a:spAutoFit/>
          </a:bodyPr>
          <a:lstStyle/>
          <a:p>
            <a:pPr marL="0" indent="0" algn="r" rtl="1">
              <a:lnSpc>
                <a:spcPts val="1200"/>
              </a:lnSpc>
              <a:buNone/>
            </a:pPr>
            <a:r>
              <a:rPr lang="en-US" sz="1600" b="1" dirty="0" err="1" smtClean="0">
                <a:solidFill>
                  <a:srgbClr val="E31837"/>
                </a:solidFill>
              </a:rPr>
              <a:t>عشاق</a:t>
            </a:r>
            <a:r>
              <a:rPr lang="en-US" sz="1600" b="1" dirty="0" smtClean="0">
                <a:solidFill>
                  <a:srgbClr val="E31837"/>
                </a:solidFill>
              </a:rPr>
              <a:t> </a:t>
            </a:r>
            <a:r>
              <a:rPr lang="en-US" sz="1600" b="1" dirty="0" err="1" smtClean="0">
                <a:solidFill>
                  <a:srgbClr val="E31837"/>
                </a:solidFill>
              </a:rPr>
              <a:t>الموضة</a:t>
            </a:r>
            <a:r>
              <a:rPr lang="en-US" sz="1600" b="1" dirty="0" smtClean="0">
                <a:solidFill>
                  <a:srgbClr val="E31837"/>
                </a:solidFill>
              </a:rPr>
              <a:t> </a:t>
            </a:r>
            <a:r>
              <a:rPr lang="en-US" sz="1600" b="1" dirty="0" err="1" smtClean="0">
                <a:solidFill>
                  <a:srgbClr val="E31837"/>
                </a:solidFill>
              </a:rPr>
              <a:t>والأسلوب</a:t>
            </a:r>
            <a:endParaRPr lang="en-US" sz="1600" dirty="0"/>
          </a:p>
        </p:txBody>
      </p:sp>
      <p:sp>
        <p:nvSpPr>
          <p:cNvPr id="11" name="Text 8"/>
          <p:cNvSpPr/>
          <p:nvPr/>
        </p:nvSpPr>
        <p:spPr>
          <a:xfrm>
            <a:off x="451067" y="2772685"/>
            <a:ext cx="3857625"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المستهلكون المهتمون بالموضة والذين يُقدّرون الأناقة، حيث تتعاون نايكي باستمرار مع مصممين عالميين وتُقدّم إصدارات محدودة.</a:t>
            </a:r>
            <a:endParaRPr lang="en-US" sz="1200" b="1" dirty="0"/>
          </a:p>
        </p:txBody>
      </p:sp>
      <p:sp>
        <p:nvSpPr>
          <p:cNvPr id="12" name="Text 9"/>
          <p:cNvSpPr/>
          <p:nvPr/>
        </p:nvSpPr>
        <p:spPr>
          <a:xfrm>
            <a:off x="6929421" y="3693266"/>
            <a:ext cx="1687963" cy="167931"/>
          </a:xfrm>
          <a:prstGeom prst="rect">
            <a:avLst/>
          </a:prstGeom>
          <a:noFill/>
          <a:ln/>
        </p:spPr>
        <p:txBody>
          <a:bodyPr wrap="none" lIns="0" tIns="0" rIns="0" bIns="0" rtlCol="0" anchor="t">
            <a:spAutoFit/>
          </a:bodyPr>
          <a:lstStyle/>
          <a:p>
            <a:pPr marL="0" indent="0" algn="r" rtl="1">
              <a:lnSpc>
                <a:spcPts val="1200"/>
              </a:lnSpc>
              <a:buNone/>
            </a:pPr>
            <a:r>
              <a:rPr lang="en-US" sz="1600" b="1" dirty="0">
                <a:solidFill>
                  <a:srgbClr val="E31837"/>
                </a:solidFill>
              </a:rPr>
              <a:t>المستهلكون الواعون بيئياً</a:t>
            </a:r>
            <a:endParaRPr lang="en-US" sz="1600" dirty="0"/>
          </a:p>
        </p:txBody>
      </p:sp>
      <p:sp>
        <p:nvSpPr>
          <p:cNvPr id="13" name="Text 10"/>
          <p:cNvSpPr/>
          <p:nvPr/>
        </p:nvSpPr>
        <p:spPr>
          <a:xfrm>
            <a:off x="4786311" y="4058092"/>
            <a:ext cx="3857625"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من خلال جهودها في الاستدامة، تجذب نايكي مشترين مهتمين بالبيئة، شغوفين بالمنتجات الصديقة للبيئة وممارسات الأعمال المسؤولة.</a:t>
            </a:r>
            <a:endParaRPr lang="en-US" sz="1200" b="1" dirty="0"/>
          </a:p>
        </p:txBody>
      </p:sp>
      <p:sp>
        <p:nvSpPr>
          <p:cNvPr id="14" name="Text 11"/>
          <p:cNvSpPr/>
          <p:nvPr/>
        </p:nvSpPr>
        <p:spPr>
          <a:xfrm>
            <a:off x="2363450" y="3693265"/>
            <a:ext cx="1934825" cy="167931"/>
          </a:xfrm>
          <a:prstGeom prst="rect">
            <a:avLst/>
          </a:prstGeom>
          <a:noFill/>
          <a:ln/>
        </p:spPr>
        <p:txBody>
          <a:bodyPr wrap="none" lIns="0" tIns="0" rIns="0" bIns="0" rtlCol="0" anchor="t">
            <a:spAutoFit/>
          </a:bodyPr>
          <a:lstStyle/>
          <a:p>
            <a:pPr marL="0" indent="0" algn="r" rtl="1">
              <a:lnSpc>
                <a:spcPts val="1200"/>
              </a:lnSpc>
              <a:buNone/>
            </a:pPr>
            <a:r>
              <a:rPr lang="en-US" sz="1600" b="1" dirty="0">
                <a:solidFill>
                  <a:srgbClr val="E31837"/>
                </a:solidFill>
              </a:rPr>
              <a:t>المجتمعات المتنوعة والعالمية</a:t>
            </a:r>
            <a:endParaRPr lang="en-US" sz="1600" dirty="0"/>
          </a:p>
        </p:txBody>
      </p:sp>
      <p:sp>
        <p:nvSpPr>
          <p:cNvPr id="15" name="Text 12"/>
          <p:cNvSpPr/>
          <p:nvPr/>
        </p:nvSpPr>
        <p:spPr>
          <a:xfrm>
            <a:off x="464343" y="4081578"/>
            <a:ext cx="3857625"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التزام العلامة التجارية بالتنوع والشمول يعزز علاقتها بجمهور عالمي متنوع من خلال حملات تُبرز رياضيين من خلفيات مختلفة.</a:t>
            </a:r>
            <a:endParaRPr lang="en-US" sz="1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681115" y="628287"/>
            <a:ext cx="3891385" cy="387798"/>
          </a:xfrm>
          <a:prstGeom prst="rect">
            <a:avLst/>
          </a:prstGeom>
          <a:noFill/>
          <a:ln/>
        </p:spPr>
        <p:txBody>
          <a:bodyPr wrap="none" lIns="0" tIns="0" rIns="0" bIns="0" rtlCol="0" anchor="t">
            <a:spAutoFit/>
          </a:bodyPr>
          <a:lstStyle/>
          <a:p>
            <a:pPr marL="0" indent="0" algn="r" rtl="1">
              <a:lnSpc>
                <a:spcPts val="3200"/>
              </a:lnSpc>
              <a:buNone/>
            </a:pPr>
            <a:r>
              <a:rPr lang="en-US" sz="2436" b="1" kern="0" spc="-2" dirty="0">
                <a:solidFill>
                  <a:srgbClr val="111111"/>
                </a:solidFill>
              </a:rPr>
              <a:t>العناصر الأساسية لاستراتيجية التسويق</a:t>
            </a:r>
            <a:endParaRPr lang="en-US" sz="2436" dirty="0"/>
          </a:p>
        </p:txBody>
      </p:sp>
      <p:sp>
        <p:nvSpPr>
          <p:cNvPr id="4" name="Shape 1"/>
          <p:cNvSpPr/>
          <p:nvPr/>
        </p:nvSpPr>
        <p:spPr>
          <a:xfrm>
            <a:off x="4679156" y="1396938"/>
            <a:ext cx="3893344" cy="1666280"/>
          </a:xfrm>
          <a:prstGeom prst="rect">
            <a:avLst/>
          </a:prstGeom>
          <a:solidFill>
            <a:srgbClr val="FFFFFF"/>
          </a:solidFill>
          <a:ln/>
        </p:spPr>
      </p:sp>
      <p:sp>
        <p:nvSpPr>
          <p:cNvPr id="5" name="Shape 2"/>
          <p:cNvSpPr/>
          <p:nvPr/>
        </p:nvSpPr>
        <p:spPr>
          <a:xfrm>
            <a:off x="4679156" y="1396938"/>
            <a:ext cx="3893344" cy="28575"/>
          </a:xfrm>
          <a:prstGeom prst="rect">
            <a:avLst/>
          </a:prstGeom>
          <a:solidFill>
            <a:srgbClr val="E31837"/>
          </a:solidFill>
          <a:ln/>
        </p:spPr>
      </p:sp>
      <p:sp>
        <p:nvSpPr>
          <p:cNvPr id="6" name="Text 3"/>
          <p:cNvSpPr/>
          <p:nvPr/>
        </p:nvSpPr>
        <p:spPr>
          <a:xfrm>
            <a:off x="8199619" y="1611250"/>
            <a:ext cx="158569" cy="390235"/>
          </a:xfrm>
          <a:prstGeom prst="rect">
            <a:avLst/>
          </a:prstGeom>
          <a:noFill/>
          <a:ln/>
        </p:spPr>
        <p:txBody>
          <a:bodyPr wrap="none" lIns="0" tIns="0" rIns="0" bIns="0" rtlCol="0" anchor="t">
            <a:spAutoFit/>
          </a:bodyPr>
          <a:lstStyle/>
          <a:p>
            <a:pPr marL="0" indent="0" algn="r" rtl="1">
              <a:lnSpc>
                <a:spcPts val="3200"/>
              </a:lnSpc>
              <a:buNone/>
            </a:pPr>
            <a:r>
              <a:rPr lang="en-US" sz="2436" b="1" kern="0" spc="-1" dirty="0">
                <a:solidFill>
                  <a:srgbClr val="E31837"/>
                </a:solidFill>
              </a:rPr>
              <a:t>1</a:t>
            </a:r>
            <a:endParaRPr lang="en-US" sz="2436" dirty="0"/>
          </a:p>
        </p:txBody>
      </p:sp>
      <p:sp>
        <p:nvSpPr>
          <p:cNvPr id="7" name="Text 4"/>
          <p:cNvSpPr/>
          <p:nvPr/>
        </p:nvSpPr>
        <p:spPr>
          <a:xfrm>
            <a:off x="6742571" y="1765591"/>
            <a:ext cx="1059585" cy="196785"/>
          </a:xfrm>
          <a:prstGeom prst="rect">
            <a:avLst/>
          </a:prstGeom>
          <a:noFill/>
          <a:ln/>
        </p:spPr>
        <p:txBody>
          <a:bodyPr wrap="none" lIns="0" tIns="0" rIns="0" bIns="0" rtlCol="0" anchor="t">
            <a:spAutoFit/>
          </a:bodyPr>
          <a:lstStyle/>
          <a:p>
            <a:pPr marL="0" indent="0" algn="l">
              <a:lnSpc>
                <a:spcPts val="1500"/>
              </a:lnSpc>
              <a:buNone/>
            </a:pPr>
            <a:r>
              <a:rPr lang="en-US" sz="1600" b="1" dirty="0">
                <a:solidFill>
                  <a:srgbClr val="111111"/>
                </a:solidFill>
              </a:rPr>
              <a:t>الروابط العاطفية</a:t>
            </a:r>
            <a:endParaRPr lang="en-US" sz="1600" dirty="0"/>
          </a:p>
        </p:txBody>
      </p:sp>
      <p:sp>
        <p:nvSpPr>
          <p:cNvPr id="8" name="Text 5"/>
          <p:cNvSpPr/>
          <p:nvPr/>
        </p:nvSpPr>
        <p:spPr>
          <a:xfrm>
            <a:off x="4893468" y="2201510"/>
            <a:ext cx="3464719"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تتجاوز نايكي مجرد بيع المنتجات، بل تركز على سرد القصص وإلهام الطموحات وتعزيز الشعور بالتمكين من خلال رسائل عاطفية قوية</a:t>
            </a:r>
            <a:endParaRPr lang="en-US" sz="1200" b="1" dirty="0"/>
          </a:p>
        </p:txBody>
      </p:sp>
      <p:sp>
        <p:nvSpPr>
          <p:cNvPr id="9" name="Shape 6"/>
          <p:cNvSpPr/>
          <p:nvPr/>
        </p:nvSpPr>
        <p:spPr>
          <a:xfrm>
            <a:off x="571500" y="1396938"/>
            <a:ext cx="3893344" cy="1666280"/>
          </a:xfrm>
          <a:prstGeom prst="rect">
            <a:avLst/>
          </a:prstGeom>
          <a:solidFill>
            <a:srgbClr val="FFFFFF"/>
          </a:solidFill>
          <a:ln/>
        </p:spPr>
      </p:sp>
      <p:sp>
        <p:nvSpPr>
          <p:cNvPr id="10" name="Shape 7"/>
          <p:cNvSpPr/>
          <p:nvPr/>
        </p:nvSpPr>
        <p:spPr>
          <a:xfrm>
            <a:off x="571500" y="1396938"/>
            <a:ext cx="3893344" cy="28575"/>
          </a:xfrm>
          <a:prstGeom prst="rect">
            <a:avLst/>
          </a:prstGeom>
          <a:solidFill>
            <a:srgbClr val="E31837"/>
          </a:solidFill>
          <a:ln/>
        </p:spPr>
      </p:sp>
      <p:sp>
        <p:nvSpPr>
          <p:cNvPr id="11" name="Text 8"/>
          <p:cNvSpPr/>
          <p:nvPr/>
        </p:nvSpPr>
        <p:spPr>
          <a:xfrm>
            <a:off x="4091963" y="1625538"/>
            <a:ext cx="158569" cy="390235"/>
          </a:xfrm>
          <a:prstGeom prst="rect">
            <a:avLst/>
          </a:prstGeom>
          <a:noFill/>
          <a:ln/>
        </p:spPr>
        <p:txBody>
          <a:bodyPr wrap="none" lIns="0" tIns="0" rIns="0" bIns="0" rtlCol="0" anchor="t">
            <a:spAutoFit/>
          </a:bodyPr>
          <a:lstStyle/>
          <a:p>
            <a:pPr marL="0" indent="0" algn="r" rtl="1">
              <a:lnSpc>
                <a:spcPts val="3200"/>
              </a:lnSpc>
              <a:buNone/>
            </a:pPr>
            <a:r>
              <a:rPr lang="en-US" sz="2436" b="1" kern="0" spc="-1" dirty="0">
                <a:solidFill>
                  <a:srgbClr val="E31837"/>
                </a:solidFill>
              </a:rPr>
              <a:t>2</a:t>
            </a:r>
            <a:endParaRPr lang="en-US" sz="2436" dirty="0"/>
          </a:p>
        </p:txBody>
      </p:sp>
      <p:sp>
        <p:nvSpPr>
          <p:cNvPr id="12" name="Text 9"/>
          <p:cNvSpPr/>
          <p:nvPr/>
        </p:nvSpPr>
        <p:spPr>
          <a:xfrm>
            <a:off x="2489587" y="1748015"/>
            <a:ext cx="1141338" cy="196785"/>
          </a:xfrm>
          <a:prstGeom prst="rect">
            <a:avLst/>
          </a:prstGeom>
          <a:noFill/>
          <a:ln/>
        </p:spPr>
        <p:txBody>
          <a:bodyPr wrap="none" lIns="0" tIns="0" rIns="0" bIns="0" rtlCol="0" anchor="t">
            <a:spAutoFit/>
          </a:bodyPr>
          <a:lstStyle/>
          <a:p>
            <a:pPr marL="0" indent="0" algn="l">
              <a:lnSpc>
                <a:spcPts val="1500"/>
              </a:lnSpc>
              <a:buNone/>
            </a:pPr>
            <a:r>
              <a:rPr lang="en-US" sz="1600" b="1" dirty="0">
                <a:solidFill>
                  <a:srgbClr val="111111"/>
                </a:solidFill>
              </a:rPr>
              <a:t>شراكات المؤثرين</a:t>
            </a:r>
            <a:endParaRPr lang="en-US" sz="1600" dirty="0"/>
          </a:p>
        </p:txBody>
      </p:sp>
      <p:sp>
        <p:nvSpPr>
          <p:cNvPr id="13" name="Text 10"/>
          <p:cNvSpPr/>
          <p:nvPr/>
        </p:nvSpPr>
        <p:spPr>
          <a:xfrm>
            <a:off x="759138" y="2244289"/>
            <a:ext cx="3464719"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التعاون الاستراتيجي مع الرياضيين والشخصيات المؤثرة لتعزيز رسالة العلامة التجارية وتوسيع نطاق انتشارها العالمي</a:t>
            </a:r>
            <a:endParaRPr lang="en-US" sz="1200" b="1" dirty="0"/>
          </a:p>
        </p:txBody>
      </p:sp>
      <p:sp>
        <p:nvSpPr>
          <p:cNvPr id="14" name="Shape 11"/>
          <p:cNvSpPr/>
          <p:nvPr/>
        </p:nvSpPr>
        <p:spPr>
          <a:xfrm>
            <a:off x="4679156" y="3263243"/>
            <a:ext cx="3893344" cy="1666280"/>
          </a:xfrm>
          <a:prstGeom prst="rect">
            <a:avLst/>
          </a:prstGeom>
          <a:solidFill>
            <a:srgbClr val="FFFFFF"/>
          </a:solidFill>
          <a:ln/>
        </p:spPr>
      </p:sp>
      <p:sp>
        <p:nvSpPr>
          <p:cNvPr id="15" name="Shape 12"/>
          <p:cNvSpPr/>
          <p:nvPr/>
        </p:nvSpPr>
        <p:spPr>
          <a:xfrm>
            <a:off x="4679156" y="3263243"/>
            <a:ext cx="3893344" cy="28575"/>
          </a:xfrm>
          <a:prstGeom prst="rect">
            <a:avLst/>
          </a:prstGeom>
          <a:solidFill>
            <a:srgbClr val="E31837"/>
          </a:solidFill>
          <a:ln/>
        </p:spPr>
      </p:sp>
      <p:sp>
        <p:nvSpPr>
          <p:cNvPr id="16" name="Text 13"/>
          <p:cNvSpPr/>
          <p:nvPr/>
        </p:nvSpPr>
        <p:spPr>
          <a:xfrm>
            <a:off x="8199619" y="3477555"/>
            <a:ext cx="158569" cy="390235"/>
          </a:xfrm>
          <a:prstGeom prst="rect">
            <a:avLst/>
          </a:prstGeom>
          <a:noFill/>
          <a:ln/>
        </p:spPr>
        <p:txBody>
          <a:bodyPr wrap="none" lIns="0" tIns="0" rIns="0" bIns="0" rtlCol="0" anchor="t">
            <a:spAutoFit/>
          </a:bodyPr>
          <a:lstStyle/>
          <a:p>
            <a:pPr marL="0" indent="0" algn="r" rtl="1">
              <a:lnSpc>
                <a:spcPts val="3200"/>
              </a:lnSpc>
              <a:buNone/>
            </a:pPr>
            <a:r>
              <a:rPr lang="en-US" sz="2436" b="1" kern="0" spc="-1" dirty="0">
                <a:solidFill>
                  <a:srgbClr val="E31837"/>
                </a:solidFill>
              </a:rPr>
              <a:t>3</a:t>
            </a:r>
            <a:endParaRPr lang="en-US" sz="2436" dirty="0"/>
          </a:p>
        </p:txBody>
      </p:sp>
      <p:sp>
        <p:nvSpPr>
          <p:cNvPr id="17" name="Text 14"/>
          <p:cNvSpPr/>
          <p:nvPr/>
        </p:nvSpPr>
        <p:spPr>
          <a:xfrm>
            <a:off x="6690081" y="3642430"/>
            <a:ext cx="1295226" cy="196785"/>
          </a:xfrm>
          <a:prstGeom prst="rect">
            <a:avLst/>
          </a:prstGeom>
          <a:noFill/>
          <a:ln/>
        </p:spPr>
        <p:txBody>
          <a:bodyPr wrap="none" lIns="0" tIns="0" rIns="0" bIns="0" rtlCol="0" anchor="t">
            <a:spAutoFit/>
          </a:bodyPr>
          <a:lstStyle/>
          <a:p>
            <a:pPr marL="0" indent="0" algn="l">
              <a:lnSpc>
                <a:spcPts val="1500"/>
              </a:lnSpc>
              <a:buNone/>
            </a:pPr>
            <a:r>
              <a:rPr lang="en-US" sz="1600" b="1" dirty="0">
                <a:solidFill>
                  <a:srgbClr val="111111"/>
                </a:solidFill>
              </a:rPr>
              <a:t>الابتكار والتخصيص</a:t>
            </a:r>
            <a:endParaRPr lang="en-US" sz="1600" dirty="0"/>
          </a:p>
        </p:txBody>
      </p:sp>
      <p:sp>
        <p:nvSpPr>
          <p:cNvPr id="18" name="Text 15"/>
          <p:cNvSpPr/>
          <p:nvPr/>
        </p:nvSpPr>
        <p:spPr>
          <a:xfrm>
            <a:off x="4893467" y="4176740"/>
            <a:ext cx="3464719"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إصدارات منتجات متكررة وخيارات تخصيص تتيح للعملاء التعبير عن أسلوبهم الخاص والشعور بالملكية تجاه المنتجات</a:t>
            </a:r>
            <a:endParaRPr lang="en-US" sz="1200" b="1" dirty="0"/>
          </a:p>
        </p:txBody>
      </p:sp>
      <p:sp>
        <p:nvSpPr>
          <p:cNvPr id="19" name="Shape 16"/>
          <p:cNvSpPr/>
          <p:nvPr/>
        </p:nvSpPr>
        <p:spPr>
          <a:xfrm>
            <a:off x="571500" y="3263243"/>
            <a:ext cx="3893344" cy="1666280"/>
          </a:xfrm>
          <a:prstGeom prst="rect">
            <a:avLst/>
          </a:prstGeom>
          <a:solidFill>
            <a:srgbClr val="FFFFFF"/>
          </a:solidFill>
          <a:ln/>
        </p:spPr>
      </p:sp>
      <p:sp>
        <p:nvSpPr>
          <p:cNvPr id="20" name="Shape 17"/>
          <p:cNvSpPr/>
          <p:nvPr/>
        </p:nvSpPr>
        <p:spPr>
          <a:xfrm>
            <a:off x="571500" y="3263243"/>
            <a:ext cx="3893344" cy="28575"/>
          </a:xfrm>
          <a:prstGeom prst="rect">
            <a:avLst/>
          </a:prstGeom>
          <a:solidFill>
            <a:srgbClr val="E31837"/>
          </a:solidFill>
          <a:ln/>
        </p:spPr>
      </p:sp>
      <p:sp>
        <p:nvSpPr>
          <p:cNvPr id="21" name="Text 18"/>
          <p:cNvSpPr/>
          <p:nvPr/>
        </p:nvSpPr>
        <p:spPr>
          <a:xfrm>
            <a:off x="4091963" y="3491843"/>
            <a:ext cx="158569" cy="390235"/>
          </a:xfrm>
          <a:prstGeom prst="rect">
            <a:avLst/>
          </a:prstGeom>
          <a:noFill/>
          <a:ln/>
        </p:spPr>
        <p:txBody>
          <a:bodyPr wrap="none" lIns="0" tIns="0" rIns="0" bIns="0" rtlCol="0" anchor="t">
            <a:spAutoFit/>
          </a:bodyPr>
          <a:lstStyle/>
          <a:p>
            <a:pPr marL="0" indent="0" algn="r" rtl="1">
              <a:lnSpc>
                <a:spcPts val="3200"/>
              </a:lnSpc>
              <a:buNone/>
            </a:pPr>
            <a:r>
              <a:rPr lang="en-US" sz="2436" b="1" kern="0" spc="-1" dirty="0">
                <a:solidFill>
                  <a:srgbClr val="E31837"/>
                </a:solidFill>
              </a:rPr>
              <a:t>4</a:t>
            </a:r>
            <a:endParaRPr lang="en-US" sz="2436" dirty="0"/>
          </a:p>
        </p:txBody>
      </p:sp>
      <p:sp>
        <p:nvSpPr>
          <p:cNvPr id="22" name="Text 19"/>
          <p:cNvSpPr/>
          <p:nvPr/>
        </p:nvSpPr>
        <p:spPr>
          <a:xfrm>
            <a:off x="2844411" y="3661437"/>
            <a:ext cx="961802" cy="196785"/>
          </a:xfrm>
          <a:prstGeom prst="rect">
            <a:avLst/>
          </a:prstGeom>
          <a:noFill/>
          <a:ln/>
        </p:spPr>
        <p:txBody>
          <a:bodyPr wrap="none" lIns="0" tIns="0" rIns="0" bIns="0" rtlCol="0" anchor="t">
            <a:spAutoFit/>
          </a:bodyPr>
          <a:lstStyle/>
          <a:p>
            <a:pPr marL="0" indent="0" algn="l">
              <a:lnSpc>
                <a:spcPts val="1500"/>
              </a:lnSpc>
              <a:buNone/>
            </a:pPr>
            <a:r>
              <a:rPr lang="en-US" sz="1600" b="1" dirty="0">
                <a:solidFill>
                  <a:srgbClr val="111111"/>
                </a:solidFill>
              </a:rPr>
              <a:t>التفاعل الرقمي</a:t>
            </a:r>
            <a:endParaRPr lang="en-US" sz="1600" dirty="0"/>
          </a:p>
        </p:txBody>
      </p:sp>
      <p:sp>
        <p:nvSpPr>
          <p:cNvPr id="23" name="Text 20"/>
          <p:cNvSpPr/>
          <p:nvPr/>
        </p:nvSpPr>
        <p:spPr>
          <a:xfrm>
            <a:off x="757227" y="4188904"/>
            <a:ext cx="3464719"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استخدام منصات التواصل الاجتماعي والتقنيات الرقمية المبتكرة للتواصل مع جمهور عالمي بطرق تفاعلية وشخصية</a:t>
            </a:r>
            <a:endParaRPr lang="en-US" sz="1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20574000"/>
          </a:xfrm>
          <a:prstGeom prst="rect">
            <a:avLst/>
          </a:prstGeom>
        </p:spPr>
      </p:pic>
      <p:pic>
        <p:nvPicPr>
          <p:cNvPr id="5" name="Image 2" descr="preencoded.png"/>
          <p:cNvPicPr>
            <a:picLocks noChangeAspect="1"/>
          </p:cNvPicPr>
          <p:nvPr/>
        </p:nvPicPr>
        <p:blipFill>
          <a:blip r:embed="rId4"/>
          <a:stretch>
            <a:fillRect/>
          </a:stretch>
        </p:blipFill>
        <p:spPr>
          <a:xfrm>
            <a:off x="4572000" y="6858000"/>
            <a:ext cx="4572000" cy="6858000"/>
          </a:xfrm>
          <a:prstGeom prst="rect">
            <a:avLst/>
          </a:prstGeom>
        </p:spPr>
      </p:pic>
      <p:pic>
        <p:nvPicPr>
          <p:cNvPr id="6" name="Image 3" descr="preencoded.png"/>
          <p:cNvPicPr>
            <a:picLocks noChangeAspect="1"/>
          </p:cNvPicPr>
          <p:nvPr/>
        </p:nvPicPr>
        <p:blipFill>
          <a:blip r:embed="rId5"/>
          <a:stretch>
            <a:fillRect/>
          </a:stretch>
        </p:blipFill>
        <p:spPr>
          <a:xfrm>
            <a:off x="4572000" y="13716000"/>
            <a:ext cx="4572000" cy="6858000"/>
          </a:xfrm>
          <a:prstGeom prst="rect">
            <a:avLst/>
          </a:prstGeom>
        </p:spPr>
      </p:pic>
      <p:sp>
        <p:nvSpPr>
          <p:cNvPr id="7" name="Text 1"/>
          <p:cNvSpPr/>
          <p:nvPr/>
        </p:nvSpPr>
        <p:spPr>
          <a:xfrm>
            <a:off x="958952" y="186147"/>
            <a:ext cx="3290709" cy="342081"/>
          </a:xfrm>
          <a:prstGeom prst="rect">
            <a:avLst/>
          </a:prstGeom>
          <a:noFill/>
          <a:ln/>
        </p:spPr>
        <p:txBody>
          <a:bodyPr wrap="none" lIns="0" tIns="0" rIns="0" bIns="0" rtlCol="0" anchor="t">
            <a:spAutoFit/>
          </a:bodyPr>
          <a:lstStyle/>
          <a:p>
            <a:pPr marL="0" indent="0" algn="r" rtl="1">
              <a:lnSpc>
                <a:spcPts val="2600"/>
              </a:lnSpc>
              <a:buNone/>
            </a:pPr>
            <a:r>
              <a:rPr lang="en-US" sz="2800" b="1" kern="0" spc="-1" dirty="0">
                <a:solidFill>
                  <a:srgbClr val="111111"/>
                </a:solidFill>
              </a:rPr>
              <a:t>الروابط العاطفية في التسويق</a:t>
            </a:r>
            <a:endParaRPr lang="en-US" sz="2800" dirty="0"/>
          </a:p>
        </p:txBody>
      </p:sp>
      <p:sp>
        <p:nvSpPr>
          <p:cNvPr id="8" name="Text 2"/>
          <p:cNvSpPr/>
          <p:nvPr/>
        </p:nvSpPr>
        <p:spPr>
          <a:xfrm>
            <a:off x="2814242" y="935531"/>
            <a:ext cx="1311256" cy="158313"/>
          </a:xfrm>
          <a:prstGeom prst="rect">
            <a:avLst/>
          </a:prstGeom>
          <a:noFill/>
          <a:ln/>
        </p:spPr>
        <p:txBody>
          <a:bodyPr wrap="none" lIns="0" tIns="0" rIns="0" bIns="0" rtlCol="0" anchor="t">
            <a:spAutoFit/>
          </a:bodyPr>
          <a:lstStyle/>
          <a:p>
            <a:pPr marL="0" indent="0" algn="l">
              <a:lnSpc>
                <a:spcPts val="1100"/>
              </a:lnSpc>
              <a:buNone/>
            </a:pPr>
            <a:r>
              <a:rPr lang="en-US" sz="1600" b="1" dirty="0">
                <a:solidFill>
                  <a:srgbClr val="E31837"/>
                </a:solidFill>
              </a:rPr>
              <a:t>تجاوز البيع التقليدي</a:t>
            </a:r>
            <a:endParaRPr lang="en-US" sz="1600" dirty="0"/>
          </a:p>
        </p:txBody>
      </p:sp>
      <p:sp>
        <p:nvSpPr>
          <p:cNvPr id="9" name="Text 3"/>
          <p:cNvSpPr/>
          <p:nvPr/>
        </p:nvSpPr>
        <p:spPr>
          <a:xfrm>
            <a:off x="845754" y="1310182"/>
            <a:ext cx="3279744"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555555"/>
                </a:solidFill>
              </a:rPr>
              <a:t>استراتيجية نايكي تركز على سرد القصص وإلهام الطموح والتمكين.</a:t>
            </a:r>
            <a:endParaRPr lang="en-US" sz="1200" b="1" dirty="0"/>
          </a:p>
        </p:txBody>
      </p:sp>
      <p:sp>
        <p:nvSpPr>
          <p:cNvPr id="10" name="Text 4"/>
          <p:cNvSpPr/>
          <p:nvPr/>
        </p:nvSpPr>
        <p:spPr>
          <a:xfrm>
            <a:off x="2778078" y="1759253"/>
            <a:ext cx="1347420" cy="158313"/>
          </a:xfrm>
          <a:prstGeom prst="rect">
            <a:avLst/>
          </a:prstGeom>
          <a:noFill/>
          <a:ln/>
        </p:spPr>
        <p:txBody>
          <a:bodyPr wrap="none" lIns="0" tIns="0" rIns="0" bIns="0" rtlCol="0" anchor="t">
            <a:spAutoFit/>
          </a:bodyPr>
          <a:lstStyle/>
          <a:p>
            <a:pPr marL="0" indent="0" algn="r" rtl="1">
              <a:lnSpc>
                <a:spcPts val="1100"/>
              </a:lnSpc>
              <a:buNone/>
            </a:pPr>
            <a:r>
              <a:rPr lang="en-US" sz="1600" b="1" dirty="0">
                <a:solidFill>
                  <a:srgbClr val="E31837"/>
                </a:solidFill>
              </a:rPr>
              <a:t>شعار "Just Do It"</a:t>
            </a:r>
            <a:endParaRPr lang="en-US" sz="1600" dirty="0"/>
          </a:p>
        </p:txBody>
      </p:sp>
      <p:sp>
        <p:nvSpPr>
          <p:cNvPr id="11" name="Text 5"/>
          <p:cNvSpPr/>
          <p:nvPr/>
        </p:nvSpPr>
        <p:spPr>
          <a:xfrm>
            <a:off x="1053291" y="2277143"/>
            <a:ext cx="3121047"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555555"/>
                </a:solidFill>
              </a:rPr>
              <a:t>رسالة تحفيزية تدفع الناس لتخطي العقبات والسعي نحو أهدافهم.</a:t>
            </a:r>
            <a:endParaRPr lang="en-US" sz="1200" b="1" dirty="0"/>
          </a:p>
        </p:txBody>
      </p:sp>
      <p:sp>
        <p:nvSpPr>
          <p:cNvPr id="12" name="Text 6"/>
          <p:cNvSpPr/>
          <p:nvPr/>
        </p:nvSpPr>
        <p:spPr>
          <a:xfrm>
            <a:off x="3371531" y="2861655"/>
            <a:ext cx="684483" cy="158313"/>
          </a:xfrm>
          <a:prstGeom prst="rect">
            <a:avLst/>
          </a:prstGeom>
          <a:noFill/>
          <a:ln/>
        </p:spPr>
        <p:txBody>
          <a:bodyPr wrap="none" lIns="0" tIns="0" rIns="0" bIns="0" rtlCol="0" anchor="t">
            <a:spAutoFit/>
          </a:bodyPr>
          <a:lstStyle/>
          <a:p>
            <a:pPr marL="0" indent="0" algn="r" rtl="1">
              <a:lnSpc>
                <a:spcPts val="1100"/>
              </a:lnSpc>
              <a:buNone/>
            </a:pPr>
            <a:r>
              <a:rPr lang="en-US" sz="1600" b="1" dirty="0">
                <a:solidFill>
                  <a:srgbClr val="E31837"/>
                </a:solidFill>
              </a:rPr>
              <a:t>بناء الولاء</a:t>
            </a:r>
            <a:endParaRPr lang="en-US" sz="1600" dirty="0"/>
          </a:p>
        </p:txBody>
      </p:sp>
      <p:sp>
        <p:nvSpPr>
          <p:cNvPr id="13" name="Text 7"/>
          <p:cNvSpPr/>
          <p:nvPr/>
        </p:nvSpPr>
        <p:spPr>
          <a:xfrm>
            <a:off x="1337875" y="3375803"/>
            <a:ext cx="2787623"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555555"/>
                </a:solidFill>
              </a:rPr>
              <a:t>العلامة تترجم المشاعر إلى ولاء يجعل العملاء سفراء لها.</a:t>
            </a:r>
            <a:endParaRPr lang="en-US" sz="1200" b="1" dirty="0"/>
          </a:p>
        </p:txBody>
      </p:sp>
      <p:sp>
        <p:nvSpPr>
          <p:cNvPr id="14" name="Text 8"/>
          <p:cNvSpPr/>
          <p:nvPr/>
        </p:nvSpPr>
        <p:spPr>
          <a:xfrm>
            <a:off x="3221404" y="3916968"/>
            <a:ext cx="904094" cy="151773"/>
          </a:xfrm>
          <a:prstGeom prst="rect">
            <a:avLst/>
          </a:prstGeom>
          <a:noFill/>
          <a:ln/>
        </p:spPr>
        <p:txBody>
          <a:bodyPr wrap="none" lIns="0" tIns="0" rIns="0" bIns="0" rtlCol="0" anchor="t">
            <a:spAutoFit/>
          </a:bodyPr>
          <a:lstStyle/>
          <a:p>
            <a:pPr marL="0" indent="0" algn="l">
              <a:lnSpc>
                <a:spcPts val="1100"/>
              </a:lnSpc>
              <a:buNone/>
            </a:pPr>
            <a:r>
              <a:rPr lang="en-US" sz="1400" b="1" dirty="0">
                <a:solidFill>
                  <a:srgbClr val="E31837"/>
                </a:solidFill>
              </a:rPr>
              <a:t>التنوع والشمول</a:t>
            </a:r>
            <a:endParaRPr lang="en-US" sz="1400" dirty="0"/>
          </a:p>
        </p:txBody>
      </p:sp>
      <p:sp>
        <p:nvSpPr>
          <p:cNvPr id="15" name="Text 9"/>
          <p:cNvSpPr/>
          <p:nvPr/>
        </p:nvSpPr>
        <p:spPr>
          <a:xfrm>
            <a:off x="857802" y="4513055"/>
            <a:ext cx="3321422"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555555"/>
                </a:solidFill>
              </a:rPr>
              <a:t>حملات تُبرز رياضيين من خلفيات مختلفة لتعزيز الصلة مع الجمهور.</a:t>
            </a:r>
            <a:endParaRPr lang="en-US" sz="1200" b="1" dirty="0"/>
          </a:p>
        </p:txBody>
      </p:sp>
      <p:cxnSp>
        <p:nvCxnSpPr>
          <p:cNvPr id="17" name="Straight Connector 16"/>
          <p:cNvCxnSpPr/>
          <p:nvPr/>
        </p:nvCxnSpPr>
        <p:spPr>
          <a:xfrm>
            <a:off x="176981" y="2691524"/>
            <a:ext cx="4252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176981" y="3197885"/>
            <a:ext cx="4252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176981" y="3694414"/>
            <a:ext cx="4252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176981" y="4220440"/>
            <a:ext cx="4252144"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345686" y="239377"/>
            <a:ext cx="3413627" cy="410369"/>
          </a:xfrm>
          <a:prstGeom prst="rect">
            <a:avLst/>
          </a:prstGeom>
          <a:noFill/>
          <a:ln/>
        </p:spPr>
        <p:txBody>
          <a:bodyPr wrap="none" lIns="0" tIns="0" rIns="0" bIns="0" rtlCol="0" anchor="t">
            <a:spAutoFit/>
          </a:bodyPr>
          <a:lstStyle/>
          <a:p>
            <a:pPr marL="0" indent="0" algn="r" rtl="1">
              <a:lnSpc>
                <a:spcPts val="3200"/>
              </a:lnSpc>
              <a:buNone/>
            </a:pPr>
            <a:r>
              <a:rPr lang="en-US" sz="2800" b="1" kern="0" spc="-2" dirty="0">
                <a:solidFill>
                  <a:srgbClr val="111111"/>
                </a:solidFill>
              </a:rPr>
              <a:t>التعاون مع المؤثرين والرعاية</a:t>
            </a:r>
            <a:endParaRPr lang="en-US" sz="2800" dirty="0"/>
          </a:p>
        </p:txBody>
      </p:sp>
      <p:sp>
        <p:nvSpPr>
          <p:cNvPr id="4" name="Text 1"/>
          <p:cNvSpPr/>
          <p:nvPr/>
        </p:nvSpPr>
        <p:spPr>
          <a:xfrm>
            <a:off x="730046" y="828339"/>
            <a:ext cx="7858125" cy="698846"/>
          </a:xfrm>
          <a:prstGeom prst="rect">
            <a:avLst/>
          </a:prstGeom>
          <a:noFill/>
          <a:ln/>
        </p:spPr>
        <p:txBody>
          <a:bodyPr wrap="square" lIns="0" tIns="0" rIns="0" bIns="0" rtlCol="0" anchor="t">
            <a:spAutoFit/>
          </a:bodyPr>
          <a:lstStyle/>
          <a:p>
            <a:pPr marL="0" indent="0" algn="r" rtl="1">
              <a:lnSpc>
                <a:spcPct val="150000"/>
              </a:lnSpc>
              <a:buNone/>
            </a:pPr>
            <a:r>
              <a:rPr lang="en-US" sz="1600" b="1" dirty="0">
                <a:solidFill>
                  <a:srgbClr val="555555"/>
                </a:solidFill>
              </a:rPr>
              <a:t>يُعد التعاون الاستراتيجي مع الرياضيين والشخصيات المؤثرة عنصرًا أساسيًا في استراتيجية التسويق لشركة نايكي، حيث ساهم هذا التعاون بشكل كبير في تعزيز رسالة علامتها التجارية وتوسيع نطاق انتشارها.</a:t>
            </a:r>
            <a:endParaRPr lang="en-US" sz="1600" b="1" dirty="0"/>
          </a:p>
        </p:txBody>
      </p:sp>
      <p:sp>
        <p:nvSpPr>
          <p:cNvPr id="5" name="Shape 2"/>
          <p:cNvSpPr/>
          <p:nvPr/>
        </p:nvSpPr>
        <p:spPr>
          <a:xfrm>
            <a:off x="4714875" y="2328863"/>
            <a:ext cx="3857625" cy="957932"/>
          </a:xfrm>
          <a:prstGeom prst="rect">
            <a:avLst/>
          </a:prstGeom>
          <a:solidFill>
            <a:srgbClr val="FFFFFF"/>
          </a:solidFill>
          <a:ln/>
        </p:spPr>
      </p:sp>
      <p:sp>
        <p:nvSpPr>
          <p:cNvPr id="6" name="Shape 3"/>
          <p:cNvSpPr/>
          <p:nvPr/>
        </p:nvSpPr>
        <p:spPr>
          <a:xfrm>
            <a:off x="8543925" y="2328863"/>
            <a:ext cx="28575" cy="957932"/>
          </a:xfrm>
          <a:prstGeom prst="rect">
            <a:avLst/>
          </a:prstGeom>
          <a:solidFill>
            <a:srgbClr val="E31837"/>
          </a:solidFill>
          <a:ln/>
        </p:spPr>
      </p:sp>
      <p:sp>
        <p:nvSpPr>
          <p:cNvPr id="7" name="Text 4"/>
          <p:cNvSpPr/>
          <p:nvPr/>
        </p:nvSpPr>
        <p:spPr>
          <a:xfrm>
            <a:off x="7830975" y="2102719"/>
            <a:ext cx="689291" cy="154851"/>
          </a:xfrm>
          <a:prstGeom prst="rect">
            <a:avLst/>
          </a:prstGeom>
          <a:noFill/>
          <a:ln/>
        </p:spPr>
        <p:txBody>
          <a:bodyPr wrap="none" lIns="0" tIns="0" rIns="0" bIns="0" rtlCol="0" anchor="t">
            <a:spAutoFit/>
          </a:bodyPr>
          <a:lstStyle/>
          <a:p>
            <a:pPr marL="0" indent="0" algn="r" rtl="1">
              <a:lnSpc>
                <a:spcPts val="1200"/>
              </a:lnSpc>
              <a:buNone/>
            </a:pPr>
            <a:r>
              <a:rPr lang="en-US" sz="1200" b="1" dirty="0">
                <a:solidFill>
                  <a:srgbClr val="E31837"/>
                </a:solidFill>
              </a:rPr>
              <a:t>مايكل جوردان</a:t>
            </a:r>
            <a:endParaRPr lang="en-US" sz="1200" dirty="0"/>
          </a:p>
        </p:txBody>
      </p:sp>
      <p:sp>
        <p:nvSpPr>
          <p:cNvPr id="8" name="Text 5"/>
          <p:cNvSpPr/>
          <p:nvPr/>
        </p:nvSpPr>
        <p:spPr>
          <a:xfrm>
            <a:off x="4789885" y="2410249"/>
            <a:ext cx="3679031" cy="801181"/>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التعاون الأسطوري مع نجم كرة السلة أثمر عن إطلاق علامة "إير جوردان" التجارية، التي أصبحت علامة فارقة في نهج نايكي وتجسد القيم الأساسية للعلامة التجارية.</a:t>
            </a:r>
            <a:endParaRPr lang="en-US" sz="1200" b="1" dirty="0"/>
          </a:p>
        </p:txBody>
      </p:sp>
      <p:sp>
        <p:nvSpPr>
          <p:cNvPr id="9" name="Shape 6"/>
          <p:cNvSpPr/>
          <p:nvPr/>
        </p:nvSpPr>
        <p:spPr>
          <a:xfrm>
            <a:off x="557213" y="2328863"/>
            <a:ext cx="3857625" cy="957932"/>
          </a:xfrm>
          <a:prstGeom prst="rect">
            <a:avLst/>
          </a:prstGeom>
          <a:solidFill>
            <a:srgbClr val="FFFFFF"/>
          </a:solidFill>
          <a:ln/>
        </p:spPr>
      </p:sp>
      <p:sp>
        <p:nvSpPr>
          <p:cNvPr id="10" name="Shape 7"/>
          <p:cNvSpPr/>
          <p:nvPr/>
        </p:nvSpPr>
        <p:spPr>
          <a:xfrm>
            <a:off x="4400550" y="2328863"/>
            <a:ext cx="28575" cy="957932"/>
          </a:xfrm>
          <a:prstGeom prst="rect">
            <a:avLst/>
          </a:prstGeom>
          <a:solidFill>
            <a:srgbClr val="E31837"/>
          </a:solidFill>
          <a:ln/>
        </p:spPr>
      </p:sp>
      <p:sp>
        <p:nvSpPr>
          <p:cNvPr id="11" name="Text 8"/>
          <p:cNvSpPr/>
          <p:nvPr/>
        </p:nvSpPr>
        <p:spPr>
          <a:xfrm>
            <a:off x="3739100" y="2121315"/>
            <a:ext cx="578685" cy="154851"/>
          </a:xfrm>
          <a:prstGeom prst="rect">
            <a:avLst/>
          </a:prstGeom>
          <a:noFill/>
          <a:ln/>
        </p:spPr>
        <p:txBody>
          <a:bodyPr wrap="none" lIns="0" tIns="0" rIns="0" bIns="0" rtlCol="0" anchor="t">
            <a:spAutoFit/>
          </a:bodyPr>
          <a:lstStyle/>
          <a:p>
            <a:pPr marL="0" indent="0" algn="r" rtl="1">
              <a:lnSpc>
                <a:spcPts val="1200"/>
              </a:lnSpc>
              <a:buNone/>
            </a:pPr>
            <a:r>
              <a:rPr lang="en-US" sz="1200" b="1" dirty="0">
                <a:solidFill>
                  <a:srgbClr val="E31837"/>
                </a:solidFill>
              </a:rPr>
              <a:t>فيرجيل أبوه</a:t>
            </a:r>
            <a:endParaRPr lang="en-US" sz="1200" dirty="0"/>
          </a:p>
        </p:txBody>
      </p:sp>
      <p:sp>
        <p:nvSpPr>
          <p:cNvPr id="12" name="Text 9"/>
          <p:cNvSpPr/>
          <p:nvPr/>
        </p:nvSpPr>
        <p:spPr>
          <a:xfrm>
            <a:off x="639366" y="2500522"/>
            <a:ext cx="3679031"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555555"/>
                </a:solidFill>
              </a:rPr>
              <a:t>تحالف مع مصمم عالمي وعلامته التجارية أوف-وايت، مما وسّع نطاق تأثير نايكي ليشمل عالم الأزياء الراقية ومستهدفة شريحة جديدة من الجمهور.</a:t>
            </a:r>
            <a:endParaRPr lang="en-US" sz="1200" b="1" dirty="0"/>
          </a:p>
        </p:txBody>
      </p:sp>
      <p:sp>
        <p:nvSpPr>
          <p:cNvPr id="13" name="Shape 10"/>
          <p:cNvSpPr/>
          <p:nvPr/>
        </p:nvSpPr>
        <p:spPr>
          <a:xfrm>
            <a:off x="587171" y="3818012"/>
            <a:ext cx="8001000" cy="1191220"/>
          </a:xfrm>
          <a:prstGeom prst="rect">
            <a:avLst/>
          </a:prstGeom>
          <a:solidFill>
            <a:srgbClr val="111111"/>
          </a:solidFill>
          <a:ln/>
        </p:spPr>
      </p:sp>
      <p:sp>
        <p:nvSpPr>
          <p:cNvPr id="14" name="Text 11"/>
          <p:cNvSpPr/>
          <p:nvPr/>
        </p:nvSpPr>
        <p:spPr>
          <a:xfrm>
            <a:off x="7141094" y="3509017"/>
            <a:ext cx="1240724" cy="206403"/>
          </a:xfrm>
          <a:prstGeom prst="rect">
            <a:avLst/>
          </a:prstGeom>
          <a:noFill/>
          <a:ln/>
        </p:spPr>
        <p:txBody>
          <a:bodyPr wrap="none" lIns="0" tIns="0" rIns="0" bIns="0" rtlCol="0" anchor="t">
            <a:spAutoFit/>
          </a:bodyPr>
          <a:lstStyle/>
          <a:p>
            <a:pPr marL="0" indent="0" algn="r" rtl="1">
              <a:lnSpc>
                <a:spcPts val="1600"/>
              </a:lnSpc>
              <a:buNone/>
            </a:pPr>
            <a:r>
              <a:rPr lang="en-US" sz="1600" b="1" dirty="0">
                <a:solidFill>
                  <a:srgbClr val="E31837"/>
                </a:solidFill>
              </a:rPr>
              <a:t>تأثير هذه الشراكات</a:t>
            </a:r>
            <a:endParaRPr lang="en-US" sz="1600" dirty="0"/>
          </a:p>
        </p:txBody>
      </p:sp>
      <p:sp>
        <p:nvSpPr>
          <p:cNvPr id="15" name="Text 12"/>
          <p:cNvSpPr/>
          <p:nvPr/>
        </p:nvSpPr>
        <p:spPr>
          <a:xfrm>
            <a:off x="695576" y="4086727"/>
            <a:ext cx="7786688" cy="611514"/>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F5F5F5"/>
                </a:solidFill>
              </a:rPr>
              <a:t>لا </a:t>
            </a:r>
            <a:r>
              <a:rPr lang="en-US" sz="1400" b="1" dirty="0">
                <a:solidFill>
                  <a:schemeClr val="bg1">
                    <a:lumMod val="95000"/>
                  </a:schemeClr>
                </a:solidFill>
              </a:rPr>
              <a:t>تعمل هذه الشراكات على تعزيز مصداقية نايكي فحسب، بل تضيف أيضًا طبقة من التفرد والرغبة إلى منتجاتها، مما يجعلها أكثر رواجًا بين المستهلكين وتساهم في بناء مجتمع من العملاء المخلصين الذين يشعرون بارتياط وثيق بالعلامة التجارية.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5" name="Text 1"/>
          <p:cNvSpPr/>
          <p:nvPr/>
        </p:nvSpPr>
        <p:spPr>
          <a:xfrm>
            <a:off x="3528075" y="307771"/>
            <a:ext cx="2266198" cy="342081"/>
          </a:xfrm>
          <a:prstGeom prst="rect">
            <a:avLst/>
          </a:prstGeom>
          <a:noFill/>
          <a:ln/>
        </p:spPr>
        <p:txBody>
          <a:bodyPr wrap="none" lIns="0" tIns="0" rIns="0" bIns="0" rtlCol="0" anchor="t">
            <a:spAutoFit/>
          </a:bodyPr>
          <a:lstStyle/>
          <a:p>
            <a:pPr marL="0" indent="0" algn="r" rtl="1">
              <a:lnSpc>
                <a:spcPts val="2600"/>
              </a:lnSpc>
              <a:buNone/>
            </a:pPr>
            <a:r>
              <a:rPr lang="en-US" sz="2800" b="1" kern="0" spc="-1" dirty="0">
                <a:solidFill>
                  <a:srgbClr val="111111"/>
                </a:solidFill>
              </a:rPr>
              <a:t>الابتكار والتخصيص</a:t>
            </a:r>
            <a:endParaRPr lang="en-US" sz="2800" dirty="0"/>
          </a:p>
        </p:txBody>
      </p:sp>
      <p:sp>
        <p:nvSpPr>
          <p:cNvPr id="6" name="Text 2"/>
          <p:cNvSpPr/>
          <p:nvPr/>
        </p:nvSpPr>
        <p:spPr>
          <a:xfrm>
            <a:off x="2438730" y="953677"/>
            <a:ext cx="1409040" cy="167931"/>
          </a:xfrm>
          <a:prstGeom prst="rect">
            <a:avLst/>
          </a:prstGeom>
          <a:noFill/>
          <a:ln/>
        </p:spPr>
        <p:txBody>
          <a:bodyPr wrap="none" lIns="0" tIns="0" rIns="0" bIns="0" rtlCol="0" anchor="t">
            <a:spAutoFit/>
          </a:bodyPr>
          <a:lstStyle/>
          <a:p>
            <a:pPr marL="0" indent="0" algn="r" rtl="1">
              <a:lnSpc>
                <a:spcPts val="1200"/>
              </a:lnSpc>
              <a:buNone/>
            </a:pPr>
            <a:r>
              <a:rPr lang="en-US" sz="1600" b="1" dirty="0">
                <a:solidFill>
                  <a:srgbClr val="E31837"/>
                </a:solidFill>
              </a:rPr>
              <a:t>تطوير منتجات مبتكرة</a:t>
            </a:r>
            <a:endParaRPr lang="en-US" sz="1600" dirty="0"/>
          </a:p>
        </p:txBody>
      </p:sp>
      <p:sp>
        <p:nvSpPr>
          <p:cNvPr id="7" name="Text 3"/>
          <p:cNvSpPr/>
          <p:nvPr/>
        </p:nvSpPr>
        <p:spPr>
          <a:xfrm>
            <a:off x="-14747" y="1178331"/>
            <a:ext cx="5857875" cy="611514"/>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بنت نايكي سمعةً طيبةً بفضل سعيها لتجاوز حدود الابتكار في تصميم المنتجات. من خلال تطوير منتجات متطورة مثل </a:t>
            </a:r>
            <a:r>
              <a:rPr lang="en-US" sz="1400" b="1" dirty="0">
                <a:solidFill>
                  <a:srgbClr val="E31837"/>
                </a:solidFill>
              </a:rPr>
              <a:t>فلاي نيت</a:t>
            </a:r>
            <a:r>
              <a:rPr lang="en-US" sz="1400" dirty="0">
                <a:solidFill>
                  <a:srgbClr val="555555"/>
                </a:solidFill>
              </a:rPr>
              <a:t> و</a:t>
            </a:r>
            <a:r>
              <a:rPr lang="en-US" sz="1400" b="1" dirty="0">
                <a:solidFill>
                  <a:srgbClr val="E31837"/>
                </a:solidFill>
              </a:rPr>
              <a:t>إير ماكس</a:t>
            </a:r>
            <a:r>
              <a:rPr lang="en-US" sz="1400" dirty="0">
                <a:solidFill>
                  <a:srgbClr val="555555"/>
                </a:solidFill>
              </a:rPr>
              <a:t>، أحدثت نايكي نقلة نوعية في صناعة الأحذية الرياضية.</a:t>
            </a:r>
            <a:endParaRPr lang="en-US" sz="1400" dirty="0"/>
          </a:p>
        </p:txBody>
      </p:sp>
      <p:sp>
        <p:nvSpPr>
          <p:cNvPr id="8" name="Text 4"/>
          <p:cNvSpPr/>
          <p:nvPr/>
        </p:nvSpPr>
        <p:spPr>
          <a:xfrm>
            <a:off x="2441936" y="2109501"/>
            <a:ext cx="1405834" cy="167931"/>
          </a:xfrm>
          <a:prstGeom prst="rect">
            <a:avLst/>
          </a:prstGeom>
          <a:noFill/>
          <a:ln/>
        </p:spPr>
        <p:txBody>
          <a:bodyPr wrap="none" lIns="0" tIns="0" rIns="0" bIns="0" rtlCol="0" anchor="t">
            <a:spAutoFit/>
          </a:bodyPr>
          <a:lstStyle/>
          <a:p>
            <a:pPr marL="0" indent="0" algn="r" rtl="1">
              <a:lnSpc>
                <a:spcPts val="1200"/>
              </a:lnSpc>
              <a:buNone/>
            </a:pPr>
            <a:r>
              <a:rPr lang="en-US" sz="1600" b="1" dirty="0">
                <a:solidFill>
                  <a:srgbClr val="E31837"/>
                </a:solidFill>
              </a:rPr>
              <a:t>خدمة "نايكي باي يو"</a:t>
            </a:r>
            <a:endParaRPr lang="en-US" sz="1600" dirty="0"/>
          </a:p>
        </p:txBody>
      </p:sp>
      <p:sp>
        <p:nvSpPr>
          <p:cNvPr id="9" name="Text 5"/>
          <p:cNvSpPr/>
          <p:nvPr/>
        </p:nvSpPr>
        <p:spPr>
          <a:xfrm>
            <a:off x="306790" y="2277432"/>
            <a:ext cx="5526647" cy="646331"/>
          </a:xfrm>
          <a:prstGeom prst="rect">
            <a:avLst/>
          </a:prstGeom>
          <a:noFill/>
          <a:ln/>
        </p:spPr>
        <p:txBody>
          <a:bodyPr wrap="square" lIns="0" tIns="0" rIns="0" bIns="0" rtlCol="0" anchor="t">
            <a:spAutoFit/>
          </a:bodyPr>
          <a:lstStyle/>
          <a:p>
            <a:pPr marL="0" indent="0" algn="r" rtl="1">
              <a:lnSpc>
                <a:spcPct val="150000"/>
              </a:lnSpc>
              <a:buNone/>
            </a:pPr>
            <a:r>
              <a:rPr lang="en-US" sz="1400" dirty="0">
                <a:solidFill>
                  <a:srgbClr val="555555"/>
                </a:solidFill>
              </a:rPr>
              <a:t>تتيح هذه الخدمة للعملاء تصميم أحذيتهم حسب رغبتهم، مما يخلق رابطًا </a:t>
            </a:r>
            <a:r>
              <a:rPr lang="en-US" sz="1400" dirty="0" err="1">
                <a:solidFill>
                  <a:srgbClr val="555555"/>
                </a:solidFill>
              </a:rPr>
              <a:t>فريدًا</a:t>
            </a:r>
            <a:r>
              <a:rPr lang="en-US" sz="1400" dirty="0">
                <a:solidFill>
                  <a:srgbClr val="555555"/>
                </a:solidFill>
              </a:rPr>
              <a:t> </a:t>
            </a:r>
            <a:r>
              <a:rPr lang="en-US" sz="1400" dirty="0" err="1" smtClean="0">
                <a:solidFill>
                  <a:srgbClr val="555555"/>
                </a:solidFill>
              </a:rPr>
              <a:t>بين</a:t>
            </a:r>
            <a:r>
              <a:rPr lang="en-US" sz="1400" dirty="0" smtClean="0">
                <a:solidFill>
                  <a:srgbClr val="555555"/>
                </a:solidFill>
              </a:rPr>
              <a:t> </a:t>
            </a:r>
            <a:r>
              <a:rPr lang="en-US" sz="1400" dirty="0">
                <a:solidFill>
                  <a:srgbClr val="555555"/>
                </a:solidFill>
              </a:rPr>
              <a:t>العلامة التجارية والمستهلك ويسمح للأفراد بالتعبير عن أسلوبهم.</a:t>
            </a:r>
            <a:endParaRPr lang="en-US" sz="1400" dirty="0"/>
          </a:p>
        </p:txBody>
      </p:sp>
      <p:sp>
        <p:nvSpPr>
          <p:cNvPr id="10" name="Text 6"/>
          <p:cNvSpPr/>
          <p:nvPr/>
        </p:nvSpPr>
        <p:spPr>
          <a:xfrm>
            <a:off x="2781773" y="3041298"/>
            <a:ext cx="1065997" cy="167931"/>
          </a:xfrm>
          <a:prstGeom prst="rect">
            <a:avLst/>
          </a:prstGeom>
          <a:noFill/>
          <a:ln/>
        </p:spPr>
        <p:txBody>
          <a:bodyPr wrap="none" lIns="0" tIns="0" rIns="0" bIns="0" rtlCol="0" anchor="t">
            <a:spAutoFit/>
          </a:bodyPr>
          <a:lstStyle/>
          <a:p>
            <a:pPr marL="0" indent="0" algn="r" rtl="1">
              <a:lnSpc>
                <a:spcPts val="1200"/>
              </a:lnSpc>
              <a:buNone/>
            </a:pPr>
            <a:r>
              <a:rPr lang="en-US" sz="1600" b="1" dirty="0">
                <a:solidFill>
                  <a:srgbClr val="E31837"/>
                </a:solidFill>
              </a:rPr>
              <a:t>الملكية والانتماء</a:t>
            </a:r>
            <a:endParaRPr lang="en-US" sz="1600" dirty="0"/>
          </a:p>
        </p:txBody>
      </p:sp>
      <p:sp>
        <p:nvSpPr>
          <p:cNvPr id="11" name="Text 7"/>
          <p:cNvSpPr/>
          <p:nvPr/>
        </p:nvSpPr>
        <p:spPr>
          <a:xfrm>
            <a:off x="420170" y="3289568"/>
            <a:ext cx="5422958" cy="611514"/>
          </a:xfrm>
          <a:prstGeom prst="rect">
            <a:avLst/>
          </a:prstGeom>
          <a:noFill/>
          <a:ln/>
        </p:spPr>
        <p:txBody>
          <a:bodyPr wrap="none" lIns="0" tIns="0" rIns="0" bIns="0" rtlCol="0" anchor="t">
            <a:spAutoFit/>
          </a:bodyPr>
          <a:lstStyle/>
          <a:p>
            <a:pPr marL="0" indent="0" algn="r" rtl="1">
              <a:lnSpc>
                <a:spcPct val="150000"/>
              </a:lnSpc>
              <a:buNone/>
            </a:pPr>
            <a:r>
              <a:rPr lang="en-US" sz="1400" dirty="0">
                <a:solidFill>
                  <a:srgbClr val="555555"/>
                </a:solidFill>
              </a:rPr>
              <a:t>يشعر العملاء بالملكية تجاه منتجاتهم المخصصة، مما يعزز ولاءهم للعلامة التجارية ويحفزهم </a:t>
            </a:r>
            <a:r>
              <a:rPr lang="en-US" sz="1400" dirty="0" err="1">
                <a:solidFill>
                  <a:srgbClr val="555555"/>
                </a:solidFill>
              </a:rPr>
              <a:t>على</a:t>
            </a:r>
            <a:r>
              <a:rPr lang="en-US" sz="1400" dirty="0">
                <a:solidFill>
                  <a:srgbClr val="555555"/>
                </a:solidFill>
              </a:rPr>
              <a:t> </a:t>
            </a:r>
            <a:endParaRPr lang="ar-DZ" sz="1400" dirty="0" smtClean="0">
              <a:solidFill>
                <a:srgbClr val="555555"/>
              </a:solidFill>
            </a:endParaRPr>
          </a:p>
          <a:p>
            <a:pPr marL="0" indent="0" algn="r" rtl="1">
              <a:lnSpc>
                <a:spcPct val="150000"/>
              </a:lnSpc>
              <a:buNone/>
            </a:pPr>
            <a:r>
              <a:rPr lang="en-US" sz="1400" dirty="0" err="1" smtClean="0">
                <a:solidFill>
                  <a:srgbClr val="555555"/>
                </a:solidFill>
              </a:rPr>
              <a:t>الشراء</a:t>
            </a:r>
            <a:r>
              <a:rPr lang="en-US" sz="1400" dirty="0" smtClean="0">
                <a:solidFill>
                  <a:srgbClr val="555555"/>
                </a:solidFill>
              </a:rPr>
              <a:t> </a:t>
            </a:r>
            <a:r>
              <a:rPr lang="en-US" sz="1400" dirty="0">
                <a:solidFill>
                  <a:srgbClr val="555555"/>
                </a:solidFill>
              </a:rPr>
              <a:t>المتكرر.</a:t>
            </a:r>
            <a:endParaRPr lang="en-US" sz="1400" dirty="0"/>
          </a:p>
        </p:txBody>
      </p:sp>
      <p:sp>
        <p:nvSpPr>
          <p:cNvPr id="12" name="Text 8"/>
          <p:cNvSpPr/>
          <p:nvPr/>
        </p:nvSpPr>
        <p:spPr>
          <a:xfrm>
            <a:off x="2628685" y="3934822"/>
            <a:ext cx="1372171" cy="167931"/>
          </a:xfrm>
          <a:prstGeom prst="rect">
            <a:avLst/>
          </a:prstGeom>
          <a:noFill/>
          <a:ln/>
        </p:spPr>
        <p:txBody>
          <a:bodyPr wrap="none" lIns="0" tIns="0" rIns="0" bIns="0" rtlCol="0" anchor="t">
            <a:spAutoFit/>
          </a:bodyPr>
          <a:lstStyle/>
          <a:p>
            <a:pPr marL="0" indent="0" algn="r" rtl="1">
              <a:lnSpc>
                <a:spcPts val="1200"/>
              </a:lnSpc>
              <a:buNone/>
            </a:pPr>
            <a:r>
              <a:rPr lang="en-US" sz="1600" b="1" dirty="0">
                <a:solidFill>
                  <a:srgbClr val="E31837"/>
                </a:solidFill>
              </a:rPr>
              <a:t>الاستمرار في الابتكار</a:t>
            </a:r>
            <a:endParaRPr lang="en-US" sz="1600" dirty="0"/>
          </a:p>
        </p:txBody>
      </p:sp>
      <p:sp>
        <p:nvSpPr>
          <p:cNvPr id="13" name="Text 9"/>
          <p:cNvSpPr/>
          <p:nvPr/>
        </p:nvSpPr>
        <p:spPr>
          <a:xfrm>
            <a:off x="543891" y="4270773"/>
            <a:ext cx="5095946" cy="611514"/>
          </a:xfrm>
          <a:prstGeom prst="rect">
            <a:avLst/>
          </a:prstGeom>
          <a:noFill/>
          <a:ln/>
        </p:spPr>
        <p:txBody>
          <a:bodyPr wrap="none" lIns="0" tIns="0" rIns="0" bIns="0" rtlCol="0" anchor="t">
            <a:spAutoFit/>
          </a:bodyPr>
          <a:lstStyle/>
          <a:p>
            <a:pPr marL="0" indent="0" algn="r" rtl="1">
              <a:lnSpc>
                <a:spcPct val="150000"/>
              </a:lnSpc>
              <a:buNone/>
            </a:pPr>
            <a:r>
              <a:rPr lang="en-US" sz="1400" dirty="0">
                <a:solidFill>
                  <a:srgbClr val="555555"/>
                </a:solidFill>
              </a:rPr>
              <a:t>من خلال طرح منتجات جديدة ومثيرة باستمرار، تحافظ نايكي على مكانتها الرائدة في </a:t>
            </a:r>
            <a:r>
              <a:rPr lang="en-US" sz="1400" dirty="0" err="1">
                <a:solidFill>
                  <a:srgbClr val="555555"/>
                </a:solidFill>
              </a:rPr>
              <a:t>السوق</a:t>
            </a:r>
            <a:r>
              <a:rPr lang="en-US" sz="1400" dirty="0">
                <a:solidFill>
                  <a:srgbClr val="555555"/>
                </a:solidFill>
              </a:rPr>
              <a:t> </a:t>
            </a:r>
            <a:endParaRPr lang="ar-DZ" sz="1400" dirty="0" smtClean="0">
              <a:solidFill>
                <a:srgbClr val="555555"/>
              </a:solidFill>
            </a:endParaRPr>
          </a:p>
          <a:p>
            <a:pPr marL="0" indent="0" algn="r" rtl="1">
              <a:lnSpc>
                <a:spcPct val="150000"/>
              </a:lnSpc>
              <a:buNone/>
            </a:pPr>
            <a:r>
              <a:rPr lang="en-US" sz="1400" dirty="0" err="1" smtClean="0">
                <a:solidFill>
                  <a:srgbClr val="555555"/>
                </a:solidFill>
              </a:rPr>
              <a:t>وتضمن</a:t>
            </a:r>
            <a:r>
              <a:rPr lang="en-US" sz="1400" dirty="0" smtClean="0">
                <a:solidFill>
                  <a:srgbClr val="555555"/>
                </a:solidFill>
              </a:rPr>
              <a:t> </a:t>
            </a:r>
            <a:r>
              <a:rPr lang="en-US" sz="1400" dirty="0">
                <a:solidFill>
                  <a:srgbClr val="555555"/>
                </a:solidFill>
              </a:rPr>
              <a:t>استمرار اهتمام العملاء.</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1062</Words>
  <Application>Microsoft Office PowerPoint</Application>
  <PresentationFormat>On-screen Show (16:9)</PresentationFormat>
  <Paragraphs>123</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16</cp:revision>
  <dcterms:created xsi:type="dcterms:W3CDTF">2025-12-15T16:20:57Z</dcterms:created>
  <dcterms:modified xsi:type="dcterms:W3CDTF">2025-12-16T16:27:41Z</dcterms:modified>
</cp:coreProperties>
</file>