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63" r:id="rId2"/>
    <p:sldId id="279" r:id="rId3"/>
    <p:sldId id="280" r:id="rId4"/>
    <p:sldId id="281" r:id="rId5"/>
    <p:sldId id="283" r:id="rId6"/>
    <p:sldId id="284" r:id="rId7"/>
    <p:sldId id="285" r:id="rId8"/>
    <p:sldId id="286" r:id="rId9"/>
    <p:sldId id="287" r:id="rId10"/>
    <p:sldId id="278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1" d="100"/>
          <a:sy n="81" d="100"/>
        </p:scale>
        <p:origin x="-186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ectangle à coins arrondis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ous-titr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 smtClean="0"/>
              <a:t>Cliquez pour modifier le style des sous-titres du masque</a:t>
            </a:r>
            <a:endParaRPr kumimoji="0" lang="en-US"/>
          </a:p>
        </p:txBody>
      </p:sp>
      <p:sp>
        <p:nvSpPr>
          <p:cNvPr id="28" name="Espace réservé de la date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B496A8-2549-4C85-857D-9C0E34ABC1A0}" type="datetimeFigureOut">
              <a:rPr lang="en-US" smtClean="0"/>
              <a:pPr/>
              <a:t>11/28/2025</a:t>
            </a:fld>
            <a:endParaRPr lang="en-US"/>
          </a:p>
        </p:txBody>
      </p:sp>
      <p:sp>
        <p:nvSpPr>
          <p:cNvPr id="17" name="Espace réservé du pied de page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Espace réservé du numéro de diapositive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62FD1CA9-8087-4BFC-8720-7A25F4F83C3D}" type="slidenum">
              <a:rPr lang="en-US" smtClean="0"/>
              <a:pPr/>
              <a:t>‹N°›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r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B496A8-2549-4C85-857D-9C0E34ABC1A0}" type="datetimeFigureOut">
              <a:rPr lang="en-US" smtClean="0"/>
              <a:pPr/>
              <a:t>11/28/2025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FD1CA9-8087-4BFC-8720-7A25F4F83C3D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B496A8-2549-4C85-857D-9C0E34ABC1A0}" type="datetimeFigureOut">
              <a:rPr lang="en-US" smtClean="0"/>
              <a:pPr/>
              <a:t>11/28/2025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FD1CA9-8087-4BFC-8720-7A25F4F83C3D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B496A8-2549-4C85-857D-9C0E34ABC1A0}" type="datetimeFigureOut">
              <a:rPr lang="en-US" smtClean="0"/>
              <a:pPr/>
              <a:t>11/28/2025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FD1CA9-8087-4BFC-8720-7A25F4F83C3D}" type="slidenum">
              <a:rPr lang="en-US" smtClean="0"/>
              <a:pPr/>
              <a:t>‹N°›</a:t>
            </a:fld>
            <a:endParaRPr lang="en-US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ectangle à coins arrondis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B496A8-2549-4C85-857D-9C0E34ABC1A0}" type="datetimeFigureOut">
              <a:rPr lang="en-US" smtClean="0"/>
              <a:pPr/>
              <a:t>11/28/2025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62FD1CA9-8087-4BFC-8720-7A25F4F83C3D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B496A8-2549-4C85-857D-9C0E34ABC1A0}" type="datetimeFigureOut">
              <a:rPr lang="en-US" smtClean="0"/>
              <a:pPr/>
              <a:t>11/28/2025</a:t>
            </a:fld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FD1CA9-8087-4BFC-8720-7A25F4F83C3D}" type="slidenum">
              <a:rPr lang="en-US" smtClean="0"/>
              <a:pPr/>
              <a:t>‹N°›</a:t>
            </a:fld>
            <a:endParaRPr lang="en-US"/>
          </a:p>
        </p:txBody>
      </p:sp>
      <p:sp>
        <p:nvSpPr>
          <p:cNvPr id="9" name="Espace réservé du contenu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1" name="Espace réservé du contenu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B496A8-2549-4C85-857D-9C0E34ABC1A0}" type="datetimeFigureOut">
              <a:rPr lang="en-US" smtClean="0"/>
              <a:pPr/>
              <a:t>11/28/2025</a:t>
            </a:fld>
            <a:endParaRPr lang="en-US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FD1CA9-8087-4BFC-8720-7A25F4F83C3D}" type="slidenum">
              <a:rPr lang="en-US" smtClean="0"/>
              <a:pPr/>
              <a:t>‹N°›</a:t>
            </a:fld>
            <a:endParaRPr lang="en-US"/>
          </a:p>
        </p:txBody>
      </p:sp>
      <p:sp>
        <p:nvSpPr>
          <p:cNvPr id="11" name="Espace réservé du contenu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3" name="Espace réservé du contenu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B496A8-2549-4C85-857D-9C0E34ABC1A0}" type="datetimeFigureOut">
              <a:rPr lang="en-US" smtClean="0"/>
              <a:pPr/>
              <a:t>11/28/2025</a:t>
            </a:fld>
            <a:endParaRPr lang="en-US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FD1CA9-8087-4BFC-8720-7A25F4F83C3D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B496A8-2549-4C85-857D-9C0E34ABC1A0}" type="datetimeFigureOut">
              <a:rPr lang="en-US" smtClean="0"/>
              <a:pPr/>
              <a:t>11/28/2025</a:t>
            </a:fld>
            <a:endParaRPr lang="en-US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FD1CA9-8087-4BFC-8720-7A25F4F83C3D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ectangle à coins arrondis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B496A8-2549-4C85-857D-9C0E34ABC1A0}" type="datetimeFigureOut">
              <a:rPr lang="en-US" smtClean="0"/>
              <a:pPr/>
              <a:t>11/28/2025</a:t>
            </a:fld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FD1CA9-8087-4BFC-8720-7A25F4F83C3D}" type="slidenum">
              <a:rPr lang="en-US" smtClean="0"/>
              <a:pPr/>
              <a:t>‹N°›</a:t>
            </a:fld>
            <a:endParaRPr lang="en-US"/>
          </a:p>
        </p:txBody>
      </p:sp>
      <p:sp>
        <p:nvSpPr>
          <p:cNvPr id="11" name="Espace réservé du contenu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B496A8-2549-4C85-857D-9C0E34ABC1A0}" type="datetimeFigureOut">
              <a:rPr lang="en-US" smtClean="0"/>
              <a:pPr/>
              <a:t>11/28/2025</a:t>
            </a:fld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62FD1CA9-8087-4BFC-8720-7A25F4F83C3D}" type="slidenum">
              <a:rPr lang="en-US" smtClean="0"/>
              <a:pPr/>
              <a:t>‹N°›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fr-FR" smtClean="0"/>
              <a:t>Cliquez sur l'icône pour ajouter une image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ectangle à coins arrondis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Espace réservé du titre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3" name="Espace réservé du texte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14" name="Espace réservé de la date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84B496A8-2549-4C85-857D-9C0E34ABC1A0}" type="datetimeFigureOut">
              <a:rPr lang="en-US" smtClean="0"/>
              <a:pPr/>
              <a:t>11/28/2025</a:t>
            </a:fld>
            <a:endParaRPr lang="en-US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Espace réservé du numéro de diapositive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62FD1CA9-8087-4BFC-8720-7A25F4F83C3D}" type="slidenum">
              <a:rPr lang="en-US" smtClean="0"/>
              <a:pPr/>
              <a:t>‹N°›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ebsco.com/research-starters/ethnic-and-cultural-studies/quran-ancient-history" TargetMode="External"/><Relationship Id="rId2" Type="http://schemas.openxmlformats.org/officeDocument/2006/relationships/hyperlink" Target="https://www.ebsco.com/research-starters/biography/muhammad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ebsco.com/research-starters/biography/ali-ibn-abi-talib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sz="2800" b="1" i="1" dirty="0" smtClean="0">
                <a:solidFill>
                  <a:schemeClr val="tx1"/>
                </a:solidFill>
              </a:rPr>
              <a:t>Second Year ( General History) </a:t>
            </a:r>
            <a:r>
              <a:rPr lang="fr-FR" sz="2800" dirty="0" smtClean="0"/>
              <a:t/>
            </a:r>
            <a:br>
              <a:rPr lang="fr-FR" sz="2800" dirty="0" smtClean="0"/>
            </a:br>
            <a:endParaRPr lang="fr-FR" sz="28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en-US" sz="7200" b="1" dirty="0" smtClean="0"/>
              <a:t>The Early Islamic </a:t>
            </a:r>
            <a:r>
              <a:rPr lang="en-US" sz="7200" b="1" dirty="0" smtClean="0"/>
              <a:t>Period ( 28/11/2025)</a:t>
            </a:r>
            <a:endParaRPr lang="fr-FR" sz="7200" dirty="0" smtClean="0"/>
          </a:p>
          <a:p>
            <a:pPr>
              <a:buNone/>
            </a:pPr>
            <a:endParaRPr lang="fr-FR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Z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ZA" dirty="0"/>
          </a:p>
        </p:txBody>
      </p:sp>
      <p:sp>
        <p:nvSpPr>
          <p:cNvPr id="4" name="Explosion 1 3"/>
          <p:cNvSpPr/>
          <p:nvPr/>
        </p:nvSpPr>
        <p:spPr>
          <a:xfrm>
            <a:off x="857224" y="285728"/>
            <a:ext cx="7500990" cy="5286412"/>
          </a:xfrm>
          <a:prstGeom prst="irregularSeal1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ZA" sz="8000" dirty="0" smtClean="0"/>
              <a:t>Thank You </a:t>
            </a:r>
            <a:endParaRPr lang="en-ZA" sz="8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14348" y="500042"/>
            <a:ext cx="77724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fr-FR" sz="3100" dirty="0" smtClean="0"/>
              <a:t/>
            </a:r>
            <a:br>
              <a:rPr lang="fr-FR" sz="3100" dirty="0" smtClean="0"/>
            </a:br>
            <a:r>
              <a:rPr lang="fr-FR" dirty="0" smtClean="0"/>
              <a:t/>
            </a:r>
            <a:br>
              <a:rPr lang="fr-FR" dirty="0" smtClean="0"/>
            </a:br>
            <a:endParaRPr lang="en-Z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142844" y="1447800"/>
            <a:ext cx="8786874" cy="4838720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chemeClr val="accent2"/>
                </a:solidFill>
              </a:rPr>
              <a:t>The Early Islamic Period </a:t>
            </a:r>
            <a:r>
              <a:rPr lang="en-US" dirty="0" smtClean="0"/>
              <a:t>witnessed major transformations that changed the course of regional and world history. </a:t>
            </a:r>
            <a:r>
              <a:rPr lang="en-US" dirty="0" smtClean="0">
                <a:solidFill>
                  <a:schemeClr val="accent2"/>
                </a:solidFill>
              </a:rPr>
              <a:t>This stage began with the mission of the Prophet Muhammad (peace be upon him) </a:t>
            </a:r>
            <a:r>
              <a:rPr lang="en-US" dirty="0" smtClean="0"/>
              <a:t>in </a:t>
            </a:r>
            <a:r>
              <a:rPr lang="en-US" b="1" dirty="0" smtClean="0">
                <a:solidFill>
                  <a:schemeClr val="accent2"/>
                </a:solidFill>
              </a:rPr>
              <a:t>Mecca</a:t>
            </a:r>
            <a:r>
              <a:rPr lang="en-US" dirty="0" smtClean="0"/>
              <a:t>, where he called people </a:t>
            </a:r>
            <a:r>
              <a:rPr lang="en-US" b="1" dirty="0" smtClean="0">
                <a:solidFill>
                  <a:schemeClr val="accent2"/>
                </a:solidFill>
              </a:rPr>
              <a:t>to worship one God and abandon the pre-Islamic practices</a:t>
            </a:r>
            <a:r>
              <a:rPr lang="en-US" dirty="0" smtClean="0"/>
              <a:t> that were common at the time, such as tribal conflict, injustice, and the burying of infant girls. </a:t>
            </a:r>
            <a:r>
              <a:rPr lang="en-US" b="1" dirty="0" smtClean="0">
                <a:solidFill>
                  <a:schemeClr val="accent2"/>
                </a:solidFill>
              </a:rPr>
              <a:t>The early Muslims faced great hardship from </a:t>
            </a:r>
            <a:r>
              <a:rPr lang="en-US" b="1" dirty="0" err="1" smtClean="0">
                <a:solidFill>
                  <a:schemeClr val="accent2"/>
                </a:solidFill>
              </a:rPr>
              <a:t>Quraysh</a:t>
            </a:r>
            <a:r>
              <a:rPr lang="en-US" dirty="0" smtClean="0"/>
              <a:t>, including </a:t>
            </a:r>
            <a:r>
              <a:rPr lang="en-US" b="1" dirty="0" smtClean="0">
                <a:solidFill>
                  <a:schemeClr val="accent2"/>
                </a:solidFill>
              </a:rPr>
              <a:t>persecution and social boycott</a:t>
            </a:r>
            <a:r>
              <a:rPr lang="en-US" dirty="0" smtClean="0"/>
              <a:t>, which led some of them to migrate to </a:t>
            </a:r>
            <a:r>
              <a:rPr lang="en-US" b="1" dirty="0" smtClean="0">
                <a:solidFill>
                  <a:schemeClr val="accent2"/>
                </a:solidFill>
              </a:rPr>
              <a:t>Abyssinia</a:t>
            </a:r>
            <a:r>
              <a:rPr lang="en-US" dirty="0" smtClean="0"/>
              <a:t> seeking protection.</a:t>
            </a:r>
            <a:endParaRPr lang="fr-FR" dirty="0" smtClean="0"/>
          </a:p>
          <a:p>
            <a:endParaRPr lang="en-ZA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en-Z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285720" y="1071546"/>
            <a:ext cx="8643998" cy="5357850"/>
          </a:xfrm>
        </p:spPr>
        <p:txBody>
          <a:bodyPr>
            <a:normAutofit/>
          </a:bodyPr>
          <a:lstStyle/>
          <a:p>
            <a:r>
              <a:rPr lang="en-US" sz="3600" dirty="0" smtClean="0"/>
              <a:t>As </a:t>
            </a:r>
            <a:r>
              <a:rPr lang="en-US" sz="3600" b="1" dirty="0" smtClean="0">
                <a:solidFill>
                  <a:schemeClr val="accent2"/>
                </a:solidFill>
              </a:rPr>
              <a:t>oppression intensified</a:t>
            </a:r>
            <a:r>
              <a:rPr lang="en-US" sz="3600" dirty="0" smtClean="0"/>
              <a:t>, the </a:t>
            </a:r>
            <a:r>
              <a:rPr lang="en-US" sz="3600" b="1" dirty="0" smtClean="0">
                <a:solidFill>
                  <a:schemeClr val="accent2"/>
                </a:solidFill>
              </a:rPr>
              <a:t>Prophet’s migration (</a:t>
            </a:r>
            <a:r>
              <a:rPr lang="en-US" sz="3600" b="1" dirty="0" err="1" smtClean="0">
                <a:solidFill>
                  <a:schemeClr val="accent2"/>
                </a:solidFill>
              </a:rPr>
              <a:t>Hijrah</a:t>
            </a:r>
            <a:r>
              <a:rPr lang="en-US" sz="3600" b="1" dirty="0" smtClean="0">
                <a:solidFill>
                  <a:schemeClr val="accent2"/>
                </a:solidFill>
              </a:rPr>
              <a:t>)</a:t>
            </a:r>
            <a:r>
              <a:rPr lang="en-US" sz="3600" dirty="0" smtClean="0">
                <a:solidFill>
                  <a:schemeClr val="accent2"/>
                </a:solidFill>
              </a:rPr>
              <a:t> </a:t>
            </a:r>
            <a:r>
              <a:rPr lang="en-US" sz="3600" dirty="0" smtClean="0"/>
              <a:t>to </a:t>
            </a:r>
            <a:r>
              <a:rPr lang="en-US" sz="3600" b="1" dirty="0" smtClean="0">
                <a:solidFill>
                  <a:schemeClr val="accent2"/>
                </a:solidFill>
              </a:rPr>
              <a:t>Medina</a:t>
            </a:r>
            <a:r>
              <a:rPr lang="en-US" sz="3600" dirty="0" smtClean="0"/>
              <a:t> opened a new chapter in the history of Islam. </a:t>
            </a:r>
            <a:r>
              <a:rPr lang="en-US" sz="3600" b="1" dirty="0" smtClean="0">
                <a:solidFill>
                  <a:schemeClr val="accent2"/>
                </a:solidFill>
              </a:rPr>
              <a:t>In Medina, a harmonious society was built on brotherhood between the </a:t>
            </a:r>
            <a:r>
              <a:rPr lang="en-US" sz="3600" b="1" dirty="0" err="1" smtClean="0">
                <a:solidFill>
                  <a:schemeClr val="accent2"/>
                </a:solidFill>
              </a:rPr>
              <a:t>Muhājirūn</a:t>
            </a:r>
            <a:r>
              <a:rPr lang="en-US" sz="3600" b="1" dirty="0" smtClean="0">
                <a:solidFill>
                  <a:schemeClr val="accent2"/>
                </a:solidFill>
              </a:rPr>
              <a:t> (migrants) and the </a:t>
            </a:r>
            <a:r>
              <a:rPr lang="en-US" sz="3600" b="1" dirty="0" err="1" smtClean="0">
                <a:solidFill>
                  <a:schemeClr val="accent2"/>
                </a:solidFill>
              </a:rPr>
              <a:t>Anṣār</a:t>
            </a:r>
            <a:r>
              <a:rPr lang="en-US" sz="3600" b="1" dirty="0" smtClean="0">
                <a:solidFill>
                  <a:schemeClr val="accent2"/>
                </a:solidFill>
              </a:rPr>
              <a:t> (helpers).</a:t>
            </a:r>
            <a:r>
              <a:rPr lang="en-US" sz="3600" dirty="0" smtClean="0"/>
              <a:t> The Constitution of Medina was also established to regulate relations among Muslims and other communities living in the city.</a:t>
            </a:r>
            <a:endParaRPr lang="fr-FR" sz="3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The </a:t>
            </a:r>
            <a:r>
              <a:rPr lang="en-US" b="1" dirty="0" err="1" smtClean="0">
                <a:solidFill>
                  <a:schemeClr val="tx1"/>
                </a:solidFill>
              </a:rPr>
              <a:t>Meccan</a:t>
            </a:r>
            <a:r>
              <a:rPr lang="en-US" b="1" dirty="0" smtClean="0">
                <a:solidFill>
                  <a:schemeClr val="tx1"/>
                </a:solidFill>
              </a:rPr>
              <a:t> Islamic community</a:t>
            </a:r>
            <a:r>
              <a:rPr lang="fr-FR" b="1" dirty="0" smtClean="0">
                <a:solidFill>
                  <a:schemeClr val="tx1"/>
                </a:solidFill>
              </a:rPr>
              <a:t/>
            </a:r>
            <a:br>
              <a:rPr lang="fr-FR" b="1" dirty="0" smtClean="0">
                <a:solidFill>
                  <a:schemeClr val="tx1"/>
                </a:solidFill>
              </a:rPr>
            </a:br>
            <a:r>
              <a:rPr lang="fr-FR" sz="2000" b="1" dirty="0" smtClean="0">
                <a:solidFill>
                  <a:schemeClr val="tx1"/>
                </a:solidFill>
              </a:rPr>
              <a:t/>
            </a:r>
            <a:br>
              <a:rPr lang="fr-FR" sz="2000" b="1" dirty="0" smtClean="0">
                <a:solidFill>
                  <a:schemeClr val="tx1"/>
                </a:solidFill>
              </a:rPr>
            </a:br>
            <a:endParaRPr lang="en-ZA" sz="2000" dirty="0">
              <a:solidFill>
                <a:schemeClr val="tx1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642910" y="1447800"/>
            <a:ext cx="8043890" cy="4838720"/>
          </a:xfrm>
        </p:spPr>
        <p:txBody>
          <a:bodyPr>
            <a:normAutofit fontScale="85000" lnSpcReduction="10000"/>
          </a:bodyPr>
          <a:lstStyle/>
          <a:p>
            <a:r>
              <a:rPr lang="en-US" b="1" dirty="0" smtClean="0">
                <a:solidFill>
                  <a:schemeClr val="accent2"/>
                </a:solidFill>
              </a:rPr>
              <a:t>The </a:t>
            </a:r>
            <a:r>
              <a:rPr lang="en-US" b="1" u="sng" dirty="0" smtClean="0">
                <a:solidFill>
                  <a:schemeClr val="accent2"/>
                </a:solidFill>
                <a:hlinkClick r:id="rId2"/>
              </a:rPr>
              <a:t>Prophet </a:t>
            </a:r>
            <a:r>
              <a:rPr lang="en-US" b="1" u="sng" dirty="0" err="1" smtClean="0">
                <a:solidFill>
                  <a:schemeClr val="accent2"/>
                </a:solidFill>
                <a:hlinkClick r:id="rId2"/>
              </a:rPr>
              <a:t>Muḥammad</a:t>
            </a:r>
            <a:r>
              <a:rPr lang="en-US" b="1" dirty="0" smtClean="0">
                <a:solidFill>
                  <a:schemeClr val="accent2"/>
                </a:solidFill>
              </a:rPr>
              <a:t> was a </a:t>
            </a:r>
            <a:r>
              <a:rPr lang="en-US" b="1" dirty="0" err="1" smtClean="0">
                <a:solidFill>
                  <a:schemeClr val="accent2"/>
                </a:solidFill>
              </a:rPr>
              <a:t>Hāshimite</a:t>
            </a:r>
            <a:r>
              <a:rPr lang="en-US" dirty="0" smtClean="0"/>
              <a:t>. </a:t>
            </a:r>
            <a:r>
              <a:rPr lang="en-US" b="1" dirty="0" smtClean="0">
                <a:solidFill>
                  <a:schemeClr val="accent2"/>
                </a:solidFill>
              </a:rPr>
              <a:t>An orphan</a:t>
            </a:r>
            <a:r>
              <a:rPr lang="en-US" dirty="0" smtClean="0"/>
              <a:t>, he </a:t>
            </a:r>
            <a:r>
              <a:rPr lang="en-US" b="1" dirty="0" smtClean="0"/>
              <a:t>lived</a:t>
            </a:r>
            <a:r>
              <a:rPr lang="en-US" dirty="0" smtClean="0"/>
              <a:t> under </a:t>
            </a:r>
            <a:r>
              <a:rPr lang="en-US" b="1" dirty="0" smtClean="0">
                <a:solidFill>
                  <a:schemeClr val="accent2"/>
                </a:solidFill>
              </a:rPr>
              <a:t>the guardianship</a:t>
            </a:r>
            <a:r>
              <a:rPr lang="en-US" dirty="0" smtClean="0"/>
              <a:t> of his influential uncle </a:t>
            </a:r>
            <a:r>
              <a:rPr lang="en-US" dirty="0" err="1" smtClean="0"/>
              <a:t>Abū</a:t>
            </a:r>
            <a:r>
              <a:rPr lang="en-US" dirty="0" smtClean="0"/>
              <a:t> </a:t>
            </a:r>
            <a:r>
              <a:rPr lang="en-US" dirty="0" err="1" smtClean="0"/>
              <a:t>Ṭālib</a:t>
            </a:r>
            <a:r>
              <a:rPr lang="en-US" dirty="0" smtClean="0"/>
              <a:t>, who may have helped sponsor his early career as a merchant. Probably </a:t>
            </a:r>
            <a:r>
              <a:rPr lang="en-US" dirty="0" err="1" smtClean="0"/>
              <a:t>Muḥammad</a:t>
            </a:r>
            <a:r>
              <a:rPr lang="en-US" dirty="0" smtClean="0"/>
              <a:t> went with caravans as far as the trade terminus in Syria and had contact there with Christians and Jews</a:t>
            </a:r>
            <a:r>
              <a:rPr lang="en-US" b="1" dirty="0" smtClean="0">
                <a:solidFill>
                  <a:schemeClr val="accent2"/>
                </a:solidFill>
              </a:rPr>
              <a:t>. According to Islamic history, around 611 </a:t>
            </a:r>
            <a:r>
              <a:rPr lang="en-US" b="1" dirty="0" err="1" smtClean="0">
                <a:solidFill>
                  <a:schemeClr val="accent2"/>
                </a:solidFill>
              </a:rPr>
              <a:t>c.e</a:t>
            </a:r>
            <a:r>
              <a:rPr lang="en-US" b="1" dirty="0" smtClean="0">
                <a:solidFill>
                  <a:schemeClr val="accent2"/>
                </a:solidFill>
              </a:rPr>
              <a:t>., </a:t>
            </a:r>
            <a:r>
              <a:rPr lang="en-US" b="1" dirty="0" err="1" smtClean="0">
                <a:solidFill>
                  <a:schemeClr val="accent2"/>
                </a:solidFill>
              </a:rPr>
              <a:t>Muḥammad</a:t>
            </a:r>
            <a:r>
              <a:rPr lang="en-US" b="1" dirty="0" smtClean="0">
                <a:solidFill>
                  <a:schemeClr val="accent2"/>
                </a:solidFill>
              </a:rPr>
              <a:t> received revelations from God,</a:t>
            </a:r>
            <a:r>
              <a:rPr lang="en-US" dirty="0" smtClean="0"/>
              <a:t> which </a:t>
            </a:r>
            <a:r>
              <a:rPr lang="en-US" b="1" dirty="0" err="1" smtClean="0">
                <a:solidFill>
                  <a:schemeClr val="accent2"/>
                </a:solidFill>
              </a:rPr>
              <a:t>Allāh</a:t>
            </a:r>
            <a:r>
              <a:rPr lang="en-US" b="1" dirty="0" smtClean="0">
                <a:solidFill>
                  <a:schemeClr val="accent2"/>
                </a:solidFill>
              </a:rPr>
              <a:t> commanded him to recite</a:t>
            </a:r>
            <a:r>
              <a:rPr lang="en-US" dirty="0" smtClean="0"/>
              <a:t>. The name of Islam’s holy scripture, the </a:t>
            </a:r>
            <a:r>
              <a:rPr lang="en-US" b="1" u="sng" dirty="0" err="1" smtClean="0">
                <a:hlinkClick r:id="rId3"/>
              </a:rPr>
              <a:t>Qur</a:t>
            </a:r>
            <a:r>
              <a:rPr lang="fr-FR" b="1" u="sng" dirty="0" smtClean="0">
                <a:hlinkClick r:id="rId3"/>
              </a:rPr>
              <a:t>՚</a:t>
            </a:r>
            <a:r>
              <a:rPr lang="en-US" b="1" u="sng" dirty="0" smtClean="0">
                <a:hlinkClick r:id="rId3"/>
              </a:rPr>
              <a:t>n</a:t>
            </a:r>
            <a:r>
              <a:rPr lang="en-US" dirty="0" smtClean="0"/>
              <a:t>, derives from the Arabic root for recitation.</a:t>
            </a:r>
            <a:endParaRPr lang="fr-FR" dirty="0" smtClean="0"/>
          </a:p>
          <a:p>
            <a:r>
              <a:rPr lang="en-US" dirty="0" smtClean="0"/>
              <a:t>of </a:t>
            </a:r>
            <a:r>
              <a:rPr lang="en-US" dirty="0" smtClean="0"/>
              <a:t>God and to follow all precepts laid down in the </a:t>
            </a:r>
            <a:r>
              <a:rPr lang="en-US" dirty="0" err="1" smtClean="0"/>
              <a:t>Qur</a:t>
            </a:r>
            <a:r>
              <a:rPr lang="fr-FR" dirty="0" smtClean="0"/>
              <a:t>՚</a:t>
            </a:r>
            <a:r>
              <a:rPr lang="en-US" dirty="0" smtClean="0"/>
              <a:t>n, including </a:t>
            </a:r>
            <a:r>
              <a:rPr lang="en-US" b="1" dirty="0" smtClean="0">
                <a:solidFill>
                  <a:schemeClr val="accent2"/>
                </a:solidFill>
              </a:rPr>
              <a:t>The </a:t>
            </a:r>
            <a:r>
              <a:rPr lang="en-US" b="1" dirty="0" err="1" smtClean="0">
                <a:solidFill>
                  <a:schemeClr val="accent2"/>
                </a:solidFill>
              </a:rPr>
              <a:t>Qur</a:t>
            </a:r>
            <a:r>
              <a:rPr lang="fr-FR" b="1" dirty="0" smtClean="0">
                <a:solidFill>
                  <a:schemeClr val="accent2"/>
                </a:solidFill>
              </a:rPr>
              <a:t>՚</a:t>
            </a:r>
            <a:r>
              <a:rPr lang="en-US" b="1" dirty="0" smtClean="0">
                <a:solidFill>
                  <a:schemeClr val="accent2"/>
                </a:solidFill>
              </a:rPr>
              <a:t>n urged believers to acknowledge the oneness </a:t>
            </a:r>
            <a:r>
              <a:rPr lang="en-US" dirty="0" smtClean="0"/>
              <a:t>belief </a:t>
            </a:r>
            <a:r>
              <a:rPr lang="en-US" b="1" dirty="0" smtClean="0">
                <a:solidFill>
                  <a:schemeClr val="accent2"/>
                </a:solidFill>
              </a:rPr>
              <a:t>in a day of judgment. The </a:t>
            </a:r>
            <a:r>
              <a:rPr lang="en-US" b="1" dirty="0" err="1" smtClean="0">
                <a:solidFill>
                  <a:schemeClr val="accent2"/>
                </a:solidFill>
              </a:rPr>
              <a:t>Qur</a:t>
            </a:r>
            <a:r>
              <a:rPr lang="fr-FR" b="1" dirty="0" smtClean="0">
                <a:solidFill>
                  <a:schemeClr val="accent2"/>
                </a:solidFill>
              </a:rPr>
              <a:t>՚</a:t>
            </a:r>
            <a:r>
              <a:rPr lang="en-US" b="1" dirty="0" smtClean="0">
                <a:solidFill>
                  <a:schemeClr val="accent2"/>
                </a:solidFill>
              </a:rPr>
              <a:t>n also refers to </a:t>
            </a:r>
            <a:r>
              <a:rPr lang="en-US" dirty="0" smtClean="0"/>
              <a:t>“people of the book,” Christians and Jews who believed in earlier prophets and possessed monotheistic scriptures. </a:t>
            </a:r>
            <a:r>
              <a:rPr lang="en-US" b="1" dirty="0" smtClean="0">
                <a:solidFill>
                  <a:schemeClr val="accent2"/>
                </a:solidFill>
              </a:rPr>
              <a:t>Islam argues, however, that earlier monotheists had fallen away from the essence of God’s message and that </a:t>
            </a:r>
            <a:r>
              <a:rPr lang="en-US" b="1" dirty="0" err="1" smtClean="0">
                <a:solidFill>
                  <a:schemeClr val="accent2"/>
                </a:solidFill>
              </a:rPr>
              <a:t>Muḥammad’s</a:t>
            </a:r>
            <a:r>
              <a:rPr lang="en-US" b="1" dirty="0" smtClean="0">
                <a:solidFill>
                  <a:schemeClr val="accent2"/>
                </a:solidFill>
              </a:rPr>
              <a:t> revelation represented the “seal of the prophets.”</a:t>
            </a:r>
            <a:endParaRPr lang="fr-FR" b="1" dirty="0" smtClean="0">
              <a:solidFill>
                <a:schemeClr val="accent2"/>
              </a:solidFill>
            </a:endParaRPr>
          </a:p>
          <a:p>
            <a:endParaRPr lang="en-Z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r>
              <a:rPr lang="fr-FR" dirty="0" smtClean="0"/>
              <a:t> </a:t>
            </a:r>
            <a:r>
              <a:rPr lang="en-US" dirty="0" smtClean="0"/>
              <a:t>During this period, Islam spread through peaceful preaching and, at times, through defending the Muslim community against attacks. </a:t>
            </a:r>
            <a:r>
              <a:rPr lang="en-US" b="1" dirty="0" smtClean="0">
                <a:solidFill>
                  <a:schemeClr val="accent2"/>
                </a:solidFill>
              </a:rPr>
              <a:t>Several battles took place, such as </a:t>
            </a:r>
            <a:r>
              <a:rPr lang="en-US" b="1" dirty="0" err="1" smtClean="0">
                <a:solidFill>
                  <a:schemeClr val="accent2"/>
                </a:solidFill>
              </a:rPr>
              <a:t>Badr</a:t>
            </a:r>
            <a:r>
              <a:rPr lang="en-US" b="1" dirty="0" smtClean="0">
                <a:solidFill>
                  <a:schemeClr val="accent2"/>
                </a:solidFill>
              </a:rPr>
              <a:t>, </a:t>
            </a:r>
            <a:r>
              <a:rPr lang="en-US" b="1" dirty="0" err="1" smtClean="0">
                <a:solidFill>
                  <a:schemeClr val="accent2"/>
                </a:solidFill>
              </a:rPr>
              <a:t>Uhud</a:t>
            </a:r>
            <a:r>
              <a:rPr lang="en-US" b="1" dirty="0" smtClean="0">
                <a:solidFill>
                  <a:schemeClr val="accent2"/>
                </a:solidFill>
              </a:rPr>
              <a:t>, and the Trench,</a:t>
            </a:r>
            <a:r>
              <a:rPr lang="en-US" dirty="0" smtClean="0"/>
              <a:t> during which Muslims showed solidarity and unity. With the peaceful conquest of Mecca, Islam returned to its birthplace with an atmosphere of forgiveness and compassion.</a:t>
            </a:r>
            <a:endParaRPr lang="fr-FR" dirty="0" smtClean="0"/>
          </a:p>
          <a:p>
            <a:r>
              <a:rPr lang="en-US" dirty="0" smtClean="0"/>
              <a:t>    In the final years of his life, the Prophet laid the foundations of an Islamic state based on justice and equality. </a:t>
            </a:r>
            <a:r>
              <a:rPr lang="en-US" b="1" dirty="0" smtClean="0">
                <a:solidFill>
                  <a:schemeClr val="accent2"/>
                </a:solidFill>
              </a:rPr>
              <a:t>After his death, the Rightly Guided Caliphs continued to promote Islamic values,</a:t>
            </a:r>
            <a:r>
              <a:rPr lang="en-US" dirty="0" smtClean="0"/>
              <a:t> strengthen stability, and expand the state in an organized way that served the interests of the people.</a:t>
            </a:r>
            <a:endParaRPr lang="en-Z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The first caliphs</a:t>
            </a:r>
            <a:r>
              <a:rPr lang="fr-FR" b="1" dirty="0" smtClean="0"/>
              <a:t/>
            </a:r>
            <a:br>
              <a:rPr lang="fr-FR" b="1" dirty="0" smtClean="0"/>
            </a:br>
            <a:endParaRPr lang="en-ZA" b="1" dirty="0">
              <a:solidFill>
                <a:schemeClr val="tx1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500034" y="1000108"/>
            <a:ext cx="8186766" cy="5019692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sz="3600" dirty="0" smtClean="0"/>
              <a:t>       The </a:t>
            </a:r>
            <a:r>
              <a:rPr lang="en-US" sz="3600" dirty="0" smtClean="0"/>
              <a:t>early decades following </a:t>
            </a:r>
            <a:r>
              <a:rPr lang="en-US" sz="3600" dirty="0" err="1" smtClean="0"/>
              <a:t>Muḥammad’s</a:t>
            </a:r>
            <a:r>
              <a:rPr lang="en-US" sz="3600" dirty="0" smtClean="0"/>
              <a:t> death in 632 </a:t>
            </a:r>
            <a:r>
              <a:rPr lang="en-US" sz="3600" dirty="0" err="1" smtClean="0"/>
              <a:t>c.e</a:t>
            </a:r>
            <a:r>
              <a:rPr lang="en-US" sz="3600" dirty="0" smtClean="0"/>
              <a:t>. saw two major developments that would affect Islamic civilization for many centuries: </a:t>
            </a:r>
            <a:r>
              <a:rPr lang="en-US" sz="3600" b="1" dirty="0" smtClean="0">
                <a:solidFill>
                  <a:schemeClr val="accent2"/>
                </a:solidFill>
              </a:rPr>
              <a:t>emergence of the caliphs (from </a:t>
            </a:r>
            <a:r>
              <a:rPr lang="en-US" sz="3600" b="1" i="1" dirty="0" err="1" smtClean="0">
                <a:solidFill>
                  <a:schemeClr val="accent2"/>
                </a:solidFill>
              </a:rPr>
              <a:t>khalīfah</a:t>
            </a:r>
            <a:r>
              <a:rPr lang="en-US" sz="3600" b="1" dirty="0" smtClean="0">
                <a:solidFill>
                  <a:schemeClr val="accent2"/>
                </a:solidFill>
              </a:rPr>
              <a:t>, successor to the Prophet) </a:t>
            </a:r>
            <a:r>
              <a:rPr lang="en-US" sz="3600" dirty="0" smtClean="0"/>
              <a:t>and the </a:t>
            </a:r>
            <a:r>
              <a:rPr lang="en-US" sz="3600" b="1" dirty="0" smtClean="0">
                <a:solidFill>
                  <a:schemeClr val="accent2"/>
                </a:solidFill>
              </a:rPr>
              <a:t>start of a military conquest</a:t>
            </a:r>
            <a:r>
              <a:rPr lang="en-US" sz="3600" dirty="0" smtClean="0"/>
              <a:t> that would eventually stretch to India to the east and the Straits of Gibraltar to the west.</a:t>
            </a:r>
            <a:endParaRPr lang="fr-FR" sz="3600" dirty="0" smtClean="0"/>
          </a:p>
          <a:p>
            <a:pPr>
              <a:buNone/>
            </a:pPr>
            <a:endParaRPr lang="en-ZA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b="1" dirty="0" smtClean="0"/>
              <a:t>Part A: Comprehension Tasks – Answers</a:t>
            </a:r>
            <a:r>
              <a:rPr lang="en-US" sz="2400" dirty="0" smtClean="0"/>
              <a:t/>
            </a:r>
            <a:br>
              <a:rPr lang="en-US" sz="2400" dirty="0" smtClean="0"/>
            </a:br>
            <a:endParaRPr lang="en-ZA" sz="24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Muslims distinguish between a first line of almost literally personal successors to the Prophet, referred to as the </a:t>
            </a:r>
            <a:r>
              <a:rPr lang="en-US" dirty="0" smtClean="0">
                <a:solidFill>
                  <a:schemeClr val="accent2"/>
                </a:solidFill>
              </a:rPr>
              <a:t>“rightly guided,”</a:t>
            </a:r>
            <a:r>
              <a:rPr lang="en-US" dirty="0" smtClean="0"/>
              <a:t> and the beginnings of the first dynastic line of Umayyad caliphs in the conquered capital of Damascus from about 661 </a:t>
            </a:r>
            <a:r>
              <a:rPr lang="en-US" dirty="0" err="1" smtClean="0"/>
              <a:t>c.e</a:t>
            </a:r>
            <a:r>
              <a:rPr lang="en-US" dirty="0" smtClean="0"/>
              <a:t>. until their defeat by the </a:t>
            </a:r>
            <a:r>
              <a:rPr lang="fr-FR" dirty="0" smtClean="0"/>
              <a:t>ՙ</a:t>
            </a:r>
            <a:r>
              <a:rPr lang="en-US" dirty="0" err="1" smtClean="0"/>
              <a:t>Abbāsids</a:t>
            </a:r>
            <a:r>
              <a:rPr lang="en-US" dirty="0" smtClean="0"/>
              <a:t> in 751 </a:t>
            </a:r>
            <a:r>
              <a:rPr lang="en-US" dirty="0" err="1" smtClean="0"/>
              <a:t>c.e</a:t>
            </a:r>
            <a:r>
              <a:rPr lang="en-US" dirty="0" smtClean="0"/>
              <a:t>.</a:t>
            </a:r>
            <a:endParaRPr lang="fr-FR" dirty="0" smtClean="0"/>
          </a:p>
          <a:p>
            <a:r>
              <a:rPr lang="en-US" dirty="0" smtClean="0"/>
              <a:t>    The “rightly guided” caliphs to 661 </a:t>
            </a:r>
            <a:r>
              <a:rPr lang="en-US" dirty="0" err="1" smtClean="0"/>
              <a:t>c.e</a:t>
            </a:r>
            <a:r>
              <a:rPr lang="en-US" dirty="0" smtClean="0"/>
              <a:t>. </a:t>
            </a:r>
            <a:r>
              <a:rPr lang="en-US" b="1" dirty="0" smtClean="0">
                <a:solidFill>
                  <a:schemeClr val="accent2"/>
                </a:solidFill>
              </a:rPr>
              <a:t>included </a:t>
            </a:r>
            <a:r>
              <a:rPr lang="en-US" b="1" dirty="0" err="1" smtClean="0">
                <a:solidFill>
                  <a:schemeClr val="accent2"/>
                </a:solidFill>
              </a:rPr>
              <a:t>Abū</a:t>
            </a:r>
            <a:r>
              <a:rPr lang="en-US" b="1" dirty="0" smtClean="0">
                <a:solidFill>
                  <a:schemeClr val="accent2"/>
                </a:solidFill>
              </a:rPr>
              <a:t> </a:t>
            </a:r>
            <a:r>
              <a:rPr lang="en-US" b="1" dirty="0" err="1" smtClean="0">
                <a:solidFill>
                  <a:schemeClr val="accent2"/>
                </a:solidFill>
              </a:rPr>
              <a:t>Bakr</a:t>
            </a:r>
            <a:r>
              <a:rPr lang="en-US" b="1" dirty="0" smtClean="0">
                <a:solidFill>
                  <a:schemeClr val="accent2"/>
                </a:solidFill>
              </a:rPr>
              <a:t>, </a:t>
            </a:r>
            <a:r>
              <a:rPr lang="en-US" b="1" dirty="0" err="1" smtClean="0">
                <a:solidFill>
                  <a:schemeClr val="accent2"/>
                </a:solidFill>
              </a:rPr>
              <a:t>ՙUmar</a:t>
            </a:r>
            <a:r>
              <a:rPr lang="en-US" b="1" dirty="0" smtClean="0">
                <a:solidFill>
                  <a:schemeClr val="accent2"/>
                </a:solidFill>
              </a:rPr>
              <a:t> </a:t>
            </a:r>
            <a:r>
              <a:rPr lang="en-US" b="1" dirty="0" err="1" smtClean="0">
                <a:solidFill>
                  <a:schemeClr val="accent2"/>
                </a:solidFill>
              </a:rPr>
              <a:t>ibn</a:t>
            </a:r>
            <a:r>
              <a:rPr lang="en-US" b="1" dirty="0" smtClean="0">
                <a:solidFill>
                  <a:schemeClr val="accent2"/>
                </a:solidFill>
              </a:rPr>
              <a:t> al-</a:t>
            </a:r>
            <a:r>
              <a:rPr lang="en-US" b="1" dirty="0" err="1" smtClean="0">
                <a:solidFill>
                  <a:schemeClr val="accent2"/>
                </a:solidFill>
              </a:rPr>
              <a:t>Khaṭtāb</a:t>
            </a:r>
            <a:r>
              <a:rPr lang="en-US" b="1" dirty="0" smtClean="0">
                <a:solidFill>
                  <a:schemeClr val="accent2"/>
                </a:solidFill>
              </a:rPr>
              <a:t>, </a:t>
            </a:r>
            <a:r>
              <a:rPr lang="en-US" b="1" dirty="0" err="1" smtClean="0">
                <a:solidFill>
                  <a:schemeClr val="accent2"/>
                </a:solidFill>
              </a:rPr>
              <a:t>ՙUthmān</a:t>
            </a:r>
            <a:r>
              <a:rPr lang="en-US" b="1" dirty="0" smtClean="0">
                <a:solidFill>
                  <a:schemeClr val="accent2"/>
                </a:solidFill>
              </a:rPr>
              <a:t> </a:t>
            </a:r>
            <a:r>
              <a:rPr lang="en-US" b="1" dirty="0" err="1" smtClean="0">
                <a:solidFill>
                  <a:schemeClr val="accent2"/>
                </a:solidFill>
              </a:rPr>
              <a:t>ibn</a:t>
            </a:r>
            <a:r>
              <a:rPr lang="en-US" b="1" dirty="0" smtClean="0">
                <a:solidFill>
                  <a:schemeClr val="accent2"/>
                </a:solidFill>
              </a:rPr>
              <a:t> </a:t>
            </a:r>
            <a:r>
              <a:rPr lang="en-US" b="1" dirty="0" err="1" smtClean="0">
                <a:solidFill>
                  <a:schemeClr val="accent2"/>
                </a:solidFill>
              </a:rPr>
              <a:t>ՙAffān</a:t>
            </a:r>
            <a:r>
              <a:rPr lang="en-US" b="1" dirty="0" smtClean="0">
                <a:solidFill>
                  <a:schemeClr val="accent2"/>
                </a:solidFill>
              </a:rPr>
              <a:t>, and </a:t>
            </a:r>
            <a:r>
              <a:rPr lang="en-US" b="1" dirty="0" err="1" smtClean="0">
                <a:solidFill>
                  <a:schemeClr val="accent2"/>
                </a:solidFill>
              </a:rPr>
              <a:t>ՙAlī</a:t>
            </a:r>
            <a:r>
              <a:rPr lang="en-US" b="1" dirty="0" smtClean="0">
                <a:solidFill>
                  <a:schemeClr val="accent2"/>
                </a:solidFill>
              </a:rPr>
              <a:t> </a:t>
            </a:r>
            <a:r>
              <a:rPr lang="en-US" b="1" dirty="0" err="1" smtClean="0">
                <a:solidFill>
                  <a:schemeClr val="accent2"/>
                </a:solidFill>
              </a:rPr>
              <a:t>ibn</a:t>
            </a:r>
            <a:r>
              <a:rPr lang="en-US" b="1" dirty="0" smtClean="0">
                <a:solidFill>
                  <a:schemeClr val="accent2"/>
                </a:solidFill>
              </a:rPr>
              <a:t> </a:t>
            </a:r>
            <a:r>
              <a:rPr lang="en-US" b="1" dirty="0" err="1" smtClean="0">
                <a:solidFill>
                  <a:schemeClr val="accent2"/>
                </a:solidFill>
              </a:rPr>
              <a:t>Abī</a:t>
            </a:r>
            <a:r>
              <a:rPr lang="en-US" b="1" dirty="0" smtClean="0">
                <a:solidFill>
                  <a:schemeClr val="accent2"/>
                </a:solidFill>
              </a:rPr>
              <a:t> </a:t>
            </a:r>
            <a:r>
              <a:rPr lang="en-US" b="1" dirty="0" err="1" smtClean="0">
                <a:solidFill>
                  <a:schemeClr val="accent2"/>
                </a:solidFill>
              </a:rPr>
              <a:t>Ṭālib</a:t>
            </a:r>
            <a:r>
              <a:rPr lang="en-US" b="1" dirty="0" smtClean="0">
                <a:solidFill>
                  <a:schemeClr val="accent2"/>
                </a:solidFill>
              </a:rPr>
              <a:t>. </a:t>
            </a:r>
            <a:endParaRPr lang="en-ZA" b="1" dirty="0">
              <a:solidFill>
                <a:schemeClr val="accent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Z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The main role of </a:t>
            </a:r>
            <a:r>
              <a:rPr lang="en-US" dirty="0" err="1" smtClean="0"/>
              <a:t>Muḥammad’s</a:t>
            </a:r>
            <a:r>
              <a:rPr lang="en-US" dirty="0" smtClean="0"/>
              <a:t> </a:t>
            </a:r>
            <a:r>
              <a:rPr lang="en-US" b="1" dirty="0" smtClean="0">
                <a:solidFill>
                  <a:schemeClr val="accent2"/>
                </a:solidFill>
              </a:rPr>
              <a:t>close confidant </a:t>
            </a:r>
            <a:r>
              <a:rPr lang="en-US" b="1" dirty="0" err="1" smtClean="0">
                <a:solidFill>
                  <a:schemeClr val="accent2"/>
                </a:solidFill>
              </a:rPr>
              <a:t>Abū</a:t>
            </a:r>
            <a:r>
              <a:rPr lang="en-US" b="1" dirty="0" smtClean="0">
                <a:solidFill>
                  <a:schemeClr val="accent2"/>
                </a:solidFill>
              </a:rPr>
              <a:t> </a:t>
            </a:r>
            <a:r>
              <a:rPr lang="en-US" b="1" dirty="0" err="1" smtClean="0">
                <a:solidFill>
                  <a:schemeClr val="accent2"/>
                </a:solidFill>
              </a:rPr>
              <a:t>Bakr</a:t>
            </a:r>
            <a:r>
              <a:rPr lang="en-US" b="1" dirty="0" smtClean="0"/>
              <a:t> </a:t>
            </a:r>
            <a:r>
              <a:rPr lang="en-US" dirty="0" smtClean="0"/>
              <a:t>seems to have been to </a:t>
            </a:r>
            <a:r>
              <a:rPr lang="en-US" b="1" dirty="0" smtClean="0">
                <a:solidFill>
                  <a:schemeClr val="accent2"/>
                </a:solidFill>
              </a:rPr>
              <a:t>maintain unity among the disparate tribes </a:t>
            </a:r>
            <a:r>
              <a:rPr lang="en-US" dirty="0" smtClean="0"/>
              <a:t>that had sworn loyalty to </a:t>
            </a:r>
            <a:r>
              <a:rPr lang="en-US" dirty="0" err="1" smtClean="0"/>
              <a:t>Muḥammad</a:t>
            </a:r>
            <a:r>
              <a:rPr lang="en-US" dirty="0" smtClean="0"/>
              <a:t> under the common banner of Islam. </a:t>
            </a:r>
            <a:r>
              <a:rPr lang="fr-FR" dirty="0" smtClean="0"/>
              <a:t>ՙ</a:t>
            </a:r>
            <a:r>
              <a:rPr lang="en-US" b="1" dirty="0" err="1" smtClean="0">
                <a:solidFill>
                  <a:schemeClr val="accent2"/>
                </a:solidFill>
              </a:rPr>
              <a:t>Umar</a:t>
            </a:r>
            <a:r>
              <a:rPr lang="en-US" b="1" dirty="0" smtClean="0">
                <a:solidFill>
                  <a:schemeClr val="accent2"/>
                </a:solidFill>
              </a:rPr>
              <a:t> </a:t>
            </a:r>
            <a:r>
              <a:rPr lang="en-US" b="1" dirty="0" err="1" smtClean="0">
                <a:solidFill>
                  <a:schemeClr val="accent2"/>
                </a:solidFill>
              </a:rPr>
              <a:t>ibn</a:t>
            </a:r>
            <a:r>
              <a:rPr lang="en-US" b="1" dirty="0" smtClean="0">
                <a:solidFill>
                  <a:schemeClr val="accent2"/>
                </a:solidFill>
              </a:rPr>
              <a:t> al-</a:t>
            </a:r>
            <a:r>
              <a:rPr lang="en-US" b="1" dirty="0" err="1" smtClean="0">
                <a:solidFill>
                  <a:schemeClr val="accent2"/>
                </a:solidFill>
              </a:rPr>
              <a:t>Khaṭtāb</a:t>
            </a:r>
            <a:r>
              <a:rPr lang="en-US" b="1" dirty="0" smtClean="0">
                <a:solidFill>
                  <a:schemeClr val="accent2"/>
                </a:solidFill>
              </a:rPr>
              <a:t> </a:t>
            </a:r>
            <a:r>
              <a:rPr lang="en-US" dirty="0" smtClean="0"/>
              <a:t>not only </a:t>
            </a:r>
            <a:r>
              <a:rPr lang="en-US" b="1" dirty="0" smtClean="0">
                <a:solidFill>
                  <a:schemeClr val="accent2"/>
                </a:solidFill>
              </a:rPr>
              <a:t>began expanding the Islamic empire by defeating Byzantine forces in Syria and Persian forces in Iraq but also forged some of the earliest traceable governing institutions supervised by the caliphate</a:t>
            </a:r>
            <a:r>
              <a:rPr lang="en-US" dirty="0" smtClean="0"/>
              <a:t>. These included a systematic listing of warriors for the faith (the </a:t>
            </a:r>
            <a:r>
              <a:rPr lang="en-US" i="1" dirty="0" err="1" smtClean="0"/>
              <a:t>diwan</a:t>
            </a:r>
            <a:r>
              <a:rPr lang="en-US" dirty="0" smtClean="0"/>
              <a:t>) and modes of taxation to be applied to peoples under Islamic rule. Distinctions were made between </a:t>
            </a:r>
            <a:r>
              <a:rPr lang="en-US" b="1" dirty="0" smtClean="0">
                <a:solidFill>
                  <a:schemeClr val="accent2"/>
                </a:solidFill>
              </a:rPr>
              <a:t>those who converte</a:t>
            </a:r>
            <a:r>
              <a:rPr lang="en-US" dirty="0" smtClean="0">
                <a:solidFill>
                  <a:schemeClr val="accent2"/>
                </a:solidFill>
              </a:rPr>
              <a:t>d</a:t>
            </a:r>
            <a:r>
              <a:rPr lang="en-US" dirty="0" smtClean="0"/>
              <a:t> and those </a:t>
            </a:r>
            <a:r>
              <a:rPr lang="en-US" b="1" dirty="0" smtClean="0">
                <a:solidFill>
                  <a:schemeClr val="accent2"/>
                </a:solidFill>
              </a:rPr>
              <a:t>who retained their original monotheistic religions</a:t>
            </a:r>
            <a:r>
              <a:rPr lang="en-US" dirty="0" smtClean="0"/>
              <a:t>. </a:t>
            </a:r>
            <a:r>
              <a:rPr lang="en-US" b="1" dirty="0" smtClean="0">
                <a:solidFill>
                  <a:schemeClr val="accent2"/>
                </a:solidFill>
              </a:rPr>
              <a:t>Non-converts </a:t>
            </a:r>
            <a:r>
              <a:rPr lang="en-US" dirty="0" smtClean="0"/>
              <a:t>paid </a:t>
            </a:r>
            <a:r>
              <a:rPr lang="en-US" dirty="0" smtClean="0"/>
              <a:t>a special head tax.</a:t>
            </a:r>
            <a:endParaRPr lang="fr-FR" dirty="0" smtClean="0"/>
          </a:p>
          <a:p>
            <a:endParaRPr lang="en-Z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Z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571472" y="1447800"/>
            <a:ext cx="8115328" cy="5124472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fr-FR" dirty="0" smtClean="0"/>
              <a:t> </a:t>
            </a:r>
            <a:r>
              <a:rPr lang="en-US" b="1" dirty="0" smtClean="0">
                <a:solidFill>
                  <a:schemeClr val="accent2"/>
                </a:solidFill>
              </a:rPr>
              <a:t>Caliph </a:t>
            </a:r>
            <a:r>
              <a:rPr lang="fr-FR" b="1" dirty="0" smtClean="0">
                <a:solidFill>
                  <a:schemeClr val="accent2"/>
                </a:solidFill>
              </a:rPr>
              <a:t>ՙ</a:t>
            </a:r>
            <a:r>
              <a:rPr lang="en-US" b="1" dirty="0" err="1" smtClean="0">
                <a:solidFill>
                  <a:schemeClr val="accent2"/>
                </a:solidFill>
              </a:rPr>
              <a:t>Uthmān</a:t>
            </a:r>
            <a:r>
              <a:rPr lang="en-US" b="1" dirty="0" smtClean="0">
                <a:solidFill>
                  <a:schemeClr val="accent2"/>
                </a:solidFill>
              </a:rPr>
              <a:t> </a:t>
            </a:r>
            <a:r>
              <a:rPr lang="en-US" dirty="0" smtClean="0"/>
              <a:t>was a member of the </a:t>
            </a:r>
            <a:r>
              <a:rPr lang="en-US" b="1" dirty="0" smtClean="0">
                <a:solidFill>
                  <a:schemeClr val="accent2"/>
                </a:solidFill>
              </a:rPr>
              <a:t>Umayyad clan </a:t>
            </a:r>
            <a:r>
              <a:rPr lang="en-US" dirty="0" smtClean="0"/>
              <a:t>but apparently was less affected by a sense of clan loyalty than an idealistic sense of his responsibility to lead the Muslims. When </a:t>
            </a:r>
            <a:r>
              <a:rPr lang="fr-FR" dirty="0" smtClean="0"/>
              <a:t>ՙ</a:t>
            </a:r>
            <a:r>
              <a:rPr lang="en-US" b="1" dirty="0" err="1" smtClean="0">
                <a:solidFill>
                  <a:schemeClr val="accent2"/>
                </a:solidFill>
              </a:rPr>
              <a:t>Uthmān</a:t>
            </a:r>
            <a:r>
              <a:rPr lang="en-US" b="1" dirty="0" smtClean="0">
                <a:solidFill>
                  <a:schemeClr val="accent2"/>
                </a:solidFill>
              </a:rPr>
              <a:t> was assassinated, </a:t>
            </a:r>
            <a:r>
              <a:rPr lang="en-US" dirty="0" smtClean="0"/>
              <a:t>however, a call for vengeance came from Umayyad governor of Syria </a:t>
            </a:r>
            <a:r>
              <a:rPr lang="en-US" b="1" dirty="0" smtClean="0">
                <a:solidFill>
                  <a:schemeClr val="accent2"/>
                </a:solidFill>
              </a:rPr>
              <a:t>Mu</a:t>
            </a:r>
            <a:r>
              <a:rPr lang="fr-FR" b="1" dirty="0" smtClean="0">
                <a:solidFill>
                  <a:schemeClr val="accent2"/>
                </a:solidFill>
              </a:rPr>
              <a:t>ՙ</a:t>
            </a:r>
            <a:r>
              <a:rPr lang="en-US" b="1" dirty="0" err="1" smtClean="0">
                <a:solidFill>
                  <a:schemeClr val="accent2"/>
                </a:solidFill>
              </a:rPr>
              <a:t>āwiyah</a:t>
            </a:r>
            <a:r>
              <a:rPr lang="en-US" b="1" dirty="0" smtClean="0">
                <a:solidFill>
                  <a:schemeClr val="accent2"/>
                </a:solidFill>
              </a:rPr>
              <a:t> I </a:t>
            </a:r>
            <a:r>
              <a:rPr lang="en-US" dirty="0" smtClean="0"/>
              <a:t>and </a:t>
            </a:r>
            <a:r>
              <a:rPr lang="en-US" b="1" dirty="0" smtClean="0">
                <a:solidFill>
                  <a:schemeClr val="accent2"/>
                </a:solidFill>
              </a:rPr>
              <a:t>others who assumed the new caliph, </a:t>
            </a:r>
            <a:r>
              <a:rPr lang="en-US" b="1" dirty="0" err="1" smtClean="0">
                <a:solidFill>
                  <a:schemeClr val="accent2"/>
                </a:solidFill>
              </a:rPr>
              <a:t>Muḥammad’s</a:t>
            </a:r>
            <a:r>
              <a:rPr lang="en-US" b="1" dirty="0" smtClean="0">
                <a:solidFill>
                  <a:schemeClr val="accent2"/>
                </a:solidFill>
              </a:rPr>
              <a:t> cousin (and son-in-law) </a:t>
            </a:r>
            <a:r>
              <a:rPr lang="fr-FR" b="1" u="sng" dirty="0" smtClean="0">
                <a:solidFill>
                  <a:schemeClr val="accent2"/>
                </a:solidFill>
                <a:hlinkClick r:id="rId2"/>
              </a:rPr>
              <a:t>ՙ</a:t>
            </a:r>
            <a:r>
              <a:rPr lang="en-US" b="1" u="sng" dirty="0" err="1" smtClean="0">
                <a:solidFill>
                  <a:schemeClr val="accent2"/>
                </a:solidFill>
                <a:hlinkClick r:id="rId2"/>
              </a:rPr>
              <a:t>Alī</a:t>
            </a:r>
            <a:r>
              <a:rPr lang="en-US" b="1" u="sng" dirty="0" smtClean="0">
                <a:solidFill>
                  <a:schemeClr val="accent2"/>
                </a:solidFill>
                <a:hlinkClick r:id="rId2"/>
              </a:rPr>
              <a:t> </a:t>
            </a:r>
            <a:r>
              <a:rPr lang="en-US" b="1" u="sng" dirty="0" err="1" smtClean="0">
                <a:solidFill>
                  <a:schemeClr val="accent2"/>
                </a:solidFill>
                <a:hlinkClick r:id="rId2"/>
              </a:rPr>
              <a:t>ibn</a:t>
            </a:r>
            <a:r>
              <a:rPr lang="en-US" b="1" u="sng" dirty="0" smtClean="0">
                <a:solidFill>
                  <a:schemeClr val="accent2"/>
                </a:solidFill>
                <a:hlinkClick r:id="rId2"/>
              </a:rPr>
              <a:t> </a:t>
            </a:r>
            <a:r>
              <a:rPr lang="en-US" b="1" u="sng" dirty="0" err="1" smtClean="0">
                <a:solidFill>
                  <a:schemeClr val="accent2"/>
                </a:solidFill>
                <a:hlinkClick r:id="rId2"/>
              </a:rPr>
              <a:t>Abī</a:t>
            </a:r>
            <a:r>
              <a:rPr lang="en-US" b="1" u="sng" dirty="0" smtClean="0">
                <a:solidFill>
                  <a:schemeClr val="accent2"/>
                </a:solidFill>
                <a:hlinkClick r:id="rId2"/>
              </a:rPr>
              <a:t> </a:t>
            </a:r>
            <a:r>
              <a:rPr lang="en-US" b="1" u="sng" dirty="0" err="1" smtClean="0">
                <a:solidFill>
                  <a:schemeClr val="accent2"/>
                </a:solidFill>
                <a:hlinkClick r:id="rId2"/>
              </a:rPr>
              <a:t>Ṭāli</a:t>
            </a:r>
            <a:r>
              <a:rPr lang="en-US" b="1" dirty="0" err="1" smtClean="0">
                <a:solidFill>
                  <a:schemeClr val="accent2"/>
                </a:solidFill>
              </a:rPr>
              <a:t>b</a:t>
            </a:r>
            <a:r>
              <a:rPr lang="en-US" b="1" dirty="0" smtClean="0">
                <a:solidFill>
                  <a:schemeClr val="accent2"/>
                </a:solidFill>
              </a:rPr>
              <a:t>, would punish the guilty parties.</a:t>
            </a:r>
            <a:r>
              <a:rPr lang="en-US" dirty="0" smtClean="0"/>
              <a:t> When </a:t>
            </a:r>
            <a:r>
              <a:rPr lang="fr-FR" dirty="0" smtClean="0"/>
              <a:t>ՙ</a:t>
            </a:r>
            <a:r>
              <a:rPr lang="en-US" dirty="0" err="1" smtClean="0"/>
              <a:t>Alī</a:t>
            </a:r>
            <a:r>
              <a:rPr lang="en-US" dirty="0" smtClean="0"/>
              <a:t> was challenged by forces supporting Mu</a:t>
            </a:r>
            <a:r>
              <a:rPr lang="fr-FR" dirty="0" smtClean="0"/>
              <a:t>ՙ</a:t>
            </a:r>
            <a:r>
              <a:rPr lang="en-US" dirty="0" err="1" smtClean="0"/>
              <a:t>āwiyah</a:t>
            </a:r>
            <a:r>
              <a:rPr lang="en-US" dirty="0" smtClean="0"/>
              <a:t> on the field at </a:t>
            </a:r>
            <a:r>
              <a:rPr lang="en-US" dirty="0" err="1" smtClean="0"/>
              <a:t>Ṣiffīn</a:t>
            </a:r>
            <a:r>
              <a:rPr lang="en-US" dirty="0" smtClean="0"/>
              <a:t> in 657 </a:t>
            </a:r>
            <a:r>
              <a:rPr lang="en-US" dirty="0" err="1" smtClean="0"/>
              <a:t>c.e</a:t>
            </a:r>
            <a:r>
              <a:rPr lang="en-US" dirty="0" smtClean="0"/>
              <a:t>., differences were solved temporarily by </a:t>
            </a:r>
            <a:r>
              <a:rPr lang="en-US" b="1" dirty="0" smtClean="0">
                <a:solidFill>
                  <a:schemeClr val="accent2"/>
                </a:solidFill>
              </a:rPr>
              <a:t>arbitration</a:t>
            </a:r>
            <a:r>
              <a:rPr lang="en-US" dirty="0" smtClean="0"/>
              <a:t>, not war. Nonetheless, the first religious </a:t>
            </a:r>
            <a:r>
              <a:rPr lang="en-US" dirty="0" smtClean="0"/>
              <a:t>split in </a:t>
            </a:r>
            <a:r>
              <a:rPr lang="en-US" dirty="0" smtClean="0"/>
              <a:t>Islam occurred just after the conflict at </a:t>
            </a:r>
            <a:r>
              <a:rPr lang="en-US" dirty="0" err="1" smtClean="0"/>
              <a:t>Ṣiffīn</a:t>
            </a:r>
            <a:r>
              <a:rPr lang="en-US" dirty="0" smtClean="0"/>
              <a:t>, when a faction with clear egalitarian tendencies, the </a:t>
            </a:r>
            <a:r>
              <a:rPr lang="en-US" dirty="0" err="1" smtClean="0"/>
              <a:t>Khārijites</a:t>
            </a:r>
            <a:r>
              <a:rPr lang="en-US" dirty="0" smtClean="0"/>
              <a:t>, or </a:t>
            </a:r>
            <a:r>
              <a:rPr lang="en-US" dirty="0" err="1" smtClean="0"/>
              <a:t>seceders</a:t>
            </a:r>
            <a:r>
              <a:rPr lang="en-US" dirty="0" smtClean="0"/>
              <a:t>, denied that either side was sufficiently </a:t>
            </a:r>
            <a:r>
              <a:rPr lang="en-US" dirty="0" smtClean="0"/>
              <a:t>estimable </a:t>
            </a:r>
            <a:r>
              <a:rPr lang="en-US" dirty="0" smtClean="0"/>
              <a:t>to claim succession to </a:t>
            </a:r>
            <a:r>
              <a:rPr lang="en-US" dirty="0" err="1" smtClean="0"/>
              <a:t>Muḥammad’s</a:t>
            </a:r>
            <a:r>
              <a:rPr lang="en-US" dirty="0" smtClean="0"/>
              <a:t> leadership. Later, when </a:t>
            </a:r>
            <a:r>
              <a:rPr lang="fr-FR" dirty="0" smtClean="0"/>
              <a:t>ՙ</a:t>
            </a:r>
            <a:r>
              <a:rPr lang="en-US" dirty="0" err="1" smtClean="0"/>
              <a:t>Alī</a:t>
            </a:r>
            <a:r>
              <a:rPr lang="en-US" dirty="0" smtClean="0"/>
              <a:t> was killed by a </a:t>
            </a:r>
            <a:r>
              <a:rPr lang="en-US" dirty="0" err="1" smtClean="0"/>
              <a:t>Khārijite</a:t>
            </a:r>
            <a:r>
              <a:rPr lang="en-US" dirty="0" smtClean="0"/>
              <a:t> assassin in 661 </a:t>
            </a:r>
            <a:r>
              <a:rPr lang="en-US" dirty="0" err="1" smtClean="0"/>
              <a:t>c.e</a:t>
            </a:r>
            <a:r>
              <a:rPr lang="en-US" dirty="0" smtClean="0"/>
              <a:t>., Mu</a:t>
            </a:r>
            <a:r>
              <a:rPr lang="fr-FR" dirty="0" smtClean="0"/>
              <a:t>ՙ</a:t>
            </a:r>
            <a:r>
              <a:rPr lang="en-US" dirty="0" err="1" smtClean="0"/>
              <a:t>āwiyah</a:t>
            </a:r>
            <a:r>
              <a:rPr lang="en-US" dirty="0" smtClean="0"/>
              <a:t> became caliph. His descendants ruled what became a hereditary caliphate based in Damascus until 750 </a:t>
            </a:r>
            <a:r>
              <a:rPr lang="en-US" dirty="0" err="1" smtClean="0"/>
              <a:t>c.e</a:t>
            </a:r>
            <a:r>
              <a:rPr lang="en-US" dirty="0" smtClean="0"/>
              <a:t>.</a:t>
            </a:r>
            <a:endParaRPr lang="en-US" dirty="0" smtClean="0"/>
          </a:p>
          <a:p>
            <a:endParaRPr lang="en-Z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apitaux">
  <a:themeElements>
    <a:clrScheme name="Capitaux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Capitaux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apitaux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306</TotalTime>
  <Words>958</Words>
  <Application>Microsoft Office PowerPoint</Application>
  <PresentationFormat>Affichage à l'écran (4:3)</PresentationFormat>
  <Paragraphs>18</Paragraphs>
  <Slides>10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10</vt:i4>
      </vt:variant>
    </vt:vector>
  </HeadingPairs>
  <TitlesOfParts>
    <vt:vector size="11" baseType="lpstr">
      <vt:lpstr>Capitaux</vt:lpstr>
      <vt:lpstr>Second Year ( General History)  </vt:lpstr>
      <vt:lpstr>  </vt:lpstr>
      <vt:lpstr>Diapositive 3</vt:lpstr>
      <vt:lpstr>The Meccan Islamic community  </vt:lpstr>
      <vt:lpstr>Diapositive 5</vt:lpstr>
      <vt:lpstr>The first caliphs </vt:lpstr>
      <vt:lpstr>Part A: Comprehension Tasks – Answers </vt:lpstr>
      <vt:lpstr>Diapositive 8</vt:lpstr>
      <vt:lpstr>Diapositive 9</vt:lpstr>
      <vt:lpstr>Diapositive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MANAFA DAMAI</dc:creator>
  <cp:lastModifiedBy>Mira</cp:lastModifiedBy>
  <cp:revision>58</cp:revision>
  <dcterms:created xsi:type="dcterms:W3CDTF">2014-05-01T13:13:49Z</dcterms:created>
  <dcterms:modified xsi:type="dcterms:W3CDTF">2025-11-28T16:34:15Z</dcterms:modified>
</cp:coreProperties>
</file>