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 id="279" r:id="rId3"/>
    <p:sldId id="280" r:id="rId4"/>
    <p:sldId id="282" r:id="rId5"/>
    <p:sldId id="281" r:id="rId6"/>
    <p:sldId id="283" r:id="rId7"/>
    <p:sldId id="284" r:id="rId8"/>
    <p:sldId id="285" r:id="rId9"/>
    <p:sldId id="287" r:id="rId10"/>
    <p:sldId id="288" r:id="rId11"/>
    <p:sldId id="289" r:id="rId12"/>
    <p:sldId id="290" r:id="rId13"/>
    <p:sldId id="291" r:id="rId14"/>
    <p:sldId id="292" r:id="rId15"/>
    <p:sldId id="27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07" autoAdjust="0"/>
  </p:normalViewPr>
  <p:slideViewPr>
    <p:cSldViewPr>
      <p:cViewPr varScale="1">
        <p:scale>
          <a:sx n="81" d="100"/>
          <a:sy n="81" d="100"/>
        </p:scale>
        <p:origin x="-186" y="-90"/>
      </p:cViewPr>
      <p:guideLst>
        <p:guide orient="horz" pos="2160"/>
        <p:guide pos="2880"/>
      </p:guideLst>
    </p:cSldViewPr>
  </p:slideViewPr>
  <p:outlineViewPr>
    <p:cViewPr>
      <p:scale>
        <a:sx n="33" d="100"/>
        <a:sy n="33" d="100"/>
      </p:scale>
      <p:origin x="0" y="125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84B496A8-2549-4C85-857D-9C0E34ABC1A0}" type="datetimeFigureOut">
              <a:rPr lang="en-US" smtClean="0"/>
              <a:pPr/>
              <a:t>12/5/2025</a:t>
            </a:fld>
            <a:endParaRPr lang="en-US"/>
          </a:p>
        </p:txBody>
      </p:sp>
      <p:sp>
        <p:nvSpPr>
          <p:cNvPr id="17" name="Espace réservé du pied de page 16"/>
          <p:cNvSpPr>
            <a:spLocks noGrp="1"/>
          </p:cNvSpPr>
          <p:nvPr>
            <p:ph type="ftr" sz="quarter" idx="11"/>
          </p:nvPr>
        </p:nvSpPr>
        <p:spPr/>
        <p:txBody>
          <a:bodyPr/>
          <a:lstStyle/>
          <a:p>
            <a:endParaRPr lang="en-US"/>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62FD1CA9-8087-4BFC-8720-7A25F4F83C3D}" type="slidenum">
              <a:rPr lang="en-US" smtClean="0"/>
              <a:pPr/>
              <a:t>‹N°›</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4B496A8-2549-4C85-857D-9C0E34ABC1A0}" type="datetimeFigureOut">
              <a:rPr lang="en-US" smtClean="0"/>
              <a:pPr/>
              <a:t>12/5/2025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2FD1CA9-8087-4BFC-8720-7A25F4F83C3D}"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4B496A8-2549-4C85-857D-9C0E34ABC1A0}" type="datetimeFigureOut">
              <a:rPr lang="en-US" smtClean="0"/>
              <a:pPr/>
              <a:t>12/5/2025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2FD1CA9-8087-4BFC-8720-7A25F4F83C3D}"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84B496A8-2549-4C85-857D-9C0E34ABC1A0}" type="datetimeFigureOut">
              <a:rPr lang="en-US" smtClean="0"/>
              <a:pPr/>
              <a:t>12/5/2025</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62FD1CA9-8087-4BFC-8720-7A25F4F83C3D}" type="slidenum">
              <a:rPr lang="en-US" smtClean="0"/>
              <a:pPr/>
              <a:t>‹N°›</a:t>
            </a:fld>
            <a:endParaRPr lang="en-US"/>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84B496A8-2549-4C85-857D-9C0E34ABC1A0}" type="datetimeFigureOut">
              <a:rPr lang="en-US" smtClean="0"/>
              <a:pPr/>
              <a:t>12/5/2025</a:t>
            </a:fld>
            <a:endParaRPr lang="en-US"/>
          </a:p>
        </p:txBody>
      </p:sp>
      <p:sp>
        <p:nvSpPr>
          <p:cNvPr id="5" name="Espace réservé du pied de page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62FD1CA9-8087-4BFC-8720-7A25F4F83C3D}"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84B496A8-2549-4C85-857D-9C0E34ABC1A0}" type="datetimeFigureOut">
              <a:rPr lang="en-US" smtClean="0"/>
              <a:pPr/>
              <a:t>12/5/2025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2FD1CA9-8087-4BFC-8720-7A25F4F83C3D}" type="slidenum">
              <a:rPr lang="en-US" smtClean="0"/>
              <a:pPr/>
              <a:t>‹N°›</a:t>
            </a:fld>
            <a:endParaRPr lang="en-US"/>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84B496A8-2549-4C85-857D-9C0E34ABC1A0}" type="datetimeFigureOut">
              <a:rPr lang="en-US" smtClean="0"/>
              <a:pPr/>
              <a:t>12/5/2025</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62FD1CA9-8087-4BFC-8720-7A25F4F83C3D}" type="slidenum">
              <a:rPr lang="en-US" smtClean="0"/>
              <a:pPr/>
              <a:t>‹N°›</a:t>
            </a:fld>
            <a:endParaRPr lang="en-US"/>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84B496A8-2549-4C85-857D-9C0E34ABC1A0}" type="datetimeFigureOut">
              <a:rPr lang="en-US" smtClean="0"/>
              <a:pPr/>
              <a:t>12/5/2025</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62FD1CA9-8087-4BFC-8720-7A25F4F83C3D}"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4B496A8-2549-4C85-857D-9C0E34ABC1A0}" type="datetimeFigureOut">
              <a:rPr lang="en-US" smtClean="0"/>
              <a:pPr/>
              <a:t>12/5/2025</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62FD1CA9-8087-4BFC-8720-7A25F4F83C3D}"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84B496A8-2549-4C85-857D-9C0E34ABC1A0}" type="datetimeFigureOut">
              <a:rPr lang="en-US" smtClean="0"/>
              <a:pPr/>
              <a:t>12/5/2025</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62FD1CA9-8087-4BFC-8720-7A25F4F83C3D}" type="slidenum">
              <a:rPr lang="en-US" smtClean="0"/>
              <a:pPr/>
              <a:t>‹N°›</a:t>
            </a:fld>
            <a:endParaRPr lang="en-US"/>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84B496A8-2549-4C85-857D-9C0E34ABC1A0}" type="datetimeFigureOut">
              <a:rPr lang="en-US" smtClean="0"/>
              <a:pPr/>
              <a:t>12/5/2025</a:t>
            </a:fld>
            <a:endParaRPr lang="en-US"/>
          </a:p>
        </p:txBody>
      </p:sp>
      <p:sp>
        <p:nvSpPr>
          <p:cNvPr id="6" name="Espace réservé du pied de page 5"/>
          <p:cNvSpPr>
            <a:spLocks noGrp="1"/>
          </p:cNvSpPr>
          <p:nvPr>
            <p:ph type="ftr" sz="quarter" idx="11"/>
          </p:nvPr>
        </p:nvSpPr>
        <p:spPr>
          <a:xfrm>
            <a:off x="914400" y="6172200"/>
            <a:ext cx="3886200" cy="457200"/>
          </a:xfrm>
        </p:spPr>
        <p:txBody>
          <a:bodyPr/>
          <a:lstStyle/>
          <a:p>
            <a:endParaRPr lang="en-US"/>
          </a:p>
        </p:txBody>
      </p:sp>
      <p:sp>
        <p:nvSpPr>
          <p:cNvPr id="7" name="Espace réservé du numéro de diapositive 6"/>
          <p:cNvSpPr>
            <a:spLocks noGrp="1"/>
          </p:cNvSpPr>
          <p:nvPr>
            <p:ph type="sldNum" sz="quarter" idx="12"/>
          </p:nvPr>
        </p:nvSpPr>
        <p:spPr>
          <a:xfrm>
            <a:off x="146304" y="6208776"/>
            <a:ext cx="457200" cy="457200"/>
          </a:xfrm>
        </p:spPr>
        <p:txBody>
          <a:bodyPr/>
          <a:lstStyle/>
          <a:p>
            <a:fld id="{62FD1CA9-8087-4BFC-8720-7A25F4F83C3D}" type="slidenum">
              <a:rPr lang="en-US" smtClean="0"/>
              <a:pPr/>
              <a:t>‹N°›</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4B496A8-2549-4C85-857D-9C0E34ABC1A0}" type="datetimeFigureOut">
              <a:rPr lang="en-US" smtClean="0"/>
              <a:pPr/>
              <a:t>12/5/2025</a:t>
            </a:fld>
            <a:endParaRPr lang="en-US"/>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2FD1CA9-8087-4BFC-8720-7A25F4F83C3D}"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britannica.com/biography/Abdelkader" TargetMode="External"/><Relationship Id="rId3" Type="http://schemas.openxmlformats.org/officeDocument/2006/relationships/hyperlink" Target="https://www.britannica.com/topic/evolue" TargetMode="External"/><Relationship Id="rId7" Type="http://schemas.openxmlformats.org/officeDocument/2006/relationships/hyperlink" Target="https://www.britannica.com/biography/Khaled" TargetMode="External"/><Relationship Id="rId2" Type="http://schemas.openxmlformats.org/officeDocument/2006/relationships/hyperlink" Target="https://www.merriam-webster.com/dictionary/nationalism" TargetMode="External"/><Relationship Id="rId1" Type="http://schemas.openxmlformats.org/officeDocument/2006/relationships/slideLayout" Target="../slideLayouts/slideLayout2.xml"/><Relationship Id="rId6" Type="http://schemas.openxmlformats.org/officeDocument/2006/relationships/hyperlink" Target="https://www.britannica.com/topic/Young-Algerians" TargetMode="External"/><Relationship Id="rId5" Type="http://schemas.openxmlformats.org/officeDocument/2006/relationships/hyperlink" Target="https://www.britannica.com/event/World-War-I" TargetMode="External"/><Relationship Id="rId4" Type="http://schemas.openxmlformats.org/officeDocument/2006/relationships/hyperlink" Target="https://www.britannica.com/place/France" TargetMode="External"/><Relationship Id="rId9" Type="http://schemas.openxmlformats.org/officeDocument/2006/relationships/hyperlink" Target="https://www.britannica.com/biography/Ferhat-Abba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britannica.com/place/Egypt" TargetMode="External"/><Relationship Id="rId2" Type="http://schemas.openxmlformats.org/officeDocument/2006/relationships/hyperlink" Target="https://www.britannica.com/topic/Salafi-movement" TargetMode="External"/><Relationship Id="rId1" Type="http://schemas.openxmlformats.org/officeDocument/2006/relationships/slideLayout" Target="../slideLayouts/slideLayout2.xml"/><Relationship Id="rId6" Type="http://schemas.openxmlformats.org/officeDocument/2006/relationships/hyperlink" Target="https://www.britannica.com/topic/political-party" TargetMode="External"/><Relationship Id="rId5" Type="http://schemas.openxmlformats.org/officeDocument/2006/relationships/hyperlink" Target="https://www.britannica.com/topic/Association-of-Algerian-Muslim-Ulama" TargetMode="External"/><Relationship Id="rId4" Type="http://schemas.openxmlformats.org/officeDocument/2006/relationships/hyperlink" Target="https://www.britannica.com/biography/Muhammad-Abduh"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merriam-webster.com/dictionary/nuance" TargetMode="External"/><Relationship Id="rId2" Type="http://schemas.openxmlformats.org/officeDocument/2006/relationships/hyperlink" Target="https://www.britannica.com/biography/Ahmed-Messali-Hadj" TargetMode="External"/><Relationship Id="rId1" Type="http://schemas.openxmlformats.org/officeDocument/2006/relationships/slideLayout" Target="../slideLayouts/slideLayout2.xml"/><Relationship Id="rId4" Type="http://schemas.openxmlformats.org/officeDocument/2006/relationships/hyperlink" Target="https://www.britannica.com/topic/decolonizatio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britannica.com/topic/armed-force" TargetMode="External"/><Relationship Id="rId2" Type="http://schemas.openxmlformats.org/officeDocument/2006/relationships/hyperlink" Target="https://www.britannica.com/dictionary/relinquish"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ritannica.com/topic/National-Liberation-Front-political-party-Algeria" TargetMode="External"/><Relationship Id="rId2" Type="http://schemas.openxmlformats.org/officeDocument/2006/relationships/hyperlink" Target="https://www.britannica.com/dictionary/denie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US" sz="2800" b="1" dirty="0" smtClean="0">
                <a:solidFill>
                  <a:schemeClr val="tx1"/>
                </a:solidFill>
              </a:rPr>
              <a:t>Third Year  General History </a:t>
            </a:r>
            <a:r>
              <a:rPr lang="fr-FR" sz="2800" dirty="0" smtClean="0"/>
              <a:t/>
            </a:r>
            <a:br>
              <a:rPr lang="fr-FR" sz="2800" dirty="0" smtClean="0"/>
            </a:br>
            <a:r>
              <a:rPr lang="fr-FR" sz="2800" b="1" dirty="0" smtClean="0">
                <a:solidFill>
                  <a:schemeClr val="tx1"/>
                </a:solidFill>
              </a:rPr>
              <a:t>29/11/2025 (Online Session) </a:t>
            </a:r>
            <a:endParaRPr lang="fr-FR" sz="2800" b="1" dirty="0">
              <a:solidFill>
                <a:schemeClr val="tx1"/>
              </a:solidFill>
            </a:endParaRPr>
          </a:p>
        </p:txBody>
      </p:sp>
      <p:sp>
        <p:nvSpPr>
          <p:cNvPr id="3" name="Espace réservé du contenu 2"/>
          <p:cNvSpPr>
            <a:spLocks noGrp="1"/>
          </p:cNvSpPr>
          <p:nvPr>
            <p:ph sz="quarter" idx="1"/>
          </p:nvPr>
        </p:nvSpPr>
        <p:spPr>
          <a:xfrm>
            <a:off x="500034" y="1447800"/>
            <a:ext cx="8186766" cy="4981596"/>
          </a:xfrm>
        </p:spPr>
        <p:txBody>
          <a:bodyPr>
            <a:normAutofit/>
          </a:bodyPr>
          <a:lstStyle/>
          <a:p>
            <a:pPr algn="ctr">
              <a:buNone/>
            </a:pPr>
            <a:r>
              <a:rPr lang="en-US" sz="5400" b="1" dirty="0" smtClean="0"/>
              <a:t>Trends of the Algerian National Movement</a:t>
            </a:r>
            <a:endParaRPr lang="fr-FR" sz="5400" dirty="0" smtClean="0"/>
          </a:p>
          <a:p>
            <a:pPr algn="ctr">
              <a:buNone/>
            </a:pPr>
            <a:r>
              <a:rPr lang="ar-DZ" sz="5400" dirty="0" smtClean="0"/>
              <a:t>اتجاهات الحركة الوطنية الجزائرية</a:t>
            </a:r>
            <a:endParaRPr lang="fr-FR" sz="5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642918"/>
            <a:ext cx="7772400" cy="1143000"/>
          </a:xfrm>
        </p:spPr>
        <p:txBody>
          <a:bodyPr>
            <a:noAutofit/>
          </a:bodyPr>
          <a:lstStyle/>
          <a:p>
            <a:r>
              <a:rPr lang="en-US" sz="2400" dirty="0" smtClean="0">
                <a:solidFill>
                  <a:schemeClr val="tx1"/>
                </a:solidFill>
              </a:rPr>
              <a:t>Use: </a:t>
            </a:r>
            <a:r>
              <a:rPr lang="en-US" sz="2400" i="1" dirty="0" smtClean="0">
                <a:solidFill>
                  <a:schemeClr val="tx1"/>
                </a:solidFill>
              </a:rPr>
              <a:t>armed struggle – oppressive – sovereignty – diplomacy</a:t>
            </a:r>
            <a:r>
              <a:rPr lang="fr-FR" sz="2400" dirty="0" smtClean="0">
                <a:solidFill>
                  <a:schemeClr val="tx1"/>
                </a:solidFill>
              </a:rPr>
              <a:t/>
            </a:r>
            <a:br>
              <a:rPr lang="fr-FR" sz="2400" dirty="0" smtClean="0">
                <a:solidFill>
                  <a:schemeClr val="tx1"/>
                </a:solidFill>
              </a:rPr>
            </a:br>
            <a:endParaRPr lang="en-ZA" sz="2400" dirty="0">
              <a:solidFill>
                <a:schemeClr val="tx1"/>
              </a:solidFill>
            </a:endParaRPr>
          </a:p>
        </p:txBody>
      </p:sp>
      <p:sp>
        <p:nvSpPr>
          <p:cNvPr id="3" name="Espace réservé du contenu 2"/>
          <p:cNvSpPr>
            <a:spLocks noGrp="1"/>
          </p:cNvSpPr>
          <p:nvPr>
            <p:ph sz="quarter" idx="1"/>
          </p:nvPr>
        </p:nvSpPr>
        <p:spPr>
          <a:xfrm>
            <a:off x="357158" y="1643050"/>
            <a:ext cx="8429684" cy="3929090"/>
          </a:xfrm>
        </p:spPr>
        <p:txBody>
          <a:bodyPr/>
          <a:lstStyle/>
          <a:p>
            <a:pPr lvl="0"/>
            <a:r>
              <a:rPr lang="en-US" dirty="0" smtClean="0"/>
              <a:t>Algerians first resisted the occupation through __________.</a:t>
            </a:r>
            <a:endParaRPr lang="fr-FR" dirty="0" smtClean="0"/>
          </a:p>
          <a:p>
            <a:pPr lvl="0"/>
            <a:r>
              <a:rPr lang="en-US" dirty="0" smtClean="0"/>
              <a:t>The colonial system was __________ and unfair.</a:t>
            </a:r>
            <a:endParaRPr lang="fr-FR" dirty="0" smtClean="0"/>
          </a:p>
          <a:p>
            <a:pPr lvl="0"/>
            <a:r>
              <a:rPr lang="en-US" dirty="0" smtClean="0"/>
              <a:t>Many movements worked to protect Algeria’s __________.</a:t>
            </a:r>
            <a:endParaRPr lang="fr-FR" dirty="0" smtClean="0"/>
          </a:p>
          <a:p>
            <a:pPr lvl="0"/>
            <a:r>
              <a:rPr lang="en-US" dirty="0" smtClean="0"/>
              <a:t>Political resistance later used __________ to defend rights.</a:t>
            </a:r>
            <a:endParaRPr lang="fr-FR" dirty="0" smtClean="0"/>
          </a:p>
          <a:p>
            <a:endParaRPr lang="en-Z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ZA"/>
          </a:p>
        </p:txBody>
      </p:sp>
      <p:sp>
        <p:nvSpPr>
          <p:cNvPr id="3" name="Espace réservé du contenu 2"/>
          <p:cNvSpPr>
            <a:spLocks noGrp="1"/>
          </p:cNvSpPr>
          <p:nvPr>
            <p:ph sz="quarter" idx="1"/>
          </p:nvPr>
        </p:nvSpPr>
        <p:spPr/>
        <p:txBody>
          <a:bodyPr/>
          <a:lstStyle/>
          <a:p>
            <a:r>
              <a:rPr lang="en-US" dirty="0" smtClean="0"/>
              <a:t>(</a:t>
            </a:r>
            <a:r>
              <a:rPr lang="en-US" dirty="0" err="1" smtClean="0"/>
              <a:t>assimilationists</a:t>
            </a:r>
            <a:r>
              <a:rPr lang="en-US" dirty="0" smtClean="0"/>
              <a:t> – gradualist – reformist – illegal actions – Young Algerians – permanent union)</a:t>
            </a:r>
            <a:endParaRPr lang="fr-FR" dirty="0" smtClean="0"/>
          </a:p>
          <a:p>
            <a:r>
              <a:rPr lang="en-US" b="1" dirty="0" smtClean="0"/>
              <a:t>Task 1: True or False (Vocabulary Understanding)</a:t>
            </a:r>
            <a:endParaRPr lang="fr-FR" b="1" dirty="0" smtClean="0"/>
          </a:p>
          <a:p>
            <a:pPr lvl="0"/>
            <a:r>
              <a:rPr lang="en-US" dirty="0" err="1" smtClean="0"/>
              <a:t>Assimilationists</a:t>
            </a:r>
            <a:r>
              <a:rPr lang="en-US" dirty="0" smtClean="0"/>
              <a:t> wanted to remain separate from France.</a:t>
            </a:r>
            <a:endParaRPr lang="fr-FR" dirty="0" smtClean="0"/>
          </a:p>
          <a:p>
            <a:pPr lvl="0"/>
            <a:r>
              <a:rPr lang="en-US" dirty="0" smtClean="0"/>
              <a:t>Gradualists preferred slow and step-by-step change.</a:t>
            </a:r>
            <a:endParaRPr lang="fr-FR" dirty="0" smtClean="0"/>
          </a:p>
          <a:p>
            <a:pPr lvl="0"/>
            <a:r>
              <a:rPr lang="en-US" dirty="0" smtClean="0"/>
              <a:t>Reformists believed in improving the situation through legal reforms.</a:t>
            </a:r>
            <a:endParaRPr lang="fr-FR" dirty="0" smtClean="0"/>
          </a:p>
          <a:p>
            <a:pPr lvl="0"/>
            <a:r>
              <a:rPr lang="en-US" dirty="0" smtClean="0"/>
              <a:t>A permanent union means a long-term political link.</a:t>
            </a:r>
            <a:endParaRPr lang="fr-FR" dirty="0" smtClean="0"/>
          </a:p>
          <a:p>
            <a:endParaRPr lang="en-Z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ZA" dirty="0"/>
          </a:p>
        </p:txBody>
      </p:sp>
      <p:sp>
        <p:nvSpPr>
          <p:cNvPr id="3" name="Espace réservé du contenu 2"/>
          <p:cNvSpPr>
            <a:spLocks noGrp="1"/>
          </p:cNvSpPr>
          <p:nvPr>
            <p:ph sz="quarter" idx="1"/>
          </p:nvPr>
        </p:nvSpPr>
        <p:spPr>
          <a:xfrm>
            <a:off x="914400" y="1447800"/>
            <a:ext cx="7772400" cy="1195382"/>
          </a:xfrm>
        </p:spPr>
        <p:txBody>
          <a:bodyPr>
            <a:noAutofit/>
          </a:bodyPr>
          <a:lstStyle/>
          <a:p>
            <a:r>
              <a:rPr lang="en-US" sz="6000" dirty="0" smtClean="0"/>
              <a:t>(</a:t>
            </a:r>
            <a:r>
              <a:rPr lang="en-US" sz="6000" dirty="0" err="1" smtClean="0"/>
              <a:t>Salafī</a:t>
            </a:r>
            <a:r>
              <a:rPr lang="en-US" sz="6000" dirty="0" smtClean="0"/>
              <a:t> movement – Association of Algerian Muslim </a:t>
            </a:r>
            <a:r>
              <a:rPr lang="en-US" sz="6000" dirty="0" err="1" smtClean="0"/>
              <a:t>Ulamā</a:t>
            </a:r>
            <a:r>
              <a:rPr lang="en-US" sz="6000" dirty="0" smtClean="0"/>
              <a:t> – fostered – nationality – masses)</a:t>
            </a:r>
            <a:endParaRPr lang="fr-FR" sz="6000" dirty="0" smtClean="0"/>
          </a:p>
          <a:p>
            <a:endParaRPr lang="en-ZA" sz="6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solidFill>
                  <a:schemeClr val="tx1"/>
                </a:solidFill>
              </a:rPr>
              <a:t>Matching</a:t>
            </a:r>
            <a:r>
              <a:rPr lang="fr-FR" b="1" dirty="0" smtClean="0">
                <a:solidFill>
                  <a:schemeClr val="tx1"/>
                </a:solidFill>
              </a:rPr>
              <a:t> </a:t>
            </a:r>
            <a:r>
              <a:rPr lang="fr-FR" b="1" dirty="0" err="1" smtClean="0">
                <a:solidFill>
                  <a:schemeClr val="tx1"/>
                </a:solidFill>
              </a:rPr>
              <a:t>Vocabulary</a:t>
            </a:r>
            <a:r>
              <a:rPr lang="fr-FR" b="1" dirty="0" smtClean="0">
                <a:solidFill>
                  <a:schemeClr val="tx1"/>
                </a:solidFill>
              </a:rPr>
              <a:t> </a:t>
            </a:r>
            <a:r>
              <a:rPr lang="fr-FR" b="1" dirty="0" err="1" smtClean="0">
                <a:solidFill>
                  <a:schemeClr val="tx1"/>
                </a:solidFill>
              </a:rPr>
              <a:t>with</a:t>
            </a:r>
            <a:r>
              <a:rPr lang="fr-FR" b="1" dirty="0" smtClean="0">
                <a:solidFill>
                  <a:schemeClr val="tx1"/>
                </a:solidFill>
              </a:rPr>
              <a:t> </a:t>
            </a:r>
            <a:r>
              <a:rPr lang="fr-FR" b="1" dirty="0" err="1" smtClean="0">
                <a:solidFill>
                  <a:schemeClr val="tx1"/>
                </a:solidFill>
              </a:rPr>
              <a:t>Meaning</a:t>
            </a:r>
            <a:endParaRPr lang="en-ZA" b="1" dirty="0">
              <a:solidFill>
                <a:schemeClr val="tx1"/>
              </a:solidFill>
            </a:endParaRPr>
          </a:p>
        </p:txBody>
      </p:sp>
      <p:graphicFrame>
        <p:nvGraphicFramePr>
          <p:cNvPr id="4" name="Tableau 3"/>
          <p:cNvGraphicFramePr>
            <a:graphicFrameLocks noGrp="1"/>
          </p:cNvGraphicFramePr>
          <p:nvPr/>
        </p:nvGraphicFramePr>
        <p:xfrm>
          <a:off x="500034" y="1571612"/>
          <a:ext cx="8429684" cy="5002508"/>
        </p:xfrm>
        <a:graphic>
          <a:graphicData uri="http://schemas.openxmlformats.org/drawingml/2006/table">
            <a:tbl>
              <a:tblPr/>
              <a:tblGrid>
                <a:gridCol w="4214842"/>
                <a:gridCol w="4214842"/>
              </a:tblGrid>
              <a:tr h="735308">
                <a:tc>
                  <a:txBody>
                    <a:bodyPr/>
                    <a:lstStyle/>
                    <a:p>
                      <a:pPr algn="ctr">
                        <a:spcAft>
                          <a:spcPts val="0"/>
                        </a:spcAft>
                      </a:pPr>
                      <a:r>
                        <a:rPr lang="fr-FR" sz="2400" b="1" dirty="0" err="1">
                          <a:latin typeface="Times New Roman"/>
                          <a:ea typeface="SimSun"/>
                        </a:rPr>
                        <a:t>Term</a:t>
                      </a:r>
                      <a:endParaRPr lang="fr-FR" sz="2400" dirty="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2400" b="1" dirty="0" err="1">
                          <a:latin typeface="Times New Roman"/>
                          <a:ea typeface="SimSun"/>
                        </a:rPr>
                        <a:t>Meaning</a:t>
                      </a:r>
                      <a:endParaRPr lang="fr-FR" sz="2400" dirty="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5308">
                <a:tc>
                  <a:txBody>
                    <a:bodyPr/>
                    <a:lstStyle/>
                    <a:p>
                      <a:pPr>
                        <a:spcAft>
                          <a:spcPts val="0"/>
                        </a:spcAft>
                      </a:pPr>
                      <a:r>
                        <a:rPr lang="fr-FR" sz="2800" dirty="0" err="1">
                          <a:latin typeface="Times New Roman"/>
                          <a:ea typeface="SimSun"/>
                        </a:rPr>
                        <a:t>proletarian</a:t>
                      </a:r>
                      <a:endParaRPr lang="fr-FR" sz="2800" dirty="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800">
                          <a:latin typeface="Times New Roman"/>
                          <a:ea typeface="SimSun"/>
                        </a:rPr>
                        <a:t>a. Workers or working-class people</a:t>
                      </a:r>
                      <a:endParaRPr lang="fr-FR" sz="280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9681">
                <a:tc>
                  <a:txBody>
                    <a:bodyPr/>
                    <a:lstStyle/>
                    <a:p>
                      <a:pPr>
                        <a:spcAft>
                          <a:spcPts val="0"/>
                        </a:spcAft>
                      </a:pPr>
                      <a:r>
                        <a:rPr lang="fr-FR" sz="2800" dirty="0">
                          <a:latin typeface="Times New Roman"/>
                          <a:ea typeface="SimSun"/>
                        </a:rPr>
                        <a:t>radical</a:t>
                      </a: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800">
                          <a:latin typeface="Times New Roman"/>
                          <a:ea typeface="SimSun"/>
                        </a:rPr>
                        <a:t>b. Extreme or complete change</a:t>
                      </a:r>
                      <a:endParaRPr lang="fr-FR" sz="280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5308">
                <a:tc>
                  <a:txBody>
                    <a:bodyPr/>
                    <a:lstStyle/>
                    <a:p>
                      <a:pPr>
                        <a:spcAft>
                          <a:spcPts val="0"/>
                        </a:spcAft>
                      </a:pPr>
                      <a:r>
                        <a:rPr lang="fr-FR" sz="2800" dirty="0" err="1">
                          <a:latin typeface="Times New Roman"/>
                          <a:ea typeface="SimSun"/>
                        </a:rPr>
                        <a:t>deprivation</a:t>
                      </a:r>
                      <a:endParaRPr lang="fr-FR" sz="2800" dirty="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800">
                          <a:latin typeface="Times New Roman"/>
                          <a:ea typeface="SimSun"/>
                        </a:rPr>
                        <a:t>c. Lack of basic needs or rights</a:t>
                      </a:r>
                      <a:endParaRPr lang="fr-FR" sz="280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5308">
                <a:tc>
                  <a:txBody>
                    <a:bodyPr/>
                    <a:lstStyle/>
                    <a:p>
                      <a:pPr>
                        <a:spcAft>
                          <a:spcPts val="0"/>
                        </a:spcAft>
                      </a:pPr>
                      <a:r>
                        <a:rPr lang="fr-FR" sz="2800" dirty="0" err="1">
                          <a:latin typeface="Times New Roman"/>
                          <a:ea typeface="SimSun"/>
                        </a:rPr>
                        <a:t>nationalism</a:t>
                      </a:r>
                      <a:endParaRPr lang="fr-FR" sz="2800" dirty="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800" dirty="0">
                          <a:latin typeface="Times New Roman"/>
                          <a:ea typeface="SimSun"/>
                        </a:rPr>
                        <a:t>d. Strong loyalty and pride in one’s nation</a:t>
                      </a:r>
                      <a:endParaRPr lang="fr-FR" sz="2800" dirty="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9681">
                <a:tc>
                  <a:txBody>
                    <a:bodyPr/>
                    <a:lstStyle/>
                    <a:p>
                      <a:pPr>
                        <a:spcAft>
                          <a:spcPts val="0"/>
                        </a:spcAft>
                      </a:pPr>
                      <a:r>
                        <a:rPr lang="fr-FR" sz="2800">
                          <a:latin typeface="Times New Roman"/>
                          <a:ea typeface="SimSun"/>
                        </a:rPr>
                        <a:t>liberalize</a:t>
                      </a: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800" dirty="0">
                          <a:latin typeface="Times New Roman"/>
                          <a:ea typeface="SimSun"/>
                        </a:rPr>
                        <a:t>e. Make laws or policies more flexible</a:t>
                      </a:r>
                      <a:endParaRPr lang="fr-FR" sz="2800" dirty="0">
                        <a:latin typeface="Times New Roman"/>
                        <a:ea typeface="SimSun"/>
                      </a:endParaRPr>
                    </a:p>
                  </a:txBody>
                  <a:tcPr marL="64979" marR="649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1800" b="1" dirty="0" smtClean="0">
                <a:solidFill>
                  <a:schemeClr val="tx1"/>
                </a:solidFill>
              </a:rPr>
              <a:t>(Blum-</a:t>
            </a:r>
            <a:r>
              <a:rPr lang="en-US" sz="1800" b="1" dirty="0" err="1" smtClean="0">
                <a:solidFill>
                  <a:schemeClr val="tx1"/>
                </a:solidFill>
              </a:rPr>
              <a:t>Viollette</a:t>
            </a:r>
            <a:r>
              <a:rPr lang="en-US" sz="1800" b="1" dirty="0" smtClean="0">
                <a:solidFill>
                  <a:schemeClr val="tx1"/>
                </a:solidFill>
              </a:rPr>
              <a:t> proposal – citizenship – personal status – settlers – opposition – breakthrough)</a:t>
            </a:r>
            <a:r>
              <a:rPr lang="fr-FR" sz="1800" b="1" dirty="0" smtClean="0">
                <a:solidFill>
                  <a:schemeClr val="tx1"/>
                </a:solidFill>
              </a:rPr>
              <a:t/>
            </a:r>
            <a:br>
              <a:rPr lang="fr-FR" sz="1800" b="1" dirty="0" smtClean="0">
                <a:solidFill>
                  <a:schemeClr val="tx1"/>
                </a:solidFill>
              </a:rPr>
            </a:br>
            <a:endParaRPr lang="en-ZA" sz="1800" b="1" dirty="0">
              <a:solidFill>
                <a:schemeClr val="tx1"/>
              </a:solidFill>
            </a:endParaRPr>
          </a:p>
        </p:txBody>
      </p:sp>
      <p:graphicFrame>
        <p:nvGraphicFramePr>
          <p:cNvPr id="4" name="Tableau 3"/>
          <p:cNvGraphicFramePr>
            <a:graphicFrameLocks noGrp="1"/>
          </p:cNvGraphicFramePr>
          <p:nvPr/>
        </p:nvGraphicFramePr>
        <p:xfrm>
          <a:off x="357158" y="1571612"/>
          <a:ext cx="8501122" cy="4857782"/>
        </p:xfrm>
        <a:graphic>
          <a:graphicData uri="http://schemas.openxmlformats.org/drawingml/2006/table">
            <a:tbl>
              <a:tblPr/>
              <a:tblGrid>
                <a:gridCol w="4250561"/>
                <a:gridCol w="4250561"/>
              </a:tblGrid>
              <a:tr h="793420">
                <a:tc>
                  <a:txBody>
                    <a:bodyPr/>
                    <a:lstStyle/>
                    <a:p>
                      <a:pPr algn="ctr">
                        <a:spcAft>
                          <a:spcPts val="0"/>
                        </a:spcAft>
                      </a:pPr>
                      <a:r>
                        <a:rPr lang="fr-FR" sz="1800" b="1" dirty="0" err="1">
                          <a:latin typeface="Times New Roman"/>
                          <a:ea typeface="SimSun"/>
                        </a:rPr>
                        <a:t>Vocabulary</a:t>
                      </a:r>
                      <a:endParaRPr lang="fr-FR" sz="1800" dirty="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800" b="1">
                          <a:latin typeface="Times New Roman"/>
                          <a:ea typeface="SimSun"/>
                        </a:rPr>
                        <a:t>Meaning</a:t>
                      </a:r>
                      <a:endParaRPr lang="fr-FR" sz="180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3420">
                <a:tc>
                  <a:txBody>
                    <a:bodyPr/>
                    <a:lstStyle/>
                    <a:p>
                      <a:pPr>
                        <a:spcAft>
                          <a:spcPts val="0"/>
                        </a:spcAft>
                      </a:pPr>
                      <a:r>
                        <a:rPr lang="fr-FR" sz="1800" dirty="0" err="1">
                          <a:latin typeface="Times New Roman"/>
                          <a:ea typeface="SimSun"/>
                        </a:rPr>
                        <a:t>citizenship</a:t>
                      </a:r>
                      <a:endParaRPr lang="fr-FR" sz="1800" dirty="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a:latin typeface="Times New Roman"/>
                          <a:ea typeface="SimSun"/>
                        </a:rPr>
                        <a:t>legal membership in a country</a:t>
                      </a:r>
                      <a:endParaRPr lang="fr-FR" sz="180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3420">
                <a:tc>
                  <a:txBody>
                    <a:bodyPr/>
                    <a:lstStyle/>
                    <a:p>
                      <a:pPr>
                        <a:spcAft>
                          <a:spcPts val="0"/>
                        </a:spcAft>
                      </a:pPr>
                      <a:r>
                        <a:rPr lang="fr-FR" sz="1800">
                          <a:latin typeface="Times New Roman"/>
                          <a:ea typeface="SimSun"/>
                        </a:rPr>
                        <a:t>settlers</a:t>
                      </a: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dirty="0">
                          <a:latin typeface="Times New Roman"/>
                          <a:ea typeface="SimSun"/>
                        </a:rPr>
                        <a:t>Europeans living in Algeria during colonization</a:t>
                      </a:r>
                      <a:endParaRPr lang="fr-FR" sz="1800" dirty="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2051">
                <a:tc>
                  <a:txBody>
                    <a:bodyPr/>
                    <a:lstStyle/>
                    <a:p>
                      <a:pPr>
                        <a:spcAft>
                          <a:spcPts val="0"/>
                        </a:spcAft>
                      </a:pPr>
                      <a:r>
                        <a:rPr lang="fr-FR" sz="1800">
                          <a:latin typeface="Times New Roman"/>
                          <a:ea typeface="SimSun"/>
                        </a:rPr>
                        <a:t>opposition</a:t>
                      </a: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800" dirty="0" err="1">
                          <a:latin typeface="Times New Roman"/>
                          <a:ea typeface="SimSun"/>
                        </a:rPr>
                        <a:t>strong</a:t>
                      </a:r>
                      <a:r>
                        <a:rPr lang="fr-FR" sz="1800" dirty="0">
                          <a:latin typeface="Times New Roman"/>
                          <a:ea typeface="SimSun"/>
                        </a:rPr>
                        <a:t> </a:t>
                      </a:r>
                      <a:r>
                        <a:rPr lang="fr-FR" sz="1800" dirty="0" err="1">
                          <a:latin typeface="Times New Roman"/>
                          <a:ea typeface="SimSun"/>
                        </a:rPr>
                        <a:t>disagreement</a:t>
                      </a:r>
                      <a:endParaRPr lang="fr-FR" sz="1800" dirty="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3420">
                <a:tc>
                  <a:txBody>
                    <a:bodyPr/>
                    <a:lstStyle/>
                    <a:p>
                      <a:pPr>
                        <a:spcAft>
                          <a:spcPts val="0"/>
                        </a:spcAft>
                      </a:pPr>
                      <a:r>
                        <a:rPr lang="fr-FR" sz="1800">
                          <a:latin typeface="Times New Roman"/>
                          <a:ea typeface="SimSun"/>
                        </a:rPr>
                        <a:t>breakthrough</a:t>
                      </a: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800" dirty="0">
                          <a:latin typeface="Times New Roman"/>
                          <a:ea typeface="SimSun"/>
                        </a:rPr>
                        <a:t>major positive </a:t>
                      </a:r>
                      <a:r>
                        <a:rPr lang="fr-FR" sz="1800" dirty="0" err="1">
                          <a:latin typeface="Times New Roman"/>
                          <a:ea typeface="SimSun"/>
                        </a:rPr>
                        <a:t>development</a:t>
                      </a:r>
                      <a:endParaRPr lang="fr-FR" sz="1800" dirty="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2051">
                <a:tc>
                  <a:txBody>
                    <a:bodyPr/>
                    <a:lstStyle/>
                    <a:p>
                      <a:pPr>
                        <a:spcAft>
                          <a:spcPts val="0"/>
                        </a:spcAft>
                      </a:pPr>
                      <a:r>
                        <a:rPr lang="fr-FR" sz="1800">
                          <a:latin typeface="Times New Roman"/>
                          <a:ea typeface="SimSun"/>
                        </a:rPr>
                        <a:t>personal status</a:t>
                      </a: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800" dirty="0" err="1">
                          <a:latin typeface="Times New Roman"/>
                          <a:ea typeface="SimSun"/>
                        </a:rPr>
                        <a:t>family</a:t>
                      </a:r>
                      <a:r>
                        <a:rPr lang="fr-FR" sz="1800" dirty="0">
                          <a:latin typeface="Times New Roman"/>
                          <a:ea typeface="SimSun"/>
                        </a:rPr>
                        <a:t> and </a:t>
                      </a:r>
                      <a:r>
                        <a:rPr lang="fr-FR" sz="1800" dirty="0" err="1">
                          <a:latin typeface="Times New Roman"/>
                          <a:ea typeface="SimSun"/>
                        </a:rPr>
                        <a:t>inheritance</a:t>
                      </a:r>
                      <a:r>
                        <a:rPr lang="fr-FR" sz="1800" dirty="0">
                          <a:latin typeface="Times New Roman"/>
                          <a:ea typeface="SimSun"/>
                        </a:rPr>
                        <a:t> </a:t>
                      </a:r>
                      <a:r>
                        <a:rPr lang="fr-FR" sz="1800" dirty="0" err="1">
                          <a:latin typeface="Times New Roman"/>
                          <a:ea typeface="SimSun"/>
                        </a:rPr>
                        <a:t>laws</a:t>
                      </a:r>
                      <a:endParaRPr lang="fr-FR" sz="1800" dirty="0">
                        <a:latin typeface="Times New Roman"/>
                        <a:ea typeface="SimSun"/>
                      </a:endParaRPr>
                    </a:p>
                  </a:txBody>
                  <a:tcPr marL="68373" marR="683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ZA" dirty="0"/>
          </a:p>
        </p:txBody>
      </p:sp>
      <p:sp>
        <p:nvSpPr>
          <p:cNvPr id="3" name="Espace réservé du contenu 2"/>
          <p:cNvSpPr>
            <a:spLocks noGrp="1"/>
          </p:cNvSpPr>
          <p:nvPr>
            <p:ph sz="quarter" idx="1"/>
          </p:nvPr>
        </p:nvSpPr>
        <p:spPr/>
        <p:txBody>
          <a:bodyPr/>
          <a:lstStyle/>
          <a:p>
            <a:endParaRPr lang="en-ZA" dirty="0"/>
          </a:p>
        </p:txBody>
      </p:sp>
      <p:sp>
        <p:nvSpPr>
          <p:cNvPr id="4" name="Explosion 1 3"/>
          <p:cNvSpPr/>
          <p:nvPr/>
        </p:nvSpPr>
        <p:spPr>
          <a:xfrm>
            <a:off x="857224" y="285728"/>
            <a:ext cx="7500990" cy="5286412"/>
          </a:xfrm>
          <a:prstGeom prst="irregularSeal1">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8000" dirty="0" smtClean="0"/>
              <a:t>Thank You </a:t>
            </a:r>
            <a:endParaRPr lang="en-ZA" sz="8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500042"/>
            <a:ext cx="7772400" cy="1143000"/>
          </a:xfrm>
        </p:spPr>
        <p:txBody>
          <a:bodyPr>
            <a:normAutofit fontScale="90000"/>
          </a:bodyPr>
          <a:lstStyle/>
          <a:p>
            <a:pPr algn="ctr"/>
            <a:r>
              <a:rPr lang="fr-FR" sz="3100" dirty="0" smtClean="0"/>
              <a:t/>
            </a:r>
            <a:br>
              <a:rPr lang="fr-FR" sz="3100" dirty="0" smtClean="0"/>
            </a:br>
            <a:r>
              <a:rPr lang="fr-FR" dirty="0" smtClean="0"/>
              <a:t/>
            </a:r>
            <a:br>
              <a:rPr lang="fr-FR" dirty="0" smtClean="0"/>
            </a:br>
            <a:endParaRPr lang="en-ZA" dirty="0"/>
          </a:p>
        </p:txBody>
      </p:sp>
      <p:sp>
        <p:nvSpPr>
          <p:cNvPr id="3" name="Espace réservé du contenu 2"/>
          <p:cNvSpPr>
            <a:spLocks noGrp="1"/>
          </p:cNvSpPr>
          <p:nvPr>
            <p:ph sz="quarter" idx="1"/>
          </p:nvPr>
        </p:nvSpPr>
        <p:spPr>
          <a:xfrm>
            <a:off x="142844" y="1447800"/>
            <a:ext cx="8786874" cy="4838720"/>
          </a:xfrm>
        </p:spPr>
        <p:txBody>
          <a:bodyPr>
            <a:normAutofit/>
          </a:bodyPr>
          <a:lstStyle/>
          <a:p>
            <a:r>
              <a:rPr lang="en-US" dirty="0" smtClean="0"/>
              <a:t>Since the French occupation of Algeria in 1830, the initial reaction adopted by the Algerians was armed struggle. This armed resistance was seen as the effective and only means to resist the oppressive occupation and defend Algerian identity and sovereignty. However, over time and with the evolution of events, there has been a shift in the resistance approach. With the dawn of the twentieth century, Algeria witnessed a transition from armed resistance to political resistance. This political resistance was manifested in the strategy of using political work, diplomacy, cultural movements, and social movements to achieve freedom and independence</a:t>
            </a:r>
            <a:endParaRPr lang="fr-FR" dirty="0" smtClean="0"/>
          </a:p>
          <a:p>
            <a:endParaRPr lang="en-Z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en-ZA" dirty="0"/>
          </a:p>
        </p:txBody>
      </p:sp>
      <p:sp>
        <p:nvSpPr>
          <p:cNvPr id="3" name="Espace réservé du contenu 2"/>
          <p:cNvSpPr>
            <a:spLocks noGrp="1"/>
          </p:cNvSpPr>
          <p:nvPr>
            <p:ph sz="quarter" idx="1"/>
          </p:nvPr>
        </p:nvSpPr>
        <p:spPr>
          <a:xfrm>
            <a:off x="285720" y="1071546"/>
            <a:ext cx="8643998" cy="5357850"/>
          </a:xfrm>
        </p:spPr>
        <p:txBody>
          <a:bodyPr>
            <a:normAutofit/>
          </a:bodyPr>
          <a:lstStyle/>
          <a:p>
            <a:r>
              <a:rPr lang="en-US" dirty="0" smtClean="0"/>
              <a:t>Algerian </a:t>
            </a:r>
            <a:r>
              <a:rPr lang="en-US" dirty="0" smtClean="0">
                <a:hlinkClick r:id="rId2"/>
              </a:rPr>
              <a:t>nationalism</a:t>
            </a:r>
            <a:r>
              <a:rPr lang="en-US" dirty="0" smtClean="0"/>
              <a:t> developed out of the efforts of three different groups. The first consisted of Algerians who had gained access to French education and earned their living in the French sector. Often called </a:t>
            </a:r>
            <a:r>
              <a:rPr lang="en-US" dirty="0" err="1" smtClean="0">
                <a:hlinkClick r:id="rId3"/>
              </a:rPr>
              <a:t>assimilationists</a:t>
            </a:r>
            <a:r>
              <a:rPr lang="en-US" dirty="0" smtClean="0"/>
              <a:t>, they pursued gradualist, reformist tactics, shunned illegal actions, and were prepared to consider permanent union with </a:t>
            </a:r>
            <a:r>
              <a:rPr lang="en-US" dirty="0" smtClean="0">
                <a:hlinkClick r:id="rId4"/>
              </a:rPr>
              <a:t>France</a:t>
            </a:r>
            <a:r>
              <a:rPr lang="en-US" dirty="0" smtClean="0"/>
              <a:t> if the rights of Frenchmen could be extended to native Algerians. This group, originating from the period before </a:t>
            </a:r>
            <a:r>
              <a:rPr lang="en-US" dirty="0" smtClean="0">
                <a:hlinkClick r:id="rId5"/>
              </a:rPr>
              <a:t>World War I</a:t>
            </a:r>
            <a:r>
              <a:rPr lang="en-US" dirty="0" smtClean="0"/>
              <a:t>, was loosely organized under the name </a:t>
            </a:r>
            <a:r>
              <a:rPr lang="en-US" dirty="0" smtClean="0">
                <a:hlinkClick r:id="rId6"/>
              </a:rPr>
              <a:t>Young Algerians</a:t>
            </a:r>
            <a:r>
              <a:rPr lang="en-US" dirty="0" smtClean="0"/>
              <a:t> and included (in the 1920s) </a:t>
            </a:r>
            <a:r>
              <a:rPr lang="en-US" dirty="0" err="1" smtClean="0">
                <a:hlinkClick r:id="rId7"/>
              </a:rPr>
              <a:t>Khaled</a:t>
            </a:r>
            <a:r>
              <a:rPr lang="en-US" dirty="0" smtClean="0"/>
              <a:t> Ben </a:t>
            </a:r>
            <a:r>
              <a:rPr lang="en-US" dirty="0" err="1" smtClean="0"/>
              <a:t>Hachemi</a:t>
            </a:r>
            <a:r>
              <a:rPr lang="en-US" dirty="0" smtClean="0"/>
              <a:t> (“Emir </a:t>
            </a:r>
            <a:r>
              <a:rPr lang="en-US" dirty="0" err="1" smtClean="0"/>
              <a:t>Khaled</a:t>
            </a:r>
            <a:r>
              <a:rPr lang="en-US" dirty="0" smtClean="0"/>
              <a:t>”), who was the grandson of </a:t>
            </a:r>
            <a:r>
              <a:rPr lang="en-US" dirty="0" err="1" smtClean="0">
                <a:hlinkClick r:id="rId8"/>
              </a:rPr>
              <a:t>Abdelkader</a:t>
            </a:r>
            <a:r>
              <a:rPr lang="en-US" dirty="0" smtClean="0"/>
              <a:t>, and (in the 1930s) </a:t>
            </a:r>
            <a:r>
              <a:rPr lang="en-US" dirty="0" err="1" smtClean="0">
                <a:hlinkClick r:id="rId9"/>
              </a:rPr>
              <a:t>Ferhat</a:t>
            </a:r>
            <a:r>
              <a:rPr lang="en-US" dirty="0" smtClean="0">
                <a:hlinkClick r:id="rId9"/>
              </a:rPr>
              <a:t> Abbas</a:t>
            </a:r>
            <a:r>
              <a:rPr lang="en-US" dirty="0" smtClean="0"/>
              <a:t>, who later became the first premier of the Provisional Government of the Algerian Republic.</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4638"/>
            <a:ext cx="8186766" cy="6011882"/>
          </a:xfrm>
        </p:spPr>
        <p:txBody>
          <a:bodyPr>
            <a:normAutofit/>
          </a:bodyPr>
          <a:lstStyle/>
          <a:p>
            <a:r>
              <a:rPr lang="en-US" sz="3100" dirty="0" smtClean="0">
                <a:solidFill>
                  <a:schemeClr val="tx1"/>
                </a:solidFill>
              </a:rPr>
              <a:t>The second group consisted of Muslim reformers who were inspired by the religious </a:t>
            </a:r>
            <a:r>
              <a:rPr lang="en-US" sz="3100" dirty="0" err="1" smtClean="0">
                <a:solidFill>
                  <a:schemeClr val="tx1"/>
                </a:solidFill>
                <a:hlinkClick r:id="rId2"/>
              </a:rPr>
              <a:t>Salafī</a:t>
            </a:r>
            <a:r>
              <a:rPr lang="en-US" sz="3100" dirty="0" smtClean="0">
                <a:solidFill>
                  <a:schemeClr val="tx1"/>
                </a:solidFill>
                <a:hlinkClick r:id="rId2"/>
              </a:rPr>
              <a:t> movement</a:t>
            </a:r>
            <a:r>
              <a:rPr lang="en-US" sz="3100" dirty="0" smtClean="0">
                <a:solidFill>
                  <a:schemeClr val="tx1"/>
                </a:solidFill>
              </a:rPr>
              <a:t> founded in the late 19th century in </a:t>
            </a:r>
            <a:r>
              <a:rPr lang="en-US" sz="3100" dirty="0" smtClean="0">
                <a:solidFill>
                  <a:schemeClr val="tx1"/>
                </a:solidFill>
                <a:hlinkClick r:id="rId3"/>
              </a:rPr>
              <a:t>Egypt</a:t>
            </a:r>
            <a:r>
              <a:rPr lang="en-US" sz="3100" dirty="0" smtClean="0">
                <a:solidFill>
                  <a:schemeClr val="tx1"/>
                </a:solidFill>
              </a:rPr>
              <a:t> by Sheikh </a:t>
            </a:r>
            <a:r>
              <a:rPr lang="en-US" sz="3100" dirty="0" err="1" smtClean="0">
                <a:solidFill>
                  <a:schemeClr val="tx1"/>
                </a:solidFill>
                <a:hlinkClick r:id="rId4"/>
              </a:rPr>
              <a:t>Muḥammad</a:t>
            </a:r>
            <a:r>
              <a:rPr lang="en-US" sz="3100" dirty="0" smtClean="0">
                <a:solidFill>
                  <a:schemeClr val="tx1"/>
                </a:solidFill>
                <a:hlinkClick r:id="rId4"/>
              </a:rPr>
              <a:t> </a:t>
            </a:r>
            <a:r>
              <a:rPr lang="en-US" sz="3100" dirty="0" err="1" smtClean="0">
                <a:solidFill>
                  <a:schemeClr val="tx1"/>
                </a:solidFill>
                <a:hlinkClick r:id="rId4"/>
              </a:rPr>
              <a:t>ʿAbduh</a:t>
            </a:r>
            <a:r>
              <a:rPr lang="en-US" sz="3100" dirty="0" smtClean="0">
                <a:solidFill>
                  <a:schemeClr val="tx1"/>
                </a:solidFill>
              </a:rPr>
              <a:t>. The </a:t>
            </a:r>
            <a:r>
              <a:rPr lang="en-US" sz="3100" dirty="0" smtClean="0">
                <a:solidFill>
                  <a:schemeClr val="tx1"/>
                </a:solidFill>
                <a:hlinkClick r:id="rId5"/>
              </a:rPr>
              <a:t>Association of Algerian Muslim </a:t>
            </a:r>
            <a:r>
              <a:rPr lang="en-US" sz="3100" dirty="0" err="1" smtClean="0">
                <a:solidFill>
                  <a:schemeClr val="tx1"/>
                </a:solidFill>
                <a:hlinkClick r:id="rId5"/>
              </a:rPr>
              <a:t>ʿUlamāʾ</a:t>
            </a:r>
            <a:r>
              <a:rPr lang="en-US" sz="3100" dirty="0" smtClean="0">
                <a:solidFill>
                  <a:schemeClr val="tx1"/>
                </a:solidFill>
              </a:rPr>
              <a:t> (Association des </a:t>
            </a:r>
            <a:r>
              <a:rPr lang="en-US" sz="3100" dirty="0" err="1" smtClean="0">
                <a:solidFill>
                  <a:schemeClr val="tx1"/>
                </a:solidFill>
              </a:rPr>
              <a:t>Uléma</a:t>
            </a:r>
            <a:r>
              <a:rPr lang="en-US" sz="3100" dirty="0" smtClean="0">
                <a:solidFill>
                  <a:schemeClr val="tx1"/>
                </a:solidFill>
              </a:rPr>
              <a:t> </a:t>
            </a:r>
            <a:r>
              <a:rPr lang="en-US" sz="3100" dirty="0" err="1" smtClean="0">
                <a:solidFill>
                  <a:schemeClr val="tx1"/>
                </a:solidFill>
              </a:rPr>
              <a:t>Musulmans</a:t>
            </a:r>
            <a:r>
              <a:rPr lang="en-US" sz="3100" dirty="0" smtClean="0">
                <a:solidFill>
                  <a:schemeClr val="tx1"/>
                </a:solidFill>
              </a:rPr>
              <a:t> </a:t>
            </a:r>
            <a:r>
              <a:rPr lang="en-US" sz="3100" dirty="0" err="1" smtClean="0">
                <a:solidFill>
                  <a:schemeClr val="tx1"/>
                </a:solidFill>
              </a:rPr>
              <a:t>Algériens</a:t>
            </a:r>
            <a:r>
              <a:rPr lang="en-US" sz="3100" dirty="0" smtClean="0">
                <a:solidFill>
                  <a:schemeClr val="tx1"/>
                </a:solidFill>
              </a:rPr>
              <a:t>; AUMA) was organized in 1931 under the leadership of Sheikh </a:t>
            </a:r>
            <a:r>
              <a:rPr lang="en-US" sz="3100" dirty="0" err="1" smtClean="0">
                <a:solidFill>
                  <a:schemeClr val="tx1"/>
                </a:solidFill>
              </a:rPr>
              <a:t>ʿAbd</a:t>
            </a:r>
            <a:r>
              <a:rPr lang="en-US" sz="3100" dirty="0" smtClean="0">
                <a:solidFill>
                  <a:schemeClr val="tx1"/>
                </a:solidFill>
              </a:rPr>
              <a:t> al-</a:t>
            </a:r>
            <a:r>
              <a:rPr lang="en-US" sz="3100" dirty="0" err="1" smtClean="0">
                <a:solidFill>
                  <a:schemeClr val="tx1"/>
                </a:solidFill>
              </a:rPr>
              <a:t>Hamid</a:t>
            </a:r>
            <a:r>
              <a:rPr lang="en-US" sz="3100" dirty="0" smtClean="0">
                <a:solidFill>
                  <a:schemeClr val="tx1"/>
                </a:solidFill>
              </a:rPr>
              <a:t> Ben </a:t>
            </a:r>
            <a:r>
              <a:rPr lang="en-US" sz="3100" dirty="0" err="1" smtClean="0">
                <a:solidFill>
                  <a:schemeClr val="tx1"/>
                </a:solidFill>
              </a:rPr>
              <a:t>Badis</a:t>
            </a:r>
            <a:r>
              <a:rPr lang="en-US" sz="3100" dirty="0" smtClean="0">
                <a:solidFill>
                  <a:schemeClr val="tx1"/>
                </a:solidFill>
              </a:rPr>
              <a:t>. This group was not a </a:t>
            </a:r>
            <a:r>
              <a:rPr lang="en-US" sz="3100" dirty="0" smtClean="0">
                <a:solidFill>
                  <a:schemeClr val="tx1"/>
                </a:solidFill>
                <a:hlinkClick r:id="rId6"/>
              </a:rPr>
              <a:t>political party</a:t>
            </a:r>
            <a:r>
              <a:rPr lang="en-US" sz="3100" dirty="0" smtClean="0">
                <a:solidFill>
                  <a:schemeClr val="tx1"/>
                </a:solidFill>
              </a:rPr>
              <a:t>, but it fostered a strong sense of Muslim Algerian nationality among the Algerian masses.</a:t>
            </a:r>
            <a:r>
              <a:rPr lang="fr-FR" dirty="0" smtClean="0"/>
              <a:t/>
            </a:r>
            <a:br>
              <a:rPr lang="fr-FR" dirty="0" smtClean="0"/>
            </a:br>
            <a:endParaRPr lang="en-Z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b="1" dirty="0" smtClean="0">
                <a:solidFill>
                  <a:schemeClr val="tx1"/>
                </a:solidFill>
              </a:rPr>
              <a:t/>
            </a:r>
            <a:br>
              <a:rPr lang="fr-FR" sz="2000" b="1" dirty="0" smtClean="0">
                <a:solidFill>
                  <a:schemeClr val="tx1"/>
                </a:solidFill>
              </a:rPr>
            </a:br>
            <a:endParaRPr lang="en-ZA" sz="2000" dirty="0">
              <a:solidFill>
                <a:schemeClr val="tx1"/>
              </a:solidFill>
            </a:endParaRPr>
          </a:p>
        </p:txBody>
      </p:sp>
      <p:sp>
        <p:nvSpPr>
          <p:cNvPr id="3" name="Espace réservé du contenu 2"/>
          <p:cNvSpPr>
            <a:spLocks noGrp="1"/>
          </p:cNvSpPr>
          <p:nvPr>
            <p:ph sz="quarter" idx="1"/>
          </p:nvPr>
        </p:nvSpPr>
        <p:spPr>
          <a:xfrm>
            <a:off x="357158" y="714356"/>
            <a:ext cx="8329642" cy="5715040"/>
          </a:xfrm>
        </p:spPr>
        <p:txBody>
          <a:bodyPr>
            <a:normAutofit/>
          </a:bodyPr>
          <a:lstStyle/>
          <a:p>
            <a:r>
              <a:rPr lang="en-US" dirty="0" smtClean="0"/>
              <a:t>The third group was more proletarian and radical. It was organized among Algerian workers in France in the 1920s under the leadership of </a:t>
            </a:r>
            <a:r>
              <a:rPr lang="en-US" dirty="0" smtClean="0">
                <a:hlinkClick r:id="rId2"/>
              </a:rPr>
              <a:t>Ahmed </a:t>
            </a:r>
            <a:r>
              <a:rPr lang="en-US" dirty="0" err="1" smtClean="0">
                <a:hlinkClick r:id="rId2"/>
              </a:rPr>
              <a:t>Messali</a:t>
            </a:r>
            <a:r>
              <a:rPr lang="en-US" dirty="0" smtClean="0">
                <a:hlinkClick r:id="rId2"/>
              </a:rPr>
              <a:t> </a:t>
            </a:r>
            <a:r>
              <a:rPr lang="en-US" dirty="0" err="1" smtClean="0">
                <a:hlinkClick r:id="rId2"/>
              </a:rPr>
              <a:t>Hadj</a:t>
            </a:r>
            <a:r>
              <a:rPr lang="en-US" dirty="0" smtClean="0"/>
              <a:t> and later gained wide support in Algeria. Preaching a nationalism without </a:t>
            </a:r>
            <a:r>
              <a:rPr lang="en-US" dirty="0" smtClean="0">
                <a:hlinkClick r:id="rId3"/>
              </a:rPr>
              <a:t>nuance</a:t>
            </a:r>
            <a:r>
              <a:rPr lang="en-US" dirty="0" smtClean="0"/>
              <a:t>, </a:t>
            </a:r>
            <a:r>
              <a:rPr lang="en-US" dirty="0" err="1" smtClean="0"/>
              <a:t>Messali</a:t>
            </a:r>
            <a:r>
              <a:rPr lang="en-US" dirty="0" smtClean="0"/>
              <a:t> </a:t>
            </a:r>
            <a:r>
              <a:rPr lang="en-US" dirty="0" err="1" smtClean="0"/>
              <a:t>Hadj</a:t>
            </a:r>
            <a:r>
              <a:rPr lang="en-US" dirty="0" smtClean="0"/>
              <a:t> was bound to appeal to Algerians, who fully recognized their deprivation. </a:t>
            </a:r>
            <a:r>
              <a:rPr lang="en-US" dirty="0" err="1" smtClean="0"/>
              <a:t>Messali</a:t>
            </a:r>
            <a:r>
              <a:rPr lang="en-US" dirty="0" smtClean="0"/>
              <a:t> </a:t>
            </a:r>
            <a:r>
              <a:rPr lang="en-US" dirty="0" err="1" smtClean="0"/>
              <a:t>Hadj’s</a:t>
            </a:r>
            <a:r>
              <a:rPr lang="en-US" dirty="0" smtClean="0"/>
              <a:t> strongly nationalistic stance, or even the more muted position of Ben </a:t>
            </a:r>
            <a:r>
              <a:rPr lang="en-US" dirty="0" err="1" smtClean="0"/>
              <a:t>Badis</a:t>
            </a:r>
            <a:r>
              <a:rPr lang="en-US" dirty="0" smtClean="0"/>
              <a:t>, could have been checked by such gradualist reformers as </a:t>
            </a:r>
            <a:r>
              <a:rPr lang="en-US" dirty="0" err="1" smtClean="0"/>
              <a:t>Ferhat</a:t>
            </a:r>
            <a:r>
              <a:rPr lang="en-US" dirty="0" smtClean="0"/>
              <a:t> Abbas if only they had been able to show that step-by-step </a:t>
            </a:r>
            <a:r>
              <a:rPr lang="en-US" dirty="0" smtClean="0">
                <a:hlinkClick r:id="rId4"/>
              </a:rPr>
              <a:t>decolonization</a:t>
            </a:r>
            <a:r>
              <a:rPr lang="en-US" dirty="0" smtClean="0"/>
              <a:t> was possible. Several efforts to liberalize the treatment of native Algerians, promoted by French reformist groups in collaboration with Algerian reformists in the first half of the 20th century, came too late to stem the radical tide.</a:t>
            </a:r>
            <a:endParaRPr lang="fr-FR" dirty="0" smtClean="0"/>
          </a:p>
          <a:p>
            <a:endParaRPr lang="en-Z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ZA"/>
          </a:p>
        </p:txBody>
      </p:sp>
      <p:sp>
        <p:nvSpPr>
          <p:cNvPr id="3" name="Espace réservé du contenu 2"/>
          <p:cNvSpPr>
            <a:spLocks noGrp="1"/>
          </p:cNvSpPr>
          <p:nvPr>
            <p:ph sz="quarter" idx="1"/>
          </p:nvPr>
        </p:nvSpPr>
        <p:spPr/>
        <p:txBody>
          <a:bodyPr>
            <a:normAutofit fontScale="85000" lnSpcReduction="20000"/>
          </a:bodyPr>
          <a:lstStyle/>
          <a:p>
            <a:r>
              <a:rPr lang="en-US" dirty="0" smtClean="0"/>
              <a:t>One such effort, the Blum-</a:t>
            </a:r>
            <a:r>
              <a:rPr lang="en-US" dirty="0" err="1" smtClean="0"/>
              <a:t>Viollette</a:t>
            </a:r>
            <a:r>
              <a:rPr lang="en-US" dirty="0" smtClean="0"/>
              <a:t> proposal (named for the French premier and the former governor-general of Algeria), was introduced during the Popular Front government in France (1936–37). It would have allowed a very small number of Algerians to obtain full French citizenship without forcing them to </a:t>
            </a:r>
            <a:r>
              <a:rPr lang="en-US" u="sng" dirty="0" smtClean="0">
                <a:hlinkClick r:id="rId2"/>
              </a:rPr>
              <a:t>relinquish</a:t>
            </a:r>
            <a:r>
              <a:rPr lang="en-US" dirty="0" smtClean="0"/>
              <a:t> their right to be judged by Muslim law on matters of personal status (e.g., marriage, inheritance, divorce, and child custody). The proposal was, therefore, a potential breakthrough because this issue had been shrewdly exploited by the settler population, who understood that most Algerians did not want to abandon this right. The small number of Algerians who would have received full French citizenship—the educated, veterans of French </a:t>
            </a:r>
            <a:r>
              <a:rPr lang="en-US" u="sng" dirty="0" smtClean="0">
                <a:hlinkClick r:id="rId3"/>
              </a:rPr>
              <a:t>military service</a:t>
            </a:r>
            <a:r>
              <a:rPr lang="en-US" dirty="0" smtClean="0"/>
              <a:t>, and other narrowly defined groups—could then have been gradually increased in later years. Settler </a:t>
            </a:r>
            <a:r>
              <a:rPr lang="en-US" b="1" dirty="0" smtClean="0"/>
              <a:t>opposition</a:t>
            </a:r>
            <a:r>
              <a:rPr lang="en-US" dirty="0" smtClean="0"/>
              <a:t> to the measure was so fierce, however, that the project was never even brought to a vote in the French Chamber of Deputies. </a:t>
            </a:r>
            <a:endParaRPr lang="en-Z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ZA" b="1" dirty="0">
              <a:solidFill>
                <a:schemeClr val="tx1"/>
              </a:solidFill>
            </a:endParaRPr>
          </a:p>
        </p:txBody>
      </p:sp>
      <p:sp>
        <p:nvSpPr>
          <p:cNvPr id="3" name="Espace réservé du contenu 2"/>
          <p:cNvSpPr>
            <a:spLocks noGrp="1"/>
          </p:cNvSpPr>
          <p:nvPr>
            <p:ph sz="quarter" idx="1"/>
          </p:nvPr>
        </p:nvSpPr>
        <p:spPr/>
        <p:txBody>
          <a:bodyPr/>
          <a:lstStyle/>
          <a:p>
            <a:endParaRPr lang="fr-FR" dirty="0" smtClean="0"/>
          </a:p>
          <a:p>
            <a:r>
              <a:rPr lang="en-US" dirty="0" smtClean="0"/>
              <a:t>Many Algerians began to feel that only </a:t>
            </a:r>
            <a:r>
              <a:rPr lang="en-US" b="1" dirty="0" smtClean="0"/>
              <a:t>armed resistance</a:t>
            </a:r>
            <a:r>
              <a:rPr lang="en-US" dirty="0" smtClean="0"/>
              <a:t> was the only option, since all peaceful means for resolving the problems of colonial rule for the majority of the population had been </a:t>
            </a:r>
            <a:r>
              <a:rPr lang="en-US" u="sng" dirty="0" smtClean="0">
                <a:hlinkClick r:id="rId2"/>
              </a:rPr>
              <a:t>denied</a:t>
            </a:r>
            <a:r>
              <a:rPr lang="en-US" dirty="0" smtClean="0"/>
              <a:t>. The group that inherited this mission, the </a:t>
            </a:r>
            <a:r>
              <a:rPr lang="en-US" u="sng" dirty="0" smtClean="0">
                <a:hlinkClick r:id="rId3"/>
              </a:rPr>
              <a:t>National Liberation Front</a:t>
            </a:r>
            <a:r>
              <a:rPr lang="en-US" dirty="0" smtClean="0"/>
              <a:t> (Front de </a:t>
            </a:r>
            <a:r>
              <a:rPr lang="en-US" dirty="0" err="1" smtClean="0"/>
              <a:t>Libération</a:t>
            </a:r>
            <a:r>
              <a:rPr lang="en-US" dirty="0" smtClean="0"/>
              <a:t> </a:t>
            </a:r>
            <a:r>
              <a:rPr lang="en-US" dirty="0" err="1" smtClean="0"/>
              <a:t>Nationale</a:t>
            </a:r>
            <a:r>
              <a:rPr lang="en-US" dirty="0" smtClean="0"/>
              <a:t>; FLN), grew out of </a:t>
            </a:r>
            <a:r>
              <a:rPr lang="en-US" dirty="0" err="1" smtClean="0"/>
              <a:t>Messali</a:t>
            </a:r>
            <a:r>
              <a:rPr lang="en-US" dirty="0" smtClean="0"/>
              <a:t> </a:t>
            </a:r>
            <a:r>
              <a:rPr lang="en-US" dirty="0" err="1" smtClean="0"/>
              <a:t>Hadj’s</a:t>
            </a:r>
            <a:r>
              <a:rPr lang="en-US" dirty="0" smtClean="0"/>
              <a:t> organization, later absorbing many adherents of the other two nationalist groups.</a:t>
            </a:r>
            <a:endParaRPr lang="fr-FR" dirty="0" smtClean="0"/>
          </a:p>
          <a:p>
            <a:endParaRPr lang="en-Z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b="1" dirty="0" smtClean="0"/>
              <a:t>Part A: Comprehension Tasks – Answers</a:t>
            </a:r>
            <a:r>
              <a:rPr lang="en-US" sz="2400" dirty="0" smtClean="0"/>
              <a:t/>
            </a:r>
            <a:br>
              <a:rPr lang="en-US" sz="2400" dirty="0" smtClean="0"/>
            </a:br>
            <a:endParaRPr lang="en-ZA" sz="2400" dirty="0"/>
          </a:p>
        </p:txBody>
      </p:sp>
      <p:sp>
        <p:nvSpPr>
          <p:cNvPr id="3" name="Espace réservé du contenu 2"/>
          <p:cNvSpPr>
            <a:spLocks noGrp="1"/>
          </p:cNvSpPr>
          <p:nvPr>
            <p:ph sz="quarter" idx="1"/>
          </p:nvPr>
        </p:nvSpPr>
        <p:spPr/>
        <p:txBody>
          <a:bodyPr/>
          <a:lstStyle/>
          <a:p>
            <a:r>
              <a:rPr lang="en-US" b="1" dirty="0" smtClean="0"/>
              <a:t>1. Multiple Choice Questions (MCQs)</a:t>
            </a:r>
            <a:endParaRPr lang="en-US" dirty="0" smtClean="0"/>
          </a:p>
          <a:p>
            <a:r>
              <a:rPr lang="en-US" dirty="0" smtClean="0"/>
              <a:t>Which type of learning focuses on observable changes in behavior?</a:t>
            </a:r>
            <a:br>
              <a:rPr lang="en-US" dirty="0" smtClean="0"/>
            </a:br>
            <a:r>
              <a:rPr lang="en-US" b="1" dirty="0" smtClean="0"/>
              <a:t>Answer:</a:t>
            </a:r>
            <a:r>
              <a:rPr lang="en-US" dirty="0" smtClean="0"/>
              <a:t> b) Behavioral Learning</a:t>
            </a:r>
          </a:p>
          <a:p>
            <a:r>
              <a:rPr lang="en-US" dirty="0" smtClean="0"/>
              <a:t>Which theorist emphasized the importance of social interaction in learning?</a:t>
            </a:r>
            <a:br>
              <a:rPr lang="en-US" dirty="0" smtClean="0"/>
            </a:br>
            <a:r>
              <a:rPr lang="en-US" b="1" dirty="0" smtClean="0"/>
              <a:t>Answer:</a:t>
            </a:r>
            <a:r>
              <a:rPr lang="en-US" dirty="0" smtClean="0"/>
              <a:t> c) Vygotsky</a:t>
            </a:r>
          </a:p>
          <a:p>
            <a:r>
              <a:rPr lang="en-US" dirty="0" smtClean="0"/>
              <a:t>Which VARK learning style prefers learning by doing?</a:t>
            </a:r>
            <a:br>
              <a:rPr lang="en-US" dirty="0" smtClean="0"/>
            </a:br>
            <a:r>
              <a:rPr lang="en-US" b="1" dirty="0" smtClean="0"/>
              <a:t>Answer:</a:t>
            </a:r>
            <a:r>
              <a:rPr lang="en-US" dirty="0" smtClean="0"/>
              <a:t> d) Kinesthetic</a:t>
            </a:r>
          </a:p>
          <a:p>
            <a:endParaRPr lang="en-Z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nvGraphicFramePr>
        <p:xfrm>
          <a:off x="714348" y="1500172"/>
          <a:ext cx="7858180" cy="4643471"/>
        </p:xfrm>
        <a:graphic>
          <a:graphicData uri="http://schemas.openxmlformats.org/drawingml/2006/table">
            <a:tbl>
              <a:tblPr/>
              <a:tblGrid>
                <a:gridCol w="3929090"/>
                <a:gridCol w="3929090"/>
              </a:tblGrid>
              <a:tr h="579361">
                <a:tc>
                  <a:txBody>
                    <a:bodyPr/>
                    <a:lstStyle/>
                    <a:p>
                      <a:pPr algn="ctr">
                        <a:spcAft>
                          <a:spcPts val="0"/>
                        </a:spcAft>
                      </a:pPr>
                      <a:r>
                        <a:rPr lang="fr-FR" sz="1100" b="1" dirty="0">
                          <a:latin typeface="Times New Roman"/>
                          <a:ea typeface="SimSun"/>
                        </a:rPr>
                        <a:t>Word</a:t>
                      </a:r>
                      <a:endParaRPr lang="fr-FR" sz="1200" dirty="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b="1">
                          <a:latin typeface="Times New Roman"/>
                          <a:ea typeface="SimSun"/>
                        </a:rPr>
                        <a:t>Meaning</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9361">
                <a:tc>
                  <a:txBody>
                    <a:bodyPr/>
                    <a:lstStyle/>
                    <a:p>
                      <a:pPr>
                        <a:spcAft>
                          <a:spcPts val="0"/>
                        </a:spcAft>
                      </a:pPr>
                      <a:r>
                        <a:rPr lang="fr-FR" sz="1100">
                          <a:latin typeface="Times New Roman"/>
                          <a:ea typeface="SimSun"/>
                        </a:rPr>
                        <a:t>1. Armed struggle</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latin typeface="Times New Roman"/>
                          <a:ea typeface="SimSun"/>
                        </a:rPr>
                        <a:t>a. Harsh and unjust control</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9361">
                <a:tc>
                  <a:txBody>
                    <a:bodyPr/>
                    <a:lstStyle/>
                    <a:p>
                      <a:pPr>
                        <a:spcAft>
                          <a:spcPts val="0"/>
                        </a:spcAft>
                      </a:pPr>
                      <a:r>
                        <a:rPr lang="fr-FR" sz="1100">
                          <a:latin typeface="Times New Roman"/>
                          <a:ea typeface="SimSun"/>
                        </a:rPr>
                        <a:t>2. Oppressive</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latin typeface="Times New Roman"/>
                          <a:ea typeface="SimSun"/>
                        </a:rPr>
                        <a:t>b. Independence and authority of a nation</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2972">
                <a:tc>
                  <a:txBody>
                    <a:bodyPr/>
                    <a:lstStyle/>
                    <a:p>
                      <a:pPr>
                        <a:spcAft>
                          <a:spcPts val="0"/>
                        </a:spcAft>
                      </a:pPr>
                      <a:r>
                        <a:rPr lang="fr-FR" sz="1100">
                          <a:latin typeface="Times New Roman"/>
                          <a:ea typeface="SimSun"/>
                        </a:rPr>
                        <a:t>3. Sovereignty</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dirty="0">
                          <a:latin typeface="Times New Roman"/>
                          <a:ea typeface="SimSun"/>
                        </a:rPr>
                        <a:t>c. Using communication and negotiation between nations</a:t>
                      </a:r>
                      <a:endParaRPr lang="fr-FR" sz="1200" dirty="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9361">
                <a:tc>
                  <a:txBody>
                    <a:bodyPr/>
                    <a:lstStyle/>
                    <a:p>
                      <a:pPr>
                        <a:spcAft>
                          <a:spcPts val="0"/>
                        </a:spcAft>
                      </a:pPr>
                      <a:r>
                        <a:rPr lang="fr-FR" sz="1100">
                          <a:latin typeface="Times New Roman"/>
                          <a:ea typeface="SimSun"/>
                        </a:rPr>
                        <a:t>4. Transition</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100">
                          <a:latin typeface="Times New Roman"/>
                          <a:ea typeface="SimSun"/>
                        </a:rPr>
                        <a:t>d. Fight using weapons</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9361">
                <a:tc>
                  <a:txBody>
                    <a:bodyPr/>
                    <a:lstStyle/>
                    <a:p>
                      <a:pPr>
                        <a:spcAft>
                          <a:spcPts val="0"/>
                        </a:spcAft>
                      </a:pPr>
                      <a:r>
                        <a:rPr lang="fr-FR" sz="1100">
                          <a:latin typeface="Times New Roman"/>
                          <a:ea typeface="SimSun"/>
                        </a:rPr>
                        <a:t>5. Diplomacy</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latin typeface="Times New Roman"/>
                          <a:ea typeface="SimSun"/>
                        </a:rPr>
                        <a:t>e. A change from one situation to another</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3694">
                <a:tc>
                  <a:txBody>
                    <a:bodyPr/>
                    <a:lstStyle/>
                    <a:p>
                      <a:pPr>
                        <a:spcAft>
                          <a:spcPts val="0"/>
                        </a:spcAft>
                      </a:pPr>
                      <a:r>
                        <a:rPr lang="fr-FR" sz="1100">
                          <a:latin typeface="Times New Roman"/>
                          <a:ea typeface="SimSun"/>
                        </a:rPr>
                        <a:t>6. Cultural movements</a:t>
                      </a:r>
                      <a:endParaRPr lang="fr-FR" sz="120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dirty="0">
                          <a:latin typeface="Times New Roman"/>
                          <a:ea typeface="SimSun"/>
                        </a:rPr>
                        <a:t>f. Groups working to defend cultural identity</a:t>
                      </a:r>
                      <a:endParaRPr lang="fr-FR" sz="1200" dirty="0">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50" name="Rectangle 2"/>
          <p:cNvSpPr>
            <a:spLocks noChangeArrowheads="1"/>
          </p:cNvSpPr>
          <p:nvPr/>
        </p:nvSpPr>
        <p:spPr bwMode="auto">
          <a:xfrm>
            <a:off x="785786" y="714356"/>
            <a:ext cx="8072494" cy="836086"/>
          </a:xfrm>
          <a:prstGeom prst="rect">
            <a:avLst/>
          </a:prstGeom>
          <a:no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28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Task 1: Match the Words with Their Meanings</a:t>
            </a:r>
            <a:endParaRPr kumimoji="0" lang="fr-FR" altLang="zh-CN" sz="28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154</TotalTime>
  <Words>1029</Words>
  <Application>Microsoft Office PowerPoint</Application>
  <PresentationFormat>Affichage à l'écran (4:3)</PresentationFormat>
  <Paragraphs>72</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Capitaux</vt:lpstr>
      <vt:lpstr>Third Year  General History  29/11/2025 (Online Session) </vt:lpstr>
      <vt:lpstr>  </vt:lpstr>
      <vt:lpstr> </vt:lpstr>
      <vt:lpstr>The second group consisted of Muslim reformers who were inspired by the religious Salafī movement founded in the late 19th century in Egypt by Sheikh Muḥammad ʿAbduh. The Association of Algerian Muslim ʿUlamāʾ (Association des Uléma Musulmans Algériens; AUMA) was organized in 1931 under the leadership of Sheikh ʿAbd al-Hamid Ben Badis. This group was not a political party, but it fostered a strong sense of Muslim Algerian nationality among the Algerian masses. </vt:lpstr>
      <vt:lpstr> </vt:lpstr>
      <vt:lpstr>Diapositive 6</vt:lpstr>
      <vt:lpstr>Diapositive 7</vt:lpstr>
      <vt:lpstr>Part A: Comprehension Tasks – Answers </vt:lpstr>
      <vt:lpstr>Diapositive 9</vt:lpstr>
      <vt:lpstr>Use: armed struggle – oppressive – sovereignty – diplomacy </vt:lpstr>
      <vt:lpstr>Diapositive 11</vt:lpstr>
      <vt:lpstr>Diapositive 12</vt:lpstr>
      <vt:lpstr>Matching Vocabulary with Meaning</vt:lpstr>
      <vt:lpstr>(Blum-Viollette proposal – citizenship – personal status – settlers – opposition – breakthrough) </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MANAFA DAMAI</dc:creator>
  <cp:lastModifiedBy>Mira</cp:lastModifiedBy>
  <cp:revision>50</cp:revision>
  <dcterms:created xsi:type="dcterms:W3CDTF">2014-05-01T13:13:49Z</dcterms:created>
  <dcterms:modified xsi:type="dcterms:W3CDTF">2025-12-05T10:24:07Z</dcterms:modified>
</cp:coreProperties>
</file>