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B496A8-2549-4C85-857D-9C0E34ABC1A0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Third Year </a:t>
            </a:r>
            <a:r>
              <a:rPr lang="en-US" sz="2800" b="1" dirty="0" smtClean="0"/>
              <a:t>(General History)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Field:</a:t>
            </a:r>
            <a:r>
              <a:rPr lang="en-US" dirty="0" smtClean="0"/>
              <a:t> History / English for History</a:t>
            </a:r>
            <a:endParaRPr lang="fr-FR" dirty="0" smtClean="0"/>
          </a:p>
          <a:p>
            <a:r>
              <a:rPr lang="en-US" b="1" dirty="0" smtClean="0"/>
              <a:t>Topic: </a:t>
            </a:r>
            <a:r>
              <a:rPr lang="en-US" b="1" dirty="0" err="1" smtClean="0"/>
              <a:t>Émir</a:t>
            </a:r>
            <a:r>
              <a:rPr lang="en-US" b="1" dirty="0" smtClean="0"/>
              <a:t> </a:t>
            </a:r>
            <a:r>
              <a:rPr lang="en-US" b="1" dirty="0" err="1" smtClean="0"/>
              <a:t>Khaled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El-</a:t>
            </a:r>
            <a:r>
              <a:rPr lang="en-US" b="1" dirty="0" err="1" smtClean="0"/>
              <a:t>Hachemi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Abd</a:t>
            </a:r>
            <a:r>
              <a:rPr lang="en-US" b="1" dirty="0" smtClean="0"/>
              <a:t> al-Qadir and His Political </a:t>
            </a:r>
            <a:r>
              <a:rPr lang="en-US" b="1" dirty="0" smtClean="0"/>
              <a:t>Activities</a:t>
            </a:r>
            <a:endParaRPr lang="fr-FR" dirty="0" smtClean="0"/>
          </a:p>
          <a:p>
            <a:pPr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Learning Objectives</a:t>
            </a:r>
            <a:endParaRPr lang="fr-FR" dirty="0" smtClean="0"/>
          </a:p>
          <a:p>
            <a:pPr lvl="0"/>
            <a:r>
              <a:rPr lang="en-US" b="1" dirty="0" smtClean="0"/>
              <a:t>Understand and explain</a:t>
            </a:r>
            <a:r>
              <a:rPr lang="en-US" dirty="0" smtClean="0"/>
              <a:t> key historical events in Algeria under French colonial rule.</a:t>
            </a:r>
            <a:endParaRPr lang="fr-FR" dirty="0" smtClean="0"/>
          </a:p>
          <a:p>
            <a:pPr lvl="0"/>
            <a:r>
              <a:rPr lang="en-US" b="1" dirty="0" smtClean="0"/>
              <a:t>Identify and describe</a:t>
            </a:r>
            <a:r>
              <a:rPr lang="en-US" dirty="0" smtClean="0"/>
              <a:t> the life, education, and political activities of </a:t>
            </a:r>
            <a:r>
              <a:rPr lang="en-US" dirty="0" err="1" smtClean="0"/>
              <a:t>Émir</a:t>
            </a:r>
            <a:r>
              <a:rPr lang="en-US" dirty="0" smtClean="0"/>
              <a:t> </a:t>
            </a:r>
            <a:r>
              <a:rPr lang="en-US" dirty="0" err="1" smtClean="0"/>
              <a:t>Khaled</a:t>
            </a:r>
            <a:r>
              <a:rPr lang="en-US" dirty="0" smtClean="0"/>
              <a:t>.</a:t>
            </a:r>
            <a:endParaRPr lang="fr-FR" dirty="0" smtClean="0"/>
          </a:p>
          <a:p>
            <a:pPr lvl="0"/>
            <a:r>
              <a:rPr lang="en-US" b="1" dirty="0" smtClean="0"/>
              <a:t>Use specialized vocabulary</a:t>
            </a:r>
            <a:r>
              <a:rPr lang="en-US" dirty="0" smtClean="0"/>
              <a:t> related to colonial history, political movements, and activism.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 err="1" smtClean="0"/>
              <a:t>Political</a:t>
            </a:r>
            <a:r>
              <a:rPr lang="fr-FR" b="1" dirty="0" smtClean="0"/>
              <a:t> </a:t>
            </a:r>
            <a:r>
              <a:rPr lang="fr-FR" b="1" dirty="0" err="1" smtClean="0"/>
              <a:t>Activities</a:t>
            </a:r>
            <a:endParaRPr lang="fr-FR" dirty="0" smtClean="0"/>
          </a:p>
          <a:p>
            <a:pPr lvl="0"/>
            <a:r>
              <a:rPr lang="en-US" dirty="0" smtClean="0"/>
              <a:t>Founder of Algerian reform movement.</a:t>
            </a:r>
            <a:endParaRPr lang="fr-FR" dirty="0" smtClean="0"/>
          </a:p>
          <a:p>
            <a:pPr lvl="0"/>
            <a:r>
              <a:rPr lang="en-US" dirty="0" smtClean="0"/>
              <a:t>Opposed French colonial assimilation and extremist settlers.</a:t>
            </a:r>
            <a:endParaRPr lang="fr-FR" dirty="0" smtClean="0"/>
          </a:p>
          <a:p>
            <a:pPr lvl="0"/>
            <a:r>
              <a:rPr lang="en-US" dirty="0" smtClean="0"/>
              <a:t>Submitted petition to U.S. President Woodrow Wilson for Algerian rights.</a:t>
            </a:r>
            <a:endParaRPr lang="fr-FR" dirty="0" smtClean="0"/>
          </a:p>
          <a:p>
            <a:pPr lvl="0"/>
            <a:r>
              <a:rPr lang="en-US" dirty="0" smtClean="0"/>
              <a:t>Fought in WWI (1914–1916) with French army; returned due to tuberculosis.</a:t>
            </a:r>
            <a:endParaRPr lang="fr-FR" dirty="0" smtClean="0"/>
          </a:p>
          <a:p>
            <a:pPr lvl="0"/>
            <a:r>
              <a:rPr lang="en-US" dirty="0" smtClean="0"/>
              <a:t>Resumed activism with young Algerians.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 smtClean="0"/>
              <a:t>Post-</a:t>
            </a:r>
            <a:r>
              <a:rPr lang="fr-FR" b="1" dirty="0" err="1" smtClean="0"/>
              <a:t>War</a:t>
            </a:r>
            <a:r>
              <a:rPr lang="fr-FR" b="1" dirty="0" smtClean="0"/>
              <a:t> Leadership</a:t>
            </a:r>
            <a:endParaRPr lang="fr-FR" dirty="0" smtClean="0"/>
          </a:p>
          <a:p>
            <a:pPr lvl="0"/>
            <a:r>
              <a:rPr lang="en-US" dirty="0" smtClean="0"/>
              <a:t>Led Unity of Algerian Muslim Deputies, demanded equality with French citizens.</a:t>
            </a:r>
            <a:endParaRPr lang="fr-FR" dirty="0" smtClean="0"/>
          </a:p>
          <a:p>
            <a:pPr lvl="0"/>
            <a:r>
              <a:rPr lang="en-US" dirty="0" smtClean="0"/>
              <a:t>Founded newspaper </a:t>
            </a:r>
            <a:r>
              <a:rPr lang="en-US" i="1" dirty="0" err="1" smtClean="0"/>
              <a:t>L’Ikdam</a:t>
            </a:r>
            <a:r>
              <a:rPr lang="en-US" dirty="0" smtClean="0"/>
              <a:t> (1920) to defend Algerian rights.</a:t>
            </a:r>
            <a:endParaRPr lang="fr-FR" dirty="0" smtClean="0"/>
          </a:p>
          <a:p>
            <a:pPr lvl="0"/>
            <a:r>
              <a:rPr lang="en-US" dirty="0" smtClean="0"/>
              <a:t>Member of Algiers municipal council; created Algerian Brotherhood Association.</a:t>
            </a:r>
            <a:endParaRPr lang="fr-FR" dirty="0" smtClean="0"/>
          </a:p>
          <a:p>
            <a:r>
              <a:rPr lang="en-US" dirty="0" smtClean="0"/>
              <a:t>1923: Met French President Millerand, reiterated equality demands</a:t>
            </a:r>
            <a:endParaRPr lang="en-Z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 smtClean="0"/>
              <a:t>Exile and </a:t>
            </a:r>
            <a:r>
              <a:rPr lang="fr-FR" b="1" dirty="0" err="1" smtClean="0"/>
              <a:t>Later</a:t>
            </a:r>
            <a:r>
              <a:rPr lang="fr-FR" b="1" dirty="0" smtClean="0"/>
              <a:t> Life</a:t>
            </a:r>
            <a:endParaRPr lang="fr-FR" dirty="0" smtClean="0"/>
          </a:p>
          <a:p>
            <a:pPr lvl="0"/>
            <a:r>
              <a:rPr lang="fr-FR" dirty="0" err="1" smtClean="0"/>
              <a:t>Exiled</a:t>
            </a:r>
            <a:r>
              <a:rPr lang="fr-FR" dirty="0" smtClean="0"/>
              <a:t> to </a:t>
            </a:r>
            <a:r>
              <a:rPr lang="fr-FR" dirty="0" err="1" smtClean="0"/>
              <a:t>Egypt</a:t>
            </a:r>
            <a:r>
              <a:rPr lang="fr-FR" dirty="0" smtClean="0"/>
              <a:t>, July 1923.</a:t>
            </a:r>
          </a:p>
          <a:p>
            <a:pPr lvl="0"/>
            <a:r>
              <a:rPr lang="en-US" dirty="0" smtClean="0"/>
              <a:t>Advocated for Algerian causes at Paris Human Rights Conference.</a:t>
            </a:r>
            <a:endParaRPr lang="fr-FR" dirty="0" smtClean="0"/>
          </a:p>
          <a:p>
            <a:pPr lvl="0"/>
            <a:r>
              <a:rPr lang="en-US" dirty="0" smtClean="0"/>
              <a:t>1924: Wrote to French PM Herriot about Algerian rights.</a:t>
            </a:r>
            <a:endParaRPr lang="fr-FR" dirty="0" smtClean="0"/>
          </a:p>
          <a:p>
            <a:pPr lvl="0"/>
            <a:r>
              <a:rPr lang="en-US" dirty="0" smtClean="0"/>
              <a:t>Returned to Syria, engaged with Syrian nationalists; proposed Islamic conference in Afghanistan.</a:t>
            </a:r>
            <a:endParaRPr lang="fr-FR" dirty="0" smtClean="0"/>
          </a:p>
          <a:p>
            <a:pPr lvl="0"/>
            <a:r>
              <a:rPr lang="en-US" dirty="0" smtClean="0"/>
              <a:t>Repeated attempts to return to Algeria blocked.</a:t>
            </a:r>
            <a:endParaRPr lang="fr-FR" dirty="0" smtClean="0"/>
          </a:p>
          <a:p>
            <a:pPr lvl="0"/>
            <a:r>
              <a:rPr lang="fr-FR" dirty="0" err="1" smtClean="0"/>
              <a:t>Died</a:t>
            </a:r>
            <a:r>
              <a:rPr lang="fr-FR" dirty="0" smtClean="0"/>
              <a:t>: 12 </a:t>
            </a:r>
            <a:r>
              <a:rPr lang="fr-FR" dirty="0" err="1" smtClean="0"/>
              <a:t>June</a:t>
            </a:r>
            <a:r>
              <a:rPr lang="fr-FR" dirty="0" smtClean="0"/>
              <a:t> 1936, </a:t>
            </a:r>
            <a:r>
              <a:rPr lang="fr-FR" dirty="0" err="1" smtClean="0"/>
              <a:t>Damascus</a:t>
            </a:r>
            <a:r>
              <a:rPr lang="fr-FR" dirty="0" smtClean="0"/>
              <a:t>, </a:t>
            </a:r>
            <a:r>
              <a:rPr lang="fr-FR" dirty="0" err="1" smtClean="0"/>
              <a:t>Syria</a:t>
            </a:r>
            <a:r>
              <a:rPr lang="fr-FR" dirty="0" smtClean="0"/>
              <a:t>.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Explosion 1 3"/>
          <p:cNvSpPr/>
          <p:nvPr/>
        </p:nvSpPr>
        <p:spPr>
          <a:xfrm>
            <a:off x="857224" y="285728"/>
            <a:ext cx="7500990" cy="5286412"/>
          </a:xfrm>
          <a:prstGeom prst="irregularSeal1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8000" dirty="0" smtClean="0"/>
              <a:t>Thank You </a:t>
            </a:r>
            <a:endParaRPr lang="en-ZA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64291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2700" b="1" dirty="0" err="1" smtClean="0">
                <a:solidFill>
                  <a:schemeClr val="tx1"/>
                </a:solidFill>
              </a:rPr>
              <a:t>Émir</a:t>
            </a:r>
            <a:r>
              <a:rPr lang="en-US" sz="2700" b="1" dirty="0" smtClean="0">
                <a:solidFill>
                  <a:schemeClr val="tx1"/>
                </a:solidFill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</a:rPr>
              <a:t>Khaled</a:t>
            </a:r>
            <a:r>
              <a:rPr lang="en-US" sz="2700" b="1" dirty="0" smtClean="0">
                <a:solidFill>
                  <a:schemeClr val="tx1"/>
                </a:solidFill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</a:rPr>
              <a:t>ben</a:t>
            </a:r>
            <a:r>
              <a:rPr lang="en-US" sz="2700" b="1" dirty="0" smtClean="0">
                <a:solidFill>
                  <a:schemeClr val="tx1"/>
                </a:solidFill>
              </a:rPr>
              <a:t> El-</a:t>
            </a:r>
            <a:r>
              <a:rPr lang="en-US" sz="2700" b="1" dirty="0" err="1" smtClean="0">
                <a:solidFill>
                  <a:schemeClr val="tx1"/>
                </a:solidFill>
              </a:rPr>
              <a:t>Hachemi</a:t>
            </a:r>
            <a:r>
              <a:rPr lang="en-US" sz="2700" b="1" dirty="0" smtClean="0">
                <a:solidFill>
                  <a:schemeClr val="tx1"/>
                </a:solidFill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</a:rPr>
              <a:t>ben</a:t>
            </a:r>
            <a:r>
              <a:rPr lang="en-US" sz="2700" b="1" dirty="0" smtClean="0">
                <a:solidFill>
                  <a:schemeClr val="tx1"/>
                </a:solidFill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</a:rPr>
              <a:t>Abd</a:t>
            </a:r>
            <a:r>
              <a:rPr lang="en-US" sz="2700" b="1" dirty="0" smtClean="0">
                <a:solidFill>
                  <a:schemeClr val="tx1"/>
                </a:solidFill>
              </a:rPr>
              <a:t> al-Qadir and His Political Activities</a:t>
            </a: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786874" cy="48387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Algeria experienced a significant transformation in its approach </a:t>
            </a:r>
            <a:r>
              <a:rPr lang="en-US" b="1" dirty="0" smtClean="0"/>
              <a:t>to resisting</a:t>
            </a:r>
            <a:r>
              <a:rPr lang="en-US" dirty="0" smtClean="0"/>
              <a:t> </a:t>
            </a:r>
            <a:r>
              <a:rPr lang="en-US" b="1" dirty="0" smtClean="0"/>
              <a:t>French colonial rule</a:t>
            </a:r>
            <a:r>
              <a:rPr lang="en-US" dirty="0" smtClean="0"/>
              <a:t> at the beginning of the twentieth century. The focus shifted from </a:t>
            </a:r>
            <a:r>
              <a:rPr lang="en-US" b="1" dirty="0" smtClean="0"/>
              <a:t>popular armed resistance, </a:t>
            </a:r>
            <a:r>
              <a:rPr lang="en-US" dirty="0" smtClean="0"/>
              <a:t>due to the imbalance of power between Algerians and the French, toward </a:t>
            </a:r>
            <a:r>
              <a:rPr lang="en-US" b="1" dirty="0" smtClean="0"/>
              <a:t>peaceful political activism</a:t>
            </a:r>
            <a:r>
              <a:rPr lang="en-US" dirty="0" smtClean="0"/>
              <a:t>. This period marked the beginning of Algeria’s political awakening, </a:t>
            </a:r>
            <a:r>
              <a:rPr lang="en-US" b="1" dirty="0" smtClean="0"/>
              <a:t>as reformist movements</a:t>
            </a:r>
            <a:r>
              <a:rPr lang="en-US" dirty="0" smtClean="0"/>
              <a:t> emerged advocating for equality between Algerians and French citizens. Though not formally organized </a:t>
            </a:r>
            <a:r>
              <a:rPr lang="en-US" b="1" dirty="0" smtClean="0"/>
              <a:t>as political parties</a:t>
            </a:r>
            <a:r>
              <a:rPr lang="en-US" dirty="0" smtClean="0"/>
              <a:t>, these early efforts laid the groundwork for the national </a:t>
            </a:r>
            <a:r>
              <a:rPr lang="en-US" b="1" dirty="0" smtClean="0"/>
              <a:t>political movements</a:t>
            </a:r>
            <a:r>
              <a:rPr lang="en-US" dirty="0" smtClean="0"/>
              <a:t> that appeared after </a:t>
            </a:r>
            <a:r>
              <a:rPr lang="en-US" b="1" dirty="0" smtClean="0"/>
              <a:t>World War I,</a:t>
            </a:r>
            <a:r>
              <a:rPr lang="en-US" dirty="0" smtClean="0"/>
              <a:t> particularly among young Algerians who had served in the war. Among </a:t>
            </a:r>
            <a:r>
              <a:rPr lang="en-US" b="1" dirty="0" smtClean="0"/>
              <a:t>the pioneers</a:t>
            </a:r>
            <a:r>
              <a:rPr lang="en-US" dirty="0" smtClean="0"/>
              <a:t> of this early </a:t>
            </a:r>
            <a:r>
              <a:rPr lang="en-US" b="1" dirty="0" smtClean="0"/>
              <a:t>political activism</a:t>
            </a:r>
            <a:r>
              <a:rPr lang="en-US" dirty="0" smtClean="0"/>
              <a:t> was </a:t>
            </a:r>
            <a:r>
              <a:rPr lang="en-US" b="1" dirty="0" err="1" smtClean="0"/>
              <a:t>Émir</a:t>
            </a:r>
            <a:r>
              <a:rPr lang="en-US" b="1" dirty="0" smtClean="0"/>
              <a:t> </a:t>
            </a:r>
            <a:r>
              <a:rPr lang="en-US" b="1" dirty="0" err="1" smtClean="0"/>
              <a:t>Khaled</a:t>
            </a:r>
            <a:r>
              <a:rPr lang="en-US" dirty="0" smtClean="0"/>
              <a:t>, grandson of </a:t>
            </a:r>
            <a:r>
              <a:rPr lang="en-US" dirty="0" err="1" smtClean="0"/>
              <a:t>Émir</a:t>
            </a:r>
            <a:r>
              <a:rPr lang="en-US" dirty="0" smtClean="0"/>
              <a:t> </a:t>
            </a:r>
            <a:r>
              <a:rPr lang="en-US" dirty="0" err="1" smtClean="0"/>
              <a:t>Abd</a:t>
            </a:r>
            <a:r>
              <a:rPr lang="en-US" dirty="0" smtClean="0"/>
              <a:t> al-Qadir. 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Early Life and Education</a:t>
            </a: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Émir</a:t>
            </a:r>
            <a:r>
              <a:rPr lang="en-US" dirty="0" smtClean="0"/>
              <a:t> </a:t>
            </a:r>
            <a:r>
              <a:rPr lang="en-US" dirty="0" err="1" smtClean="0"/>
              <a:t>Khaled</a:t>
            </a:r>
            <a:r>
              <a:rPr lang="en-US" dirty="0" smtClean="0"/>
              <a:t> was born in </a:t>
            </a:r>
            <a:r>
              <a:rPr lang="en-US" b="1" dirty="0" smtClean="0"/>
              <a:t>Damascus, Syria, on 20 February 1875</a:t>
            </a:r>
            <a:r>
              <a:rPr lang="en-US" dirty="0" smtClean="0"/>
              <a:t>, where his family had settled after leaving Algeria in 1848. Raised in the heart of Arab-Islamic culture, he received a strong religious and cultural education. Under his father’s guidance, he memorized the Quran and studied Arabic language and religious sciences.</a:t>
            </a:r>
            <a:endParaRPr lang="fr-FR" dirty="0" smtClean="0"/>
          </a:p>
          <a:p>
            <a:r>
              <a:rPr lang="en-US" dirty="0" smtClean="0"/>
              <a:t>Later, </a:t>
            </a:r>
            <a:r>
              <a:rPr lang="en-US" dirty="0" err="1" smtClean="0"/>
              <a:t>Khaled</a:t>
            </a:r>
            <a:r>
              <a:rPr lang="en-US" dirty="0" smtClean="0"/>
              <a:t> moved with his father to Algeria to continue his education. He then went to </a:t>
            </a:r>
            <a:r>
              <a:rPr lang="en-US" b="1" dirty="0" smtClean="0"/>
              <a:t>Paris in 1885</a:t>
            </a:r>
            <a:r>
              <a:rPr lang="en-US" dirty="0" smtClean="0"/>
              <a:t>, attending </a:t>
            </a:r>
            <a:r>
              <a:rPr lang="en-US" b="1" dirty="0" err="1" smtClean="0"/>
              <a:t>Lycée</a:t>
            </a:r>
            <a:r>
              <a:rPr lang="en-US" b="1" dirty="0" smtClean="0"/>
              <a:t> Louis-le-Grand</a:t>
            </a:r>
            <a:r>
              <a:rPr lang="en-US" dirty="0" smtClean="0"/>
              <a:t>, with the goal of later entering the </a:t>
            </a:r>
            <a:r>
              <a:rPr lang="en-US" b="1" dirty="0" smtClean="0"/>
              <a:t>Saint-Cyr Military Academy</a:t>
            </a:r>
            <a:r>
              <a:rPr lang="en-US" dirty="0" smtClean="0"/>
              <a:t>. He successfully obtained his baccalaureate in sciences, preparing for a military career.</a:t>
            </a:r>
            <a:endParaRPr lang="fr-FR" dirty="0" smtClean="0"/>
          </a:p>
          <a:p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Political Activities</a:t>
            </a: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1447800"/>
            <a:ext cx="8572560" cy="512447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Émir</a:t>
            </a:r>
            <a:r>
              <a:rPr lang="en-US" dirty="0" smtClean="0"/>
              <a:t> </a:t>
            </a:r>
            <a:r>
              <a:rPr lang="en-US" dirty="0" err="1" smtClean="0"/>
              <a:t>Khaled</a:t>
            </a:r>
            <a:r>
              <a:rPr lang="en-US" dirty="0" smtClean="0"/>
              <a:t> is recognized as a </a:t>
            </a:r>
            <a:r>
              <a:rPr lang="en-US" b="1" dirty="0" smtClean="0"/>
              <a:t>founder of the Algerian reform movement</a:t>
            </a:r>
            <a:r>
              <a:rPr lang="en-US" dirty="0" smtClean="0"/>
              <a:t>. He drew on the prestige of his grandfather, </a:t>
            </a:r>
            <a:r>
              <a:rPr lang="en-US" dirty="0" err="1" smtClean="0"/>
              <a:t>Émir</a:t>
            </a:r>
            <a:r>
              <a:rPr lang="en-US" dirty="0" smtClean="0"/>
              <a:t> </a:t>
            </a:r>
            <a:r>
              <a:rPr lang="en-US" dirty="0" err="1" smtClean="0"/>
              <a:t>Abd</a:t>
            </a:r>
            <a:r>
              <a:rPr lang="en-US" dirty="0" smtClean="0"/>
              <a:t> al-Qadir, and his knowledge of Arab-Islamic civilization to oppose French colonial policies. After retiring from the French army, he engaged in political activism on two fronts:</a:t>
            </a:r>
            <a:endParaRPr lang="fr-FR" dirty="0" smtClean="0"/>
          </a:p>
          <a:p>
            <a:pPr lvl="0"/>
            <a:r>
              <a:rPr lang="en-US" dirty="0" smtClean="0"/>
              <a:t>Opposing advocates of assimilation and naturalization of Algerians into French citizenship.</a:t>
            </a:r>
            <a:endParaRPr lang="fr-FR" dirty="0" smtClean="0"/>
          </a:p>
          <a:p>
            <a:pPr lvl="0"/>
            <a:r>
              <a:rPr lang="en-US" dirty="0" smtClean="0"/>
              <a:t>Challenging extremist colonial settlers and French deputies.</a:t>
            </a:r>
            <a:endParaRPr lang="fr-FR" dirty="0" smtClean="0"/>
          </a:p>
          <a:p>
            <a:r>
              <a:rPr lang="en-US" dirty="0" smtClean="0"/>
              <a:t>He also </a:t>
            </a:r>
            <a:r>
              <a:rPr lang="en-US" b="1" dirty="0" smtClean="0"/>
              <a:t>submitted a petition to U.S. President Woodrow Wilson</a:t>
            </a:r>
            <a:r>
              <a:rPr lang="en-US" dirty="0" smtClean="0"/>
              <a:t>, advocating for Algerian rights.</a:t>
            </a:r>
            <a:endParaRPr lang="fr-FR" dirty="0" smtClean="0"/>
          </a:p>
          <a:p>
            <a:r>
              <a:rPr lang="en-US" dirty="0" err="1" smtClean="0"/>
              <a:t>Khaled</a:t>
            </a:r>
            <a:r>
              <a:rPr lang="en-US" dirty="0" smtClean="0"/>
              <a:t> was </a:t>
            </a:r>
            <a:r>
              <a:rPr lang="en-US" b="1" dirty="0" smtClean="0"/>
              <a:t>mobilized in 1914</a:t>
            </a:r>
            <a:r>
              <a:rPr lang="en-US" dirty="0" smtClean="0"/>
              <a:t> and fought alongside the French during World War I. After 18 months on the front, he returned to Algiers in late 1916 due to </a:t>
            </a:r>
            <a:r>
              <a:rPr lang="en-US" b="1" dirty="0" smtClean="0"/>
              <a:t>tuberculosis</a:t>
            </a:r>
            <a:r>
              <a:rPr lang="en-US" dirty="0" smtClean="0"/>
              <a:t>, resuming political activism with young Algerians.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Post-War Leadership</a:t>
            </a: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World War I, </a:t>
            </a:r>
            <a:r>
              <a:rPr lang="en-US" dirty="0" err="1" smtClean="0"/>
              <a:t>Khaled</a:t>
            </a:r>
            <a:r>
              <a:rPr lang="en-US" dirty="0" smtClean="0"/>
              <a:t> led the </a:t>
            </a:r>
            <a:r>
              <a:rPr lang="en-US" b="1" dirty="0" smtClean="0"/>
              <a:t>Unity of Algerian Muslim Deputies</a:t>
            </a:r>
            <a:r>
              <a:rPr lang="en-US" dirty="0" smtClean="0"/>
              <a:t>, a movement demanding </a:t>
            </a:r>
            <a:r>
              <a:rPr lang="en-US" b="1" dirty="0" smtClean="0"/>
              <a:t>full equality between Algerians and French citizens</a:t>
            </a:r>
            <a:r>
              <a:rPr lang="en-US" dirty="0" smtClean="0"/>
              <a:t>. In 1920, he founded the newspaper </a:t>
            </a:r>
            <a:r>
              <a:rPr lang="en-US" b="1" dirty="0" err="1" smtClean="0"/>
              <a:t>L’Ikdam</a:t>
            </a:r>
            <a:r>
              <a:rPr lang="en-US" dirty="0" smtClean="0"/>
              <a:t>, using it to defend political equality for Algerians.</a:t>
            </a:r>
            <a:endParaRPr lang="fr-FR" dirty="0" smtClean="0"/>
          </a:p>
          <a:p>
            <a:r>
              <a:rPr lang="en-US" dirty="0" smtClean="0"/>
              <a:t>He also participated in local politics, becoming a </a:t>
            </a:r>
            <a:r>
              <a:rPr lang="en-US" b="1" dirty="0" smtClean="0"/>
              <a:t>member of the Algiers municipal council</a:t>
            </a:r>
            <a:r>
              <a:rPr lang="en-US" dirty="0" smtClean="0"/>
              <a:t> and creating the </a:t>
            </a:r>
            <a:r>
              <a:rPr lang="en-US" b="1" dirty="0" smtClean="0"/>
              <a:t>Algerian Brotherhood Association</a:t>
            </a:r>
            <a:r>
              <a:rPr lang="en-US" dirty="0" smtClean="0"/>
              <a:t>. During a visit of French President </a:t>
            </a:r>
            <a:r>
              <a:rPr lang="en-US" b="1" dirty="0" err="1" smtClean="0"/>
              <a:t>Alexandre</a:t>
            </a:r>
            <a:r>
              <a:rPr lang="en-US" b="1" dirty="0" smtClean="0"/>
              <a:t> Millerand to Algeria in March 1923</a:t>
            </a:r>
            <a:r>
              <a:rPr lang="en-US" dirty="0" smtClean="0"/>
              <a:t>, </a:t>
            </a:r>
            <a:r>
              <a:rPr lang="en-US" dirty="0" err="1" smtClean="0"/>
              <a:t>Khaled</a:t>
            </a:r>
            <a:r>
              <a:rPr lang="en-US" dirty="0" smtClean="0"/>
              <a:t> publicly reiterated Algerians’ demands for equal rights.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Exile and Continued Activism</a:t>
            </a: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Due to his political pressure on colonial authorities, </a:t>
            </a:r>
            <a:r>
              <a:rPr lang="en-US" dirty="0" err="1" smtClean="0"/>
              <a:t>Khaled</a:t>
            </a:r>
            <a:r>
              <a:rPr lang="en-US" dirty="0" smtClean="0"/>
              <a:t> was </a:t>
            </a:r>
            <a:r>
              <a:rPr lang="en-US" b="1" dirty="0" smtClean="0"/>
              <a:t>exiled to Egypt in July 1923</a:t>
            </a:r>
            <a:r>
              <a:rPr lang="en-US" dirty="0" smtClean="0"/>
              <a:t>. </a:t>
            </a:r>
            <a:r>
              <a:rPr lang="fr-FR" dirty="0" err="1" smtClean="0"/>
              <a:t>Despite</a:t>
            </a:r>
            <a:r>
              <a:rPr lang="fr-FR" dirty="0" smtClean="0"/>
              <a:t> exile,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continued</a:t>
            </a:r>
            <a:r>
              <a:rPr lang="fr-FR" dirty="0" smtClean="0"/>
              <a:t> </a:t>
            </a:r>
            <a:r>
              <a:rPr lang="fr-FR" dirty="0" err="1" smtClean="0"/>
              <a:t>activism</a:t>
            </a:r>
            <a:r>
              <a:rPr lang="fr-FR" dirty="0" smtClean="0"/>
              <a:t>:</a:t>
            </a:r>
          </a:p>
          <a:p>
            <a:pPr lvl="0"/>
            <a:r>
              <a:rPr lang="en-US" dirty="0" smtClean="0"/>
              <a:t>Participated in the </a:t>
            </a:r>
            <a:r>
              <a:rPr lang="en-US" b="1" dirty="0" smtClean="0"/>
              <a:t>Paris Human Rights Conference</a:t>
            </a:r>
            <a:r>
              <a:rPr lang="en-US" dirty="0" smtClean="0"/>
              <a:t>, advocating Algerian causes in France.</a:t>
            </a:r>
            <a:endParaRPr lang="fr-FR" dirty="0" smtClean="0"/>
          </a:p>
          <a:p>
            <a:pPr lvl="0"/>
            <a:r>
              <a:rPr lang="en-US" dirty="0" smtClean="0"/>
              <a:t>Sent a letter to the </a:t>
            </a:r>
            <a:r>
              <a:rPr lang="en-US" b="1" dirty="0" smtClean="0"/>
              <a:t>French Prime Minister Herriot in 1924</a:t>
            </a:r>
            <a:r>
              <a:rPr lang="en-US" dirty="0" smtClean="0"/>
              <a:t>, reaffirming Algerian demands.</a:t>
            </a:r>
            <a:endParaRPr lang="fr-FR" dirty="0" smtClean="0"/>
          </a:p>
          <a:p>
            <a:pPr lvl="0"/>
            <a:r>
              <a:rPr lang="en-US" dirty="0" smtClean="0"/>
              <a:t>Engaged with Syrian nationalists after returning to Syria in 1926 and proposed an </a:t>
            </a:r>
            <a:r>
              <a:rPr lang="en-US" b="1" dirty="0" smtClean="0"/>
              <a:t>Islamic conference in Afghanistan</a:t>
            </a:r>
            <a:r>
              <a:rPr lang="en-US" dirty="0" smtClean="0"/>
              <a:t>, then the only independent Muslim state.</a:t>
            </a:r>
            <a:endParaRPr lang="fr-FR" dirty="0" smtClean="0"/>
          </a:p>
          <a:p>
            <a:r>
              <a:rPr lang="en-US" dirty="0" smtClean="0"/>
              <a:t>Repeated attempts to return to Algeria were </a:t>
            </a:r>
            <a:r>
              <a:rPr lang="en-US" b="1" dirty="0" smtClean="0"/>
              <a:t>blocked by French authorities</a:t>
            </a:r>
            <a:r>
              <a:rPr lang="en-US" dirty="0" smtClean="0"/>
              <a:t>, and </a:t>
            </a:r>
            <a:r>
              <a:rPr lang="en-US" dirty="0" err="1" smtClean="0"/>
              <a:t>Émir</a:t>
            </a:r>
            <a:r>
              <a:rPr lang="en-US" dirty="0" smtClean="0"/>
              <a:t> </a:t>
            </a:r>
            <a:r>
              <a:rPr lang="en-US" dirty="0" err="1" smtClean="0"/>
              <a:t>Khaled</a:t>
            </a:r>
            <a:r>
              <a:rPr lang="en-US" dirty="0" smtClean="0"/>
              <a:t> </a:t>
            </a:r>
            <a:r>
              <a:rPr lang="en-US" b="1" dirty="0" smtClean="0"/>
              <a:t>passed away in Damascus on 12 June 1936</a:t>
            </a:r>
            <a:r>
              <a:rPr lang="en-US" dirty="0" smtClean="0"/>
              <a:t>.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err="1" smtClean="0"/>
              <a:t>Matching</a:t>
            </a:r>
            <a:r>
              <a:rPr lang="fr-FR" b="1" dirty="0" smtClean="0"/>
              <a:t> Table</a:t>
            </a: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500175"/>
          <a:ext cx="7929618" cy="5000658"/>
        </p:xfrm>
        <a:graphic>
          <a:graphicData uri="http://schemas.openxmlformats.org/drawingml/2006/table">
            <a:tbl>
              <a:tblPr/>
              <a:tblGrid>
                <a:gridCol w="2643206"/>
                <a:gridCol w="2643206"/>
                <a:gridCol w="2643206"/>
              </a:tblGrid>
              <a:tr h="501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Part A (English Terms)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Match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Part B (Arabic Equivalents)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998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Arial"/>
                        </a:rPr>
                        <a:t>1. Unity of Algerian Muslim Deputies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A. </a:t>
                      </a:r>
                      <a:r>
                        <a:rPr lang="ar-SA" sz="1200">
                          <a:latin typeface="Times New Roman"/>
                          <a:ea typeface="Times New Roman"/>
                          <a:cs typeface="Arial"/>
                        </a:rPr>
                        <a:t>جمعية الإخاء الجزائرية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002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Arial"/>
                        </a:rPr>
                        <a:t>2. member of the Algiers municipal council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B. </a:t>
                      </a:r>
                      <a:r>
                        <a:rPr lang="ar-SA" sz="1200">
                          <a:latin typeface="Times New Roman"/>
                          <a:ea typeface="Times New Roman"/>
                          <a:cs typeface="Arial"/>
                        </a:rPr>
                        <a:t>النشاط السياسي الوطني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998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3. Algerian Brotherhood Association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C. </a:t>
                      </a:r>
                      <a:r>
                        <a:rPr lang="ar-SA" sz="1200">
                          <a:latin typeface="Times New Roman"/>
                          <a:ea typeface="Times New Roman"/>
                          <a:cs typeface="Arial"/>
                        </a:rPr>
                        <a:t>اتحاد النواب المسلمين الجزائريين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501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4. petition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D. </a:t>
                      </a:r>
                      <a:r>
                        <a:rPr lang="ar-SA" sz="1200">
                          <a:latin typeface="Times New Roman"/>
                          <a:ea typeface="Times New Roman"/>
                          <a:cs typeface="Arial"/>
                        </a:rPr>
                        <a:t>عريضة سياسية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998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5. activism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imes New Roman"/>
                          <a:ea typeface="Times New Roman"/>
                          <a:cs typeface="Arial"/>
                        </a:rPr>
                        <a:t>E. </a:t>
                      </a:r>
                      <a:r>
                        <a:rPr lang="ar-SA" sz="1200" dirty="0">
                          <a:latin typeface="Times New Roman"/>
                          <a:ea typeface="Times New Roman"/>
                          <a:cs typeface="Arial"/>
                        </a:rPr>
                        <a:t>عضو في المجلس البلدي لمدينة الجزائر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274" marR="68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Matching Table: Definitions → Arabic Terms</a:t>
            </a:r>
            <a:endParaRPr lang="en-ZA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2844" y="1285860"/>
          <a:ext cx="8858313" cy="5357851"/>
        </p:xfrm>
        <a:graphic>
          <a:graphicData uri="http://schemas.openxmlformats.org/drawingml/2006/table">
            <a:tbl>
              <a:tblPr/>
              <a:tblGrid>
                <a:gridCol w="2952771"/>
                <a:gridCol w="2952771"/>
                <a:gridCol w="2952771"/>
              </a:tblGrid>
              <a:tr h="510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Times New Roman"/>
                          <a:cs typeface="Arial"/>
                        </a:rPr>
                        <a:t>Part A (Definitions in English)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Times New Roman"/>
                          <a:cs typeface="Arial"/>
                        </a:rPr>
                        <a:t>Match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Times New Roman"/>
                          <a:cs typeface="Arial"/>
                        </a:rPr>
                        <a:t>Part B (English &amp; Arabic Terms)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65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1. The policy of acquiring full or partial control over another country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Municipal Council – </a:t>
                      </a:r>
                      <a:r>
                        <a:rPr lang="ar-SA" sz="1100">
                          <a:latin typeface="Times New Roman"/>
                          <a:ea typeface="Times New Roman"/>
                          <a:cs typeface="Arial"/>
                        </a:rPr>
                        <a:t>المجلس البلدي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65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2. Adopting the culture or citizenship of a dominant group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Exile – </a:t>
                      </a:r>
                      <a:r>
                        <a:rPr lang="ar-SA" sz="1100">
                          <a:latin typeface="Times New Roman"/>
                          <a:ea typeface="Times New Roman"/>
                          <a:cs typeface="Arial"/>
                        </a:rPr>
                        <a:t>النفي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510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3. Advocacy for the political independence of a country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Petition – </a:t>
                      </a:r>
                      <a:r>
                        <a:rPr lang="ar-SA" sz="1100">
                          <a:latin typeface="Times New Roman"/>
                          <a:ea typeface="Times New Roman"/>
                          <a:cs typeface="Arial"/>
                        </a:rPr>
                        <a:t>عريضة رسمية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510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4. A formal written request appealing to authority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Colonialism – </a:t>
                      </a:r>
                      <a:r>
                        <a:rPr lang="ar-SA" sz="1100">
                          <a:latin typeface="Times New Roman"/>
                          <a:ea typeface="Times New Roman"/>
                          <a:cs typeface="Arial"/>
                        </a:rPr>
                        <a:t>الاستعمار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65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5. A local governing body in a city or town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Nationalism / National Movement – </a:t>
                      </a:r>
                      <a:r>
                        <a:rPr lang="ar-SA" sz="1100">
                          <a:latin typeface="Times New Roman"/>
                          <a:ea typeface="Times New Roman"/>
                          <a:cs typeface="Arial"/>
                        </a:rPr>
                        <a:t>القومية / الحركة الوطنية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65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6. Being forced to live outside one’s country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Assimilation / Cultural Integration – </a:t>
                      </a:r>
                      <a:r>
                        <a:rPr lang="ar-SA" sz="1100">
                          <a:latin typeface="Times New Roman"/>
                          <a:ea typeface="Times New Roman"/>
                          <a:cs typeface="Arial"/>
                        </a:rPr>
                        <a:t>الاندماج الثقافي / الاستيعاب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65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Arial"/>
                        </a:rPr>
                        <a:t>7. Taking action to promote or resist change in government policies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Arial"/>
                        </a:rPr>
                        <a:t>___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latin typeface="Times New Roman"/>
                          <a:ea typeface="Times New Roman"/>
                          <a:cs typeface="Arial"/>
                        </a:rPr>
                        <a:t>Political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Arial"/>
                        </a:rPr>
                        <a:t>Activity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Arial"/>
                        </a:rPr>
                        <a:t> /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Arial"/>
                        </a:rPr>
                        <a:t>Political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Arial"/>
                        </a:rPr>
                        <a:t> Struggle – </a:t>
                      </a:r>
                      <a:r>
                        <a:rPr lang="ar-SA" sz="1100" dirty="0">
                          <a:latin typeface="Times New Roman"/>
                          <a:ea typeface="Times New Roman"/>
                          <a:cs typeface="Arial"/>
                        </a:rPr>
                        <a:t>النشاط السياسي / النضال السياسي</a:t>
                      </a:r>
                      <a:endParaRPr lang="fr-FR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Biography </a:t>
            </a:r>
            <a:endParaRPr lang="en-ZA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err="1" smtClean="0"/>
              <a:t>Early</a:t>
            </a:r>
            <a:r>
              <a:rPr lang="fr-FR" b="1" dirty="0" smtClean="0"/>
              <a:t> Life and Education</a:t>
            </a:r>
            <a:endParaRPr lang="fr-FR" dirty="0" smtClean="0"/>
          </a:p>
          <a:p>
            <a:pPr lvl="0"/>
            <a:r>
              <a:rPr lang="fr-FR" dirty="0" smtClean="0"/>
              <a:t>Born: 20 </a:t>
            </a:r>
            <a:r>
              <a:rPr lang="fr-FR" dirty="0" err="1" smtClean="0"/>
              <a:t>Feb</a:t>
            </a:r>
            <a:r>
              <a:rPr lang="fr-FR" dirty="0" smtClean="0"/>
              <a:t> 1875, </a:t>
            </a:r>
            <a:r>
              <a:rPr lang="fr-FR" dirty="0" err="1" smtClean="0"/>
              <a:t>Damascus</a:t>
            </a:r>
            <a:r>
              <a:rPr lang="fr-FR" dirty="0" smtClean="0"/>
              <a:t>, </a:t>
            </a:r>
            <a:r>
              <a:rPr lang="fr-FR" dirty="0" err="1" smtClean="0"/>
              <a:t>Syria</a:t>
            </a:r>
            <a:r>
              <a:rPr lang="fr-FR" dirty="0" smtClean="0"/>
              <a:t>.</a:t>
            </a:r>
          </a:p>
          <a:p>
            <a:pPr lvl="0"/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err="1" smtClean="0"/>
              <a:t>left</a:t>
            </a:r>
            <a:r>
              <a:rPr lang="fr-FR" dirty="0" smtClean="0"/>
              <a:t> Algeria in 1848.</a:t>
            </a:r>
          </a:p>
          <a:p>
            <a:pPr lvl="0"/>
            <a:r>
              <a:rPr lang="en-US" dirty="0" smtClean="0"/>
              <a:t>Strong Arab-Islamic and religious education; memorized the Quran.</a:t>
            </a:r>
            <a:endParaRPr lang="fr-FR" dirty="0" smtClean="0"/>
          </a:p>
          <a:p>
            <a:pPr lvl="0"/>
            <a:r>
              <a:rPr lang="en-US" dirty="0" smtClean="0"/>
              <a:t>Studied Arabic language and religious sciences.</a:t>
            </a:r>
            <a:endParaRPr lang="fr-FR" dirty="0" smtClean="0"/>
          </a:p>
          <a:p>
            <a:pPr lvl="0"/>
            <a:r>
              <a:rPr lang="en-US" dirty="0" smtClean="0"/>
              <a:t>Moved to Algeria, continued education.</a:t>
            </a:r>
            <a:endParaRPr lang="fr-FR" dirty="0" smtClean="0"/>
          </a:p>
          <a:p>
            <a:pPr lvl="0"/>
            <a:r>
              <a:rPr lang="en-US" dirty="0" smtClean="0"/>
              <a:t>1885: Went to Paris, </a:t>
            </a:r>
            <a:r>
              <a:rPr lang="en-US" dirty="0" err="1" smtClean="0"/>
              <a:t>Lycée</a:t>
            </a:r>
            <a:r>
              <a:rPr lang="en-US" dirty="0" smtClean="0"/>
              <a:t> Louis-le-Grand; aimed for Saint-Cyr Military Academy.</a:t>
            </a:r>
            <a:endParaRPr lang="fr-FR" dirty="0" smtClean="0"/>
          </a:p>
          <a:p>
            <a:pPr lvl="0"/>
            <a:r>
              <a:rPr lang="fr-FR" dirty="0" err="1" smtClean="0"/>
              <a:t>Obtained</a:t>
            </a:r>
            <a:r>
              <a:rPr lang="fr-FR" dirty="0" smtClean="0"/>
              <a:t> </a:t>
            </a:r>
            <a:r>
              <a:rPr lang="fr-FR" dirty="0" err="1" smtClean="0"/>
              <a:t>baccalaureate</a:t>
            </a:r>
            <a:r>
              <a:rPr lang="fr-FR" dirty="0" smtClean="0"/>
              <a:t> in sciences.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113</TotalTime>
  <Words>1058</Words>
  <Application>Microsoft Office PowerPoint</Application>
  <PresentationFormat>Affichage à l'écran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Capitaux</vt:lpstr>
      <vt:lpstr>Third Year (General History) </vt:lpstr>
      <vt:lpstr>Émir Khaled ben El-Hachemi ben Abd al-Qadir and His Political Activities </vt:lpstr>
      <vt:lpstr>Early Life and Education </vt:lpstr>
      <vt:lpstr>Political Activities </vt:lpstr>
      <vt:lpstr>Post-War Leadership </vt:lpstr>
      <vt:lpstr>Exile and Continued Activism </vt:lpstr>
      <vt:lpstr>Matching Table </vt:lpstr>
      <vt:lpstr>Matching Table: Definitions → Arabic Terms</vt:lpstr>
      <vt:lpstr>Biography 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MANAFA DAMAI</dc:creator>
  <cp:lastModifiedBy>Mira</cp:lastModifiedBy>
  <cp:revision>37</cp:revision>
  <dcterms:created xsi:type="dcterms:W3CDTF">2014-05-01T13:13:49Z</dcterms:created>
  <dcterms:modified xsi:type="dcterms:W3CDTF">2025-11-15T09:27:02Z</dcterms:modified>
</cp:coreProperties>
</file>