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4" r:id="rId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7" d="100"/>
          <a:sy n="97"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5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2071688" y="1322152"/>
            <a:ext cx="5000625" cy="548618"/>
          </a:xfrm>
          <a:prstGeom prst="rect">
            <a:avLst/>
          </a:prstGeom>
          <a:noFill/>
          <a:ln/>
        </p:spPr>
        <p:txBody>
          <a:bodyPr wrap="none" lIns="0" tIns="0" rIns="0" bIns="0" rtlCol="0" anchor="t">
            <a:spAutoFit/>
          </a:bodyPr>
          <a:lstStyle/>
          <a:p>
            <a:pPr marL="0" indent="0" algn="ctr">
              <a:lnSpc>
                <a:spcPts val="4300"/>
              </a:lnSpc>
              <a:buNone/>
            </a:pPr>
            <a:r>
              <a:rPr lang="en-US" sz="3294" b="1" dirty="0">
                <a:solidFill>
                  <a:srgbClr val="FFFFFF"/>
                </a:solidFill>
              </a:rPr>
              <a:t>الإشهار الرقمي</a:t>
            </a:r>
            <a:endParaRPr lang="en-US" sz="3294" dirty="0"/>
          </a:p>
        </p:txBody>
      </p:sp>
      <p:sp>
        <p:nvSpPr>
          <p:cNvPr id="4" name="Text 1"/>
          <p:cNvSpPr/>
          <p:nvPr/>
        </p:nvSpPr>
        <p:spPr>
          <a:xfrm>
            <a:off x="3808170" y="2013645"/>
            <a:ext cx="1527662" cy="243656"/>
          </a:xfrm>
          <a:prstGeom prst="rect">
            <a:avLst/>
          </a:prstGeom>
          <a:noFill/>
          <a:ln/>
        </p:spPr>
        <p:txBody>
          <a:bodyPr wrap="none" lIns="0" tIns="0" rIns="0" bIns="0" rtlCol="0" anchor="t">
            <a:spAutoFit/>
          </a:bodyPr>
          <a:lstStyle/>
          <a:p>
            <a:pPr marL="0" indent="0" algn="ctr">
              <a:lnSpc>
                <a:spcPts val="1900"/>
              </a:lnSpc>
              <a:buNone/>
            </a:pPr>
            <a:r>
              <a:rPr lang="en-US" b="1" dirty="0">
                <a:solidFill>
                  <a:srgbClr val="E67E22"/>
                </a:solidFill>
              </a:rPr>
              <a:t>مدخل مفاهيمي شامل</a:t>
            </a:r>
            <a:endParaRPr lang="en-US" b="1" dirty="0"/>
          </a:p>
        </p:txBody>
      </p:sp>
      <p:sp>
        <p:nvSpPr>
          <p:cNvPr id="5" name="Text 2"/>
          <p:cNvSpPr/>
          <p:nvPr/>
        </p:nvSpPr>
        <p:spPr>
          <a:xfrm>
            <a:off x="2071688" y="2572643"/>
            <a:ext cx="5000625" cy="204030"/>
          </a:xfrm>
          <a:prstGeom prst="rect">
            <a:avLst/>
          </a:prstGeom>
          <a:noFill/>
          <a:ln/>
        </p:spPr>
        <p:txBody>
          <a:bodyPr wrap="square" lIns="0" tIns="0" rIns="0" bIns="0" rtlCol="0" anchor="t">
            <a:spAutoFit/>
          </a:bodyPr>
          <a:lstStyle/>
          <a:p>
            <a:pPr marL="0" indent="0" algn="ctr">
              <a:lnSpc>
                <a:spcPts val="1800"/>
              </a:lnSpc>
              <a:buNone/>
            </a:pPr>
            <a:r>
              <a:rPr lang="en-US" sz="942" dirty="0" smtClean="0">
                <a:solidFill>
                  <a:srgbClr val="E8F4F8"/>
                </a:solidFill>
              </a:rPr>
              <a:t> </a:t>
            </a:r>
            <a:endParaRPr lang="en-US" sz="942" dirty="0"/>
          </a:p>
        </p:txBody>
      </p:sp>
      <p:sp>
        <p:nvSpPr>
          <p:cNvPr id="7" name="Text 4"/>
          <p:cNvSpPr/>
          <p:nvPr/>
        </p:nvSpPr>
        <p:spPr>
          <a:xfrm>
            <a:off x="5322094" y="3490529"/>
            <a:ext cx="428625" cy="233013"/>
          </a:xfrm>
          <a:prstGeom prst="rect">
            <a:avLst/>
          </a:prstGeom>
          <a:noFill/>
          <a:ln/>
        </p:spPr>
        <p:txBody>
          <a:bodyPr wrap="square" lIns="0" tIns="0" rIns="0" bIns="0" rtlCol="0" anchor="ctr">
            <a:spAutoFit/>
          </a:bodyPr>
          <a:lstStyle/>
          <a:p>
            <a:pPr marL="0" indent="0" algn="ctr">
              <a:lnSpc>
                <a:spcPts val="1900"/>
              </a:lnSpc>
              <a:buNone/>
            </a:pPr>
            <a:endParaRPr lang="en-US" sz="1486" dirty="0"/>
          </a:p>
        </p:txBody>
      </p:sp>
      <p:sp>
        <p:nvSpPr>
          <p:cNvPr id="11" name="Text 8"/>
          <p:cNvSpPr/>
          <p:nvPr/>
        </p:nvSpPr>
        <p:spPr>
          <a:xfrm>
            <a:off x="4036219" y="3490529"/>
            <a:ext cx="428625" cy="233013"/>
          </a:xfrm>
          <a:prstGeom prst="rect">
            <a:avLst/>
          </a:prstGeom>
          <a:noFill/>
          <a:ln/>
        </p:spPr>
        <p:txBody>
          <a:bodyPr wrap="square" lIns="0" tIns="0" rIns="0" bIns="0" rtlCol="0" anchor="ctr">
            <a:spAutoFit/>
          </a:bodyPr>
          <a:lstStyle/>
          <a:p>
            <a:pPr marL="0" indent="0" algn="ctr">
              <a:lnSpc>
                <a:spcPts val="1900"/>
              </a:lnSpc>
              <a:buNone/>
            </a:pPr>
            <a:endParaRPr lang="en-US" sz="1486" dirty="0"/>
          </a:p>
        </p:txBody>
      </p:sp>
      <p:sp>
        <p:nvSpPr>
          <p:cNvPr id="13" name="Text 10"/>
          <p:cNvSpPr/>
          <p:nvPr/>
        </p:nvSpPr>
        <p:spPr>
          <a:xfrm>
            <a:off x="3393281" y="3490529"/>
            <a:ext cx="428625" cy="233013"/>
          </a:xfrm>
          <a:prstGeom prst="rect">
            <a:avLst/>
          </a:prstGeom>
          <a:noFill/>
          <a:ln/>
        </p:spPr>
        <p:txBody>
          <a:bodyPr wrap="square" lIns="0" tIns="0" rIns="0" bIns="0" rtlCol="0" anchor="ctr">
            <a:spAutoFit/>
          </a:bodyPr>
          <a:lstStyle/>
          <a:p>
            <a:pPr marL="0" indent="0" algn="ctr">
              <a:lnSpc>
                <a:spcPts val="1900"/>
              </a:lnSpc>
              <a:buNone/>
            </a:pPr>
            <a:endParaRPr lang="en-US" sz="14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28625"/>
            <a:ext cx="9144000" cy="1019770"/>
          </a:xfrm>
          <a:prstGeom prst="rect">
            <a:avLst/>
          </a:prstGeom>
          <a:solidFill>
            <a:srgbClr val="2C5F9E"/>
          </a:solidFill>
          <a:ln/>
        </p:spPr>
      </p:sp>
      <p:sp>
        <p:nvSpPr>
          <p:cNvPr id="4" name="Text 1"/>
          <p:cNvSpPr/>
          <p:nvPr/>
        </p:nvSpPr>
        <p:spPr>
          <a:xfrm>
            <a:off x="5389876" y="820113"/>
            <a:ext cx="3475310" cy="270715"/>
          </a:xfrm>
          <a:prstGeom prst="rect">
            <a:avLst/>
          </a:prstGeom>
          <a:noFill/>
          <a:ln/>
        </p:spPr>
        <p:txBody>
          <a:bodyPr wrap="none" lIns="0" tIns="0" rIns="0" bIns="0" rtlCol="0" anchor="t">
            <a:spAutoFit/>
          </a:bodyPr>
          <a:lstStyle/>
          <a:p>
            <a:pPr marL="0" indent="0" algn="l" rtl="1">
              <a:lnSpc>
                <a:spcPts val="2200"/>
              </a:lnSpc>
              <a:buNone/>
            </a:pPr>
            <a:r>
              <a:rPr lang="en-US" b="1" dirty="0">
                <a:solidFill>
                  <a:srgbClr val="FFFFFF"/>
                </a:solidFill>
              </a:rPr>
              <a:t>الإشهار الرقمي: التعريف والأهمية الاستراتيجية</a:t>
            </a:r>
            <a:endParaRPr lang="en-US" dirty="0"/>
          </a:p>
        </p:txBody>
      </p:sp>
      <p:sp>
        <p:nvSpPr>
          <p:cNvPr id="5" name="Shape 2"/>
          <p:cNvSpPr/>
          <p:nvPr/>
        </p:nvSpPr>
        <p:spPr>
          <a:xfrm>
            <a:off x="428625" y="1734145"/>
            <a:ext cx="8286750" cy="975178"/>
          </a:xfrm>
          <a:prstGeom prst="rect">
            <a:avLst/>
          </a:prstGeom>
          <a:solidFill>
            <a:srgbClr val="F5F7FA"/>
          </a:solidFill>
          <a:ln/>
        </p:spPr>
      </p:sp>
      <p:sp>
        <p:nvSpPr>
          <p:cNvPr id="6" name="Shape 3"/>
          <p:cNvSpPr/>
          <p:nvPr/>
        </p:nvSpPr>
        <p:spPr>
          <a:xfrm>
            <a:off x="8686800" y="1734145"/>
            <a:ext cx="28575" cy="768623"/>
          </a:xfrm>
          <a:prstGeom prst="rect">
            <a:avLst/>
          </a:prstGeom>
          <a:solidFill>
            <a:srgbClr val="E67E22"/>
          </a:solidFill>
          <a:ln/>
        </p:spPr>
      </p:sp>
      <p:sp>
        <p:nvSpPr>
          <p:cNvPr id="7" name="Text 4"/>
          <p:cNvSpPr/>
          <p:nvPr/>
        </p:nvSpPr>
        <p:spPr>
          <a:xfrm>
            <a:off x="607219" y="1912739"/>
            <a:ext cx="7929563" cy="611514"/>
          </a:xfrm>
          <a:prstGeom prst="rect">
            <a:avLst/>
          </a:prstGeom>
          <a:noFill/>
          <a:ln/>
        </p:spPr>
        <p:txBody>
          <a:bodyPr wrap="square" lIns="0" tIns="0" rIns="0" bIns="0" rtlCol="0" anchor="t">
            <a:spAutoFit/>
          </a:bodyPr>
          <a:lstStyle/>
          <a:p>
            <a:pPr marL="0" indent="0" algn="r" rtl="1">
              <a:lnSpc>
                <a:spcPct val="150000"/>
              </a:lnSpc>
              <a:buNone/>
            </a:pPr>
            <a:r>
              <a:rPr lang="en-US" sz="1400" b="1" dirty="0">
                <a:solidFill>
                  <a:srgbClr val="2C3E50"/>
                </a:solidFill>
              </a:rPr>
              <a:t>الإشهار الرقمي</a:t>
            </a:r>
            <a:r>
              <a:rPr lang="en-US" sz="1400" dirty="0">
                <a:solidFill>
                  <a:srgbClr val="2C3E50"/>
                </a:solidFill>
              </a:rPr>
              <a:t> هو مزيج متكامل من الأنشطة التسويقية والترويجية التي تستخدم القنوات الرقمية والإنترنت للوصول إلى الجمهور المستهدف وتعريفهم بالمنتجات والخدمات. يختلف عن الإشهار التقليدي بقدرته على الاستهداف الدقيق والقياس الفوري والتفاعل المباشر مع المستهلكين.</a:t>
            </a:r>
            <a:endParaRPr lang="en-US" sz="1400" dirty="0"/>
          </a:p>
        </p:txBody>
      </p:sp>
      <p:sp>
        <p:nvSpPr>
          <p:cNvPr id="8" name="Shape 5"/>
          <p:cNvSpPr/>
          <p:nvPr/>
        </p:nvSpPr>
        <p:spPr>
          <a:xfrm>
            <a:off x="8429625" y="3518688"/>
            <a:ext cx="285750" cy="285750"/>
          </a:xfrm>
          <a:prstGeom prst="ellipse">
            <a:avLst/>
          </a:prstGeom>
          <a:solidFill>
            <a:srgbClr val="E67E22"/>
          </a:solidFill>
          <a:ln/>
        </p:spPr>
      </p:sp>
      <p:sp>
        <p:nvSpPr>
          <p:cNvPr id="9" name="Text 6"/>
          <p:cNvSpPr/>
          <p:nvPr/>
        </p:nvSpPr>
        <p:spPr>
          <a:xfrm>
            <a:off x="8429625" y="3518688"/>
            <a:ext cx="285750" cy="285750"/>
          </a:xfrm>
          <a:prstGeom prst="rect">
            <a:avLst/>
          </a:prstGeom>
          <a:noFill/>
          <a:ln/>
        </p:spPr>
        <p:txBody>
          <a:bodyPr wrap="square" lIns="0" tIns="0" rIns="0" bIns="0" rtlCol="0" anchor="ctr">
            <a:spAutoFit/>
          </a:bodyPr>
          <a:lstStyle/>
          <a:p>
            <a:pPr marL="0" indent="0" algn="ctr">
              <a:lnSpc>
                <a:spcPts val="1200"/>
              </a:lnSpc>
              <a:buNone/>
            </a:pPr>
            <a:r>
              <a:rPr lang="en-US" sz="885" b="1" dirty="0">
                <a:solidFill>
                  <a:srgbClr val="FFFFFF"/>
                </a:solidFill>
              </a:rPr>
              <a:t>🌍</a:t>
            </a:r>
            <a:endParaRPr lang="en-US" sz="885" dirty="0"/>
          </a:p>
        </p:txBody>
      </p:sp>
      <p:sp>
        <p:nvSpPr>
          <p:cNvPr id="10" name="Text 7"/>
          <p:cNvSpPr/>
          <p:nvPr/>
        </p:nvSpPr>
        <p:spPr>
          <a:xfrm>
            <a:off x="7441967" y="3469261"/>
            <a:ext cx="844783" cy="148502"/>
          </a:xfrm>
          <a:prstGeom prst="rect">
            <a:avLst/>
          </a:prstGeom>
          <a:noFill/>
          <a:ln/>
        </p:spPr>
        <p:txBody>
          <a:bodyPr wrap="none" lIns="0" tIns="0" rIns="0" bIns="0" rtlCol="0" anchor="t">
            <a:spAutoFit/>
          </a:bodyPr>
          <a:lstStyle/>
          <a:p>
            <a:pPr marL="0" indent="0" algn="r" rtl="1">
              <a:lnSpc>
                <a:spcPts val="1100"/>
              </a:lnSpc>
              <a:buNone/>
            </a:pPr>
            <a:r>
              <a:rPr lang="en-US" sz="1300" b="1" dirty="0">
                <a:solidFill>
                  <a:srgbClr val="1A4D7C"/>
                </a:solidFill>
              </a:rPr>
              <a:t>الوصول العالمي</a:t>
            </a:r>
            <a:endParaRPr lang="en-US" sz="1300" dirty="0"/>
          </a:p>
        </p:txBody>
      </p:sp>
      <p:sp>
        <p:nvSpPr>
          <p:cNvPr id="11" name="Text 8"/>
          <p:cNvSpPr/>
          <p:nvPr/>
        </p:nvSpPr>
        <p:spPr>
          <a:xfrm>
            <a:off x="4605497" y="3706431"/>
            <a:ext cx="3701334" cy="166712"/>
          </a:xfrm>
          <a:prstGeom prst="rect">
            <a:avLst/>
          </a:prstGeom>
          <a:noFill/>
          <a:ln/>
        </p:spPr>
        <p:txBody>
          <a:bodyPr wrap="none" lIns="0" tIns="0" rIns="0" bIns="0" rtlCol="0" anchor="t">
            <a:spAutoFit/>
          </a:bodyPr>
          <a:lstStyle/>
          <a:p>
            <a:pPr marL="0" indent="0" algn="l">
              <a:lnSpc>
                <a:spcPts val="1300"/>
              </a:lnSpc>
              <a:buNone/>
            </a:pPr>
            <a:r>
              <a:rPr lang="en-US" sz="1200" b="1" dirty="0">
                <a:solidFill>
                  <a:srgbClr val="2C3E50"/>
                </a:solidFill>
              </a:rPr>
              <a:t>الإنترنت يوفر وصولاً لملايين المستهلكين حول العالم بتكاليف منخفضة نسبياً</a:t>
            </a:r>
            <a:endParaRPr lang="en-US" sz="1200" b="1" dirty="0"/>
          </a:p>
        </p:txBody>
      </p:sp>
      <p:sp>
        <p:nvSpPr>
          <p:cNvPr id="12" name="Shape 9"/>
          <p:cNvSpPr/>
          <p:nvPr/>
        </p:nvSpPr>
        <p:spPr>
          <a:xfrm>
            <a:off x="4196953" y="3518688"/>
            <a:ext cx="285750" cy="285750"/>
          </a:xfrm>
          <a:prstGeom prst="ellipse">
            <a:avLst/>
          </a:prstGeom>
          <a:solidFill>
            <a:srgbClr val="E67E22"/>
          </a:solidFill>
          <a:ln/>
        </p:spPr>
      </p:sp>
      <p:sp>
        <p:nvSpPr>
          <p:cNvPr id="13" name="Text 10"/>
          <p:cNvSpPr/>
          <p:nvPr/>
        </p:nvSpPr>
        <p:spPr>
          <a:xfrm>
            <a:off x="4196953" y="3518688"/>
            <a:ext cx="285750" cy="285750"/>
          </a:xfrm>
          <a:prstGeom prst="rect">
            <a:avLst/>
          </a:prstGeom>
          <a:noFill/>
          <a:ln/>
        </p:spPr>
        <p:txBody>
          <a:bodyPr wrap="square" lIns="0" tIns="0" rIns="0" bIns="0" rtlCol="0" anchor="ctr">
            <a:spAutoFit/>
          </a:bodyPr>
          <a:lstStyle/>
          <a:p>
            <a:pPr marL="0" indent="0" algn="ctr">
              <a:lnSpc>
                <a:spcPts val="1200"/>
              </a:lnSpc>
              <a:buNone/>
            </a:pPr>
            <a:r>
              <a:rPr lang="en-US" sz="885" b="1" dirty="0">
                <a:solidFill>
                  <a:srgbClr val="FFFFFF"/>
                </a:solidFill>
              </a:rPr>
              <a:t>🎯</a:t>
            </a:r>
            <a:endParaRPr lang="en-US" sz="885" dirty="0"/>
          </a:p>
        </p:txBody>
      </p:sp>
      <p:sp>
        <p:nvSpPr>
          <p:cNvPr id="14" name="Text 11"/>
          <p:cNvSpPr/>
          <p:nvPr/>
        </p:nvSpPr>
        <p:spPr>
          <a:xfrm>
            <a:off x="3158452" y="3469261"/>
            <a:ext cx="931345" cy="148502"/>
          </a:xfrm>
          <a:prstGeom prst="rect">
            <a:avLst/>
          </a:prstGeom>
          <a:noFill/>
          <a:ln/>
        </p:spPr>
        <p:txBody>
          <a:bodyPr wrap="none" lIns="0" tIns="0" rIns="0" bIns="0" rtlCol="0" anchor="t">
            <a:spAutoFit/>
          </a:bodyPr>
          <a:lstStyle/>
          <a:p>
            <a:pPr marL="0" indent="0" algn="r" rtl="1">
              <a:lnSpc>
                <a:spcPts val="1100"/>
              </a:lnSpc>
              <a:buNone/>
            </a:pPr>
            <a:r>
              <a:rPr lang="en-US" sz="1300" b="1" dirty="0">
                <a:solidFill>
                  <a:srgbClr val="1A4D7C"/>
                </a:solidFill>
              </a:rPr>
              <a:t>الاستهداف الدقيق</a:t>
            </a:r>
            <a:endParaRPr lang="en-US" sz="1300" dirty="0"/>
          </a:p>
        </p:txBody>
      </p:sp>
      <p:sp>
        <p:nvSpPr>
          <p:cNvPr id="15" name="Text 12"/>
          <p:cNvSpPr/>
          <p:nvPr/>
        </p:nvSpPr>
        <p:spPr>
          <a:xfrm>
            <a:off x="428625" y="3709783"/>
            <a:ext cx="3661172" cy="166712"/>
          </a:xfrm>
          <a:prstGeom prst="rect">
            <a:avLst/>
          </a:prstGeom>
          <a:noFill/>
          <a:ln/>
        </p:spPr>
        <p:txBody>
          <a:bodyPr wrap="square" lIns="0" tIns="0" rIns="0" bIns="0" rtlCol="0" anchor="t">
            <a:spAutoFit/>
          </a:bodyPr>
          <a:lstStyle/>
          <a:p>
            <a:pPr marL="0" indent="0" algn="r" rtl="1">
              <a:lnSpc>
                <a:spcPts val="1300"/>
              </a:lnSpc>
              <a:buNone/>
            </a:pPr>
            <a:r>
              <a:rPr lang="en-US" sz="1200" b="1" dirty="0">
                <a:solidFill>
                  <a:srgbClr val="2C3E50"/>
                </a:solidFill>
              </a:rPr>
              <a:t>استخدام البيانات والتحليلات للوصول إلى الفئات المستهدفة بدقة عالية</a:t>
            </a:r>
            <a:endParaRPr lang="en-US" sz="1200" b="1" dirty="0"/>
          </a:p>
        </p:txBody>
      </p:sp>
      <p:sp>
        <p:nvSpPr>
          <p:cNvPr id="16" name="Shape 13"/>
          <p:cNvSpPr/>
          <p:nvPr/>
        </p:nvSpPr>
        <p:spPr>
          <a:xfrm>
            <a:off x="8429625" y="4048385"/>
            <a:ext cx="285750" cy="285750"/>
          </a:xfrm>
          <a:prstGeom prst="ellipse">
            <a:avLst/>
          </a:prstGeom>
          <a:solidFill>
            <a:srgbClr val="E67E22"/>
          </a:solidFill>
          <a:ln/>
        </p:spPr>
      </p:sp>
      <p:sp>
        <p:nvSpPr>
          <p:cNvPr id="17" name="Text 14"/>
          <p:cNvSpPr/>
          <p:nvPr/>
        </p:nvSpPr>
        <p:spPr>
          <a:xfrm>
            <a:off x="8429625" y="4048385"/>
            <a:ext cx="285750" cy="285750"/>
          </a:xfrm>
          <a:prstGeom prst="rect">
            <a:avLst/>
          </a:prstGeom>
          <a:noFill/>
          <a:ln/>
        </p:spPr>
        <p:txBody>
          <a:bodyPr wrap="square" lIns="0" tIns="0" rIns="0" bIns="0" rtlCol="0" anchor="ctr">
            <a:spAutoFit/>
          </a:bodyPr>
          <a:lstStyle/>
          <a:p>
            <a:pPr marL="0" indent="0" algn="ctr">
              <a:lnSpc>
                <a:spcPts val="1200"/>
              </a:lnSpc>
              <a:buNone/>
            </a:pPr>
            <a:r>
              <a:rPr lang="en-US" sz="885" b="1" dirty="0">
                <a:solidFill>
                  <a:srgbClr val="FFFFFF"/>
                </a:solidFill>
              </a:rPr>
              <a:t>📊</a:t>
            </a:r>
            <a:endParaRPr lang="en-US" sz="885" dirty="0"/>
          </a:p>
        </p:txBody>
      </p:sp>
      <p:sp>
        <p:nvSpPr>
          <p:cNvPr id="18" name="Text 15"/>
          <p:cNvSpPr/>
          <p:nvPr/>
        </p:nvSpPr>
        <p:spPr>
          <a:xfrm>
            <a:off x="7463651" y="4029722"/>
            <a:ext cx="843180" cy="148502"/>
          </a:xfrm>
          <a:prstGeom prst="rect">
            <a:avLst/>
          </a:prstGeom>
          <a:noFill/>
          <a:ln/>
        </p:spPr>
        <p:txBody>
          <a:bodyPr wrap="none" lIns="0" tIns="0" rIns="0" bIns="0" rtlCol="0" anchor="t">
            <a:spAutoFit/>
          </a:bodyPr>
          <a:lstStyle/>
          <a:p>
            <a:pPr marL="0" indent="0" algn="l">
              <a:lnSpc>
                <a:spcPts val="1100"/>
              </a:lnSpc>
              <a:buNone/>
            </a:pPr>
            <a:r>
              <a:rPr lang="en-US" sz="1300" b="1" dirty="0">
                <a:solidFill>
                  <a:srgbClr val="1A4D7C"/>
                </a:solidFill>
              </a:rPr>
              <a:t>القياس والتحليل</a:t>
            </a:r>
            <a:endParaRPr lang="en-US" sz="1300" b="1" dirty="0"/>
          </a:p>
        </p:txBody>
      </p:sp>
      <p:sp>
        <p:nvSpPr>
          <p:cNvPr id="19" name="Text 16"/>
          <p:cNvSpPr/>
          <p:nvPr/>
        </p:nvSpPr>
        <p:spPr>
          <a:xfrm>
            <a:off x="4920974" y="4239481"/>
            <a:ext cx="3465692" cy="166712"/>
          </a:xfrm>
          <a:prstGeom prst="rect">
            <a:avLst/>
          </a:prstGeom>
          <a:noFill/>
          <a:ln/>
        </p:spPr>
        <p:txBody>
          <a:bodyPr wrap="none" lIns="0" tIns="0" rIns="0" bIns="0" rtlCol="0" anchor="t">
            <a:spAutoFit/>
          </a:bodyPr>
          <a:lstStyle/>
          <a:p>
            <a:pPr marL="0" indent="0" algn="r" rtl="1">
              <a:lnSpc>
                <a:spcPts val="1300"/>
              </a:lnSpc>
              <a:buNone/>
            </a:pPr>
            <a:r>
              <a:rPr lang="en-US" sz="1200" b="1" dirty="0">
                <a:solidFill>
                  <a:srgbClr val="2C3E50"/>
                </a:solidFill>
              </a:rPr>
              <a:t>إمكانية قياس الأداء بشكل فوري وتعديل الاستراتيجيات في الوقت الفعلي</a:t>
            </a:r>
            <a:endParaRPr lang="en-US" sz="1200" b="1" dirty="0"/>
          </a:p>
        </p:txBody>
      </p:sp>
      <p:sp>
        <p:nvSpPr>
          <p:cNvPr id="20" name="Shape 17"/>
          <p:cNvSpPr/>
          <p:nvPr/>
        </p:nvSpPr>
        <p:spPr>
          <a:xfrm>
            <a:off x="4196953" y="4048385"/>
            <a:ext cx="285750" cy="285750"/>
          </a:xfrm>
          <a:prstGeom prst="ellipse">
            <a:avLst/>
          </a:prstGeom>
          <a:solidFill>
            <a:srgbClr val="E67E22"/>
          </a:solidFill>
          <a:ln/>
        </p:spPr>
      </p:sp>
      <p:sp>
        <p:nvSpPr>
          <p:cNvPr id="21" name="Text 18"/>
          <p:cNvSpPr/>
          <p:nvPr/>
        </p:nvSpPr>
        <p:spPr>
          <a:xfrm>
            <a:off x="4196953" y="4048385"/>
            <a:ext cx="285750" cy="285750"/>
          </a:xfrm>
          <a:prstGeom prst="rect">
            <a:avLst/>
          </a:prstGeom>
          <a:noFill/>
          <a:ln/>
        </p:spPr>
        <p:txBody>
          <a:bodyPr wrap="square" lIns="0" tIns="0" rIns="0" bIns="0" rtlCol="0" anchor="ctr">
            <a:spAutoFit/>
          </a:bodyPr>
          <a:lstStyle/>
          <a:p>
            <a:pPr marL="0" indent="0" algn="ctr">
              <a:lnSpc>
                <a:spcPts val="1200"/>
              </a:lnSpc>
              <a:buNone/>
            </a:pPr>
            <a:r>
              <a:rPr lang="en-US" sz="885" b="1" dirty="0">
                <a:solidFill>
                  <a:srgbClr val="FFFFFF"/>
                </a:solidFill>
              </a:rPr>
              <a:t>💬</a:t>
            </a:r>
            <a:endParaRPr lang="en-US" sz="885" dirty="0"/>
          </a:p>
        </p:txBody>
      </p:sp>
      <p:sp>
        <p:nvSpPr>
          <p:cNvPr id="22" name="Text 19"/>
          <p:cNvSpPr/>
          <p:nvPr/>
        </p:nvSpPr>
        <p:spPr>
          <a:xfrm>
            <a:off x="3215358" y="4025747"/>
            <a:ext cx="817531" cy="148502"/>
          </a:xfrm>
          <a:prstGeom prst="rect">
            <a:avLst/>
          </a:prstGeom>
          <a:noFill/>
          <a:ln/>
        </p:spPr>
        <p:txBody>
          <a:bodyPr wrap="none" lIns="0" tIns="0" rIns="0" bIns="0" rtlCol="0" anchor="t">
            <a:spAutoFit/>
          </a:bodyPr>
          <a:lstStyle/>
          <a:p>
            <a:pPr marL="0" indent="0" algn="l">
              <a:lnSpc>
                <a:spcPts val="1100"/>
              </a:lnSpc>
              <a:buNone/>
            </a:pPr>
            <a:r>
              <a:rPr lang="en-US" sz="1300" b="1" dirty="0">
                <a:solidFill>
                  <a:srgbClr val="1A4D7C"/>
                </a:solidFill>
              </a:rPr>
              <a:t>التفاعل المباشر</a:t>
            </a:r>
            <a:endParaRPr lang="en-US" sz="1300" dirty="0"/>
          </a:p>
        </p:txBody>
      </p:sp>
      <p:sp>
        <p:nvSpPr>
          <p:cNvPr id="23" name="Text 20"/>
          <p:cNvSpPr/>
          <p:nvPr/>
        </p:nvSpPr>
        <p:spPr>
          <a:xfrm>
            <a:off x="679685" y="4239481"/>
            <a:ext cx="3435236" cy="166712"/>
          </a:xfrm>
          <a:prstGeom prst="rect">
            <a:avLst/>
          </a:prstGeom>
          <a:noFill/>
          <a:ln/>
        </p:spPr>
        <p:txBody>
          <a:bodyPr wrap="none" lIns="0" tIns="0" rIns="0" bIns="0" rtlCol="0" anchor="t">
            <a:spAutoFit/>
          </a:bodyPr>
          <a:lstStyle/>
          <a:p>
            <a:pPr marL="0" indent="0" algn="l">
              <a:lnSpc>
                <a:spcPts val="1300"/>
              </a:lnSpc>
              <a:buNone/>
            </a:pPr>
            <a:r>
              <a:rPr lang="en-US" sz="1200" b="1" dirty="0">
                <a:solidFill>
                  <a:srgbClr val="2C3E50"/>
                </a:solidFill>
              </a:rPr>
              <a:t>بناء علاقات مباشرة مع المستهلكين والحصول على تغذية راجعة فورية</a:t>
            </a:r>
            <a:endParaRPr lang="en-US" sz="1200" b="1" dirty="0"/>
          </a:p>
        </p:txBody>
      </p:sp>
      <p:sp>
        <p:nvSpPr>
          <p:cNvPr id="24" name="Shape 21"/>
          <p:cNvSpPr/>
          <p:nvPr/>
        </p:nvSpPr>
        <p:spPr>
          <a:xfrm>
            <a:off x="8429625" y="4578083"/>
            <a:ext cx="285750" cy="285750"/>
          </a:xfrm>
          <a:prstGeom prst="ellipse">
            <a:avLst/>
          </a:prstGeom>
          <a:solidFill>
            <a:srgbClr val="E67E22"/>
          </a:solidFill>
          <a:ln/>
        </p:spPr>
      </p:sp>
      <p:sp>
        <p:nvSpPr>
          <p:cNvPr id="25" name="Text 22"/>
          <p:cNvSpPr/>
          <p:nvPr/>
        </p:nvSpPr>
        <p:spPr>
          <a:xfrm>
            <a:off x="8429625" y="4578083"/>
            <a:ext cx="285750" cy="285750"/>
          </a:xfrm>
          <a:prstGeom prst="rect">
            <a:avLst/>
          </a:prstGeom>
          <a:noFill/>
          <a:ln/>
        </p:spPr>
        <p:txBody>
          <a:bodyPr wrap="square" lIns="0" tIns="0" rIns="0" bIns="0" rtlCol="0" anchor="ctr">
            <a:spAutoFit/>
          </a:bodyPr>
          <a:lstStyle/>
          <a:p>
            <a:pPr marL="0" indent="0" algn="ctr">
              <a:lnSpc>
                <a:spcPts val="1200"/>
              </a:lnSpc>
              <a:buNone/>
            </a:pPr>
            <a:r>
              <a:rPr lang="en-US" sz="885" b="1" dirty="0">
                <a:solidFill>
                  <a:srgbClr val="FFFFFF"/>
                </a:solidFill>
              </a:rPr>
              <a:t>💰</a:t>
            </a:r>
            <a:endParaRPr lang="en-US" sz="885" dirty="0"/>
          </a:p>
        </p:txBody>
      </p:sp>
      <p:sp>
        <p:nvSpPr>
          <p:cNvPr id="26" name="Text 23"/>
          <p:cNvSpPr/>
          <p:nvPr/>
        </p:nvSpPr>
        <p:spPr>
          <a:xfrm>
            <a:off x="7569450" y="4538511"/>
            <a:ext cx="737381" cy="148502"/>
          </a:xfrm>
          <a:prstGeom prst="rect">
            <a:avLst/>
          </a:prstGeom>
          <a:noFill/>
          <a:ln/>
        </p:spPr>
        <p:txBody>
          <a:bodyPr wrap="none" lIns="0" tIns="0" rIns="0" bIns="0" rtlCol="0" anchor="t">
            <a:spAutoFit/>
          </a:bodyPr>
          <a:lstStyle/>
          <a:p>
            <a:pPr marL="0" indent="0" algn="l">
              <a:lnSpc>
                <a:spcPts val="1100"/>
              </a:lnSpc>
              <a:buNone/>
            </a:pPr>
            <a:r>
              <a:rPr lang="en-US" sz="1300" b="1" dirty="0">
                <a:solidFill>
                  <a:srgbClr val="1A4D7C"/>
                </a:solidFill>
              </a:rPr>
              <a:t>الكفاءة المالية</a:t>
            </a:r>
            <a:endParaRPr lang="en-US" sz="1300" dirty="0"/>
          </a:p>
        </p:txBody>
      </p:sp>
      <p:sp>
        <p:nvSpPr>
          <p:cNvPr id="27" name="Text 24"/>
          <p:cNvSpPr/>
          <p:nvPr/>
        </p:nvSpPr>
        <p:spPr>
          <a:xfrm>
            <a:off x="5898805" y="4735975"/>
            <a:ext cx="2487861" cy="166712"/>
          </a:xfrm>
          <a:prstGeom prst="rect">
            <a:avLst/>
          </a:prstGeom>
          <a:noFill/>
          <a:ln/>
        </p:spPr>
        <p:txBody>
          <a:bodyPr wrap="none" lIns="0" tIns="0" rIns="0" bIns="0" rtlCol="0" anchor="t">
            <a:spAutoFit/>
          </a:bodyPr>
          <a:lstStyle/>
          <a:p>
            <a:pPr marL="0" indent="0" algn="l">
              <a:lnSpc>
                <a:spcPts val="1300"/>
              </a:lnSpc>
              <a:buNone/>
            </a:pPr>
            <a:r>
              <a:rPr lang="en-US" sz="1200" b="1" dirty="0">
                <a:solidFill>
                  <a:srgbClr val="2C3E50"/>
                </a:solidFill>
              </a:rPr>
              <a:t>تحقيق عائد استثمار أعلى مقارنة بالإشهار التقليدي</a:t>
            </a:r>
            <a:endParaRPr lang="en-US" sz="1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0849"/>
            <a:ext cx="9144000" cy="5143500"/>
          </a:xfrm>
          <a:prstGeom prst="rect">
            <a:avLst/>
          </a:prstGeom>
        </p:spPr>
      </p:pic>
      <p:sp>
        <p:nvSpPr>
          <p:cNvPr id="3" name="Shape 0"/>
          <p:cNvSpPr/>
          <p:nvPr/>
        </p:nvSpPr>
        <p:spPr>
          <a:xfrm>
            <a:off x="0" y="428625"/>
            <a:ext cx="9144000" cy="855464"/>
          </a:xfrm>
          <a:prstGeom prst="rect">
            <a:avLst/>
          </a:prstGeom>
          <a:solidFill>
            <a:srgbClr val="2C5F9E"/>
          </a:solidFill>
          <a:ln/>
        </p:spPr>
      </p:sp>
      <p:sp>
        <p:nvSpPr>
          <p:cNvPr id="4" name="Text 1"/>
          <p:cNvSpPr/>
          <p:nvPr/>
        </p:nvSpPr>
        <p:spPr>
          <a:xfrm>
            <a:off x="5211892" y="720999"/>
            <a:ext cx="3228448" cy="270715"/>
          </a:xfrm>
          <a:prstGeom prst="rect">
            <a:avLst/>
          </a:prstGeom>
          <a:noFill/>
          <a:ln/>
        </p:spPr>
        <p:txBody>
          <a:bodyPr wrap="none" lIns="0" tIns="0" rIns="0" bIns="0" rtlCol="0" anchor="t">
            <a:spAutoFit/>
          </a:bodyPr>
          <a:lstStyle/>
          <a:p>
            <a:pPr marL="0" indent="0" algn="r" rtl="1">
              <a:lnSpc>
                <a:spcPts val="2200"/>
              </a:lnSpc>
              <a:buNone/>
            </a:pPr>
            <a:r>
              <a:rPr lang="en-US" b="1" dirty="0">
                <a:solidFill>
                  <a:srgbClr val="FFFFFF"/>
                </a:solidFill>
              </a:rPr>
              <a:t>الإعلان الرقمي: أداة ترويجية مباشرة وفعالة</a:t>
            </a:r>
            <a:endParaRPr lang="en-US" dirty="0"/>
          </a:p>
        </p:txBody>
      </p:sp>
      <p:sp>
        <p:nvSpPr>
          <p:cNvPr id="5" name="Shape 2"/>
          <p:cNvSpPr/>
          <p:nvPr/>
        </p:nvSpPr>
        <p:spPr>
          <a:xfrm>
            <a:off x="428625" y="1462683"/>
            <a:ext cx="8286750" cy="692944"/>
          </a:xfrm>
          <a:prstGeom prst="rect">
            <a:avLst/>
          </a:prstGeom>
          <a:solidFill>
            <a:srgbClr val="F5F7FA"/>
          </a:solidFill>
          <a:ln/>
        </p:spPr>
      </p:sp>
      <p:sp>
        <p:nvSpPr>
          <p:cNvPr id="6" name="Shape 3"/>
          <p:cNvSpPr/>
          <p:nvPr/>
        </p:nvSpPr>
        <p:spPr>
          <a:xfrm>
            <a:off x="8686800" y="1462683"/>
            <a:ext cx="28575" cy="535781"/>
          </a:xfrm>
          <a:prstGeom prst="rect">
            <a:avLst/>
          </a:prstGeom>
          <a:solidFill>
            <a:srgbClr val="E67E22"/>
          </a:solidFill>
          <a:ln/>
        </p:spPr>
      </p:sp>
      <p:sp>
        <p:nvSpPr>
          <p:cNvPr id="7" name="Text 4"/>
          <p:cNvSpPr/>
          <p:nvPr/>
        </p:nvSpPr>
        <p:spPr>
          <a:xfrm>
            <a:off x="0" y="1462683"/>
            <a:ext cx="8715375" cy="852541"/>
          </a:xfrm>
          <a:prstGeom prst="rect">
            <a:avLst/>
          </a:prstGeom>
          <a:noFill/>
          <a:ln/>
        </p:spPr>
        <p:txBody>
          <a:bodyPr wrap="square" lIns="102108" tIns="102108" rIns="102108" bIns="102108" rtlCol="0" anchor="t">
            <a:spAutoFit/>
          </a:bodyPr>
          <a:lstStyle/>
          <a:p>
            <a:pPr marL="0" indent="0" algn="r" rtl="1">
              <a:lnSpc>
                <a:spcPct val="150000"/>
              </a:lnSpc>
              <a:buNone/>
            </a:pPr>
            <a:r>
              <a:rPr lang="en-US" sz="1400" b="1" dirty="0">
                <a:solidFill>
                  <a:srgbClr val="2C3E50"/>
                </a:solidFill>
              </a:rPr>
              <a:t>الإعلان الرقمي</a:t>
            </a:r>
            <a:r>
              <a:rPr lang="en-US" sz="1400" dirty="0">
                <a:solidFill>
                  <a:srgbClr val="2C3E50"/>
                </a:solidFill>
              </a:rPr>
              <a:t> هو شكل من أشكال التسويق تستخدمه الشركات للترويج للعلامة التجارية أو المنتج أو الخدمة من خلال القنوات عبر الإنترنت. يتميز بأنه موجه لفئة محددة من المستهلكين ويهدف إلى خلق الوعي وتحفيز الشراء بشكل مباشر.</a:t>
            </a:r>
            <a:endParaRPr lang="en-US" sz="1400" dirty="0"/>
          </a:p>
        </p:txBody>
      </p:sp>
      <p:sp>
        <p:nvSpPr>
          <p:cNvPr id="8" name="Shape 5"/>
          <p:cNvSpPr/>
          <p:nvPr/>
        </p:nvSpPr>
        <p:spPr>
          <a:xfrm>
            <a:off x="4629150" y="2212777"/>
            <a:ext cx="4086225" cy="729332"/>
          </a:xfrm>
          <a:prstGeom prst="rect">
            <a:avLst/>
          </a:prstGeom>
          <a:solidFill>
            <a:srgbClr val="F5F7FA"/>
          </a:solidFill>
          <a:ln/>
        </p:spPr>
      </p:sp>
      <p:sp>
        <p:nvSpPr>
          <p:cNvPr id="9" name="Shape 6"/>
          <p:cNvSpPr/>
          <p:nvPr/>
        </p:nvSpPr>
        <p:spPr>
          <a:xfrm>
            <a:off x="8693944" y="2212777"/>
            <a:ext cx="21431" cy="729332"/>
          </a:xfrm>
          <a:prstGeom prst="rect">
            <a:avLst/>
          </a:prstGeom>
          <a:solidFill>
            <a:srgbClr val="E67E22"/>
          </a:solidFill>
          <a:ln/>
        </p:spPr>
      </p:sp>
      <p:sp>
        <p:nvSpPr>
          <p:cNvPr id="10" name="Text 7"/>
          <p:cNvSpPr/>
          <p:nvPr/>
        </p:nvSpPr>
        <p:spPr>
          <a:xfrm>
            <a:off x="8674993" y="2401684"/>
            <a:ext cx="321469" cy="500732"/>
          </a:xfrm>
          <a:prstGeom prst="rect">
            <a:avLst/>
          </a:prstGeom>
          <a:noFill/>
          <a:ln/>
        </p:spPr>
        <p:txBody>
          <a:bodyPr wrap="square" lIns="0" tIns="0" rIns="0" bIns="0" rtlCol="0" anchor="t">
            <a:spAutoFit/>
          </a:bodyPr>
          <a:lstStyle/>
          <a:p>
            <a:pPr marL="0" indent="0" algn="ctr">
              <a:lnSpc>
                <a:spcPts val="2200"/>
              </a:lnSpc>
              <a:buNone/>
            </a:pPr>
            <a:r>
              <a:rPr lang="en-US" sz="1704" dirty="0">
                <a:solidFill>
                  <a:srgbClr val="000000"/>
                </a:solidFill>
              </a:rPr>
              <a:t>🖼️</a:t>
            </a:r>
            <a:endParaRPr lang="en-US" sz="1704" dirty="0"/>
          </a:p>
        </p:txBody>
      </p:sp>
      <p:sp>
        <p:nvSpPr>
          <p:cNvPr id="11" name="Text 8"/>
          <p:cNvSpPr/>
          <p:nvPr/>
        </p:nvSpPr>
        <p:spPr>
          <a:xfrm>
            <a:off x="7733438" y="2276609"/>
            <a:ext cx="920124"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1A4D7C"/>
                </a:solidFill>
              </a:rPr>
              <a:t>الإعلانات الصورية</a:t>
            </a:r>
            <a:endParaRPr lang="en-US" sz="1200" dirty="0"/>
          </a:p>
        </p:txBody>
      </p:sp>
      <p:sp>
        <p:nvSpPr>
          <p:cNvPr id="12" name="Text 9"/>
          <p:cNvSpPr/>
          <p:nvPr/>
        </p:nvSpPr>
        <p:spPr>
          <a:xfrm>
            <a:off x="4629150" y="2530673"/>
            <a:ext cx="3990584" cy="369332"/>
          </a:xfrm>
          <a:prstGeom prst="rect">
            <a:avLst/>
          </a:prstGeom>
          <a:noFill/>
          <a:ln/>
        </p:spPr>
        <p:txBody>
          <a:bodyPr wrap="square" lIns="0" tIns="0" rIns="0" bIns="0" rtlCol="0" anchor="t">
            <a:spAutoFit/>
          </a:bodyPr>
          <a:lstStyle/>
          <a:p>
            <a:pPr marL="0" indent="0" algn="r" rtl="1">
              <a:buNone/>
            </a:pPr>
            <a:r>
              <a:rPr lang="en-US" sz="1200" b="1" dirty="0">
                <a:solidFill>
                  <a:srgbClr val="2C3E50"/>
                </a:solidFill>
              </a:rPr>
              <a:t>تشبه اللوحات الإعلانية التقليدية وتستخدم النصوص والصور ومقاطع الفيديو بنموذج تكلفة النقرة</a:t>
            </a:r>
            <a:endParaRPr lang="en-US" sz="1200" b="1" dirty="0"/>
          </a:p>
        </p:txBody>
      </p:sp>
      <p:sp>
        <p:nvSpPr>
          <p:cNvPr id="13" name="Shape 10"/>
          <p:cNvSpPr/>
          <p:nvPr/>
        </p:nvSpPr>
        <p:spPr>
          <a:xfrm>
            <a:off x="379564" y="2229788"/>
            <a:ext cx="4086225" cy="729332"/>
          </a:xfrm>
          <a:prstGeom prst="rect">
            <a:avLst/>
          </a:prstGeom>
          <a:solidFill>
            <a:srgbClr val="F5F7FA"/>
          </a:solidFill>
          <a:ln/>
        </p:spPr>
      </p:sp>
      <p:sp>
        <p:nvSpPr>
          <p:cNvPr id="14" name="Shape 11"/>
          <p:cNvSpPr/>
          <p:nvPr/>
        </p:nvSpPr>
        <p:spPr>
          <a:xfrm>
            <a:off x="4493419" y="2212777"/>
            <a:ext cx="21431" cy="729332"/>
          </a:xfrm>
          <a:prstGeom prst="rect">
            <a:avLst/>
          </a:prstGeom>
          <a:solidFill>
            <a:srgbClr val="E67E22"/>
          </a:solidFill>
          <a:ln/>
        </p:spPr>
      </p:sp>
      <p:sp>
        <p:nvSpPr>
          <p:cNvPr id="15" name="Text 12"/>
          <p:cNvSpPr/>
          <p:nvPr/>
        </p:nvSpPr>
        <p:spPr>
          <a:xfrm>
            <a:off x="4079081" y="2327077"/>
            <a:ext cx="321469" cy="500732"/>
          </a:xfrm>
          <a:prstGeom prst="rect">
            <a:avLst/>
          </a:prstGeom>
          <a:noFill/>
          <a:ln/>
        </p:spPr>
        <p:txBody>
          <a:bodyPr wrap="square" lIns="0" tIns="0" rIns="0" bIns="0" rtlCol="0" anchor="t">
            <a:spAutoFit/>
          </a:bodyPr>
          <a:lstStyle/>
          <a:p>
            <a:pPr marL="0" indent="0" algn="ctr">
              <a:lnSpc>
                <a:spcPts val="2200"/>
              </a:lnSpc>
              <a:buNone/>
            </a:pPr>
            <a:r>
              <a:rPr lang="en-US" sz="1704" dirty="0">
                <a:solidFill>
                  <a:srgbClr val="000000"/>
                </a:solidFill>
              </a:rPr>
              <a:t>📱</a:t>
            </a:r>
            <a:endParaRPr lang="en-US" sz="1704" dirty="0"/>
          </a:p>
        </p:txBody>
      </p:sp>
      <p:sp>
        <p:nvSpPr>
          <p:cNvPr id="16" name="Text 13"/>
          <p:cNvSpPr/>
          <p:nvPr/>
        </p:nvSpPr>
        <p:spPr>
          <a:xfrm>
            <a:off x="2974040" y="2267805"/>
            <a:ext cx="1160574" cy="135615"/>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إعلانات وسائل التواصل</a:t>
            </a:r>
            <a:endParaRPr lang="en-US" sz="1200" dirty="0"/>
          </a:p>
        </p:txBody>
      </p:sp>
      <p:sp>
        <p:nvSpPr>
          <p:cNvPr id="17" name="Text 14"/>
          <p:cNvSpPr/>
          <p:nvPr/>
        </p:nvSpPr>
        <p:spPr>
          <a:xfrm>
            <a:off x="205552" y="2548529"/>
            <a:ext cx="3929062" cy="369332"/>
          </a:xfrm>
          <a:prstGeom prst="rect">
            <a:avLst/>
          </a:prstGeom>
          <a:noFill/>
          <a:ln/>
        </p:spPr>
        <p:txBody>
          <a:bodyPr wrap="square" lIns="0" tIns="0" rIns="0" bIns="0" rtlCol="0" anchor="t">
            <a:spAutoFit/>
          </a:bodyPr>
          <a:lstStyle/>
          <a:p>
            <a:pPr marL="0" indent="0" algn="r" rtl="1">
              <a:buNone/>
            </a:pPr>
            <a:r>
              <a:rPr lang="en-US" sz="1200" b="1" dirty="0">
                <a:solidFill>
                  <a:srgbClr val="2C3E50"/>
                </a:solidFill>
              </a:rPr>
              <a:t>تظهر على Facebook و Instagram و Twitter </a:t>
            </a:r>
            <a:r>
              <a:rPr lang="en-US" sz="1200" b="1" dirty="0" err="1">
                <a:solidFill>
                  <a:srgbClr val="2C3E50"/>
                </a:solidFill>
              </a:rPr>
              <a:t>بمرونة</a:t>
            </a:r>
            <a:r>
              <a:rPr lang="en-US" sz="1200" b="1" dirty="0">
                <a:solidFill>
                  <a:srgbClr val="2C3E50"/>
                </a:solidFill>
              </a:rPr>
              <a:t> </a:t>
            </a:r>
            <a:endParaRPr lang="ar-DZ" sz="1200" b="1" dirty="0" smtClean="0">
              <a:solidFill>
                <a:srgbClr val="2C3E50"/>
              </a:solidFill>
            </a:endParaRPr>
          </a:p>
          <a:p>
            <a:pPr marL="0" indent="0" algn="r" rtl="1">
              <a:buNone/>
            </a:pPr>
            <a:r>
              <a:rPr lang="en-US" sz="1200" b="1" dirty="0" err="1" smtClean="0">
                <a:solidFill>
                  <a:srgbClr val="2C3E50"/>
                </a:solidFill>
              </a:rPr>
              <a:t>عالية</a:t>
            </a:r>
            <a:r>
              <a:rPr lang="en-US" sz="1200" b="1" dirty="0" smtClean="0">
                <a:solidFill>
                  <a:srgbClr val="2C3E50"/>
                </a:solidFill>
              </a:rPr>
              <a:t> </a:t>
            </a:r>
            <a:r>
              <a:rPr lang="en-US" sz="1200" b="1" dirty="0">
                <a:solidFill>
                  <a:srgbClr val="2C3E50"/>
                </a:solidFill>
              </a:rPr>
              <a:t>في استهداف الجمهور</a:t>
            </a:r>
            <a:endParaRPr lang="en-US" sz="1200" b="1" dirty="0"/>
          </a:p>
        </p:txBody>
      </p:sp>
      <p:sp>
        <p:nvSpPr>
          <p:cNvPr id="18" name="Shape 15"/>
          <p:cNvSpPr/>
          <p:nvPr/>
        </p:nvSpPr>
        <p:spPr>
          <a:xfrm>
            <a:off x="426690" y="3753944"/>
            <a:ext cx="8229600" cy="580765"/>
          </a:xfrm>
          <a:prstGeom prst="rect">
            <a:avLst/>
          </a:prstGeom>
          <a:solidFill>
            <a:srgbClr val="F5F7FA"/>
          </a:solidFill>
          <a:ln/>
        </p:spPr>
      </p:sp>
      <p:sp>
        <p:nvSpPr>
          <p:cNvPr id="19" name="Shape 16"/>
          <p:cNvSpPr/>
          <p:nvPr/>
        </p:nvSpPr>
        <p:spPr>
          <a:xfrm>
            <a:off x="8664278" y="3791577"/>
            <a:ext cx="21431" cy="580765"/>
          </a:xfrm>
          <a:prstGeom prst="rect">
            <a:avLst/>
          </a:prstGeom>
          <a:solidFill>
            <a:srgbClr val="E67E22"/>
          </a:solidFill>
          <a:ln/>
        </p:spPr>
      </p:sp>
      <p:sp>
        <p:nvSpPr>
          <p:cNvPr id="20" name="Text 17"/>
          <p:cNvSpPr/>
          <p:nvPr/>
        </p:nvSpPr>
        <p:spPr>
          <a:xfrm>
            <a:off x="8754120" y="3905876"/>
            <a:ext cx="321469" cy="352165"/>
          </a:xfrm>
          <a:prstGeom prst="rect">
            <a:avLst/>
          </a:prstGeom>
          <a:noFill/>
          <a:ln/>
        </p:spPr>
        <p:txBody>
          <a:bodyPr wrap="none" lIns="0" tIns="0" rIns="0" bIns="0" rtlCol="0" anchor="t">
            <a:spAutoFit/>
          </a:bodyPr>
          <a:lstStyle/>
          <a:p>
            <a:pPr marL="0" indent="0" algn="ctr">
              <a:lnSpc>
                <a:spcPts val="2200"/>
              </a:lnSpc>
              <a:buNone/>
            </a:pPr>
            <a:r>
              <a:rPr lang="en-US" sz="1704" dirty="0">
                <a:solidFill>
                  <a:srgbClr val="000000"/>
                </a:solidFill>
              </a:rPr>
              <a:t>🔍</a:t>
            </a:r>
            <a:endParaRPr lang="en-US" sz="1704" dirty="0"/>
          </a:p>
        </p:txBody>
      </p:sp>
      <p:sp>
        <p:nvSpPr>
          <p:cNvPr id="21" name="Text 18"/>
          <p:cNvSpPr/>
          <p:nvPr/>
        </p:nvSpPr>
        <p:spPr>
          <a:xfrm>
            <a:off x="7225841" y="3814340"/>
            <a:ext cx="1404231" cy="135615"/>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التسويق عبر محركات البحث</a:t>
            </a:r>
            <a:endParaRPr lang="en-US" sz="1200" dirty="0"/>
          </a:p>
        </p:txBody>
      </p:sp>
      <p:sp>
        <p:nvSpPr>
          <p:cNvPr id="22" name="Text 19"/>
          <p:cNvSpPr/>
          <p:nvPr/>
        </p:nvSpPr>
        <p:spPr>
          <a:xfrm>
            <a:off x="3554327" y="4082326"/>
            <a:ext cx="4244752" cy="161391"/>
          </a:xfrm>
          <a:prstGeom prst="rect">
            <a:avLst/>
          </a:prstGeom>
          <a:noFill/>
          <a:ln/>
        </p:spPr>
        <p:txBody>
          <a:bodyPr wrap="none" lIns="0" tIns="0" rIns="0" bIns="0" rtlCol="0" anchor="t">
            <a:spAutoFit/>
          </a:bodyPr>
          <a:lstStyle/>
          <a:p>
            <a:pPr marL="0" indent="0" algn="l">
              <a:lnSpc>
                <a:spcPts val="1200"/>
              </a:lnSpc>
              <a:buNone/>
            </a:pPr>
            <a:r>
              <a:rPr lang="en-US" sz="1400" b="1" dirty="0">
                <a:solidFill>
                  <a:srgbClr val="2C3E50"/>
                </a:solidFill>
              </a:rPr>
              <a:t>استهداف الكلمات المفتاحية والظهور في نتائج البحث عند بحث المستخدمين</a:t>
            </a:r>
            <a:endParaRPr lang="en-US" sz="1400" b="1" dirty="0"/>
          </a:p>
        </p:txBody>
      </p:sp>
      <p:sp>
        <p:nvSpPr>
          <p:cNvPr id="23" name="Shape 20"/>
          <p:cNvSpPr/>
          <p:nvPr/>
        </p:nvSpPr>
        <p:spPr>
          <a:xfrm>
            <a:off x="426689" y="3087218"/>
            <a:ext cx="8216157" cy="580765"/>
          </a:xfrm>
          <a:prstGeom prst="rect">
            <a:avLst/>
          </a:prstGeom>
          <a:solidFill>
            <a:srgbClr val="F5F7FA"/>
          </a:solidFill>
          <a:ln/>
        </p:spPr>
      </p:sp>
      <p:sp>
        <p:nvSpPr>
          <p:cNvPr id="24" name="Shape 21"/>
          <p:cNvSpPr/>
          <p:nvPr/>
        </p:nvSpPr>
        <p:spPr>
          <a:xfrm>
            <a:off x="8642847" y="3114794"/>
            <a:ext cx="21431" cy="580765"/>
          </a:xfrm>
          <a:prstGeom prst="rect">
            <a:avLst/>
          </a:prstGeom>
          <a:solidFill>
            <a:srgbClr val="E67E22"/>
          </a:solidFill>
          <a:ln/>
        </p:spPr>
      </p:sp>
      <p:sp>
        <p:nvSpPr>
          <p:cNvPr id="25" name="Text 22"/>
          <p:cNvSpPr/>
          <p:nvPr/>
        </p:nvSpPr>
        <p:spPr>
          <a:xfrm>
            <a:off x="8674993" y="3307725"/>
            <a:ext cx="400596" cy="282129"/>
          </a:xfrm>
          <a:prstGeom prst="rect">
            <a:avLst/>
          </a:prstGeom>
          <a:noFill/>
          <a:ln/>
        </p:spPr>
        <p:txBody>
          <a:bodyPr wrap="square" lIns="0" tIns="0" rIns="0" bIns="0" rtlCol="0" anchor="t">
            <a:spAutoFit/>
          </a:bodyPr>
          <a:lstStyle/>
          <a:p>
            <a:pPr marL="0" indent="0" algn="ctr">
              <a:lnSpc>
                <a:spcPts val="2200"/>
              </a:lnSpc>
              <a:buNone/>
            </a:pPr>
            <a:r>
              <a:rPr lang="en-US" sz="1704" dirty="0">
                <a:solidFill>
                  <a:srgbClr val="000000"/>
                </a:solidFill>
              </a:rPr>
              <a:t>✉️</a:t>
            </a:r>
            <a:endParaRPr lang="en-US" sz="1704" dirty="0"/>
          </a:p>
        </p:txBody>
      </p:sp>
      <p:sp>
        <p:nvSpPr>
          <p:cNvPr id="26" name="Text 23"/>
          <p:cNvSpPr/>
          <p:nvPr/>
        </p:nvSpPr>
        <p:spPr>
          <a:xfrm>
            <a:off x="7127338" y="3141497"/>
            <a:ext cx="1492396"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1A4D7C"/>
                </a:solidFill>
              </a:rPr>
              <a:t>التسويق عبر البريد الإلكتروني</a:t>
            </a:r>
            <a:endParaRPr lang="en-US" sz="1200" dirty="0"/>
          </a:p>
        </p:txBody>
      </p:sp>
      <p:sp>
        <p:nvSpPr>
          <p:cNvPr id="27" name="Text 24"/>
          <p:cNvSpPr/>
          <p:nvPr/>
        </p:nvSpPr>
        <p:spPr>
          <a:xfrm>
            <a:off x="2943277" y="3455001"/>
            <a:ext cx="4876335" cy="161391"/>
          </a:xfrm>
          <a:prstGeom prst="rect">
            <a:avLst/>
          </a:prstGeom>
          <a:noFill/>
          <a:ln/>
        </p:spPr>
        <p:txBody>
          <a:bodyPr wrap="none" lIns="0" tIns="0" rIns="0" bIns="0" rtlCol="0" anchor="t">
            <a:spAutoFit/>
          </a:bodyPr>
          <a:lstStyle/>
          <a:p>
            <a:pPr marL="0" indent="0" algn="l">
              <a:lnSpc>
                <a:spcPts val="1200"/>
              </a:lnSpc>
              <a:buNone/>
            </a:pPr>
            <a:r>
              <a:rPr lang="en-US" sz="1400" b="1" dirty="0">
                <a:solidFill>
                  <a:srgbClr val="2C3E50"/>
                </a:solidFill>
              </a:rPr>
              <a:t>إرسال رسائل بريد إلكترونية بمحتوى مفيد وعروض ترويجية لبناء علاقات طويلة الأمد</a:t>
            </a:r>
            <a:endParaRPr lang="en-US" sz="1400" b="1" dirty="0"/>
          </a:p>
        </p:txBody>
      </p:sp>
      <p:sp>
        <p:nvSpPr>
          <p:cNvPr id="28" name="Shape 25"/>
          <p:cNvSpPr/>
          <p:nvPr/>
        </p:nvSpPr>
        <p:spPr>
          <a:xfrm>
            <a:off x="428625" y="4418540"/>
            <a:ext cx="8286750" cy="580765"/>
          </a:xfrm>
          <a:prstGeom prst="rect">
            <a:avLst/>
          </a:prstGeom>
          <a:solidFill>
            <a:srgbClr val="F5F7FA"/>
          </a:solidFill>
          <a:ln/>
        </p:spPr>
      </p:sp>
      <p:sp>
        <p:nvSpPr>
          <p:cNvPr id="29" name="Shape 26"/>
          <p:cNvSpPr/>
          <p:nvPr/>
        </p:nvSpPr>
        <p:spPr>
          <a:xfrm>
            <a:off x="8660284" y="4400472"/>
            <a:ext cx="45719" cy="580765"/>
          </a:xfrm>
          <a:prstGeom prst="rect">
            <a:avLst/>
          </a:prstGeom>
          <a:solidFill>
            <a:srgbClr val="E67E22"/>
          </a:solidFill>
          <a:ln/>
        </p:spPr>
      </p:sp>
      <p:sp>
        <p:nvSpPr>
          <p:cNvPr id="30" name="Text 27"/>
          <p:cNvSpPr/>
          <p:nvPr/>
        </p:nvSpPr>
        <p:spPr>
          <a:xfrm>
            <a:off x="8715375" y="4532839"/>
            <a:ext cx="321469" cy="352165"/>
          </a:xfrm>
          <a:prstGeom prst="rect">
            <a:avLst/>
          </a:prstGeom>
          <a:noFill/>
          <a:ln/>
        </p:spPr>
        <p:txBody>
          <a:bodyPr wrap="none" lIns="0" tIns="0" rIns="0" bIns="0" rtlCol="0" anchor="t">
            <a:spAutoFit/>
          </a:bodyPr>
          <a:lstStyle/>
          <a:p>
            <a:pPr marL="0" indent="0" algn="ctr">
              <a:lnSpc>
                <a:spcPts val="2200"/>
              </a:lnSpc>
              <a:buNone/>
            </a:pPr>
            <a:r>
              <a:rPr lang="en-US" sz="1704" dirty="0">
                <a:solidFill>
                  <a:srgbClr val="000000"/>
                </a:solidFill>
              </a:rPr>
              <a:t>🎬</a:t>
            </a:r>
            <a:endParaRPr lang="en-US" sz="1704" dirty="0"/>
          </a:p>
        </p:txBody>
      </p:sp>
      <p:sp>
        <p:nvSpPr>
          <p:cNvPr id="31" name="Text 28"/>
          <p:cNvSpPr/>
          <p:nvPr/>
        </p:nvSpPr>
        <p:spPr>
          <a:xfrm>
            <a:off x="7873536" y="4418540"/>
            <a:ext cx="738985"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1A4D7C"/>
                </a:solidFill>
              </a:rPr>
              <a:t>إعلانات الفيديو</a:t>
            </a:r>
            <a:endParaRPr lang="en-US" sz="1200" dirty="0"/>
          </a:p>
        </p:txBody>
      </p:sp>
      <p:sp>
        <p:nvSpPr>
          <p:cNvPr id="32" name="Text 29"/>
          <p:cNvSpPr/>
          <p:nvPr/>
        </p:nvSpPr>
        <p:spPr>
          <a:xfrm>
            <a:off x="1667287" y="4723613"/>
            <a:ext cx="6152325" cy="161391"/>
          </a:xfrm>
          <a:prstGeom prst="rect">
            <a:avLst/>
          </a:prstGeom>
          <a:noFill/>
          <a:ln/>
        </p:spPr>
        <p:txBody>
          <a:bodyPr wrap="none" lIns="0" tIns="0" rIns="0" bIns="0" rtlCol="0" anchor="t">
            <a:spAutoFit/>
          </a:bodyPr>
          <a:lstStyle/>
          <a:p>
            <a:pPr marL="0" indent="0" algn="l">
              <a:lnSpc>
                <a:spcPts val="1200"/>
              </a:lnSpc>
              <a:buNone/>
            </a:pPr>
            <a:r>
              <a:rPr lang="en-US" sz="1400" b="1" dirty="0">
                <a:solidFill>
                  <a:srgbClr val="2C3E50"/>
                </a:solidFill>
              </a:rPr>
              <a:t>تجمع بين العناصر الصوتية والمرئية لإنشاء تجربة لا تُنسى وتقديم رسائل تسويقية مؤثرة على منصات متعددة</a:t>
            </a:r>
            <a:endParaRPr 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8344"/>
            <a:ext cx="9144000" cy="5143500"/>
          </a:xfrm>
          <a:prstGeom prst="rect">
            <a:avLst/>
          </a:prstGeom>
        </p:spPr>
      </p:pic>
      <p:sp>
        <p:nvSpPr>
          <p:cNvPr id="4" name="Text 1"/>
          <p:cNvSpPr/>
          <p:nvPr/>
        </p:nvSpPr>
        <p:spPr>
          <a:xfrm>
            <a:off x="6386211" y="678656"/>
            <a:ext cx="2329164" cy="270715"/>
          </a:xfrm>
          <a:prstGeom prst="rect">
            <a:avLst/>
          </a:prstGeom>
          <a:noFill/>
          <a:ln/>
        </p:spPr>
        <p:txBody>
          <a:bodyPr wrap="none" lIns="0" tIns="0" rIns="0" bIns="0" rtlCol="0" anchor="t">
            <a:spAutoFit/>
          </a:bodyPr>
          <a:lstStyle/>
          <a:p>
            <a:pPr marL="0" indent="0" algn="r" rtl="1">
              <a:lnSpc>
                <a:spcPts val="2200"/>
              </a:lnSpc>
              <a:buNone/>
            </a:pPr>
            <a:r>
              <a:rPr lang="en-US" b="1" dirty="0">
                <a:solidFill>
                  <a:srgbClr val="FFFFFF"/>
                </a:solidFill>
              </a:rPr>
              <a:t>الدعاية عبر الإنترنت والفروقات</a:t>
            </a:r>
            <a:endParaRPr lang="en-US" dirty="0"/>
          </a:p>
        </p:txBody>
      </p:sp>
      <p:sp>
        <p:nvSpPr>
          <p:cNvPr id="5" name="Shape 2"/>
          <p:cNvSpPr/>
          <p:nvPr/>
        </p:nvSpPr>
        <p:spPr>
          <a:xfrm>
            <a:off x="108155" y="1355526"/>
            <a:ext cx="8607220" cy="585039"/>
          </a:xfrm>
          <a:prstGeom prst="rect">
            <a:avLst/>
          </a:prstGeom>
          <a:solidFill>
            <a:srgbClr val="F5F7FA"/>
          </a:solidFill>
          <a:ln/>
        </p:spPr>
      </p:sp>
      <p:sp>
        <p:nvSpPr>
          <p:cNvPr id="6" name="Shape 3"/>
          <p:cNvSpPr/>
          <p:nvPr/>
        </p:nvSpPr>
        <p:spPr>
          <a:xfrm>
            <a:off x="8686800" y="1355527"/>
            <a:ext cx="28575" cy="454298"/>
          </a:xfrm>
          <a:prstGeom prst="rect">
            <a:avLst/>
          </a:prstGeom>
          <a:solidFill>
            <a:srgbClr val="E67E22"/>
          </a:solidFill>
          <a:ln/>
        </p:spPr>
      </p:sp>
      <p:sp>
        <p:nvSpPr>
          <p:cNvPr id="7" name="Text 4"/>
          <p:cNvSpPr/>
          <p:nvPr/>
        </p:nvSpPr>
        <p:spPr>
          <a:xfrm>
            <a:off x="195647" y="1340887"/>
            <a:ext cx="8538394" cy="661656"/>
          </a:xfrm>
          <a:prstGeom prst="rect">
            <a:avLst/>
          </a:prstGeom>
          <a:noFill/>
          <a:ln/>
        </p:spPr>
        <p:txBody>
          <a:bodyPr wrap="square" lIns="102108" tIns="68072" rIns="102108" bIns="68072" rtlCol="0" anchor="t">
            <a:spAutoFit/>
          </a:bodyPr>
          <a:lstStyle/>
          <a:p>
            <a:pPr marL="0" indent="0" algn="r" rtl="1">
              <a:lnSpc>
                <a:spcPct val="150000"/>
              </a:lnSpc>
              <a:buNone/>
            </a:pPr>
            <a:r>
              <a:rPr lang="en-US" sz="1200" b="1" dirty="0">
                <a:solidFill>
                  <a:srgbClr val="2C3E50"/>
                </a:solidFill>
              </a:rPr>
              <a:t>الدعاية هي أداة تسويقية وترويجية تمتلكها الشركة وتستخدمها للترويج والإعلان عن منتج أو خدمة معينة لإقناع المستهلك. تختلف عن الإعلان في عدة جوانب مهمة من حيث الجهة المسؤولة والمصداقية والتكلفة والتأثير على المبيعات.</a:t>
            </a:r>
            <a:endParaRPr lang="en-US" sz="1200" b="1" dirty="0"/>
          </a:p>
        </p:txBody>
      </p:sp>
      <p:sp>
        <p:nvSpPr>
          <p:cNvPr id="8" name="Shape 5"/>
          <p:cNvSpPr/>
          <p:nvPr/>
        </p:nvSpPr>
        <p:spPr>
          <a:xfrm>
            <a:off x="432197" y="1956271"/>
            <a:ext cx="8279606" cy="262533"/>
          </a:xfrm>
          <a:prstGeom prst="rect">
            <a:avLst/>
          </a:prstGeom>
          <a:solidFill>
            <a:srgbClr val="FFFFFF"/>
          </a:solidFill>
          <a:ln/>
        </p:spPr>
      </p:sp>
      <p:sp>
        <p:nvSpPr>
          <p:cNvPr id="9" name="Shape 6"/>
          <p:cNvSpPr/>
          <p:nvPr/>
        </p:nvSpPr>
        <p:spPr>
          <a:xfrm>
            <a:off x="5631284" y="1956271"/>
            <a:ext cx="3080519" cy="262533"/>
          </a:xfrm>
          <a:prstGeom prst="rect">
            <a:avLst/>
          </a:prstGeom>
          <a:solidFill>
            <a:srgbClr val="1A4D7C"/>
          </a:solidFill>
          <a:ln w="9144">
            <a:solidFill>
              <a:srgbClr val="DDDDDD"/>
            </a:solidFill>
            <a:prstDash val="solid"/>
          </a:ln>
        </p:spPr>
      </p:sp>
      <p:sp>
        <p:nvSpPr>
          <p:cNvPr id="10" name="Text 7"/>
          <p:cNvSpPr/>
          <p:nvPr/>
        </p:nvSpPr>
        <p:spPr>
          <a:xfrm>
            <a:off x="5631284" y="1947211"/>
            <a:ext cx="3080519"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FFFFFF"/>
                </a:solidFill>
              </a:rPr>
              <a:t>الدعاية</a:t>
            </a:r>
            <a:endParaRPr lang="en-US" sz="1200" dirty="0"/>
          </a:p>
        </p:txBody>
      </p:sp>
      <p:sp>
        <p:nvSpPr>
          <p:cNvPr id="11" name="Shape 8"/>
          <p:cNvSpPr/>
          <p:nvPr/>
        </p:nvSpPr>
        <p:spPr>
          <a:xfrm>
            <a:off x="2771998" y="1956271"/>
            <a:ext cx="2859286" cy="262533"/>
          </a:xfrm>
          <a:prstGeom prst="rect">
            <a:avLst/>
          </a:prstGeom>
          <a:solidFill>
            <a:srgbClr val="1A4D7C"/>
          </a:solidFill>
          <a:ln w="9144">
            <a:solidFill>
              <a:srgbClr val="DDDDDD"/>
            </a:solidFill>
            <a:prstDash val="solid"/>
          </a:ln>
        </p:spPr>
      </p:sp>
      <p:sp>
        <p:nvSpPr>
          <p:cNvPr id="12" name="Text 9"/>
          <p:cNvSpPr/>
          <p:nvPr/>
        </p:nvSpPr>
        <p:spPr>
          <a:xfrm>
            <a:off x="2771998" y="1947211"/>
            <a:ext cx="2859286"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FFFFFF"/>
                </a:solidFill>
              </a:rPr>
              <a:t>الإعلان</a:t>
            </a:r>
            <a:endParaRPr lang="en-US" sz="1200" dirty="0"/>
          </a:p>
        </p:txBody>
      </p:sp>
      <p:sp>
        <p:nvSpPr>
          <p:cNvPr id="13" name="Shape 10"/>
          <p:cNvSpPr/>
          <p:nvPr/>
        </p:nvSpPr>
        <p:spPr>
          <a:xfrm>
            <a:off x="432197" y="1956271"/>
            <a:ext cx="2339801" cy="262533"/>
          </a:xfrm>
          <a:prstGeom prst="rect">
            <a:avLst/>
          </a:prstGeom>
          <a:solidFill>
            <a:srgbClr val="1A4D7C"/>
          </a:solidFill>
          <a:ln w="9144">
            <a:solidFill>
              <a:srgbClr val="DDDDDD"/>
            </a:solidFill>
            <a:prstDash val="solid"/>
          </a:ln>
        </p:spPr>
      </p:sp>
      <p:sp>
        <p:nvSpPr>
          <p:cNvPr id="14" name="Text 11"/>
          <p:cNvSpPr/>
          <p:nvPr/>
        </p:nvSpPr>
        <p:spPr>
          <a:xfrm>
            <a:off x="432197" y="1947211"/>
            <a:ext cx="2339801"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FFFFFF"/>
                </a:solidFill>
              </a:rPr>
              <a:t>المعيار</a:t>
            </a:r>
            <a:endParaRPr lang="en-US" sz="1200" dirty="0"/>
          </a:p>
        </p:txBody>
      </p:sp>
      <p:sp>
        <p:nvSpPr>
          <p:cNvPr id="15" name="Shape 12"/>
          <p:cNvSpPr/>
          <p:nvPr/>
        </p:nvSpPr>
        <p:spPr>
          <a:xfrm>
            <a:off x="432197" y="2211660"/>
            <a:ext cx="8279606" cy="262533"/>
          </a:xfrm>
          <a:prstGeom prst="rect">
            <a:avLst/>
          </a:prstGeom>
          <a:solidFill>
            <a:srgbClr val="FFFFFF"/>
          </a:solidFill>
          <a:ln/>
        </p:spPr>
      </p:sp>
      <p:sp>
        <p:nvSpPr>
          <p:cNvPr id="16" name="Text 13"/>
          <p:cNvSpPr/>
          <p:nvPr/>
        </p:nvSpPr>
        <p:spPr>
          <a:xfrm>
            <a:off x="5631284" y="2202600"/>
            <a:ext cx="3080519" cy="280654"/>
          </a:xfrm>
          <a:prstGeom prst="rect">
            <a:avLst/>
          </a:prstGeom>
          <a:noFill/>
          <a:ln/>
        </p:spPr>
        <p:txBody>
          <a:bodyPr wrap="square" lIns="76581" tIns="76581" rIns="76581" bIns="76581" rtlCol="0" anchor="ctr">
            <a:spAutoFit/>
          </a:bodyPr>
          <a:lstStyle/>
          <a:p>
            <a:pPr marL="0" indent="0" algn="ctr" rtl="1">
              <a:lnSpc>
                <a:spcPts val="900"/>
              </a:lnSpc>
              <a:buNone/>
            </a:pPr>
            <a:r>
              <a:rPr lang="en-US" sz="1200" b="1" dirty="0">
                <a:solidFill>
                  <a:srgbClr val="2C3E50"/>
                </a:solidFill>
              </a:rPr>
              <a:t>الشركة نفسها</a:t>
            </a:r>
            <a:endParaRPr lang="en-US" sz="1200" b="1" dirty="0"/>
          </a:p>
        </p:txBody>
      </p:sp>
      <p:sp>
        <p:nvSpPr>
          <p:cNvPr id="17" name="Text 14"/>
          <p:cNvSpPr/>
          <p:nvPr/>
        </p:nvSpPr>
        <p:spPr>
          <a:xfrm>
            <a:off x="2771998" y="2202600"/>
            <a:ext cx="2859286" cy="280654"/>
          </a:xfrm>
          <a:prstGeom prst="rect">
            <a:avLst/>
          </a:prstGeom>
          <a:noFill/>
          <a:ln/>
        </p:spPr>
        <p:txBody>
          <a:bodyPr wrap="square" lIns="76581" tIns="76581" rIns="76581" bIns="76581" rtlCol="0" anchor="ctr">
            <a:spAutoFit/>
          </a:bodyPr>
          <a:lstStyle/>
          <a:p>
            <a:pPr marL="0" indent="0" algn="ctr" rtl="1">
              <a:lnSpc>
                <a:spcPts val="900"/>
              </a:lnSpc>
              <a:buNone/>
            </a:pPr>
            <a:r>
              <a:rPr lang="en-US" sz="1200" b="1" dirty="0">
                <a:solidFill>
                  <a:srgbClr val="2C3E50"/>
                </a:solidFill>
              </a:rPr>
              <a:t>أطراف ثالثة محايدة</a:t>
            </a:r>
            <a:endParaRPr lang="en-US" sz="1200" b="1" dirty="0"/>
          </a:p>
        </p:txBody>
      </p:sp>
      <p:sp>
        <p:nvSpPr>
          <p:cNvPr id="18" name="Text 15"/>
          <p:cNvSpPr/>
          <p:nvPr/>
        </p:nvSpPr>
        <p:spPr>
          <a:xfrm>
            <a:off x="1326568" y="2309189"/>
            <a:ext cx="785471" cy="125997"/>
          </a:xfrm>
          <a:prstGeom prst="rect">
            <a:avLst/>
          </a:prstGeom>
          <a:noFill/>
          <a:ln/>
        </p:spPr>
        <p:txBody>
          <a:bodyPr wrap="none" lIns="0" tIns="0" rIns="0" bIns="0" rtlCol="0" anchor="t">
            <a:spAutoFit/>
          </a:bodyPr>
          <a:lstStyle/>
          <a:p>
            <a:pPr marL="0" indent="0" algn="ctr" rtl="1">
              <a:lnSpc>
                <a:spcPts val="900"/>
              </a:lnSpc>
              <a:buNone/>
            </a:pPr>
            <a:r>
              <a:rPr lang="en-US" sz="1200" b="1" dirty="0">
                <a:solidFill>
                  <a:srgbClr val="1A4D7C"/>
                </a:solidFill>
              </a:rPr>
              <a:t>الجهة المسؤولة</a:t>
            </a:r>
            <a:endParaRPr lang="en-US" sz="1200" dirty="0"/>
          </a:p>
        </p:txBody>
      </p:sp>
      <p:sp>
        <p:nvSpPr>
          <p:cNvPr id="19" name="Shape 16"/>
          <p:cNvSpPr/>
          <p:nvPr/>
        </p:nvSpPr>
        <p:spPr>
          <a:xfrm>
            <a:off x="432197" y="2474193"/>
            <a:ext cx="8279606" cy="262533"/>
          </a:xfrm>
          <a:prstGeom prst="rect">
            <a:avLst/>
          </a:prstGeom>
          <a:solidFill>
            <a:srgbClr val="F5F7FA"/>
          </a:solidFill>
          <a:ln/>
        </p:spPr>
      </p:sp>
      <p:sp>
        <p:nvSpPr>
          <p:cNvPr id="20" name="Text 17"/>
          <p:cNvSpPr/>
          <p:nvPr/>
        </p:nvSpPr>
        <p:spPr>
          <a:xfrm>
            <a:off x="5631284" y="2465133"/>
            <a:ext cx="3080519"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منخفضة (من الشركة)</a:t>
            </a:r>
            <a:endParaRPr lang="en-US" sz="1200" b="1" dirty="0"/>
          </a:p>
        </p:txBody>
      </p:sp>
      <p:sp>
        <p:nvSpPr>
          <p:cNvPr id="21" name="Text 18"/>
          <p:cNvSpPr/>
          <p:nvPr/>
        </p:nvSpPr>
        <p:spPr>
          <a:xfrm>
            <a:off x="2771998" y="2465133"/>
            <a:ext cx="2859286"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عالية (من جهات محايدة)</a:t>
            </a:r>
            <a:endParaRPr lang="en-US" sz="1200" b="1" dirty="0"/>
          </a:p>
        </p:txBody>
      </p:sp>
      <p:sp>
        <p:nvSpPr>
          <p:cNvPr id="22" name="Text 19"/>
          <p:cNvSpPr/>
          <p:nvPr/>
        </p:nvSpPr>
        <p:spPr>
          <a:xfrm>
            <a:off x="1559840" y="2563406"/>
            <a:ext cx="492122" cy="125997"/>
          </a:xfrm>
          <a:prstGeom prst="rect">
            <a:avLst/>
          </a:prstGeom>
          <a:noFill/>
          <a:ln/>
        </p:spPr>
        <p:txBody>
          <a:bodyPr wrap="none" lIns="0" tIns="0" rIns="0" bIns="0" rtlCol="0" anchor="t">
            <a:spAutoFit/>
          </a:bodyPr>
          <a:lstStyle/>
          <a:p>
            <a:pPr marL="0" indent="0" algn="l">
              <a:lnSpc>
                <a:spcPts val="900"/>
              </a:lnSpc>
              <a:buNone/>
            </a:pPr>
            <a:r>
              <a:rPr lang="en-US" sz="1200" b="1" dirty="0">
                <a:solidFill>
                  <a:srgbClr val="1A4D7C"/>
                </a:solidFill>
              </a:rPr>
              <a:t>المصداقية</a:t>
            </a:r>
            <a:endParaRPr lang="en-US" sz="1200" dirty="0"/>
          </a:p>
        </p:txBody>
      </p:sp>
      <p:sp>
        <p:nvSpPr>
          <p:cNvPr id="23" name="Shape 20"/>
          <p:cNvSpPr/>
          <p:nvPr/>
        </p:nvSpPr>
        <p:spPr>
          <a:xfrm>
            <a:off x="467916" y="2757134"/>
            <a:ext cx="8279606" cy="262533"/>
          </a:xfrm>
          <a:prstGeom prst="rect">
            <a:avLst/>
          </a:prstGeom>
          <a:solidFill>
            <a:srgbClr val="FFFFFF"/>
          </a:solidFill>
          <a:ln/>
        </p:spPr>
      </p:sp>
      <p:sp>
        <p:nvSpPr>
          <p:cNvPr id="24" name="Text 21"/>
          <p:cNvSpPr/>
          <p:nvPr/>
        </p:nvSpPr>
        <p:spPr>
          <a:xfrm>
            <a:off x="5631284" y="2727666"/>
            <a:ext cx="3080519"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عالية جداً</a:t>
            </a:r>
            <a:endParaRPr lang="en-US" sz="1200" b="1" dirty="0"/>
          </a:p>
        </p:txBody>
      </p:sp>
      <p:sp>
        <p:nvSpPr>
          <p:cNvPr id="25" name="Text 22"/>
          <p:cNvSpPr/>
          <p:nvPr/>
        </p:nvSpPr>
        <p:spPr>
          <a:xfrm>
            <a:off x="2771998" y="2727666"/>
            <a:ext cx="2859286"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منخفضة نسبياً</a:t>
            </a:r>
            <a:endParaRPr lang="en-US" sz="1200" b="1" dirty="0"/>
          </a:p>
        </p:txBody>
      </p:sp>
      <p:sp>
        <p:nvSpPr>
          <p:cNvPr id="26" name="Text 23"/>
          <p:cNvSpPr/>
          <p:nvPr/>
        </p:nvSpPr>
        <p:spPr>
          <a:xfrm>
            <a:off x="1646402" y="2823364"/>
            <a:ext cx="318998" cy="125997"/>
          </a:xfrm>
          <a:prstGeom prst="rect">
            <a:avLst/>
          </a:prstGeom>
          <a:noFill/>
          <a:ln/>
        </p:spPr>
        <p:txBody>
          <a:bodyPr wrap="none" lIns="0" tIns="0" rIns="0" bIns="0" rtlCol="0" anchor="t">
            <a:spAutoFit/>
          </a:bodyPr>
          <a:lstStyle/>
          <a:p>
            <a:pPr marL="0" indent="0" algn="l">
              <a:lnSpc>
                <a:spcPts val="900"/>
              </a:lnSpc>
              <a:buNone/>
            </a:pPr>
            <a:r>
              <a:rPr lang="en-US" sz="1200" b="1" dirty="0">
                <a:solidFill>
                  <a:srgbClr val="1A4D7C"/>
                </a:solidFill>
              </a:rPr>
              <a:t>التكلفة</a:t>
            </a:r>
            <a:endParaRPr lang="en-US" sz="1200" b="1" dirty="0"/>
          </a:p>
        </p:txBody>
      </p:sp>
      <p:sp>
        <p:nvSpPr>
          <p:cNvPr id="27" name="Shape 24"/>
          <p:cNvSpPr/>
          <p:nvPr/>
        </p:nvSpPr>
        <p:spPr>
          <a:xfrm>
            <a:off x="432197" y="2999259"/>
            <a:ext cx="8279606" cy="262533"/>
          </a:xfrm>
          <a:prstGeom prst="rect">
            <a:avLst/>
          </a:prstGeom>
          <a:solidFill>
            <a:srgbClr val="F5F7FA"/>
          </a:solidFill>
          <a:ln/>
        </p:spPr>
      </p:sp>
      <p:sp>
        <p:nvSpPr>
          <p:cNvPr id="28" name="Text 25"/>
          <p:cNvSpPr/>
          <p:nvPr/>
        </p:nvSpPr>
        <p:spPr>
          <a:xfrm>
            <a:off x="5631284" y="2990199"/>
            <a:ext cx="3080519"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فئة محددة من المستهلكين</a:t>
            </a:r>
            <a:endParaRPr lang="en-US" sz="1200" b="1" dirty="0"/>
          </a:p>
        </p:txBody>
      </p:sp>
      <p:sp>
        <p:nvSpPr>
          <p:cNvPr id="29" name="Text 26"/>
          <p:cNvSpPr/>
          <p:nvPr/>
        </p:nvSpPr>
        <p:spPr>
          <a:xfrm>
            <a:off x="2771998" y="2990199"/>
            <a:ext cx="2859286"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عام وشامل</a:t>
            </a:r>
            <a:endParaRPr lang="en-US" sz="1200" b="1" dirty="0"/>
          </a:p>
        </p:txBody>
      </p:sp>
      <p:sp>
        <p:nvSpPr>
          <p:cNvPr id="30" name="Text 27"/>
          <p:cNvSpPr/>
          <p:nvPr/>
        </p:nvSpPr>
        <p:spPr>
          <a:xfrm>
            <a:off x="1326568" y="3085897"/>
            <a:ext cx="963405" cy="125997"/>
          </a:xfrm>
          <a:prstGeom prst="rect">
            <a:avLst/>
          </a:prstGeom>
          <a:noFill/>
          <a:ln/>
        </p:spPr>
        <p:txBody>
          <a:bodyPr wrap="none" lIns="0" tIns="0" rIns="0" bIns="0" rtlCol="0" anchor="t">
            <a:spAutoFit/>
          </a:bodyPr>
          <a:lstStyle/>
          <a:p>
            <a:pPr marL="0" indent="0" algn="l">
              <a:lnSpc>
                <a:spcPts val="900"/>
              </a:lnSpc>
              <a:buNone/>
            </a:pPr>
            <a:r>
              <a:rPr lang="en-US" sz="1200" b="1" dirty="0">
                <a:solidFill>
                  <a:srgbClr val="1A4D7C"/>
                </a:solidFill>
              </a:rPr>
              <a:t>الجمهور المستهدف</a:t>
            </a:r>
            <a:endParaRPr lang="en-US" sz="1200" dirty="0"/>
          </a:p>
        </p:txBody>
      </p:sp>
      <p:sp>
        <p:nvSpPr>
          <p:cNvPr id="31" name="Shape 28"/>
          <p:cNvSpPr/>
          <p:nvPr/>
        </p:nvSpPr>
        <p:spPr>
          <a:xfrm>
            <a:off x="432197" y="3261792"/>
            <a:ext cx="8279606" cy="262533"/>
          </a:xfrm>
          <a:prstGeom prst="rect">
            <a:avLst/>
          </a:prstGeom>
          <a:solidFill>
            <a:srgbClr val="FFFFFF"/>
          </a:solidFill>
          <a:ln/>
        </p:spPr>
      </p:sp>
      <p:sp>
        <p:nvSpPr>
          <p:cNvPr id="32" name="Text 29"/>
          <p:cNvSpPr/>
          <p:nvPr/>
        </p:nvSpPr>
        <p:spPr>
          <a:xfrm>
            <a:off x="5631284" y="3252732"/>
            <a:ext cx="3080519"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مباشر على المبيعات</a:t>
            </a:r>
            <a:endParaRPr lang="en-US" sz="1200" b="1" dirty="0"/>
          </a:p>
        </p:txBody>
      </p:sp>
      <p:sp>
        <p:nvSpPr>
          <p:cNvPr id="33" name="Text 30"/>
          <p:cNvSpPr/>
          <p:nvPr/>
        </p:nvSpPr>
        <p:spPr>
          <a:xfrm>
            <a:off x="2771998" y="3252732"/>
            <a:ext cx="2859286" cy="280654"/>
          </a:xfrm>
          <a:prstGeom prst="rect">
            <a:avLst/>
          </a:prstGeom>
          <a:noFill/>
          <a:ln/>
        </p:spPr>
        <p:txBody>
          <a:bodyPr wrap="square" lIns="76581" tIns="76581" rIns="76581" bIns="76581" rtlCol="0" anchor="ctr">
            <a:spAutoFit/>
          </a:bodyPr>
          <a:lstStyle/>
          <a:p>
            <a:pPr marL="0" indent="0" algn="ctr">
              <a:lnSpc>
                <a:spcPts val="900"/>
              </a:lnSpc>
              <a:buNone/>
            </a:pPr>
            <a:r>
              <a:rPr lang="en-US" sz="1200" b="1" dirty="0">
                <a:solidFill>
                  <a:srgbClr val="2C3E50"/>
                </a:solidFill>
              </a:rPr>
              <a:t>غير مباشر على المبيعات</a:t>
            </a:r>
            <a:endParaRPr lang="en-US" sz="1200" b="1" dirty="0"/>
          </a:p>
        </p:txBody>
      </p:sp>
      <p:sp>
        <p:nvSpPr>
          <p:cNvPr id="34" name="Text 31"/>
          <p:cNvSpPr/>
          <p:nvPr/>
        </p:nvSpPr>
        <p:spPr>
          <a:xfrm>
            <a:off x="1646402" y="3346535"/>
            <a:ext cx="299762" cy="125997"/>
          </a:xfrm>
          <a:prstGeom prst="rect">
            <a:avLst/>
          </a:prstGeom>
          <a:noFill/>
          <a:ln/>
        </p:spPr>
        <p:txBody>
          <a:bodyPr wrap="none" lIns="0" tIns="0" rIns="0" bIns="0" rtlCol="0" anchor="t">
            <a:spAutoFit/>
          </a:bodyPr>
          <a:lstStyle/>
          <a:p>
            <a:pPr marL="0" indent="0" algn="l">
              <a:lnSpc>
                <a:spcPts val="900"/>
              </a:lnSpc>
              <a:buNone/>
            </a:pPr>
            <a:r>
              <a:rPr lang="en-US" sz="1200" b="1" dirty="0">
                <a:solidFill>
                  <a:srgbClr val="1A4D7C"/>
                </a:solidFill>
              </a:rPr>
              <a:t>التأثير</a:t>
            </a:r>
            <a:endParaRPr lang="en-US" sz="1200" dirty="0"/>
          </a:p>
        </p:txBody>
      </p:sp>
      <p:sp>
        <p:nvSpPr>
          <p:cNvPr id="35" name="Text 32"/>
          <p:cNvSpPr/>
          <p:nvPr/>
        </p:nvSpPr>
        <p:spPr>
          <a:xfrm>
            <a:off x="7492799" y="3681454"/>
            <a:ext cx="1274388" cy="142155"/>
          </a:xfrm>
          <a:prstGeom prst="rect">
            <a:avLst/>
          </a:prstGeom>
          <a:noFill/>
          <a:ln/>
        </p:spPr>
        <p:txBody>
          <a:bodyPr wrap="none" lIns="0" tIns="0" rIns="0" bIns="0" rtlCol="0" anchor="t">
            <a:spAutoFit/>
          </a:bodyPr>
          <a:lstStyle/>
          <a:p>
            <a:pPr marL="0" indent="0" algn="r" rtl="1">
              <a:lnSpc>
                <a:spcPts val="1000"/>
              </a:lnSpc>
              <a:buNone/>
            </a:pPr>
            <a:r>
              <a:rPr lang="en-US" sz="1400" b="1" dirty="0">
                <a:solidFill>
                  <a:srgbClr val="1A4D7C"/>
                </a:solidFill>
              </a:rPr>
              <a:t>أشكال الدعاية الرقمية:</a:t>
            </a:r>
            <a:endParaRPr lang="en-US" sz="1400" dirty="0"/>
          </a:p>
        </p:txBody>
      </p:sp>
      <p:sp>
        <p:nvSpPr>
          <p:cNvPr id="36" name="Shape 33"/>
          <p:cNvSpPr/>
          <p:nvPr/>
        </p:nvSpPr>
        <p:spPr>
          <a:xfrm>
            <a:off x="4607719" y="3945806"/>
            <a:ext cx="4107656" cy="337542"/>
          </a:xfrm>
          <a:prstGeom prst="rect">
            <a:avLst/>
          </a:prstGeom>
          <a:solidFill>
            <a:srgbClr val="F5F7FA"/>
          </a:solidFill>
          <a:ln/>
        </p:spPr>
      </p:sp>
      <p:sp>
        <p:nvSpPr>
          <p:cNvPr id="37" name="Shape 34"/>
          <p:cNvSpPr/>
          <p:nvPr/>
        </p:nvSpPr>
        <p:spPr>
          <a:xfrm>
            <a:off x="8693944" y="3945806"/>
            <a:ext cx="21431" cy="337542"/>
          </a:xfrm>
          <a:prstGeom prst="rect">
            <a:avLst/>
          </a:prstGeom>
          <a:solidFill>
            <a:srgbClr val="E67E22"/>
          </a:solidFill>
          <a:ln/>
        </p:spPr>
      </p:sp>
      <p:sp>
        <p:nvSpPr>
          <p:cNvPr id="38" name="Text 35"/>
          <p:cNvSpPr/>
          <p:nvPr/>
        </p:nvSpPr>
        <p:spPr>
          <a:xfrm>
            <a:off x="8465344" y="4017243"/>
            <a:ext cx="178594"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000000"/>
                </a:solidFill>
              </a:rPr>
              <a:t>📱</a:t>
            </a:r>
            <a:endParaRPr lang="en-US" sz="1050" dirty="0"/>
          </a:p>
        </p:txBody>
      </p:sp>
      <p:sp>
        <p:nvSpPr>
          <p:cNvPr id="39" name="Text 36"/>
          <p:cNvSpPr/>
          <p:nvPr/>
        </p:nvSpPr>
        <p:spPr>
          <a:xfrm>
            <a:off x="5801035" y="4066677"/>
            <a:ext cx="2199320"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الدعاية الرقمية (الإعلانات الرقمية المدفوعة)</a:t>
            </a:r>
            <a:endParaRPr lang="en-US" sz="1200" b="1" dirty="0"/>
          </a:p>
        </p:txBody>
      </p:sp>
      <p:sp>
        <p:nvSpPr>
          <p:cNvPr id="40" name="Shape 37"/>
          <p:cNvSpPr/>
          <p:nvPr/>
        </p:nvSpPr>
        <p:spPr>
          <a:xfrm>
            <a:off x="428625" y="3945806"/>
            <a:ext cx="4107656" cy="337542"/>
          </a:xfrm>
          <a:prstGeom prst="rect">
            <a:avLst/>
          </a:prstGeom>
          <a:solidFill>
            <a:srgbClr val="F5F7FA"/>
          </a:solidFill>
          <a:ln/>
        </p:spPr>
      </p:sp>
      <p:sp>
        <p:nvSpPr>
          <p:cNvPr id="41" name="Shape 38"/>
          <p:cNvSpPr/>
          <p:nvPr/>
        </p:nvSpPr>
        <p:spPr>
          <a:xfrm>
            <a:off x="4514850" y="3945806"/>
            <a:ext cx="21431" cy="337542"/>
          </a:xfrm>
          <a:prstGeom prst="rect">
            <a:avLst/>
          </a:prstGeom>
          <a:solidFill>
            <a:srgbClr val="E67E22"/>
          </a:solidFill>
          <a:ln/>
        </p:spPr>
      </p:sp>
      <p:sp>
        <p:nvSpPr>
          <p:cNvPr id="42" name="Text 39"/>
          <p:cNvSpPr/>
          <p:nvPr/>
        </p:nvSpPr>
        <p:spPr>
          <a:xfrm>
            <a:off x="4286250" y="4017243"/>
            <a:ext cx="178594"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000000"/>
                </a:solidFill>
              </a:rPr>
              <a:t>👥</a:t>
            </a:r>
            <a:endParaRPr lang="en-US" sz="1050" dirty="0"/>
          </a:p>
        </p:txBody>
      </p:sp>
      <p:sp>
        <p:nvSpPr>
          <p:cNvPr id="43" name="Text 40"/>
          <p:cNvSpPr/>
          <p:nvPr/>
        </p:nvSpPr>
        <p:spPr>
          <a:xfrm>
            <a:off x="2051962" y="4055962"/>
            <a:ext cx="1897955"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الدعاية عبر وسائل التواصل الاجتماعي</a:t>
            </a:r>
            <a:endParaRPr lang="en-US" sz="1200" b="1" dirty="0"/>
          </a:p>
        </p:txBody>
      </p:sp>
      <p:sp>
        <p:nvSpPr>
          <p:cNvPr id="44" name="Shape 41"/>
          <p:cNvSpPr/>
          <p:nvPr/>
        </p:nvSpPr>
        <p:spPr>
          <a:xfrm>
            <a:off x="4607719" y="4354785"/>
            <a:ext cx="4107656" cy="337542"/>
          </a:xfrm>
          <a:prstGeom prst="rect">
            <a:avLst/>
          </a:prstGeom>
          <a:solidFill>
            <a:srgbClr val="F5F7FA"/>
          </a:solidFill>
          <a:ln/>
        </p:spPr>
      </p:sp>
      <p:sp>
        <p:nvSpPr>
          <p:cNvPr id="45" name="Shape 42"/>
          <p:cNvSpPr/>
          <p:nvPr/>
        </p:nvSpPr>
        <p:spPr>
          <a:xfrm>
            <a:off x="8693944" y="4354785"/>
            <a:ext cx="21431" cy="337542"/>
          </a:xfrm>
          <a:prstGeom prst="rect">
            <a:avLst/>
          </a:prstGeom>
          <a:solidFill>
            <a:srgbClr val="E67E22"/>
          </a:solidFill>
          <a:ln/>
        </p:spPr>
      </p:sp>
      <p:sp>
        <p:nvSpPr>
          <p:cNvPr id="46" name="Text 43"/>
          <p:cNvSpPr/>
          <p:nvPr/>
        </p:nvSpPr>
        <p:spPr>
          <a:xfrm>
            <a:off x="8465344" y="4426223"/>
            <a:ext cx="178594"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000000"/>
                </a:solidFill>
              </a:rPr>
              <a:t>⭐</a:t>
            </a:r>
            <a:endParaRPr lang="en-US" sz="1050" dirty="0"/>
          </a:p>
        </p:txBody>
      </p:sp>
      <p:sp>
        <p:nvSpPr>
          <p:cNvPr id="47" name="Text 44"/>
          <p:cNvSpPr/>
          <p:nvPr/>
        </p:nvSpPr>
        <p:spPr>
          <a:xfrm>
            <a:off x="6254073" y="4523556"/>
            <a:ext cx="1500411"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الدعاية عبر المؤثرين الرقميين</a:t>
            </a:r>
            <a:endParaRPr lang="en-US" sz="1200" b="1" dirty="0"/>
          </a:p>
        </p:txBody>
      </p:sp>
      <p:sp>
        <p:nvSpPr>
          <p:cNvPr id="48" name="Shape 45"/>
          <p:cNvSpPr/>
          <p:nvPr/>
        </p:nvSpPr>
        <p:spPr>
          <a:xfrm>
            <a:off x="428625" y="4354785"/>
            <a:ext cx="4107656" cy="337542"/>
          </a:xfrm>
          <a:prstGeom prst="rect">
            <a:avLst/>
          </a:prstGeom>
          <a:solidFill>
            <a:srgbClr val="F5F7FA"/>
          </a:solidFill>
          <a:ln/>
        </p:spPr>
      </p:sp>
      <p:sp>
        <p:nvSpPr>
          <p:cNvPr id="49" name="Shape 46"/>
          <p:cNvSpPr/>
          <p:nvPr/>
        </p:nvSpPr>
        <p:spPr>
          <a:xfrm>
            <a:off x="4514850" y="4354785"/>
            <a:ext cx="21431" cy="337542"/>
          </a:xfrm>
          <a:prstGeom prst="rect">
            <a:avLst/>
          </a:prstGeom>
          <a:solidFill>
            <a:srgbClr val="E67E22"/>
          </a:solidFill>
          <a:ln/>
        </p:spPr>
      </p:sp>
      <p:sp>
        <p:nvSpPr>
          <p:cNvPr id="50" name="Text 47"/>
          <p:cNvSpPr/>
          <p:nvPr/>
        </p:nvSpPr>
        <p:spPr>
          <a:xfrm>
            <a:off x="4286250" y="4426223"/>
            <a:ext cx="178594" cy="194667"/>
          </a:xfrm>
          <a:prstGeom prst="rect">
            <a:avLst/>
          </a:prstGeom>
          <a:noFill/>
          <a:ln/>
        </p:spPr>
        <p:txBody>
          <a:bodyPr wrap="none" lIns="0" tIns="0" rIns="0" bIns="0" rtlCol="0" anchor="t">
            <a:spAutoFit/>
          </a:bodyPr>
          <a:lstStyle/>
          <a:p>
            <a:pPr marL="0" indent="0" algn="l">
              <a:lnSpc>
                <a:spcPts val="1400"/>
              </a:lnSpc>
              <a:buNone/>
            </a:pPr>
            <a:r>
              <a:rPr lang="en-US" sz="1050" dirty="0">
                <a:solidFill>
                  <a:srgbClr val="000000"/>
                </a:solidFill>
              </a:rPr>
              <a:t>📝</a:t>
            </a:r>
            <a:endParaRPr lang="en-US" sz="1050" dirty="0"/>
          </a:p>
        </p:txBody>
      </p:sp>
      <p:sp>
        <p:nvSpPr>
          <p:cNvPr id="51" name="Text 48"/>
          <p:cNvSpPr/>
          <p:nvPr/>
        </p:nvSpPr>
        <p:spPr>
          <a:xfrm>
            <a:off x="2143174" y="4463728"/>
            <a:ext cx="1753685"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الدعاية من خلال المحتوى الترويجي</a:t>
            </a:r>
            <a:endParaRPr lang="en-US" sz="1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22" y="0"/>
            <a:ext cx="9144000" cy="5143500"/>
          </a:xfrm>
          <a:prstGeom prst="rect">
            <a:avLst/>
          </a:prstGeom>
        </p:spPr>
      </p:pic>
      <p:sp>
        <p:nvSpPr>
          <p:cNvPr id="3" name="Shape 0"/>
          <p:cNvSpPr/>
          <p:nvPr/>
        </p:nvSpPr>
        <p:spPr>
          <a:xfrm>
            <a:off x="0" y="428625"/>
            <a:ext cx="9144000" cy="855464"/>
          </a:xfrm>
          <a:prstGeom prst="rect">
            <a:avLst/>
          </a:prstGeom>
          <a:solidFill>
            <a:srgbClr val="2C5F9E"/>
          </a:solidFill>
          <a:ln/>
        </p:spPr>
      </p:sp>
      <p:sp>
        <p:nvSpPr>
          <p:cNvPr id="4" name="Text 1"/>
          <p:cNvSpPr/>
          <p:nvPr/>
        </p:nvSpPr>
        <p:spPr>
          <a:xfrm>
            <a:off x="5865236" y="678656"/>
            <a:ext cx="2850139" cy="270715"/>
          </a:xfrm>
          <a:prstGeom prst="rect">
            <a:avLst/>
          </a:prstGeom>
          <a:noFill/>
          <a:ln/>
        </p:spPr>
        <p:txBody>
          <a:bodyPr wrap="none" lIns="0" tIns="0" rIns="0" bIns="0" rtlCol="0" anchor="t">
            <a:spAutoFit/>
          </a:bodyPr>
          <a:lstStyle/>
          <a:p>
            <a:pPr marL="0" indent="0" algn="r" rtl="1">
              <a:lnSpc>
                <a:spcPts val="2200"/>
              </a:lnSpc>
              <a:buNone/>
            </a:pPr>
            <a:r>
              <a:rPr lang="en-US" b="1" dirty="0">
                <a:solidFill>
                  <a:srgbClr val="FFFFFF"/>
                </a:solidFill>
              </a:rPr>
              <a:t>ترويج المبيعات الرقمية: الاستراتيجيات</a:t>
            </a:r>
            <a:endParaRPr lang="en-US" dirty="0"/>
          </a:p>
        </p:txBody>
      </p:sp>
      <p:sp>
        <p:nvSpPr>
          <p:cNvPr id="5" name="Shape 2"/>
          <p:cNvSpPr/>
          <p:nvPr/>
        </p:nvSpPr>
        <p:spPr>
          <a:xfrm>
            <a:off x="108155" y="1363990"/>
            <a:ext cx="8607220" cy="480158"/>
          </a:xfrm>
          <a:prstGeom prst="rect">
            <a:avLst/>
          </a:prstGeom>
          <a:solidFill>
            <a:srgbClr val="F5F7FA"/>
          </a:solidFill>
          <a:ln/>
        </p:spPr>
      </p:sp>
      <p:sp>
        <p:nvSpPr>
          <p:cNvPr id="6" name="Shape 3"/>
          <p:cNvSpPr/>
          <p:nvPr/>
        </p:nvSpPr>
        <p:spPr>
          <a:xfrm>
            <a:off x="8686800" y="1462683"/>
            <a:ext cx="28575" cy="331459"/>
          </a:xfrm>
          <a:prstGeom prst="rect">
            <a:avLst/>
          </a:prstGeom>
          <a:solidFill>
            <a:srgbClr val="E67E22"/>
          </a:solidFill>
          <a:ln/>
        </p:spPr>
      </p:sp>
      <p:sp>
        <p:nvSpPr>
          <p:cNvPr id="7" name="Text 4"/>
          <p:cNvSpPr/>
          <p:nvPr/>
        </p:nvSpPr>
        <p:spPr>
          <a:xfrm>
            <a:off x="0" y="1462683"/>
            <a:ext cx="8715375" cy="543931"/>
          </a:xfrm>
          <a:prstGeom prst="rect">
            <a:avLst/>
          </a:prstGeom>
          <a:noFill/>
          <a:ln/>
        </p:spPr>
        <p:txBody>
          <a:bodyPr wrap="square" lIns="102108" tIns="102108" rIns="102108" bIns="102108" rtlCol="0" anchor="t">
            <a:spAutoFit/>
          </a:bodyPr>
          <a:lstStyle/>
          <a:p>
            <a:pPr marL="0" indent="0" algn="r" rtl="1">
              <a:lnSpc>
                <a:spcPts val="1300"/>
              </a:lnSpc>
              <a:buNone/>
            </a:pPr>
            <a:r>
              <a:rPr lang="en-US" sz="1400" b="1" dirty="0">
                <a:solidFill>
                  <a:srgbClr val="2C3E50"/>
                </a:solidFill>
              </a:rPr>
              <a:t>ترويج المبيعات الرقمية</a:t>
            </a:r>
            <a:r>
              <a:rPr lang="en-US" sz="1400" dirty="0">
                <a:solidFill>
                  <a:srgbClr val="2C3E50"/>
                </a:solidFill>
              </a:rPr>
              <a:t> هو استخدام شبكة الإنترنت والمنصات الرقمية لتحفيز العملاء على الشراء من خلال عروض وحوافز محددة، بهدف زيادة المبيعات قصيرة الأمد وجذب عملاء جدد.</a:t>
            </a:r>
            <a:endParaRPr lang="en-US" sz="1400" dirty="0"/>
          </a:p>
        </p:txBody>
      </p:sp>
      <p:sp>
        <p:nvSpPr>
          <p:cNvPr id="8" name="Shape 5"/>
          <p:cNvSpPr/>
          <p:nvPr/>
        </p:nvSpPr>
        <p:spPr>
          <a:xfrm>
            <a:off x="6718697" y="1937017"/>
            <a:ext cx="1996678" cy="1028337"/>
          </a:xfrm>
          <a:prstGeom prst="rect">
            <a:avLst/>
          </a:prstGeom>
          <a:solidFill>
            <a:srgbClr val="F5F7FA"/>
          </a:solidFill>
          <a:ln/>
        </p:spPr>
      </p:sp>
      <p:sp>
        <p:nvSpPr>
          <p:cNvPr id="9" name="Shape 6"/>
          <p:cNvSpPr/>
          <p:nvPr/>
        </p:nvSpPr>
        <p:spPr>
          <a:xfrm>
            <a:off x="6718697" y="1937017"/>
            <a:ext cx="1996678" cy="21431"/>
          </a:xfrm>
          <a:prstGeom prst="rect">
            <a:avLst/>
          </a:prstGeom>
          <a:solidFill>
            <a:srgbClr val="E67E22"/>
          </a:solidFill>
          <a:ln/>
        </p:spPr>
      </p:sp>
      <p:sp>
        <p:nvSpPr>
          <p:cNvPr id="10" name="Text 7"/>
          <p:cNvSpPr/>
          <p:nvPr/>
        </p:nvSpPr>
        <p:spPr>
          <a:xfrm>
            <a:off x="7717003" y="2051317"/>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11" name="Text 8"/>
          <p:cNvSpPr/>
          <p:nvPr/>
        </p:nvSpPr>
        <p:spPr>
          <a:xfrm>
            <a:off x="7067279" y="2107130"/>
            <a:ext cx="1224694"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العروض المحدودة الزمن</a:t>
            </a:r>
            <a:endParaRPr lang="en-US" sz="1200" dirty="0"/>
          </a:p>
        </p:txBody>
      </p:sp>
      <p:sp>
        <p:nvSpPr>
          <p:cNvPr id="12" name="Text 9"/>
          <p:cNvSpPr/>
          <p:nvPr/>
        </p:nvSpPr>
        <p:spPr>
          <a:xfrm>
            <a:off x="6883583" y="2309659"/>
            <a:ext cx="1768078" cy="524182"/>
          </a:xfrm>
          <a:prstGeom prst="rect">
            <a:avLst/>
          </a:prstGeom>
          <a:noFill/>
          <a:ln/>
        </p:spPr>
        <p:txBody>
          <a:bodyPr wrap="square" lIns="0" tIns="0" rIns="0" bIns="0" rtlCol="0" anchor="t">
            <a:spAutoFit/>
          </a:bodyPr>
          <a:lstStyle/>
          <a:p>
            <a:pPr marL="0" indent="0" algn="ctr" rtl="1">
              <a:lnSpc>
                <a:spcPct val="150000"/>
              </a:lnSpc>
              <a:buNone/>
            </a:pPr>
            <a:r>
              <a:rPr lang="en-US" sz="1200" b="1" dirty="0">
                <a:solidFill>
                  <a:srgbClr val="2C3E50"/>
                </a:solidFill>
              </a:rPr>
              <a:t>عروض محدودة بفترة زمنية تحفز العملاء على الشراء الفوري</a:t>
            </a:r>
            <a:endParaRPr lang="en-US" sz="1200" b="1" dirty="0"/>
          </a:p>
        </p:txBody>
      </p:sp>
      <p:sp>
        <p:nvSpPr>
          <p:cNvPr id="13" name="Shape 10"/>
          <p:cNvSpPr/>
          <p:nvPr/>
        </p:nvSpPr>
        <p:spPr>
          <a:xfrm>
            <a:off x="4622006" y="1937017"/>
            <a:ext cx="1996678" cy="1006906"/>
          </a:xfrm>
          <a:prstGeom prst="rect">
            <a:avLst/>
          </a:prstGeom>
          <a:solidFill>
            <a:srgbClr val="F5F7FA"/>
          </a:solidFill>
          <a:ln/>
        </p:spPr>
      </p:sp>
      <p:sp>
        <p:nvSpPr>
          <p:cNvPr id="14" name="Shape 11"/>
          <p:cNvSpPr/>
          <p:nvPr/>
        </p:nvSpPr>
        <p:spPr>
          <a:xfrm>
            <a:off x="4622006" y="1937017"/>
            <a:ext cx="1996678" cy="21431"/>
          </a:xfrm>
          <a:prstGeom prst="rect">
            <a:avLst/>
          </a:prstGeom>
          <a:solidFill>
            <a:srgbClr val="E67E22"/>
          </a:solidFill>
          <a:ln/>
        </p:spPr>
      </p:sp>
      <p:sp>
        <p:nvSpPr>
          <p:cNvPr id="15" name="Text 12"/>
          <p:cNvSpPr/>
          <p:nvPr/>
        </p:nvSpPr>
        <p:spPr>
          <a:xfrm>
            <a:off x="5620312" y="2051317"/>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16" name="Text 13"/>
          <p:cNvSpPr/>
          <p:nvPr/>
        </p:nvSpPr>
        <p:spPr>
          <a:xfrm>
            <a:off x="5073055" y="2067101"/>
            <a:ext cx="1181414"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الخصومات والتخفيضات</a:t>
            </a:r>
            <a:endParaRPr lang="en-US" sz="1200" dirty="0"/>
          </a:p>
        </p:txBody>
      </p:sp>
      <p:sp>
        <p:nvSpPr>
          <p:cNvPr id="17" name="Text 14"/>
          <p:cNvSpPr/>
          <p:nvPr/>
        </p:nvSpPr>
        <p:spPr>
          <a:xfrm>
            <a:off x="4693715" y="2356651"/>
            <a:ext cx="1899559" cy="524182"/>
          </a:xfrm>
          <a:prstGeom prst="rect">
            <a:avLst/>
          </a:prstGeom>
          <a:noFill/>
          <a:ln/>
        </p:spPr>
        <p:txBody>
          <a:bodyPr wrap="none" lIns="0" tIns="0" rIns="0" bIns="0" rtlCol="0" anchor="t">
            <a:spAutoFit/>
          </a:bodyPr>
          <a:lstStyle/>
          <a:p>
            <a:pPr marL="0" indent="0" algn="ctr" rtl="1">
              <a:lnSpc>
                <a:spcPct val="150000"/>
              </a:lnSpc>
              <a:buNone/>
            </a:pPr>
            <a:r>
              <a:rPr lang="en-US" sz="1200" b="1" dirty="0">
                <a:solidFill>
                  <a:srgbClr val="2C3E50"/>
                </a:solidFill>
              </a:rPr>
              <a:t>خصم نسبة معينة أو </a:t>
            </a:r>
            <a:r>
              <a:rPr lang="en-US" sz="1200" b="1" dirty="0" err="1">
                <a:solidFill>
                  <a:srgbClr val="2C3E50"/>
                </a:solidFill>
              </a:rPr>
              <a:t>خصومات</a:t>
            </a:r>
            <a:r>
              <a:rPr lang="en-US" sz="1200" b="1" dirty="0">
                <a:solidFill>
                  <a:srgbClr val="2C3E50"/>
                </a:solidFill>
              </a:rPr>
              <a:t> </a:t>
            </a:r>
            <a:r>
              <a:rPr lang="en-US" sz="1200" b="1" dirty="0" err="1" smtClean="0">
                <a:solidFill>
                  <a:srgbClr val="2C3E50"/>
                </a:solidFill>
              </a:rPr>
              <a:t>تدريجية</a:t>
            </a:r>
            <a:endParaRPr lang="ar-DZ" sz="1200" b="1" dirty="0" smtClean="0">
              <a:solidFill>
                <a:srgbClr val="2C3E50"/>
              </a:solidFill>
            </a:endParaRPr>
          </a:p>
          <a:p>
            <a:pPr marL="0" indent="0" algn="ctr" rtl="1">
              <a:lnSpc>
                <a:spcPct val="150000"/>
              </a:lnSpc>
              <a:buNone/>
            </a:pPr>
            <a:r>
              <a:rPr lang="en-US" sz="1200" b="1" dirty="0" smtClean="0">
                <a:solidFill>
                  <a:srgbClr val="2C3E50"/>
                </a:solidFill>
              </a:rPr>
              <a:t> </a:t>
            </a:r>
            <a:r>
              <a:rPr lang="en-US" sz="1200" b="1" dirty="0">
                <a:solidFill>
                  <a:srgbClr val="2C3E50"/>
                </a:solidFill>
              </a:rPr>
              <a:t>كلما زاد الشراء</a:t>
            </a:r>
            <a:endParaRPr lang="en-US" sz="1200" b="1" dirty="0"/>
          </a:p>
        </p:txBody>
      </p:sp>
      <p:sp>
        <p:nvSpPr>
          <p:cNvPr id="18" name="Shape 15"/>
          <p:cNvSpPr/>
          <p:nvPr/>
        </p:nvSpPr>
        <p:spPr>
          <a:xfrm>
            <a:off x="2525316" y="1937017"/>
            <a:ext cx="1996678" cy="1006906"/>
          </a:xfrm>
          <a:prstGeom prst="rect">
            <a:avLst/>
          </a:prstGeom>
          <a:solidFill>
            <a:srgbClr val="F5F7FA"/>
          </a:solidFill>
          <a:ln/>
        </p:spPr>
      </p:sp>
      <p:sp>
        <p:nvSpPr>
          <p:cNvPr id="19" name="Shape 16"/>
          <p:cNvSpPr/>
          <p:nvPr/>
        </p:nvSpPr>
        <p:spPr>
          <a:xfrm>
            <a:off x="2525316" y="1937017"/>
            <a:ext cx="1996678" cy="21431"/>
          </a:xfrm>
          <a:prstGeom prst="rect">
            <a:avLst/>
          </a:prstGeom>
          <a:solidFill>
            <a:srgbClr val="E67E22"/>
          </a:solidFill>
          <a:ln/>
        </p:spPr>
      </p:sp>
      <p:sp>
        <p:nvSpPr>
          <p:cNvPr id="20" name="Text 17"/>
          <p:cNvSpPr/>
          <p:nvPr/>
        </p:nvSpPr>
        <p:spPr>
          <a:xfrm>
            <a:off x="3523622" y="2051317"/>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21" name="Text 18"/>
          <p:cNvSpPr/>
          <p:nvPr/>
        </p:nvSpPr>
        <p:spPr>
          <a:xfrm>
            <a:off x="3124966" y="2075408"/>
            <a:ext cx="755015"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الهدايا والعينات</a:t>
            </a:r>
            <a:endParaRPr lang="en-US" sz="1200" dirty="0"/>
          </a:p>
        </p:txBody>
      </p:sp>
      <p:sp>
        <p:nvSpPr>
          <p:cNvPr id="22" name="Text 19"/>
          <p:cNvSpPr/>
          <p:nvPr/>
        </p:nvSpPr>
        <p:spPr>
          <a:xfrm>
            <a:off x="2755534" y="2346159"/>
            <a:ext cx="1620635" cy="524182"/>
          </a:xfrm>
          <a:prstGeom prst="rect">
            <a:avLst/>
          </a:prstGeom>
          <a:noFill/>
          <a:ln/>
        </p:spPr>
        <p:txBody>
          <a:bodyPr wrap="none" lIns="0" tIns="0" rIns="0" bIns="0" rtlCol="0" anchor="t">
            <a:spAutoFit/>
          </a:bodyPr>
          <a:lstStyle/>
          <a:p>
            <a:pPr marL="0" indent="0" algn="ctr" rtl="1">
              <a:lnSpc>
                <a:spcPct val="150000"/>
              </a:lnSpc>
              <a:buNone/>
            </a:pPr>
            <a:r>
              <a:rPr lang="en-US" sz="1200" b="1" dirty="0">
                <a:solidFill>
                  <a:srgbClr val="2C3E50"/>
                </a:solidFill>
              </a:rPr>
              <a:t>هدايا مع الشراء أو </a:t>
            </a:r>
            <a:r>
              <a:rPr lang="en-US" sz="1200" b="1" dirty="0" err="1">
                <a:solidFill>
                  <a:srgbClr val="2C3E50"/>
                </a:solidFill>
              </a:rPr>
              <a:t>عينات</a:t>
            </a:r>
            <a:r>
              <a:rPr lang="en-US" sz="1200" b="1" dirty="0">
                <a:solidFill>
                  <a:srgbClr val="2C3E50"/>
                </a:solidFill>
              </a:rPr>
              <a:t> </a:t>
            </a:r>
            <a:r>
              <a:rPr lang="en-US" sz="1200" b="1" dirty="0" err="1" smtClean="0">
                <a:solidFill>
                  <a:srgbClr val="2C3E50"/>
                </a:solidFill>
              </a:rPr>
              <a:t>مجانية</a:t>
            </a:r>
            <a:endParaRPr lang="ar-DZ" sz="1200" b="1" dirty="0" smtClean="0">
              <a:solidFill>
                <a:srgbClr val="2C3E50"/>
              </a:solidFill>
            </a:endParaRPr>
          </a:p>
          <a:p>
            <a:pPr marL="0" indent="0" algn="ctr" rtl="1">
              <a:lnSpc>
                <a:spcPct val="150000"/>
              </a:lnSpc>
              <a:buNone/>
            </a:pPr>
            <a:r>
              <a:rPr lang="en-US" sz="1200" b="1" dirty="0" smtClean="0">
                <a:solidFill>
                  <a:srgbClr val="2C3E50"/>
                </a:solidFill>
              </a:rPr>
              <a:t> </a:t>
            </a:r>
            <a:r>
              <a:rPr lang="en-US" sz="1200" b="1" dirty="0">
                <a:solidFill>
                  <a:srgbClr val="2C3E50"/>
                </a:solidFill>
              </a:rPr>
              <a:t>لتشجيع التجربة</a:t>
            </a:r>
            <a:endParaRPr lang="en-US" sz="1200" b="1" dirty="0"/>
          </a:p>
        </p:txBody>
      </p:sp>
      <p:sp>
        <p:nvSpPr>
          <p:cNvPr id="23" name="Shape 20"/>
          <p:cNvSpPr/>
          <p:nvPr/>
        </p:nvSpPr>
        <p:spPr>
          <a:xfrm>
            <a:off x="428625" y="1937017"/>
            <a:ext cx="1996678" cy="1006906"/>
          </a:xfrm>
          <a:prstGeom prst="rect">
            <a:avLst/>
          </a:prstGeom>
          <a:solidFill>
            <a:srgbClr val="F5F7FA"/>
          </a:solidFill>
          <a:ln/>
        </p:spPr>
      </p:sp>
      <p:sp>
        <p:nvSpPr>
          <p:cNvPr id="24" name="Shape 21"/>
          <p:cNvSpPr/>
          <p:nvPr/>
        </p:nvSpPr>
        <p:spPr>
          <a:xfrm>
            <a:off x="428625" y="1937017"/>
            <a:ext cx="1996678" cy="21431"/>
          </a:xfrm>
          <a:prstGeom prst="rect">
            <a:avLst/>
          </a:prstGeom>
          <a:solidFill>
            <a:srgbClr val="E67E22"/>
          </a:solidFill>
          <a:ln/>
        </p:spPr>
      </p:sp>
      <p:sp>
        <p:nvSpPr>
          <p:cNvPr id="25" name="Text 22"/>
          <p:cNvSpPr/>
          <p:nvPr/>
        </p:nvSpPr>
        <p:spPr>
          <a:xfrm>
            <a:off x="1426931" y="2051317"/>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26" name="Text 23"/>
          <p:cNvSpPr/>
          <p:nvPr/>
        </p:nvSpPr>
        <p:spPr>
          <a:xfrm>
            <a:off x="1165500" y="2032653"/>
            <a:ext cx="615554"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برامج الولاء</a:t>
            </a:r>
            <a:endParaRPr lang="en-US" sz="1200" dirty="0"/>
          </a:p>
        </p:txBody>
      </p:sp>
      <p:sp>
        <p:nvSpPr>
          <p:cNvPr id="27" name="Text 24"/>
          <p:cNvSpPr/>
          <p:nvPr/>
        </p:nvSpPr>
        <p:spPr>
          <a:xfrm>
            <a:off x="711991" y="2397019"/>
            <a:ext cx="1429879" cy="524182"/>
          </a:xfrm>
          <a:prstGeom prst="rect">
            <a:avLst/>
          </a:prstGeom>
          <a:noFill/>
          <a:ln/>
        </p:spPr>
        <p:txBody>
          <a:bodyPr wrap="none" lIns="0" tIns="0" rIns="0" bIns="0" rtlCol="0" anchor="t">
            <a:spAutoFit/>
          </a:bodyPr>
          <a:lstStyle/>
          <a:p>
            <a:pPr marL="0" indent="0" algn="ctr" rtl="1">
              <a:lnSpc>
                <a:spcPct val="150000"/>
              </a:lnSpc>
              <a:buNone/>
            </a:pPr>
            <a:r>
              <a:rPr lang="en-US" sz="1200" b="1" dirty="0">
                <a:solidFill>
                  <a:srgbClr val="2C3E50"/>
                </a:solidFill>
              </a:rPr>
              <a:t>نقاط مكافآت وبرامج </a:t>
            </a:r>
            <a:r>
              <a:rPr lang="en-US" sz="1200" b="1" dirty="0" err="1">
                <a:solidFill>
                  <a:srgbClr val="2C3E50"/>
                </a:solidFill>
              </a:rPr>
              <a:t>عضوية</a:t>
            </a:r>
            <a:r>
              <a:rPr lang="en-US" sz="1200" b="1" dirty="0">
                <a:solidFill>
                  <a:srgbClr val="2C3E50"/>
                </a:solidFill>
              </a:rPr>
              <a:t> </a:t>
            </a:r>
            <a:endParaRPr lang="ar-DZ" sz="1200" b="1" dirty="0" smtClean="0">
              <a:solidFill>
                <a:srgbClr val="2C3E50"/>
              </a:solidFill>
            </a:endParaRPr>
          </a:p>
          <a:p>
            <a:pPr marL="0" indent="0" algn="ctr" rtl="1">
              <a:lnSpc>
                <a:spcPct val="150000"/>
              </a:lnSpc>
              <a:buNone/>
            </a:pPr>
            <a:r>
              <a:rPr lang="en-US" sz="1200" b="1" dirty="0" err="1" smtClean="0">
                <a:solidFill>
                  <a:srgbClr val="2C3E50"/>
                </a:solidFill>
              </a:rPr>
              <a:t>بمزايا</a:t>
            </a:r>
            <a:r>
              <a:rPr lang="en-US" sz="1200" b="1" dirty="0" smtClean="0">
                <a:solidFill>
                  <a:srgbClr val="2C3E50"/>
                </a:solidFill>
              </a:rPr>
              <a:t> </a:t>
            </a:r>
            <a:r>
              <a:rPr lang="en-US" sz="1200" b="1" dirty="0">
                <a:solidFill>
                  <a:srgbClr val="2C3E50"/>
                </a:solidFill>
              </a:rPr>
              <a:t>حصرية</a:t>
            </a:r>
            <a:endParaRPr lang="en-US" sz="1200" b="1" dirty="0"/>
          </a:p>
        </p:txBody>
      </p:sp>
      <p:sp>
        <p:nvSpPr>
          <p:cNvPr id="28" name="Shape 25"/>
          <p:cNvSpPr/>
          <p:nvPr/>
        </p:nvSpPr>
        <p:spPr>
          <a:xfrm>
            <a:off x="6718697" y="3043935"/>
            <a:ext cx="1996678" cy="1000125"/>
          </a:xfrm>
          <a:prstGeom prst="rect">
            <a:avLst/>
          </a:prstGeom>
          <a:solidFill>
            <a:srgbClr val="F5F7FA"/>
          </a:solidFill>
          <a:ln/>
        </p:spPr>
      </p:sp>
      <p:sp>
        <p:nvSpPr>
          <p:cNvPr id="29" name="Shape 26"/>
          <p:cNvSpPr/>
          <p:nvPr/>
        </p:nvSpPr>
        <p:spPr>
          <a:xfrm>
            <a:off x="6718697" y="3043935"/>
            <a:ext cx="1996678" cy="21431"/>
          </a:xfrm>
          <a:prstGeom prst="rect">
            <a:avLst/>
          </a:prstGeom>
          <a:solidFill>
            <a:srgbClr val="E67E22"/>
          </a:solidFill>
          <a:ln/>
        </p:spPr>
      </p:sp>
      <p:sp>
        <p:nvSpPr>
          <p:cNvPr id="30" name="Text 27"/>
          <p:cNvSpPr/>
          <p:nvPr/>
        </p:nvSpPr>
        <p:spPr>
          <a:xfrm>
            <a:off x="7717003" y="3158235"/>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31" name="Text 28"/>
          <p:cNvSpPr/>
          <p:nvPr/>
        </p:nvSpPr>
        <p:spPr>
          <a:xfrm>
            <a:off x="7333377" y="3227888"/>
            <a:ext cx="958596"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المسابقات والجوائز</a:t>
            </a:r>
            <a:endParaRPr lang="en-US" sz="1200" dirty="0"/>
          </a:p>
        </p:txBody>
      </p:sp>
      <p:sp>
        <p:nvSpPr>
          <p:cNvPr id="32" name="Text 29"/>
          <p:cNvSpPr/>
          <p:nvPr/>
        </p:nvSpPr>
        <p:spPr>
          <a:xfrm>
            <a:off x="7026018" y="3519878"/>
            <a:ext cx="1466748" cy="524182"/>
          </a:xfrm>
          <a:prstGeom prst="rect">
            <a:avLst/>
          </a:prstGeom>
          <a:noFill/>
          <a:ln/>
        </p:spPr>
        <p:txBody>
          <a:bodyPr wrap="none" lIns="0" tIns="0" rIns="0" bIns="0" rtlCol="0" anchor="t">
            <a:spAutoFit/>
          </a:bodyPr>
          <a:lstStyle/>
          <a:p>
            <a:pPr marL="0" indent="0" algn="ctr" rtl="1">
              <a:lnSpc>
                <a:spcPct val="150000"/>
              </a:lnSpc>
              <a:buNone/>
            </a:pPr>
            <a:r>
              <a:rPr lang="en-US" sz="1200" b="1" dirty="0">
                <a:solidFill>
                  <a:srgbClr val="2C3E50"/>
                </a:solidFill>
              </a:rPr>
              <a:t>مسابقات عبر وسائل </a:t>
            </a:r>
            <a:r>
              <a:rPr lang="en-US" sz="1200" b="1" dirty="0" err="1">
                <a:solidFill>
                  <a:srgbClr val="2C3E50"/>
                </a:solidFill>
              </a:rPr>
              <a:t>التواصل</a:t>
            </a:r>
            <a:r>
              <a:rPr lang="en-US" sz="1200" b="1" dirty="0">
                <a:solidFill>
                  <a:srgbClr val="2C3E50"/>
                </a:solidFill>
              </a:rPr>
              <a:t> </a:t>
            </a:r>
            <a:endParaRPr lang="ar-DZ" sz="1200" b="1" dirty="0" smtClean="0">
              <a:solidFill>
                <a:srgbClr val="2C3E50"/>
              </a:solidFill>
            </a:endParaRPr>
          </a:p>
          <a:p>
            <a:pPr marL="0" indent="0" algn="ctr" rtl="1">
              <a:lnSpc>
                <a:spcPct val="150000"/>
              </a:lnSpc>
              <a:buNone/>
            </a:pPr>
            <a:r>
              <a:rPr lang="en-US" sz="1200" b="1" dirty="0" err="1" smtClean="0">
                <a:solidFill>
                  <a:srgbClr val="2C3E50"/>
                </a:solidFill>
              </a:rPr>
              <a:t>مع</a:t>
            </a:r>
            <a:r>
              <a:rPr lang="en-US" sz="1200" b="1" dirty="0" smtClean="0">
                <a:solidFill>
                  <a:srgbClr val="2C3E50"/>
                </a:solidFill>
              </a:rPr>
              <a:t> </a:t>
            </a:r>
            <a:r>
              <a:rPr lang="en-US" sz="1200" b="1" dirty="0">
                <a:solidFill>
                  <a:srgbClr val="2C3E50"/>
                </a:solidFill>
              </a:rPr>
              <a:t>جوائز جذابة</a:t>
            </a:r>
            <a:endParaRPr lang="en-US" sz="1200" b="1" dirty="0"/>
          </a:p>
        </p:txBody>
      </p:sp>
      <p:sp>
        <p:nvSpPr>
          <p:cNvPr id="33" name="Shape 30"/>
          <p:cNvSpPr/>
          <p:nvPr/>
        </p:nvSpPr>
        <p:spPr>
          <a:xfrm>
            <a:off x="4622006" y="3043935"/>
            <a:ext cx="1996678" cy="1000125"/>
          </a:xfrm>
          <a:prstGeom prst="rect">
            <a:avLst/>
          </a:prstGeom>
          <a:solidFill>
            <a:srgbClr val="F5F7FA"/>
          </a:solidFill>
          <a:ln/>
        </p:spPr>
      </p:sp>
      <p:sp>
        <p:nvSpPr>
          <p:cNvPr id="34" name="Shape 31"/>
          <p:cNvSpPr/>
          <p:nvPr/>
        </p:nvSpPr>
        <p:spPr>
          <a:xfrm>
            <a:off x="4622006" y="3043935"/>
            <a:ext cx="1996678" cy="21431"/>
          </a:xfrm>
          <a:prstGeom prst="rect">
            <a:avLst/>
          </a:prstGeom>
          <a:solidFill>
            <a:srgbClr val="E67E22"/>
          </a:solidFill>
          <a:ln/>
        </p:spPr>
      </p:sp>
      <p:sp>
        <p:nvSpPr>
          <p:cNvPr id="35" name="Text 32"/>
          <p:cNvSpPr/>
          <p:nvPr/>
        </p:nvSpPr>
        <p:spPr>
          <a:xfrm>
            <a:off x="5620312" y="3158235"/>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36" name="Text 33"/>
          <p:cNvSpPr/>
          <p:nvPr/>
        </p:nvSpPr>
        <p:spPr>
          <a:xfrm>
            <a:off x="5301022" y="3180954"/>
            <a:ext cx="612348"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البيع المجمع</a:t>
            </a:r>
            <a:endParaRPr lang="en-US" sz="1200" dirty="0"/>
          </a:p>
        </p:txBody>
      </p:sp>
      <p:sp>
        <p:nvSpPr>
          <p:cNvPr id="37" name="Text 34"/>
          <p:cNvSpPr/>
          <p:nvPr/>
        </p:nvSpPr>
        <p:spPr>
          <a:xfrm>
            <a:off x="4791607" y="3811860"/>
            <a:ext cx="1657505" cy="125997"/>
          </a:xfrm>
          <a:prstGeom prst="rect">
            <a:avLst/>
          </a:prstGeom>
          <a:noFill/>
          <a:ln/>
        </p:spPr>
        <p:txBody>
          <a:bodyPr wrap="none" lIns="0" tIns="0" rIns="0" bIns="0" rtlCol="0" anchor="t">
            <a:spAutoFit/>
          </a:bodyPr>
          <a:lstStyle/>
          <a:p>
            <a:pPr marL="0" indent="0" algn="ctr" rtl="1">
              <a:lnSpc>
                <a:spcPts val="900"/>
              </a:lnSpc>
              <a:buNone/>
            </a:pPr>
            <a:r>
              <a:rPr lang="en-US" sz="1200" b="1" dirty="0">
                <a:solidFill>
                  <a:srgbClr val="2C3E50"/>
                </a:solidFill>
              </a:rPr>
              <a:t>بيع عدة منتجات معاً بسعر مخفض</a:t>
            </a:r>
            <a:endParaRPr lang="en-US" sz="1200" b="1" dirty="0"/>
          </a:p>
        </p:txBody>
      </p:sp>
      <p:sp>
        <p:nvSpPr>
          <p:cNvPr id="38" name="Shape 35"/>
          <p:cNvSpPr/>
          <p:nvPr/>
        </p:nvSpPr>
        <p:spPr>
          <a:xfrm>
            <a:off x="2525316" y="3043935"/>
            <a:ext cx="1996678" cy="1000125"/>
          </a:xfrm>
          <a:prstGeom prst="rect">
            <a:avLst/>
          </a:prstGeom>
          <a:solidFill>
            <a:srgbClr val="F5F7FA"/>
          </a:solidFill>
          <a:ln/>
        </p:spPr>
      </p:sp>
      <p:sp>
        <p:nvSpPr>
          <p:cNvPr id="39" name="Shape 36"/>
          <p:cNvSpPr/>
          <p:nvPr/>
        </p:nvSpPr>
        <p:spPr>
          <a:xfrm>
            <a:off x="2525316" y="3043935"/>
            <a:ext cx="1996678" cy="21431"/>
          </a:xfrm>
          <a:prstGeom prst="rect">
            <a:avLst/>
          </a:prstGeom>
          <a:solidFill>
            <a:srgbClr val="E67E22"/>
          </a:solidFill>
          <a:ln/>
        </p:spPr>
      </p:sp>
      <p:sp>
        <p:nvSpPr>
          <p:cNvPr id="40" name="Text 37"/>
          <p:cNvSpPr/>
          <p:nvPr/>
        </p:nvSpPr>
        <p:spPr>
          <a:xfrm>
            <a:off x="3523622" y="3158235"/>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41" name="Text 38"/>
          <p:cNvSpPr/>
          <p:nvPr/>
        </p:nvSpPr>
        <p:spPr>
          <a:xfrm>
            <a:off x="2904664" y="3189719"/>
            <a:ext cx="1110882"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التسويق عبر المؤثرين</a:t>
            </a:r>
            <a:endParaRPr lang="en-US" sz="1200" dirty="0"/>
          </a:p>
        </p:txBody>
      </p:sp>
      <p:sp>
        <p:nvSpPr>
          <p:cNvPr id="42" name="Text 39"/>
          <p:cNvSpPr/>
          <p:nvPr/>
        </p:nvSpPr>
        <p:spPr>
          <a:xfrm>
            <a:off x="2791096" y="3535845"/>
            <a:ext cx="1465146" cy="524182"/>
          </a:xfrm>
          <a:prstGeom prst="rect">
            <a:avLst/>
          </a:prstGeom>
          <a:noFill/>
          <a:ln/>
        </p:spPr>
        <p:txBody>
          <a:bodyPr wrap="none" lIns="0" tIns="0" rIns="0" bIns="0" rtlCol="0" anchor="t">
            <a:spAutoFit/>
          </a:bodyPr>
          <a:lstStyle/>
          <a:p>
            <a:pPr marL="0" indent="0" algn="ctr" rtl="1">
              <a:lnSpc>
                <a:spcPct val="150000"/>
              </a:lnSpc>
              <a:buNone/>
            </a:pPr>
            <a:r>
              <a:rPr lang="en-US" sz="1200" b="1" dirty="0">
                <a:solidFill>
                  <a:srgbClr val="2C3E50"/>
                </a:solidFill>
              </a:rPr>
              <a:t>التعاون مع المؤثرين </a:t>
            </a:r>
            <a:r>
              <a:rPr lang="en-US" sz="1200" b="1" dirty="0" err="1">
                <a:solidFill>
                  <a:srgbClr val="2C3E50"/>
                </a:solidFill>
              </a:rPr>
              <a:t>لعروض</a:t>
            </a:r>
            <a:r>
              <a:rPr lang="en-US" sz="1200" b="1" dirty="0">
                <a:solidFill>
                  <a:srgbClr val="2C3E50"/>
                </a:solidFill>
              </a:rPr>
              <a:t> </a:t>
            </a:r>
            <a:endParaRPr lang="ar-DZ" sz="1200" b="1" dirty="0" smtClean="0">
              <a:solidFill>
                <a:srgbClr val="2C3E50"/>
              </a:solidFill>
            </a:endParaRPr>
          </a:p>
          <a:p>
            <a:pPr marL="0" indent="0" algn="ctr" rtl="1">
              <a:lnSpc>
                <a:spcPct val="150000"/>
              </a:lnSpc>
              <a:buNone/>
            </a:pPr>
            <a:r>
              <a:rPr lang="en-US" sz="1200" b="1" dirty="0" err="1" smtClean="0">
                <a:solidFill>
                  <a:srgbClr val="2C3E50"/>
                </a:solidFill>
              </a:rPr>
              <a:t>حصرية</a:t>
            </a:r>
            <a:r>
              <a:rPr lang="en-US" sz="1200" b="1" dirty="0" smtClean="0">
                <a:solidFill>
                  <a:srgbClr val="2C3E50"/>
                </a:solidFill>
              </a:rPr>
              <a:t> </a:t>
            </a:r>
            <a:r>
              <a:rPr lang="en-US" sz="1200" b="1" dirty="0">
                <a:solidFill>
                  <a:srgbClr val="2C3E50"/>
                </a:solidFill>
              </a:rPr>
              <a:t>وبناء الثقة</a:t>
            </a:r>
            <a:endParaRPr lang="en-US" sz="1200" b="1" dirty="0"/>
          </a:p>
        </p:txBody>
      </p:sp>
      <p:sp>
        <p:nvSpPr>
          <p:cNvPr id="43" name="Shape 40"/>
          <p:cNvSpPr/>
          <p:nvPr/>
        </p:nvSpPr>
        <p:spPr>
          <a:xfrm>
            <a:off x="428625" y="3043935"/>
            <a:ext cx="1996678" cy="1000125"/>
          </a:xfrm>
          <a:prstGeom prst="rect">
            <a:avLst/>
          </a:prstGeom>
          <a:solidFill>
            <a:srgbClr val="F5F7FA"/>
          </a:solidFill>
          <a:ln/>
        </p:spPr>
      </p:sp>
      <p:sp>
        <p:nvSpPr>
          <p:cNvPr id="44" name="Shape 41"/>
          <p:cNvSpPr/>
          <p:nvPr/>
        </p:nvSpPr>
        <p:spPr>
          <a:xfrm>
            <a:off x="428625" y="3043935"/>
            <a:ext cx="1996678" cy="21431"/>
          </a:xfrm>
          <a:prstGeom prst="rect">
            <a:avLst/>
          </a:prstGeom>
          <a:solidFill>
            <a:srgbClr val="E67E22"/>
          </a:solidFill>
          <a:ln/>
        </p:spPr>
      </p:sp>
      <p:sp>
        <p:nvSpPr>
          <p:cNvPr id="45" name="Text 42"/>
          <p:cNvSpPr/>
          <p:nvPr/>
        </p:nvSpPr>
        <p:spPr>
          <a:xfrm>
            <a:off x="1426931" y="3158235"/>
            <a:ext cx="65" cy="269304"/>
          </a:xfrm>
          <a:prstGeom prst="rect">
            <a:avLst/>
          </a:prstGeom>
          <a:noFill/>
          <a:ln/>
        </p:spPr>
        <p:txBody>
          <a:bodyPr wrap="none" lIns="0" tIns="0" rIns="0" bIns="0" rtlCol="0" anchor="t">
            <a:spAutoFit/>
          </a:bodyPr>
          <a:lstStyle/>
          <a:p>
            <a:pPr marL="0" indent="0" algn="ctr">
              <a:lnSpc>
                <a:spcPts val="2200"/>
              </a:lnSpc>
              <a:buNone/>
            </a:pPr>
            <a:endParaRPr lang="en-US" sz="1704" dirty="0"/>
          </a:p>
        </p:txBody>
      </p:sp>
      <p:sp>
        <p:nvSpPr>
          <p:cNvPr id="46" name="Text 43"/>
          <p:cNvSpPr/>
          <p:nvPr/>
        </p:nvSpPr>
        <p:spPr>
          <a:xfrm>
            <a:off x="1057329" y="3199740"/>
            <a:ext cx="939360" cy="135615"/>
          </a:xfrm>
          <a:prstGeom prst="rect">
            <a:avLst/>
          </a:prstGeom>
          <a:noFill/>
          <a:ln/>
        </p:spPr>
        <p:txBody>
          <a:bodyPr wrap="none" lIns="0" tIns="0" rIns="0" bIns="0" rtlCol="0" anchor="t">
            <a:spAutoFit/>
          </a:bodyPr>
          <a:lstStyle/>
          <a:p>
            <a:pPr marL="0" indent="0" algn="ctr">
              <a:lnSpc>
                <a:spcPts val="1000"/>
              </a:lnSpc>
              <a:buNone/>
            </a:pPr>
            <a:r>
              <a:rPr lang="en-US" sz="1200" b="1" dirty="0">
                <a:solidFill>
                  <a:srgbClr val="1A4D7C"/>
                </a:solidFill>
              </a:rPr>
              <a:t>الإعلانات المدفوعة</a:t>
            </a:r>
            <a:endParaRPr lang="en-US" sz="1200" dirty="0"/>
          </a:p>
        </p:txBody>
      </p:sp>
      <p:sp>
        <p:nvSpPr>
          <p:cNvPr id="47" name="Text 44"/>
          <p:cNvSpPr/>
          <p:nvPr/>
        </p:nvSpPr>
        <p:spPr>
          <a:xfrm>
            <a:off x="481206" y="3811860"/>
            <a:ext cx="1891544" cy="125997"/>
          </a:xfrm>
          <a:prstGeom prst="rect">
            <a:avLst/>
          </a:prstGeom>
          <a:noFill/>
          <a:ln/>
        </p:spPr>
        <p:txBody>
          <a:bodyPr wrap="none" lIns="0" tIns="0" rIns="0" bIns="0" rtlCol="0" anchor="t">
            <a:spAutoFit/>
          </a:bodyPr>
          <a:lstStyle/>
          <a:p>
            <a:pPr marL="0" indent="0" algn="ctr">
              <a:lnSpc>
                <a:spcPts val="900"/>
              </a:lnSpc>
              <a:buNone/>
            </a:pPr>
            <a:r>
              <a:rPr lang="en-US" sz="1200" b="1" dirty="0">
                <a:solidFill>
                  <a:srgbClr val="2C3E50"/>
                </a:solidFill>
              </a:rPr>
              <a:t>إعلانات الدفع لكل نقرة بأستهداف دقيق</a:t>
            </a:r>
            <a:endParaRPr lang="en-US" sz="1200" b="1" dirty="0"/>
          </a:p>
        </p:txBody>
      </p:sp>
      <p:sp>
        <p:nvSpPr>
          <p:cNvPr id="48" name="Text 45"/>
          <p:cNvSpPr/>
          <p:nvPr/>
        </p:nvSpPr>
        <p:spPr>
          <a:xfrm>
            <a:off x="6233772" y="4379816"/>
            <a:ext cx="891270" cy="122919"/>
          </a:xfrm>
          <a:prstGeom prst="rect">
            <a:avLst/>
          </a:prstGeom>
          <a:noFill/>
          <a:ln/>
        </p:spPr>
        <p:txBody>
          <a:bodyPr wrap="none" lIns="0" tIns="0" rIns="0" bIns="0" rtlCol="0" anchor="t">
            <a:spAutoFit/>
          </a:bodyPr>
          <a:lstStyle/>
          <a:p>
            <a:pPr marL="0" indent="0" algn="ctr" rtl="1">
              <a:lnSpc>
                <a:spcPts val="800"/>
              </a:lnSpc>
              <a:buNone/>
            </a:pPr>
            <a:r>
              <a:rPr lang="en-US" sz="1400" b="1" dirty="0">
                <a:solidFill>
                  <a:srgbClr val="1A4D7C"/>
                </a:solidFill>
              </a:rPr>
              <a:t>الفوائد الرئيسية</a:t>
            </a:r>
            <a:endParaRPr lang="en-US" sz="1400" dirty="0"/>
          </a:p>
        </p:txBody>
      </p:sp>
      <p:sp>
        <p:nvSpPr>
          <p:cNvPr id="49" name="Text 46"/>
          <p:cNvSpPr/>
          <p:nvPr/>
        </p:nvSpPr>
        <p:spPr>
          <a:xfrm>
            <a:off x="5102051" y="4538765"/>
            <a:ext cx="3154711" cy="125997"/>
          </a:xfrm>
          <a:prstGeom prst="rect">
            <a:avLst/>
          </a:prstGeom>
          <a:noFill/>
          <a:ln/>
        </p:spPr>
        <p:txBody>
          <a:bodyPr wrap="none" lIns="0" tIns="0" rIns="0" bIns="0" rtlCol="0" anchor="t">
            <a:spAutoFit/>
          </a:bodyPr>
          <a:lstStyle/>
          <a:p>
            <a:pPr marL="0" indent="0" algn="ctr" rtl="1">
              <a:lnSpc>
                <a:spcPts val="900"/>
              </a:lnSpc>
              <a:buNone/>
            </a:pPr>
            <a:r>
              <a:rPr lang="en-US" sz="1200" b="1" dirty="0">
                <a:solidFill>
                  <a:srgbClr val="2C3E50"/>
                </a:solidFill>
              </a:rPr>
              <a:t>زيادة المبيعات • جذب عملاء جدد • تقليل المخزون • بناء الولاء</a:t>
            </a:r>
            <a:endParaRPr lang="en-US" sz="1200" b="1" dirty="0"/>
          </a:p>
        </p:txBody>
      </p:sp>
      <p:sp>
        <p:nvSpPr>
          <p:cNvPr id="50" name="Text 47"/>
          <p:cNvSpPr/>
          <p:nvPr/>
        </p:nvSpPr>
        <p:spPr>
          <a:xfrm>
            <a:off x="428625" y="4379816"/>
            <a:ext cx="4071938" cy="122919"/>
          </a:xfrm>
          <a:prstGeom prst="rect">
            <a:avLst/>
          </a:prstGeom>
          <a:noFill/>
          <a:ln/>
        </p:spPr>
        <p:txBody>
          <a:bodyPr wrap="square" lIns="0" tIns="0" rIns="0" bIns="0" rtlCol="0" anchor="t">
            <a:spAutoFit/>
          </a:bodyPr>
          <a:lstStyle/>
          <a:p>
            <a:pPr marL="0" indent="0" algn="ctr">
              <a:lnSpc>
                <a:spcPts val="800"/>
              </a:lnSpc>
              <a:buNone/>
            </a:pPr>
            <a:r>
              <a:rPr lang="en-US" sz="1400" b="1" dirty="0">
                <a:solidFill>
                  <a:srgbClr val="1A4D7C"/>
                </a:solidFill>
              </a:rPr>
              <a:t>الأهداف</a:t>
            </a:r>
            <a:endParaRPr lang="en-US" sz="1400" dirty="0"/>
          </a:p>
        </p:txBody>
      </p:sp>
      <p:sp>
        <p:nvSpPr>
          <p:cNvPr id="51" name="Text 48"/>
          <p:cNvSpPr/>
          <p:nvPr/>
        </p:nvSpPr>
        <p:spPr>
          <a:xfrm>
            <a:off x="731748" y="4538765"/>
            <a:ext cx="3465692" cy="125997"/>
          </a:xfrm>
          <a:prstGeom prst="rect">
            <a:avLst/>
          </a:prstGeom>
          <a:noFill/>
          <a:ln/>
        </p:spPr>
        <p:txBody>
          <a:bodyPr wrap="none" lIns="0" tIns="0" rIns="0" bIns="0" rtlCol="0" anchor="t">
            <a:spAutoFit/>
          </a:bodyPr>
          <a:lstStyle/>
          <a:p>
            <a:pPr marL="0" indent="0" algn="ctr">
              <a:lnSpc>
                <a:spcPts val="900"/>
              </a:lnSpc>
              <a:buNone/>
            </a:pPr>
            <a:r>
              <a:rPr lang="en-US" sz="1200" b="1" dirty="0">
                <a:solidFill>
                  <a:srgbClr val="2C3E50"/>
                </a:solidFill>
              </a:rPr>
              <a:t>دفع المبيعات الفورية • جذب العملاء الجدد • الاحتفاظ بالعملاء الحاليين</a:t>
            </a:r>
            <a:endParaRPr lang="en-US"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1431" y="-5876"/>
            <a:ext cx="9144000" cy="5143500"/>
          </a:xfrm>
          <a:prstGeom prst="rect">
            <a:avLst/>
          </a:prstGeom>
        </p:spPr>
      </p:pic>
      <p:sp>
        <p:nvSpPr>
          <p:cNvPr id="3" name="Shape 0"/>
          <p:cNvSpPr/>
          <p:nvPr/>
        </p:nvSpPr>
        <p:spPr>
          <a:xfrm>
            <a:off x="0" y="428625"/>
            <a:ext cx="9144000" cy="855464"/>
          </a:xfrm>
          <a:prstGeom prst="rect">
            <a:avLst/>
          </a:prstGeom>
          <a:solidFill>
            <a:srgbClr val="2C5F9E"/>
          </a:solidFill>
          <a:ln/>
        </p:spPr>
      </p:sp>
      <p:sp>
        <p:nvSpPr>
          <p:cNvPr id="4" name="Text 1"/>
          <p:cNvSpPr/>
          <p:nvPr/>
        </p:nvSpPr>
        <p:spPr>
          <a:xfrm>
            <a:off x="7478354" y="678656"/>
            <a:ext cx="1365758" cy="270715"/>
          </a:xfrm>
          <a:prstGeom prst="rect">
            <a:avLst/>
          </a:prstGeom>
          <a:noFill/>
          <a:ln/>
        </p:spPr>
        <p:txBody>
          <a:bodyPr wrap="none" lIns="0" tIns="0" rIns="0" bIns="0" rtlCol="0" anchor="t">
            <a:spAutoFit/>
          </a:bodyPr>
          <a:lstStyle/>
          <a:p>
            <a:pPr marL="0" indent="0" algn="r" rtl="1">
              <a:lnSpc>
                <a:spcPts val="2200"/>
              </a:lnSpc>
              <a:buNone/>
            </a:pPr>
            <a:r>
              <a:rPr lang="en-US" b="1" dirty="0">
                <a:solidFill>
                  <a:srgbClr val="FFFFFF"/>
                </a:solidFill>
              </a:rPr>
              <a:t>أمثلة عملية واقعية</a:t>
            </a:r>
            <a:endParaRPr lang="en-US" dirty="0"/>
          </a:p>
        </p:txBody>
      </p:sp>
      <p:sp>
        <p:nvSpPr>
          <p:cNvPr id="5" name="Shape 2"/>
          <p:cNvSpPr/>
          <p:nvPr/>
        </p:nvSpPr>
        <p:spPr>
          <a:xfrm>
            <a:off x="4636294" y="1462683"/>
            <a:ext cx="4079081" cy="1330523"/>
          </a:xfrm>
          <a:prstGeom prst="rect">
            <a:avLst/>
          </a:prstGeom>
          <a:solidFill>
            <a:srgbClr val="F5F7FA"/>
          </a:solidFill>
          <a:ln/>
        </p:spPr>
      </p:sp>
      <p:sp>
        <p:nvSpPr>
          <p:cNvPr id="6" name="Shape 3"/>
          <p:cNvSpPr/>
          <p:nvPr/>
        </p:nvSpPr>
        <p:spPr>
          <a:xfrm>
            <a:off x="8686800" y="1462683"/>
            <a:ext cx="28575" cy="1330523"/>
          </a:xfrm>
          <a:prstGeom prst="rect">
            <a:avLst/>
          </a:prstGeom>
          <a:solidFill>
            <a:srgbClr val="E67E22"/>
          </a:solidFill>
          <a:ln/>
        </p:spPr>
      </p:sp>
      <p:sp>
        <p:nvSpPr>
          <p:cNvPr id="7" name="Text 4"/>
          <p:cNvSpPr/>
          <p:nvPr/>
        </p:nvSpPr>
        <p:spPr>
          <a:xfrm>
            <a:off x="8336756" y="1591270"/>
            <a:ext cx="250031" cy="273248"/>
          </a:xfrm>
          <a:prstGeom prst="rect">
            <a:avLst/>
          </a:prstGeom>
          <a:noFill/>
          <a:ln/>
        </p:spPr>
        <p:txBody>
          <a:bodyPr wrap="none" lIns="0" tIns="0" rIns="0" bIns="0" rtlCol="0" anchor="t">
            <a:spAutoFit/>
          </a:bodyPr>
          <a:lstStyle/>
          <a:p>
            <a:pPr marL="0" indent="0" algn="ctr">
              <a:lnSpc>
                <a:spcPts val="1900"/>
              </a:lnSpc>
              <a:buNone/>
            </a:pPr>
            <a:r>
              <a:rPr lang="en-US" sz="1486" dirty="0">
                <a:solidFill>
                  <a:srgbClr val="000000"/>
                </a:solidFill>
              </a:rPr>
              <a:t>🔍</a:t>
            </a:r>
            <a:endParaRPr lang="en-US" sz="1486" dirty="0"/>
          </a:p>
        </p:txBody>
      </p:sp>
      <p:sp>
        <p:nvSpPr>
          <p:cNvPr id="8" name="Text 5"/>
          <p:cNvSpPr/>
          <p:nvPr/>
        </p:nvSpPr>
        <p:spPr>
          <a:xfrm>
            <a:off x="7654054" y="1654671"/>
            <a:ext cx="726161" cy="136832"/>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Google Ads</a:t>
            </a:r>
            <a:endParaRPr lang="en-US" sz="1200" dirty="0"/>
          </a:p>
        </p:txBody>
      </p:sp>
      <p:sp>
        <p:nvSpPr>
          <p:cNvPr id="9" name="Text 6"/>
          <p:cNvSpPr/>
          <p:nvPr/>
        </p:nvSpPr>
        <p:spPr>
          <a:xfrm>
            <a:off x="4593431" y="1801118"/>
            <a:ext cx="1433085"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E67E22"/>
                </a:solidFill>
              </a:rPr>
              <a:t>إعلان رقمي - محركات البحث</a:t>
            </a:r>
            <a:endParaRPr lang="en-US" sz="1200" dirty="0"/>
          </a:p>
        </p:txBody>
      </p:sp>
      <p:sp>
        <p:nvSpPr>
          <p:cNvPr id="10" name="Text 7"/>
          <p:cNvSpPr/>
          <p:nvPr/>
        </p:nvSpPr>
        <p:spPr>
          <a:xfrm>
            <a:off x="4733513" y="1907941"/>
            <a:ext cx="3821906" cy="801181"/>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2C3E50"/>
                </a:solidFill>
              </a:rPr>
              <a:t>شركة بيع أحذية رياضية تستهدف كلمة "أحذية رياضية عالية الجودة" وتظهر إعلانها عندما يبحث المستخدمون عن هذه الكلمة. تدفع فقط عند النقر على الإعلان.</a:t>
            </a:r>
            <a:endParaRPr lang="en-US" sz="1200" b="1" dirty="0"/>
          </a:p>
        </p:txBody>
      </p:sp>
      <p:sp>
        <p:nvSpPr>
          <p:cNvPr id="11" name="Text 8"/>
          <p:cNvSpPr/>
          <p:nvPr/>
        </p:nvSpPr>
        <p:spPr>
          <a:xfrm>
            <a:off x="3951898" y="2659913"/>
            <a:ext cx="3821906" cy="181781"/>
          </a:xfrm>
          <a:prstGeom prst="rect">
            <a:avLst/>
          </a:prstGeom>
          <a:noFill/>
          <a:ln/>
        </p:spPr>
        <p:txBody>
          <a:bodyPr wrap="square" lIns="0" tIns="68072" rIns="0" bIns="0" rtlCol="0" anchor="t">
            <a:spAutoFit/>
          </a:bodyPr>
          <a:lstStyle/>
          <a:p>
            <a:pPr marL="0" indent="0" algn="r" rtl="1">
              <a:lnSpc>
                <a:spcPts val="800"/>
              </a:lnSpc>
              <a:buNone/>
            </a:pPr>
            <a:r>
              <a:rPr lang="en-US" sz="1100" b="1" dirty="0">
                <a:solidFill>
                  <a:srgbClr val="1A4D7C"/>
                </a:solidFill>
              </a:rPr>
              <a:t>✓ زيادة حركة المرور 45% | تحويل 12%</a:t>
            </a:r>
            <a:endParaRPr lang="en-US" sz="1100" dirty="0"/>
          </a:p>
        </p:txBody>
      </p:sp>
      <p:sp>
        <p:nvSpPr>
          <p:cNvPr id="12" name="Shape 9"/>
          <p:cNvSpPr/>
          <p:nvPr/>
        </p:nvSpPr>
        <p:spPr>
          <a:xfrm>
            <a:off x="414337" y="1405533"/>
            <a:ext cx="4079081" cy="1330523"/>
          </a:xfrm>
          <a:prstGeom prst="rect">
            <a:avLst/>
          </a:prstGeom>
          <a:solidFill>
            <a:srgbClr val="F5F7FA"/>
          </a:solidFill>
          <a:ln/>
        </p:spPr>
      </p:sp>
      <p:sp>
        <p:nvSpPr>
          <p:cNvPr id="13" name="Shape 10"/>
          <p:cNvSpPr/>
          <p:nvPr/>
        </p:nvSpPr>
        <p:spPr>
          <a:xfrm>
            <a:off x="4479131" y="1462683"/>
            <a:ext cx="28575" cy="1330523"/>
          </a:xfrm>
          <a:prstGeom prst="rect">
            <a:avLst/>
          </a:prstGeom>
          <a:solidFill>
            <a:srgbClr val="E67E22"/>
          </a:solidFill>
          <a:ln/>
        </p:spPr>
      </p:sp>
      <p:sp>
        <p:nvSpPr>
          <p:cNvPr id="14" name="Text 11"/>
          <p:cNvSpPr/>
          <p:nvPr/>
        </p:nvSpPr>
        <p:spPr>
          <a:xfrm>
            <a:off x="4129088" y="1591270"/>
            <a:ext cx="250031" cy="273248"/>
          </a:xfrm>
          <a:prstGeom prst="rect">
            <a:avLst/>
          </a:prstGeom>
          <a:noFill/>
          <a:ln/>
        </p:spPr>
        <p:txBody>
          <a:bodyPr wrap="none" lIns="0" tIns="0" rIns="0" bIns="0" rtlCol="0" anchor="t">
            <a:spAutoFit/>
          </a:bodyPr>
          <a:lstStyle/>
          <a:p>
            <a:pPr marL="0" indent="0" algn="ctr">
              <a:lnSpc>
                <a:spcPts val="1900"/>
              </a:lnSpc>
              <a:buNone/>
            </a:pPr>
            <a:r>
              <a:rPr lang="en-US" sz="1486" dirty="0">
                <a:solidFill>
                  <a:srgbClr val="000000"/>
                </a:solidFill>
              </a:rPr>
              <a:t>📱</a:t>
            </a:r>
            <a:endParaRPr lang="en-US" sz="1486" dirty="0"/>
          </a:p>
        </p:txBody>
      </p:sp>
      <p:sp>
        <p:nvSpPr>
          <p:cNvPr id="15" name="Text 12"/>
          <p:cNvSpPr/>
          <p:nvPr/>
        </p:nvSpPr>
        <p:spPr>
          <a:xfrm>
            <a:off x="3311575" y="1654671"/>
            <a:ext cx="879023" cy="136832"/>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Facebook Ads</a:t>
            </a:r>
            <a:endParaRPr lang="en-US" sz="1200" dirty="0"/>
          </a:p>
        </p:txBody>
      </p:sp>
      <p:sp>
        <p:nvSpPr>
          <p:cNvPr id="16" name="Text 13"/>
          <p:cNvSpPr/>
          <p:nvPr/>
        </p:nvSpPr>
        <p:spPr>
          <a:xfrm>
            <a:off x="557213" y="1950244"/>
            <a:ext cx="1449115"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E67E22"/>
                </a:solidFill>
              </a:rPr>
              <a:t>إعلان رقمي - وسائل التواصل</a:t>
            </a:r>
            <a:endParaRPr lang="en-US" sz="1200" dirty="0"/>
          </a:p>
        </p:txBody>
      </p:sp>
      <p:sp>
        <p:nvSpPr>
          <p:cNvPr id="17" name="Text 14"/>
          <p:cNvSpPr/>
          <p:nvPr/>
        </p:nvSpPr>
        <p:spPr>
          <a:xfrm>
            <a:off x="600076" y="1976846"/>
            <a:ext cx="3821906"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2C3E50"/>
                </a:solidFill>
              </a:rPr>
              <a:t>شركة ملابس نسائية تستهدف نساء بعمر 25-40 سنة مهتمات بالموضة والتسوق، وتعرض لهن صور جذابة للمنتجات الجديدة مع عرض خاص.</a:t>
            </a:r>
            <a:endParaRPr lang="en-US" sz="1200" b="1" dirty="0"/>
          </a:p>
        </p:txBody>
      </p:sp>
      <p:sp>
        <p:nvSpPr>
          <p:cNvPr id="18" name="Text 15"/>
          <p:cNvSpPr/>
          <p:nvPr/>
        </p:nvSpPr>
        <p:spPr>
          <a:xfrm>
            <a:off x="-70820" y="2564413"/>
            <a:ext cx="3821906" cy="181781"/>
          </a:xfrm>
          <a:prstGeom prst="rect">
            <a:avLst/>
          </a:prstGeom>
          <a:noFill/>
          <a:ln/>
        </p:spPr>
        <p:txBody>
          <a:bodyPr wrap="square" lIns="0" tIns="68072" rIns="0" bIns="0" rtlCol="0" anchor="t">
            <a:spAutoFit/>
          </a:bodyPr>
          <a:lstStyle/>
          <a:p>
            <a:pPr marL="0" indent="0" algn="r" rtl="1">
              <a:lnSpc>
                <a:spcPts val="800"/>
              </a:lnSpc>
              <a:buNone/>
            </a:pPr>
            <a:r>
              <a:rPr lang="en-US" sz="1100" b="1" dirty="0">
                <a:solidFill>
                  <a:srgbClr val="1A4D7C"/>
                </a:solidFill>
              </a:rPr>
              <a:t>✓ معدل تفاعل 8.5% | تكلفة اكتساب 15 دولار</a:t>
            </a:r>
            <a:endParaRPr lang="en-US" sz="1100" dirty="0"/>
          </a:p>
        </p:txBody>
      </p:sp>
      <p:sp>
        <p:nvSpPr>
          <p:cNvPr id="19" name="Shape 16"/>
          <p:cNvSpPr/>
          <p:nvPr/>
        </p:nvSpPr>
        <p:spPr>
          <a:xfrm>
            <a:off x="4636294" y="2921794"/>
            <a:ext cx="4079081" cy="1330523"/>
          </a:xfrm>
          <a:prstGeom prst="rect">
            <a:avLst/>
          </a:prstGeom>
          <a:solidFill>
            <a:srgbClr val="F5F7FA"/>
          </a:solidFill>
          <a:ln/>
        </p:spPr>
      </p:sp>
      <p:sp>
        <p:nvSpPr>
          <p:cNvPr id="20" name="Shape 17"/>
          <p:cNvSpPr/>
          <p:nvPr/>
        </p:nvSpPr>
        <p:spPr>
          <a:xfrm>
            <a:off x="8686800" y="2921794"/>
            <a:ext cx="28575" cy="1330523"/>
          </a:xfrm>
          <a:prstGeom prst="rect">
            <a:avLst/>
          </a:prstGeom>
          <a:solidFill>
            <a:srgbClr val="E67E22"/>
          </a:solidFill>
          <a:ln/>
        </p:spPr>
      </p:sp>
      <p:sp>
        <p:nvSpPr>
          <p:cNvPr id="21" name="Text 18"/>
          <p:cNvSpPr/>
          <p:nvPr/>
        </p:nvSpPr>
        <p:spPr>
          <a:xfrm>
            <a:off x="8336756" y="3050381"/>
            <a:ext cx="250031" cy="273248"/>
          </a:xfrm>
          <a:prstGeom prst="rect">
            <a:avLst/>
          </a:prstGeom>
          <a:noFill/>
          <a:ln/>
        </p:spPr>
        <p:txBody>
          <a:bodyPr wrap="none" lIns="0" tIns="0" rIns="0" bIns="0" rtlCol="0" anchor="t">
            <a:spAutoFit/>
          </a:bodyPr>
          <a:lstStyle/>
          <a:p>
            <a:pPr marL="0" indent="0" algn="ctr">
              <a:lnSpc>
                <a:spcPts val="1900"/>
              </a:lnSpc>
              <a:buNone/>
            </a:pPr>
            <a:r>
              <a:rPr lang="en-US" sz="1486" dirty="0">
                <a:solidFill>
                  <a:srgbClr val="000000"/>
                </a:solidFill>
              </a:rPr>
              <a:t>🎁</a:t>
            </a:r>
            <a:endParaRPr lang="en-US" sz="1486" dirty="0"/>
          </a:p>
        </p:txBody>
      </p:sp>
      <p:sp>
        <p:nvSpPr>
          <p:cNvPr id="22" name="Text 19"/>
          <p:cNvSpPr/>
          <p:nvPr/>
        </p:nvSpPr>
        <p:spPr>
          <a:xfrm>
            <a:off x="7499362" y="3083863"/>
            <a:ext cx="737381" cy="135615"/>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عرض ترويجي</a:t>
            </a:r>
            <a:endParaRPr lang="en-US" sz="1200" dirty="0"/>
          </a:p>
        </p:txBody>
      </p:sp>
      <p:sp>
        <p:nvSpPr>
          <p:cNvPr id="23" name="Text 20"/>
          <p:cNvSpPr/>
          <p:nvPr/>
        </p:nvSpPr>
        <p:spPr>
          <a:xfrm>
            <a:off x="5026242" y="3235131"/>
            <a:ext cx="1000274"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E67E22"/>
                </a:solidFill>
              </a:rPr>
              <a:t>ترويج مبيعات رقمية</a:t>
            </a:r>
            <a:endParaRPr lang="en-US" sz="1200" dirty="0"/>
          </a:p>
        </p:txBody>
      </p:sp>
      <p:sp>
        <p:nvSpPr>
          <p:cNvPr id="24" name="Text 21"/>
          <p:cNvSpPr/>
          <p:nvPr/>
        </p:nvSpPr>
        <p:spPr>
          <a:xfrm>
            <a:off x="4770608" y="3374875"/>
            <a:ext cx="3821906" cy="524182"/>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2C3E50"/>
                </a:solidFill>
              </a:rPr>
              <a:t>متجر إلكتروني يقدم عرض "خصم 30% لفترة محدودة" أو "اشتري منتج واحد واحصل على الثاني بنصف السعر" أو "هدايا مجانية مع الشراء".</a:t>
            </a:r>
            <a:endParaRPr lang="en-US" sz="1200" b="1" dirty="0"/>
          </a:p>
        </p:txBody>
      </p:sp>
      <p:sp>
        <p:nvSpPr>
          <p:cNvPr id="25" name="Text 22"/>
          <p:cNvSpPr/>
          <p:nvPr/>
        </p:nvSpPr>
        <p:spPr>
          <a:xfrm>
            <a:off x="4254103" y="3994055"/>
            <a:ext cx="3821906" cy="181781"/>
          </a:xfrm>
          <a:prstGeom prst="rect">
            <a:avLst/>
          </a:prstGeom>
          <a:noFill/>
          <a:ln/>
        </p:spPr>
        <p:txBody>
          <a:bodyPr wrap="square" lIns="0" tIns="68072" rIns="0" bIns="0" rtlCol="0" anchor="t">
            <a:spAutoFit/>
          </a:bodyPr>
          <a:lstStyle/>
          <a:p>
            <a:pPr marL="0" indent="0" algn="r" rtl="1">
              <a:lnSpc>
                <a:spcPts val="800"/>
              </a:lnSpc>
              <a:buNone/>
            </a:pPr>
            <a:r>
              <a:rPr lang="en-US" sz="1100" b="1" dirty="0">
                <a:solidFill>
                  <a:srgbClr val="1A4D7C"/>
                </a:solidFill>
              </a:rPr>
              <a:t>✓ زيادة المبيعات 65% | معدل تحويل 18%</a:t>
            </a:r>
            <a:endParaRPr lang="en-US" sz="1100" dirty="0"/>
          </a:p>
        </p:txBody>
      </p:sp>
      <p:sp>
        <p:nvSpPr>
          <p:cNvPr id="26" name="Shape 23"/>
          <p:cNvSpPr/>
          <p:nvPr/>
        </p:nvSpPr>
        <p:spPr>
          <a:xfrm>
            <a:off x="428625" y="2921794"/>
            <a:ext cx="4079081" cy="1330523"/>
          </a:xfrm>
          <a:prstGeom prst="rect">
            <a:avLst/>
          </a:prstGeom>
          <a:solidFill>
            <a:srgbClr val="F5F7FA"/>
          </a:solidFill>
          <a:ln/>
        </p:spPr>
      </p:sp>
      <p:sp>
        <p:nvSpPr>
          <p:cNvPr id="27" name="Shape 24"/>
          <p:cNvSpPr/>
          <p:nvPr/>
        </p:nvSpPr>
        <p:spPr>
          <a:xfrm>
            <a:off x="4479131" y="2921794"/>
            <a:ext cx="28575" cy="1330523"/>
          </a:xfrm>
          <a:prstGeom prst="rect">
            <a:avLst/>
          </a:prstGeom>
          <a:solidFill>
            <a:srgbClr val="E67E22"/>
          </a:solidFill>
          <a:ln/>
        </p:spPr>
      </p:sp>
      <p:sp>
        <p:nvSpPr>
          <p:cNvPr id="28" name="Text 25"/>
          <p:cNvSpPr/>
          <p:nvPr/>
        </p:nvSpPr>
        <p:spPr>
          <a:xfrm>
            <a:off x="4129088" y="3050381"/>
            <a:ext cx="250031" cy="273248"/>
          </a:xfrm>
          <a:prstGeom prst="rect">
            <a:avLst/>
          </a:prstGeom>
          <a:noFill/>
          <a:ln/>
        </p:spPr>
        <p:txBody>
          <a:bodyPr wrap="none" lIns="0" tIns="0" rIns="0" bIns="0" rtlCol="0" anchor="t">
            <a:spAutoFit/>
          </a:bodyPr>
          <a:lstStyle/>
          <a:p>
            <a:pPr marL="0" indent="0" algn="ctr">
              <a:lnSpc>
                <a:spcPts val="1900"/>
              </a:lnSpc>
              <a:buNone/>
            </a:pPr>
            <a:r>
              <a:rPr lang="en-US" sz="1486" dirty="0">
                <a:solidFill>
                  <a:srgbClr val="000000"/>
                </a:solidFill>
              </a:rPr>
              <a:t>⭐</a:t>
            </a:r>
            <a:endParaRPr lang="en-US" sz="1486" dirty="0"/>
          </a:p>
        </p:txBody>
      </p:sp>
      <p:sp>
        <p:nvSpPr>
          <p:cNvPr id="29" name="Text 26"/>
          <p:cNvSpPr/>
          <p:nvPr/>
        </p:nvSpPr>
        <p:spPr>
          <a:xfrm>
            <a:off x="2965240" y="3113782"/>
            <a:ext cx="1110882" cy="135615"/>
          </a:xfrm>
          <a:prstGeom prst="rect">
            <a:avLst/>
          </a:prstGeom>
          <a:noFill/>
          <a:ln/>
        </p:spPr>
        <p:txBody>
          <a:bodyPr wrap="none" lIns="0" tIns="0" rIns="0" bIns="0" rtlCol="0" anchor="t">
            <a:spAutoFit/>
          </a:bodyPr>
          <a:lstStyle/>
          <a:p>
            <a:pPr marL="0" indent="0" algn="l">
              <a:lnSpc>
                <a:spcPts val="1000"/>
              </a:lnSpc>
              <a:buNone/>
            </a:pPr>
            <a:r>
              <a:rPr lang="en-US" sz="1200" b="1" dirty="0">
                <a:solidFill>
                  <a:srgbClr val="1A4D7C"/>
                </a:solidFill>
              </a:rPr>
              <a:t>التسويق عبر المؤثرين</a:t>
            </a:r>
            <a:endParaRPr lang="en-US" sz="1200" dirty="0"/>
          </a:p>
        </p:txBody>
      </p:sp>
      <p:sp>
        <p:nvSpPr>
          <p:cNvPr id="30" name="Text 27"/>
          <p:cNvSpPr/>
          <p:nvPr/>
        </p:nvSpPr>
        <p:spPr>
          <a:xfrm>
            <a:off x="662646" y="3280767"/>
            <a:ext cx="942566"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E67E22"/>
                </a:solidFill>
              </a:rPr>
              <a:t>دعاية عبر الإنترنت</a:t>
            </a:r>
            <a:endParaRPr lang="en-US" sz="1200" dirty="0"/>
          </a:p>
        </p:txBody>
      </p:sp>
      <p:sp>
        <p:nvSpPr>
          <p:cNvPr id="31" name="Text 28"/>
          <p:cNvSpPr/>
          <p:nvPr/>
        </p:nvSpPr>
        <p:spPr>
          <a:xfrm>
            <a:off x="619414" y="3356696"/>
            <a:ext cx="3821906" cy="801181"/>
          </a:xfrm>
          <a:prstGeom prst="rect">
            <a:avLst/>
          </a:prstGeom>
          <a:noFill/>
          <a:ln/>
        </p:spPr>
        <p:txBody>
          <a:bodyPr wrap="square" lIns="0" tIns="0" rIns="0" bIns="0" rtlCol="0" anchor="t">
            <a:spAutoFit/>
          </a:bodyPr>
          <a:lstStyle/>
          <a:p>
            <a:pPr marL="0" indent="0" algn="r" rtl="1">
              <a:lnSpc>
                <a:spcPct val="150000"/>
              </a:lnSpc>
              <a:buNone/>
            </a:pPr>
            <a:r>
              <a:rPr lang="en-US" sz="1200" b="1" dirty="0">
                <a:solidFill>
                  <a:srgbClr val="2C3E50"/>
                </a:solidFill>
              </a:rPr>
              <a:t>شركة مستحضرات عناية بالبشرة تتعاون مع مؤثرة جمال على Instagram لتقديم عرض حصري (كود خصم) لمتابعيها. المؤثرة تعرض المنتج وتشارك تجربتها.</a:t>
            </a:r>
            <a:endParaRPr lang="en-US" sz="1200" b="1" dirty="0"/>
          </a:p>
        </p:txBody>
      </p:sp>
      <p:sp>
        <p:nvSpPr>
          <p:cNvPr id="32" name="Text 29"/>
          <p:cNvSpPr/>
          <p:nvPr/>
        </p:nvSpPr>
        <p:spPr>
          <a:xfrm>
            <a:off x="-70820" y="4066986"/>
            <a:ext cx="3821906" cy="181781"/>
          </a:xfrm>
          <a:prstGeom prst="rect">
            <a:avLst/>
          </a:prstGeom>
          <a:noFill/>
          <a:ln/>
        </p:spPr>
        <p:txBody>
          <a:bodyPr wrap="square" lIns="0" tIns="68072" rIns="0" bIns="0" rtlCol="0" anchor="t">
            <a:spAutoFit/>
          </a:bodyPr>
          <a:lstStyle/>
          <a:p>
            <a:pPr marL="0" indent="0" algn="r" rtl="1">
              <a:lnSpc>
                <a:spcPts val="800"/>
              </a:lnSpc>
              <a:buNone/>
            </a:pPr>
            <a:r>
              <a:rPr lang="en-US" sz="1100" b="1" dirty="0">
                <a:solidFill>
                  <a:srgbClr val="1A4D7C"/>
                </a:solidFill>
              </a:rPr>
              <a:t>✓ وصول 500K متابع | معدل تحويل 22%</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28625"/>
            <a:ext cx="9144000" cy="855464"/>
          </a:xfrm>
          <a:prstGeom prst="rect">
            <a:avLst/>
          </a:prstGeom>
          <a:solidFill>
            <a:srgbClr val="2C5F9E"/>
          </a:solidFill>
          <a:ln/>
        </p:spPr>
      </p:sp>
      <p:sp>
        <p:nvSpPr>
          <p:cNvPr id="4" name="Text 1"/>
          <p:cNvSpPr/>
          <p:nvPr/>
        </p:nvSpPr>
        <p:spPr>
          <a:xfrm>
            <a:off x="5159913" y="678656"/>
            <a:ext cx="3555462" cy="270715"/>
          </a:xfrm>
          <a:prstGeom prst="rect">
            <a:avLst/>
          </a:prstGeom>
          <a:noFill/>
          <a:ln/>
        </p:spPr>
        <p:txBody>
          <a:bodyPr wrap="none" lIns="0" tIns="0" rIns="0" bIns="0" rtlCol="0" anchor="t">
            <a:spAutoFit/>
          </a:bodyPr>
          <a:lstStyle/>
          <a:p>
            <a:pPr marL="0" indent="0" algn="r" rtl="1">
              <a:lnSpc>
                <a:spcPts val="2200"/>
              </a:lnSpc>
              <a:buNone/>
            </a:pPr>
            <a:r>
              <a:rPr lang="en-US" b="1" dirty="0">
                <a:solidFill>
                  <a:srgbClr val="FFFFFF"/>
                </a:solidFill>
              </a:rPr>
              <a:t>أخلاقيات الإشهار الرقمي والمسؤولية الاجتماعية</a:t>
            </a:r>
            <a:endParaRPr lang="en-US" dirty="0"/>
          </a:p>
        </p:txBody>
      </p:sp>
      <p:sp>
        <p:nvSpPr>
          <p:cNvPr id="5" name="Shape 2"/>
          <p:cNvSpPr/>
          <p:nvPr/>
        </p:nvSpPr>
        <p:spPr>
          <a:xfrm>
            <a:off x="428625" y="1462683"/>
            <a:ext cx="8286750" cy="331459"/>
          </a:xfrm>
          <a:prstGeom prst="rect">
            <a:avLst/>
          </a:prstGeom>
          <a:solidFill>
            <a:srgbClr val="F5F7FA"/>
          </a:solidFill>
          <a:ln/>
        </p:spPr>
      </p:sp>
      <p:sp>
        <p:nvSpPr>
          <p:cNvPr id="6" name="Shape 3"/>
          <p:cNvSpPr/>
          <p:nvPr/>
        </p:nvSpPr>
        <p:spPr>
          <a:xfrm>
            <a:off x="8686800" y="1462683"/>
            <a:ext cx="28575" cy="331459"/>
          </a:xfrm>
          <a:prstGeom prst="rect">
            <a:avLst/>
          </a:prstGeom>
          <a:solidFill>
            <a:srgbClr val="E67E22"/>
          </a:solidFill>
          <a:ln/>
        </p:spPr>
      </p:sp>
      <p:sp>
        <p:nvSpPr>
          <p:cNvPr id="7" name="Text 4"/>
          <p:cNvSpPr/>
          <p:nvPr/>
        </p:nvSpPr>
        <p:spPr>
          <a:xfrm>
            <a:off x="124640" y="1305574"/>
            <a:ext cx="8626885" cy="453394"/>
          </a:xfrm>
          <a:prstGeom prst="rect">
            <a:avLst/>
          </a:prstGeom>
          <a:noFill/>
          <a:ln/>
        </p:spPr>
        <p:txBody>
          <a:bodyPr wrap="square" lIns="102108" tIns="102108" rIns="102108" bIns="102108" rtlCol="0" anchor="t">
            <a:spAutoFit/>
          </a:bodyPr>
          <a:lstStyle/>
          <a:p>
            <a:pPr marL="0" indent="0" algn="r" rtl="1">
              <a:lnSpc>
                <a:spcPct val="150000"/>
              </a:lnSpc>
              <a:buNone/>
            </a:pPr>
            <a:r>
              <a:rPr lang="en-US" sz="1200" b="1" dirty="0">
                <a:solidFill>
                  <a:srgbClr val="2C3E50"/>
                </a:solidFill>
              </a:rPr>
              <a:t>أخلاقيات الإشهار الرقمي تتطلب التزام الشركات والمسوقين بمبادئ أساسية تحمي حقوق المستهلكين وتضمن الممارسات التسويقية النزيهة والشفافة في البيئة الرقمية.</a:t>
            </a:r>
            <a:endParaRPr lang="en-US" sz="1200" b="1" dirty="0"/>
          </a:p>
        </p:txBody>
      </p:sp>
      <p:sp>
        <p:nvSpPr>
          <p:cNvPr id="8" name="Shape 5"/>
          <p:cNvSpPr/>
          <p:nvPr/>
        </p:nvSpPr>
        <p:spPr>
          <a:xfrm>
            <a:off x="6029325" y="1937017"/>
            <a:ext cx="2686050" cy="1643063"/>
          </a:xfrm>
          <a:prstGeom prst="rect">
            <a:avLst/>
          </a:prstGeom>
          <a:solidFill>
            <a:srgbClr val="F5F7FA"/>
          </a:solidFill>
          <a:ln/>
        </p:spPr>
      </p:sp>
      <p:sp>
        <p:nvSpPr>
          <p:cNvPr id="9" name="Shape 6"/>
          <p:cNvSpPr/>
          <p:nvPr/>
        </p:nvSpPr>
        <p:spPr>
          <a:xfrm>
            <a:off x="6029325" y="1937017"/>
            <a:ext cx="2686050" cy="28575"/>
          </a:xfrm>
          <a:prstGeom prst="rect">
            <a:avLst/>
          </a:prstGeom>
          <a:solidFill>
            <a:srgbClr val="E67E22"/>
          </a:solidFill>
          <a:ln/>
        </p:spPr>
      </p:sp>
      <p:sp>
        <p:nvSpPr>
          <p:cNvPr id="10" name="Text 7"/>
          <p:cNvSpPr/>
          <p:nvPr/>
        </p:nvSpPr>
        <p:spPr>
          <a:xfrm>
            <a:off x="8351044" y="2051317"/>
            <a:ext cx="250031" cy="273248"/>
          </a:xfrm>
          <a:prstGeom prst="rect">
            <a:avLst/>
          </a:prstGeom>
          <a:noFill/>
          <a:ln/>
        </p:spPr>
        <p:txBody>
          <a:bodyPr wrap="none" lIns="0" tIns="0" rIns="0" bIns="0" rtlCol="0" anchor="t">
            <a:spAutoFit/>
          </a:bodyPr>
          <a:lstStyle/>
          <a:p>
            <a:pPr marL="0" indent="0" algn="l">
              <a:lnSpc>
                <a:spcPts val="1900"/>
              </a:lnSpc>
              <a:buNone/>
            </a:pPr>
            <a:r>
              <a:rPr lang="en-US" sz="1486" dirty="0">
                <a:solidFill>
                  <a:srgbClr val="000000"/>
                </a:solidFill>
              </a:rPr>
              <a:t>🔍</a:t>
            </a:r>
            <a:endParaRPr lang="en-US" sz="1486" dirty="0"/>
          </a:p>
        </p:txBody>
      </p:sp>
      <p:sp>
        <p:nvSpPr>
          <p:cNvPr id="11" name="Text 8"/>
          <p:cNvSpPr/>
          <p:nvPr/>
        </p:nvSpPr>
        <p:spPr>
          <a:xfrm>
            <a:off x="7364362" y="2114717"/>
            <a:ext cx="915246" cy="128240"/>
          </a:xfrm>
          <a:prstGeom prst="rect">
            <a:avLst/>
          </a:prstGeom>
          <a:noFill/>
          <a:ln/>
        </p:spPr>
        <p:txBody>
          <a:bodyPr wrap="square" lIns="0" tIns="0" rIns="0" bIns="0" rtlCol="0" anchor="t">
            <a:spAutoFit/>
          </a:bodyPr>
          <a:lstStyle/>
          <a:p>
            <a:pPr marL="0" indent="0" algn="l">
              <a:lnSpc>
                <a:spcPts val="1000"/>
              </a:lnSpc>
              <a:buNone/>
            </a:pPr>
            <a:r>
              <a:rPr lang="en-US" sz="1600" b="1" dirty="0">
                <a:solidFill>
                  <a:srgbClr val="1A4D7C"/>
                </a:solidFill>
              </a:rPr>
              <a:t>الشفافية</a:t>
            </a:r>
            <a:endParaRPr lang="en-US" sz="1600" dirty="0"/>
          </a:p>
        </p:txBody>
      </p:sp>
      <p:sp>
        <p:nvSpPr>
          <p:cNvPr id="12" name="Text 9"/>
          <p:cNvSpPr/>
          <p:nvPr/>
        </p:nvSpPr>
        <p:spPr>
          <a:xfrm>
            <a:off x="7026260" y="2375786"/>
            <a:ext cx="1102867"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الالتزام بالوضوح التام</a:t>
            </a:r>
            <a:r>
              <a:rPr lang="en-US" sz="634" b="1" dirty="0">
                <a:solidFill>
                  <a:srgbClr val="2C3E50"/>
                </a:solidFill>
              </a:rPr>
              <a:t>:</a:t>
            </a:r>
            <a:endParaRPr lang="en-US" sz="634" dirty="0"/>
          </a:p>
        </p:txBody>
      </p:sp>
      <p:sp>
        <p:nvSpPr>
          <p:cNvPr id="13" name="Text 10"/>
          <p:cNvSpPr/>
          <p:nvPr/>
        </p:nvSpPr>
        <p:spPr>
          <a:xfrm>
            <a:off x="8568817" y="2635318"/>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14" name="Text 11"/>
          <p:cNvSpPr/>
          <p:nvPr/>
        </p:nvSpPr>
        <p:spPr>
          <a:xfrm>
            <a:off x="6035026" y="2621031"/>
            <a:ext cx="2476640"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الإفصاح عن الإعلانات المدفوعة والمحتوى الممول</a:t>
            </a:r>
            <a:endParaRPr lang="en-US" sz="1200" b="1" dirty="0"/>
          </a:p>
        </p:txBody>
      </p:sp>
      <p:sp>
        <p:nvSpPr>
          <p:cNvPr id="15" name="Text 12"/>
          <p:cNvSpPr/>
          <p:nvPr/>
        </p:nvSpPr>
        <p:spPr>
          <a:xfrm>
            <a:off x="8568817" y="2835343"/>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16" name="Text 13"/>
          <p:cNvSpPr/>
          <p:nvPr/>
        </p:nvSpPr>
        <p:spPr>
          <a:xfrm>
            <a:off x="6697066" y="2821056"/>
            <a:ext cx="1814600"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توضيح شروط العروض والخصومات</a:t>
            </a:r>
            <a:endParaRPr lang="en-US" sz="1200" b="1" dirty="0"/>
          </a:p>
        </p:txBody>
      </p:sp>
      <p:sp>
        <p:nvSpPr>
          <p:cNvPr id="17" name="Text 14"/>
          <p:cNvSpPr/>
          <p:nvPr/>
        </p:nvSpPr>
        <p:spPr>
          <a:xfrm>
            <a:off x="8568817" y="3035368"/>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18" name="Text 15"/>
          <p:cNvSpPr/>
          <p:nvPr/>
        </p:nvSpPr>
        <p:spPr>
          <a:xfrm>
            <a:off x="6259892" y="3049757"/>
            <a:ext cx="2208939"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الكشف عن هوية المسوق والجهات المسؤولة</a:t>
            </a:r>
            <a:endParaRPr lang="en-US" sz="1200" b="1" dirty="0"/>
          </a:p>
        </p:txBody>
      </p:sp>
      <p:sp>
        <p:nvSpPr>
          <p:cNvPr id="19" name="Text 16"/>
          <p:cNvSpPr/>
          <p:nvPr/>
        </p:nvSpPr>
        <p:spPr>
          <a:xfrm>
            <a:off x="8568817" y="3235393"/>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20" name="Text 17"/>
          <p:cNvSpPr/>
          <p:nvPr/>
        </p:nvSpPr>
        <p:spPr>
          <a:xfrm>
            <a:off x="6846146" y="3221106"/>
            <a:ext cx="1665521"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تقديم معلومات دقيقة عن المنتجات</a:t>
            </a:r>
            <a:endParaRPr lang="en-US" sz="1200" b="1" dirty="0"/>
          </a:p>
        </p:txBody>
      </p:sp>
      <p:sp>
        <p:nvSpPr>
          <p:cNvPr id="21" name="Shape 18"/>
          <p:cNvSpPr/>
          <p:nvPr/>
        </p:nvSpPr>
        <p:spPr>
          <a:xfrm>
            <a:off x="3228975" y="1937017"/>
            <a:ext cx="2686050" cy="1643063"/>
          </a:xfrm>
          <a:prstGeom prst="rect">
            <a:avLst/>
          </a:prstGeom>
          <a:solidFill>
            <a:srgbClr val="F5F7FA"/>
          </a:solidFill>
          <a:ln/>
        </p:spPr>
      </p:sp>
      <p:sp>
        <p:nvSpPr>
          <p:cNvPr id="22" name="Shape 19"/>
          <p:cNvSpPr/>
          <p:nvPr/>
        </p:nvSpPr>
        <p:spPr>
          <a:xfrm>
            <a:off x="3228975" y="1937017"/>
            <a:ext cx="2686050" cy="28575"/>
          </a:xfrm>
          <a:prstGeom prst="rect">
            <a:avLst/>
          </a:prstGeom>
          <a:solidFill>
            <a:srgbClr val="E67E22"/>
          </a:solidFill>
          <a:ln/>
        </p:spPr>
      </p:sp>
      <p:sp>
        <p:nvSpPr>
          <p:cNvPr id="23" name="Text 20"/>
          <p:cNvSpPr/>
          <p:nvPr/>
        </p:nvSpPr>
        <p:spPr>
          <a:xfrm>
            <a:off x="5550694" y="2051317"/>
            <a:ext cx="250031" cy="273248"/>
          </a:xfrm>
          <a:prstGeom prst="rect">
            <a:avLst/>
          </a:prstGeom>
          <a:noFill/>
          <a:ln/>
        </p:spPr>
        <p:txBody>
          <a:bodyPr wrap="none" lIns="0" tIns="0" rIns="0" bIns="0" rtlCol="0" anchor="t">
            <a:spAutoFit/>
          </a:bodyPr>
          <a:lstStyle/>
          <a:p>
            <a:pPr marL="0" indent="0" algn="l">
              <a:lnSpc>
                <a:spcPts val="1900"/>
              </a:lnSpc>
              <a:buNone/>
            </a:pPr>
            <a:r>
              <a:rPr lang="en-US" sz="1486" dirty="0">
                <a:solidFill>
                  <a:srgbClr val="000000"/>
                </a:solidFill>
              </a:rPr>
              <a:t>🔐</a:t>
            </a:r>
            <a:endParaRPr lang="en-US" sz="1486" dirty="0"/>
          </a:p>
        </p:txBody>
      </p:sp>
      <p:sp>
        <p:nvSpPr>
          <p:cNvPr id="24" name="Text 21"/>
          <p:cNvSpPr/>
          <p:nvPr/>
        </p:nvSpPr>
        <p:spPr>
          <a:xfrm>
            <a:off x="4295763" y="2133671"/>
            <a:ext cx="918521" cy="148695"/>
          </a:xfrm>
          <a:prstGeom prst="rect">
            <a:avLst/>
          </a:prstGeom>
          <a:noFill/>
          <a:ln/>
        </p:spPr>
        <p:txBody>
          <a:bodyPr wrap="none" lIns="0" tIns="0" rIns="0" bIns="0" rtlCol="0" anchor="t">
            <a:spAutoFit/>
          </a:bodyPr>
          <a:lstStyle/>
          <a:p>
            <a:pPr marL="0" indent="0" algn="l">
              <a:lnSpc>
                <a:spcPts val="1000"/>
              </a:lnSpc>
              <a:buNone/>
            </a:pPr>
            <a:r>
              <a:rPr lang="en-US" sz="1600" b="1" dirty="0">
                <a:solidFill>
                  <a:srgbClr val="1A4D7C"/>
                </a:solidFill>
              </a:rPr>
              <a:t>حماية البيانات</a:t>
            </a:r>
            <a:endParaRPr lang="en-US" sz="1600" dirty="0"/>
          </a:p>
        </p:txBody>
      </p:sp>
      <p:sp>
        <p:nvSpPr>
          <p:cNvPr id="25" name="Text 22"/>
          <p:cNvSpPr/>
          <p:nvPr/>
        </p:nvSpPr>
        <p:spPr>
          <a:xfrm>
            <a:off x="4066271" y="2356426"/>
            <a:ext cx="1375378" cy="145233"/>
          </a:xfrm>
          <a:prstGeom prst="rect">
            <a:avLst/>
          </a:prstGeom>
          <a:noFill/>
          <a:ln/>
        </p:spPr>
        <p:txBody>
          <a:bodyPr wrap="none" lIns="0" tIns="0" rIns="0" bIns="0" rtlCol="0" anchor="t">
            <a:spAutoFit/>
          </a:bodyPr>
          <a:lstStyle/>
          <a:p>
            <a:pPr marL="0" indent="0" algn="ctr" rtl="1">
              <a:lnSpc>
                <a:spcPts val="1100"/>
              </a:lnSpc>
              <a:buNone/>
            </a:pPr>
            <a:r>
              <a:rPr lang="en-US" sz="1200" b="1" dirty="0">
                <a:solidFill>
                  <a:srgbClr val="2C3E50"/>
                </a:solidFill>
              </a:rPr>
              <a:t>احترام خصوصية المستهلك:</a:t>
            </a:r>
            <a:endParaRPr lang="en-US" sz="1200" dirty="0"/>
          </a:p>
        </p:txBody>
      </p:sp>
      <p:sp>
        <p:nvSpPr>
          <p:cNvPr id="26" name="Text 23"/>
          <p:cNvSpPr/>
          <p:nvPr/>
        </p:nvSpPr>
        <p:spPr>
          <a:xfrm>
            <a:off x="5768467" y="2635318"/>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27" name="Text 24"/>
          <p:cNvSpPr/>
          <p:nvPr/>
        </p:nvSpPr>
        <p:spPr>
          <a:xfrm>
            <a:off x="3601764" y="2621031"/>
            <a:ext cx="2109553"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الحصول على موافقة صريحة لجمع البيانات</a:t>
            </a:r>
            <a:endParaRPr lang="en-US" sz="1200" b="1" dirty="0"/>
          </a:p>
        </p:txBody>
      </p:sp>
      <p:sp>
        <p:nvSpPr>
          <p:cNvPr id="28" name="Text 25"/>
          <p:cNvSpPr/>
          <p:nvPr/>
        </p:nvSpPr>
        <p:spPr>
          <a:xfrm>
            <a:off x="5768467" y="2835343"/>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29" name="Text 26"/>
          <p:cNvSpPr/>
          <p:nvPr/>
        </p:nvSpPr>
        <p:spPr>
          <a:xfrm>
            <a:off x="3872672" y="2821056"/>
            <a:ext cx="1838645"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حماية البيانات الشخصية من الاختراق</a:t>
            </a:r>
            <a:endParaRPr lang="en-US" sz="1200" b="1" dirty="0"/>
          </a:p>
        </p:txBody>
      </p:sp>
      <p:sp>
        <p:nvSpPr>
          <p:cNvPr id="30" name="Text 27"/>
          <p:cNvSpPr/>
          <p:nvPr/>
        </p:nvSpPr>
        <p:spPr>
          <a:xfrm>
            <a:off x="5768467" y="3035368"/>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31" name="Text 28"/>
          <p:cNvSpPr/>
          <p:nvPr/>
        </p:nvSpPr>
        <p:spPr>
          <a:xfrm>
            <a:off x="3832598" y="3021081"/>
            <a:ext cx="1878719" cy="128240"/>
          </a:xfrm>
          <a:prstGeom prst="rect">
            <a:avLst/>
          </a:prstGeom>
          <a:noFill/>
          <a:ln/>
        </p:spPr>
        <p:txBody>
          <a:bodyPr wrap="none" lIns="0" tIns="0" rIns="0" bIns="0" rtlCol="0" anchor="t">
            <a:spAutoFit/>
          </a:bodyPr>
          <a:lstStyle/>
          <a:p>
            <a:pPr marL="0" indent="0" algn="r" rtl="1">
              <a:lnSpc>
                <a:spcPts val="1000"/>
              </a:lnSpc>
              <a:buNone/>
            </a:pPr>
            <a:r>
              <a:rPr lang="en-US" sz="621" dirty="0">
                <a:solidFill>
                  <a:srgbClr val="2C3E50"/>
                </a:solidFill>
              </a:rPr>
              <a:t>ا</a:t>
            </a:r>
            <a:r>
              <a:rPr lang="en-US" sz="1200" b="1" dirty="0">
                <a:solidFill>
                  <a:srgbClr val="2C3E50"/>
                </a:solidFill>
              </a:rPr>
              <a:t>لامتثال </a:t>
            </a:r>
            <a:r>
              <a:rPr lang="en-US" sz="1200" b="1" dirty="0" err="1">
                <a:solidFill>
                  <a:srgbClr val="2C3E50"/>
                </a:solidFill>
              </a:rPr>
              <a:t>للقوانين</a:t>
            </a:r>
            <a:r>
              <a:rPr lang="en-US" sz="1200" b="1" dirty="0">
                <a:solidFill>
                  <a:srgbClr val="2C3E50"/>
                </a:solidFill>
              </a:rPr>
              <a:t> </a:t>
            </a:r>
            <a:r>
              <a:rPr lang="en-US" sz="1200" b="1" dirty="0" smtClean="0">
                <a:solidFill>
                  <a:srgbClr val="2C3E50"/>
                </a:solidFill>
              </a:rPr>
              <a:t>(، </a:t>
            </a:r>
            <a:r>
              <a:rPr lang="en-US" sz="1200" b="1" dirty="0" err="1">
                <a:solidFill>
                  <a:srgbClr val="2C3E50"/>
                </a:solidFill>
              </a:rPr>
              <a:t>قوانين</a:t>
            </a:r>
            <a:r>
              <a:rPr lang="en-US" sz="1200" b="1" dirty="0">
                <a:solidFill>
                  <a:srgbClr val="2C3E50"/>
                </a:solidFill>
              </a:rPr>
              <a:t> </a:t>
            </a:r>
            <a:r>
              <a:rPr lang="en-US" sz="1200" b="1" dirty="0" err="1" smtClean="0">
                <a:solidFill>
                  <a:srgbClr val="2C3E50"/>
                </a:solidFill>
              </a:rPr>
              <a:t>الخصوصية</a:t>
            </a:r>
            <a:endParaRPr lang="en-US" sz="621" dirty="0"/>
          </a:p>
        </p:txBody>
      </p:sp>
      <p:sp>
        <p:nvSpPr>
          <p:cNvPr id="32" name="Text 29"/>
          <p:cNvSpPr/>
          <p:nvPr/>
        </p:nvSpPr>
        <p:spPr>
          <a:xfrm>
            <a:off x="5768467" y="3235393"/>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33" name="Text 30"/>
          <p:cNvSpPr/>
          <p:nvPr/>
        </p:nvSpPr>
        <p:spPr>
          <a:xfrm>
            <a:off x="4133961" y="3221106"/>
            <a:ext cx="1577356"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توفير خيارات للتحكم في البيانات</a:t>
            </a:r>
            <a:endParaRPr lang="en-US" sz="1200" b="1" dirty="0"/>
          </a:p>
        </p:txBody>
      </p:sp>
      <p:sp>
        <p:nvSpPr>
          <p:cNvPr id="34" name="Shape 31"/>
          <p:cNvSpPr/>
          <p:nvPr/>
        </p:nvSpPr>
        <p:spPr>
          <a:xfrm>
            <a:off x="428625" y="1937017"/>
            <a:ext cx="2686050" cy="1643063"/>
          </a:xfrm>
          <a:prstGeom prst="rect">
            <a:avLst/>
          </a:prstGeom>
          <a:solidFill>
            <a:srgbClr val="F5F7FA"/>
          </a:solidFill>
          <a:ln/>
        </p:spPr>
      </p:sp>
      <p:sp>
        <p:nvSpPr>
          <p:cNvPr id="35" name="Shape 32"/>
          <p:cNvSpPr/>
          <p:nvPr/>
        </p:nvSpPr>
        <p:spPr>
          <a:xfrm>
            <a:off x="428625" y="1937017"/>
            <a:ext cx="2686050" cy="28575"/>
          </a:xfrm>
          <a:prstGeom prst="rect">
            <a:avLst/>
          </a:prstGeom>
          <a:solidFill>
            <a:srgbClr val="E67E22"/>
          </a:solidFill>
          <a:ln/>
        </p:spPr>
      </p:sp>
      <p:sp>
        <p:nvSpPr>
          <p:cNvPr id="36" name="Text 33"/>
          <p:cNvSpPr/>
          <p:nvPr/>
        </p:nvSpPr>
        <p:spPr>
          <a:xfrm>
            <a:off x="2863751" y="2051317"/>
            <a:ext cx="136624" cy="289322"/>
          </a:xfrm>
          <a:prstGeom prst="rect">
            <a:avLst/>
          </a:prstGeom>
          <a:noFill/>
          <a:ln/>
        </p:spPr>
        <p:txBody>
          <a:bodyPr wrap="none" lIns="0" tIns="0" rIns="0" bIns="0" rtlCol="0" anchor="t">
            <a:spAutoFit/>
          </a:bodyPr>
          <a:lstStyle/>
          <a:p>
            <a:pPr marL="0" indent="0" algn="l">
              <a:lnSpc>
                <a:spcPts val="1900"/>
              </a:lnSpc>
              <a:buNone/>
            </a:pPr>
            <a:r>
              <a:rPr lang="en-US" sz="1486" dirty="0">
                <a:solidFill>
                  <a:srgbClr val="000000"/>
                </a:solidFill>
              </a:rPr>
              <a:t>✓</a:t>
            </a:r>
            <a:endParaRPr lang="en-US" sz="1486" dirty="0"/>
          </a:p>
        </p:txBody>
      </p:sp>
      <p:sp>
        <p:nvSpPr>
          <p:cNvPr id="37" name="Text 34"/>
          <p:cNvSpPr/>
          <p:nvPr/>
        </p:nvSpPr>
        <p:spPr>
          <a:xfrm>
            <a:off x="1679952" y="2104470"/>
            <a:ext cx="904094" cy="128240"/>
          </a:xfrm>
          <a:prstGeom prst="rect">
            <a:avLst/>
          </a:prstGeom>
          <a:noFill/>
          <a:ln/>
        </p:spPr>
        <p:txBody>
          <a:bodyPr wrap="none" lIns="0" tIns="0" rIns="0" bIns="0" rtlCol="0" anchor="t">
            <a:spAutoFit/>
          </a:bodyPr>
          <a:lstStyle/>
          <a:p>
            <a:pPr marL="0" indent="0" algn="r" rtl="1">
              <a:lnSpc>
                <a:spcPts val="1000"/>
              </a:lnSpc>
              <a:buNone/>
            </a:pPr>
            <a:r>
              <a:rPr lang="en-US" sz="1600" b="1" dirty="0">
                <a:solidFill>
                  <a:srgbClr val="1A4D7C"/>
                </a:solidFill>
              </a:rPr>
              <a:t>تجنب التضليل</a:t>
            </a:r>
            <a:endParaRPr lang="en-US" sz="1600" dirty="0"/>
          </a:p>
        </p:txBody>
      </p:sp>
      <p:sp>
        <p:nvSpPr>
          <p:cNvPr id="38" name="Text 35"/>
          <p:cNvSpPr/>
          <p:nvPr/>
        </p:nvSpPr>
        <p:spPr>
          <a:xfrm>
            <a:off x="1341180" y="2314923"/>
            <a:ext cx="1437894" cy="145233"/>
          </a:xfrm>
          <a:prstGeom prst="rect">
            <a:avLst/>
          </a:prstGeom>
          <a:noFill/>
          <a:ln/>
        </p:spPr>
        <p:txBody>
          <a:bodyPr wrap="none" lIns="0" tIns="0" rIns="0" bIns="0" rtlCol="0" anchor="t">
            <a:spAutoFit/>
          </a:bodyPr>
          <a:lstStyle/>
          <a:p>
            <a:pPr marL="0" indent="0" algn="r" rtl="1">
              <a:lnSpc>
                <a:spcPts val="1100"/>
              </a:lnSpc>
              <a:buNone/>
            </a:pPr>
            <a:r>
              <a:rPr lang="en-US" sz="1200" b="1" dirty="0">
                <a:solidFill>
                  <a:srgbClr val="2C3E50"/>
                </a:solidFill>
              </a:rPr>
              <a:t>الممارسات النزيهة والصادقة</a:t>
            </a:r>
            <a:r>
              <a:rPr lang="en-US" sz="634" b="1" dirty="0">
                <a:solidFill>
                  <a:srgbClr val="2C3E50"/>
                </a:solidFill>
              </a:rPr>
              <a:t>:</a:t>
            </a:r>
            <a:endParaRPr lang="en-US" sz="634" dirty="0"/>
          </a:p>
        </p:txBody>
      </p:sp>
      <p:sp>
        <p:nvSpPr>
          <p:cNvPr id="39" name="Text 36"/>
          <p:cNvSpPr/>
          <p:nvPr/>
        </p:nvSpPr>
        <p:spPr>
          <a:xfrm>
            <a:off x="2968117" y="2651392"/>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40" name="Text 37"/>
          <p:cNvSpPr/>
          <p:nvPr/>
        </p:nvSpPr>
        <p:spPr>
          <a:xfrm>
            <a:off x="1049880" y="2637104"/>
            <a:ext cx="1861087"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عدم استخدام معلومات مضللة أو كاذبة</a:t>
            </a:r>
            <a:endParaRPr lang="en-US" sz="1200" b="1" dirty="0"/>
          </a:p>
        </p:txBody>
      </p:sp>
      <p:sp>
        <p:nvSpPr>
          <p:cNvPr id="41" name="Text 38"/>
          <p:cNvSpPr/>
          <p:nvPr/>
        </p:nvSpPr>
        <p:spPr>
          <a:xfrm>
            <a:off x="2968117" y="2851417"/>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42" name="Text 39"/>
          <p:cNvSpPr/>
          <p:nvPr/>
        </p:nvSpPr>
        <p:spPr>
          <a:xfrm>
            <a:off x="1453836" y="2837129"/>
            <a:ext cx="1457130"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تجنب المبالغة في فوائد المنتج</a:t>
            </a:r>
            <a:endParaRPr lang="en-US" sz="1200" b="1" dirty="0"/>
          </a:p>
        </p:txBody>
      </p:sp>
      <p:sp>
        <p:nvSpPr>
          <p:cNvPr id="43" name="Text 40"/>
          <p:cNvSpPr/>
          <p:nvPr/>
        </p:nvSpPr>
        <p:spPr>
          <a:xfrm>
            <a:off x="2968117" y="3051442"/>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44" name="Text 41"/>
          <p:cNvSpPr/>
          <p:nvPr/>
        </p:nvSpPr>
        <p:spPr>
          <a:xfrm>
            <a:off x="1046673" y="3037154"/>
            <a:ext cx="1864293" cy="135615"/>
          </a:xfrm>
          <a:prstGeom prst="rect">
            <a:avLst/>
          </a:prstGeom>
          <a:noFill/>
          <a:ln/>
        </p:spPr>
        <p:txBody>
          <a:bodyPr wrap="none" lIns="0" tIns="0" rIns="0" bIns="0" rtlCol="0" anchor="t">
            <a:spAutoFit/>
          </a:bodyPr>
          <a:lstStyle/>
          <a:p>
            <a:pPr marL="0" indent="0" algn="r" rtl="1">
              <a:lnSpc>
                <a:spcPts val="1000"/>
              </a:lnSpc>
              <a:buNone/>
            </a:pPr>
            <a:r>
              <a:rPr lang="en-US" sz="1200" b="1" dirty="0">
                <a:solidFill>
                  <a:srgbClr val="2C3E50"/>
                </a:solidFill>
              </a:rPr>
              <a:t>عدم استخدام صور أو فيديوهات مزيفة</a:t>
            </a:r>
            <a:endParaRPr lang="en-US" sz="1200" b="1" dirty="0"/>
          </a:p>
        </p:txBody>
      </p:sp>
      <p:sp>
        <p:nvSpPr>
          <p:cNvPr id="45" name="Text 42"/>
          <p:cNvSpPr/>
          <p:nvPr/>
        </p:nvSpPr>
        <p:spPr>
          <a:xfrm>
            <a:off x="2968117" y="3251467"/>
            <a:ext cx="3225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E67E22"/>
                </a:solidFill>
              </a:rPr>
              <a:t>•</a:t>
            </a:r>
            <a:endParaRPr lang="en-US" sz="584" dirty="0"/>
          </a:p>
        </p:txBody>
      </p:sp>
      <p:sp>
        <p:nvSpPr>
          <p:cNvPr id="46" name="Text 43"/>
          <p:cNvSpPr/>
          <p:nvPr/>
        </p:nvSpPr>
        <p:spPr>
          <a:xfrm>
            <a:off x="1348297" y="3237179"/>
            <a:ext cx="1577355" cy="135615"/>
          </a:xfrm>
          <a:prstGeom prst="rect">
            <a:avLst/>
          </a:prstGeom>
          <a:noFill/>
          <a:ln/>
        </p:spPr>
        <p:txBody>
          <a:bodyPr wrap="none" lIns="0" tIns="0" rIns="0" bIns="0" rtlCol="0" anchor="t">
            <a:spAutoFit/>
          </a:bodyPr>
          <a:lstStyle/>
          <a:p>
            <a:pPr algn="r" rtl="1">
              <a:lnSpc>
                <a:spcPts val="1000"/>
              </a:lnSpc>
            </a:pPr>
            <a:r>
              <a:rPr lang="en-US" sz="1200" b="1" dirty="0">
                <a:solidFill>
                  <a:srgbClr val="2C3E50"/>
                </a:solidFill>
              </a:rPr>
              <a:t>الامتناع </a:t>
            </a:r>
            <a:r>
              <a:rPr lang="en-US" sz="1200" b="1" dirty="0" err="1">
                <a:solidFill>
                  <a:srgbClr val="2C3E50"/>
                </a:solidFill>
              </a:rPr>
              <a:t>عن</a:t>
            </a:r>
            <a:r>
              <a:rPr lang="en-US" sz="1200" b="1" dirty="0">
                <a:solidFill>
                  <a:srgbClr val="2C3E50"/>
                </a:solidFill>
              </a:rPr>
              <a:t> </a:t>
            </a:r>
            <a:r>
              <a:rPr lang="en-US" sz="1200" b="1" dirty="0" err="1" smtClean="0">
                <a:solidFill>
                  <a:srgbClr val="2C3E50"/>
                </a:solidFill>
              </a:rPr>
              <a:t>الممارس</a:t>
            </a:r>
            <a:r>
              <a:rPr lang="ar-DZ" sz="1200" b="1" dirty="0" smtClean="0">
                <a:solidFill>
                  <a:srgbClr val="2C3E50"/>
                </a:solidFill>
              </a:rPr>
              <a:t>ا</a:t>
            </a:r>
            <a:r>
              <a:rPr lang="en-US" sz="1200" b="1" dirty="0" smtClean="0">
                <a:solidFill>
                  <a:srgbClr val="2C3E50"/>
                </a:solidFill>
              </a:rPr>
              <a:t>ت</a:t>
            </a:r>
            <a:r>
              <a:rPr lang="ar-DZ" sz="1200" b="1" smtClean="0">
                <a:solidFill>
                  <a:srgbClr val="2C3E50"/>
                </a:solidFill>
              </a:rPr>
              <a:t> </a:t>
            </a:r>
            <a:r>
              <a:rPr lang="en-US" sz="1200" b="1" smtClean="0">
                <a:solidFill>
                  <a:srgbClr val="2C3E50"/>
                </a:solidFill>
              </a:rPr>
              <a:t>الخادعة</a:t>
            </a:r>
            <a:endParaRPr lang="en-US" sz="1200" b="1" dirty="0"/>
          </a:p>
        </p:txBody>
      </p:sp>
      <p:sp>
        <p:nvSpPr>
          <p:cNvPr id="47" name="Shape 44"/>
          <p:cNvSpPr/>
          <p:nvPr/>
        </p:nvSpPr>
        <p:spPr>
          <a:xfrm>
            <a:off x="357188" y="4066047"/>
            <a:ext cx="8286750" cy="828675"/>
          </a:xfrm>
          <a:prstGeom prst="rect">
            <a:avLst/>
          </a:prstGeom>
          <a:solidFill>
            <a:srgbClr val="F5F7FA"/>
          </a:solidFill>
          <a:ln/>
        </p:spPr>
      </p:sp>
      <p:sp>
        <p:nvSpPr>
          <p:cNvPr id="48" name="Shape 45"/>
          <p:cNvSpPr/>
          <p:nvPr/>
        </p:nvSpPr>
        <p:spPr>
          <a:xfrm>
            <a:off x="8686800" y="3765817"/>
            <a:ext cx="28575" cy="828675"/>
          </a:xfrm>
          <a:prstGeom prst="rect">
            <a:avLst/>
          </a:prstGeom>
          <a:solidFill>
            <a:srgbClr val="E67E22"/>
          </a:solidFill>
          <a:ln/>
        </p:spPr>
      </p:sp>
      <p:sp>
        <p:nvSpPr>
          <p:cNvPr id="49" name="Text 46"/>
          <p:cNvSpPr/>
          <p:nvPr/>
        </p:nvSpPr>
        <p:spPr>
          <a:xfrm>
            <a:off x="6760827" y="3880117"/>
            <a:ext cx="1840248" cy="142155"/>
          </a:xfrm>
          <a:prstGeom prst="rect">
            <a:avLst/>
          </a:prstGeom>
          <a:noFill/>
          <a:ln/>
        </p:spPr>
        <p:txBody>
          <a:bodyPr wrap="none" lIns="0" tIns="0" rIns="0" bIns="0" rtlCol="0" anchor="t">
            <a:spAutoFit/>
          </a:bodyPr>
          <a:lstStyle/>
          <a:p>
            <a:pPr marL="0" indent="0" algn="r" rtl="1">
              <a:lnSpc>
                <a:spcPts val="1000"/>
              </a:lnSpc>
              <a:buNone/>
            </a:pPr>
            <a:r>
              <a:rPr lang="en-US" sz="1400" b="1" dirty="0">
                <a:solidFill>
                  <a:srgbClr val="1A4D7C"/>
                </a:solidFill>
              </a:rPr>
              <a:t>مسؤوليات الشركات والمسوقين:</a:t>
            </a:r>
            <a:endParaRPr lang="en-US" sz="1400" dirty="0"/>
          </a:p>
        </p:txBody>
      </p:sp>
      <p:sp>
        <p:nvSpPr>
          <p:cNvPr id="50" name="Text 47"/>
          <p:cNvSpPr/>
          <p:nvPr/>
        </p:nvSpPr>
        <p:spPr>
          <a:xfrm>
            <a:off x="8476059" y="4681277"/>
            <a:ext cx="85753" cy="126802"/>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E67E22"/>
                </a:solidFill>
              </a:rPr>
              <a:t>→</a:t>
            </a:r>
            <a:endParaRPr lang="en-US" sz="584" dirty="0"/>
          </a:p>
        </p:txBody>
      </p:sp>
      <p:sp>
        <p:nvSpPr>
          <p:cNvPr id="51" name="Text 48"/>
          <p:cNvSpPr/>
          <p:nvPr/>
        </p:nvSpPr>
        <p:spPr>
          <a:xfrm>
            <a:off x="5784596" y="4358601"/>
            <a:ext cx="2624116"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2C3E50"/>
                </a:solidFill>
              </a:rPr>
              <a:t>بناء الثقة مع المستهلكين من خلال الممارسات النزيهة</a:t>
            </a:r>
            <a:endParaRPr lang="en-US" sz="1200" b="1" dirty="0"/>
          </a:p>
        </p:txBody>
      </p:sp>
      <p:sp>
        <p:nvSpPr>
          <p:cNvPr id="52" name="Text 49"/>
          <p:cNvSpPr/>
          <p:nvPr/>
        </p:nvSpPr>
        <p:spPr>
          <a:xfrm flipH="1">
            <a:off x="4529138" y="4165140"/>
            <a:ext cx="45719" cy="102592"/>
          </a:xfrm>
          <a:prstGeom prst="rect">
            <a:avLst/>
          </a:prstGeom>
          <a:noFill/>
          <a:ln/>
        </p:spPr>
        <p:txBody>
          <a:bodyPr wrap="square" lIns="0" tIns="0" rIns="0" bIns="0" rtlCol="0" anchor="t">
            <a:spAutoFit/>
          </a:bodyPr>
          <a:lstStyle/>
          <a:p>
            <a:pPr marL="0" indent="0" algn="l">
              <a:lnSpc>
                <a:spcPts val="800"/>
              </a:lnSpc>
              <a:buNone/>
            </a:pPr>
            <a:r>
              <a:rPr lang="en-US" sz="584" b="1" dirty="0">
                <a:solidFill>
                  <a:srgbClr val="E67E22"/>
                </a:solidFill>
              </a:rPr>
              <a:t>→</a:t>
            </a:r>
            <a:endParaRPr lang="en-US" sz="584" dirty="0"/>
          </a:p>
        </p:txBody>
      </p:sp>
      <p:sp>
        <p:nvSpPr>
          <p:cNvPr id="53" name="Text 50"/>
          <p:cNvSpPr/>
          <p:nvPr/>
        </p:nvSpPr>
        <p:spPr>
          <a:xfrm>
            <a:off x="2070318" y="4691700"/>
            <a:ext cx="2088713"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2C3E50"/>
                </a:solidFill>
              </a:rPr>
              <a:t>الالتزام بالقوانين واللوائح المحلية والدولية</a:t>
            </a:r>
            <a:endParaRPr lang="en-US" sz="1200" b="1" dirty="0"/>
          </a:p>
        </p:txBody>
      </p:sp>
      <p:sp>
        <p:nvSpPr>
          <p:cNvPr id="54" name="Text 51"/>
          <p:cNvSpPr/>
          <p:nvPr/>
        </p:nvSpPr>
        <p:spPr>
          <a:xfrm>
            <a:off x="8515322" y="4353390"/>
            <a:ext cx="85753" cy="126802"/>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E67E22"/>
                </a:solidFill>
              </a:rPr>
              <a:t>→</a:t>
            </a:r>
            <a:endParaRPr lang="en-US" sz="584" dirty="0"/>
          </a:p>
        </p:txBody>
      </p:sp>
      <p:sp>
        <p:nvSpPr>
          <p:cNvPr id="55" name="Text 52"/>
          <p:cNvSpPr/>
          <p:nvPr/>
        </p:nvSpPr>
        <p:spPr>
          <a:xfrm>
            <a:off x="6511886" y="4716681"/>
            <a:ext cx="1878719"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2C3E50"/>
                </a:solidFill>
              </a:rPr>
              <a:t>احترام تنوع الثقافات والقيم الاجتماعية</a:t>
            </a:r>
            <a:endParaRPr lang="en-US" sz="1200" b="1" dirty="0"/>
          </a:p>
        </p:txBody>
      </p:sp>
      <p:sp>
        <p:nvSpPr>
          <p:cNvPr id="56" name="Text 53"/>
          <p:cNvSpPr/>
          <p:nvPr/>
        </p:nvSpPr>
        <p:spPr>
          <a:xfrm>
            <a:off x="4443385" y="4353390"/>
            <a:ext cx="85753" cy="126802"/>
          </a:xfrm>
          <a:prstGeom prst="rect">
            <a:avLst/>
          </a:prstGeom>
          <a:noFill/>
          <a:ln/>
        </p:spPr>
        <p:txBody>
          <a:bodyPr wrap="none" lIns="0" tIns="0" rIns="0" bIns="0" rtlCol="0" anchor="t">
            <a:spAutoFit/>
          </a:bodyPr>
          <a:lstStyle/>
          <a:p>
            <a:pPr marL="0" indent="0" algn="l">
              <a:lnSpc>
                <a:spcPts val="800"/>
              </a:lnSpc>
              <a:buNone/>
            </a:pPr>
            <a:r>
              <a:rPr lang="en-US" sz="584" b="1" dirty="0">
                <a:solidFill>
                  <a:srgbClr val="E67E22"/>
                </a:solidFill>
              </a:rPr>
              <a:t>→</a:t>
            </a:r>
            <a:endParaRPr lang="en-US" sz="584" dirty="0"/>
          </a:p>
        </p:txBody>
      </p:sp>
      <p:sp>
        <p:nvSpPr>
          <p:cNvPr id="57" name="Text 54"/>
          <p:cNvSpPr/>
          <p:nvPr/>
        </p:nvSpPr>
        <p:spPr>
          <a:xfrm>
            <a:off x="1986962" y="4269550"/>
            <a:ext cx="2255426" cy="116379"/>
          </a:xfrm>
          <a:prstGeom prst="rect">
            <a:avLst/>
          </a:prstGeom>
          <a:noFill/>
          <a:ln/>
        </p:spPr>
        <p:txBody>
          <a:bodyPr wrap="none" lIns="0" tIns="0" rIns="0" bIns="0" rtlCol="0" anchor="t">
            <a:spAutoFit/>
          </a:bodyPr>
          <a:lstStyle/>
          <a:p>
            <a:pPr marL="0" indent="0" algn="r" rtl="1">
              <a:lnSpc>
                <a:spcPts val="800"/>
              </a:lnSpc>
              <a:buNone/>
            </a:pPr>
            <a:r>
              <a:rPr lang="en-US" sz="1200" b="1" dirty="0">
                <a:solidFill>
                  <a:srgbClr val="2C3E50"/>
                </a:solidFill>
              </a:rPr>
              <a:t>الاستجابة لشكاوى المستهلكين بسرعة وفعالية</a:t>
            </a:r>
            <a:endParaRPr lang="en-US" sz="12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822</Words>
  <Application>Microsoft Office PowerPoint</Application>
  <PresentationFormat>On-screen Show (16:9)</PresentationFormat>
  <Paragraphs>166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11</cp:revision>
  <dcterms:created xsi:type="dcterms:W3CDTF">2025-11-25T19:50:15Z</dcterms:created>
  <dcterms:modified xsi:type="dcterms:W3CDTF">2025-11-25T22:52:15Z</dcterms:modified>
</cp:coreProperties>
</file>