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8" r:id="rId11"/>
    <p:sldId id="265" r:id="rId12"/>
    <p:sldId id="266" r:id="rId13"/>
    <p:sldId id="267" r:id="rId14"/>
    <p:sldId id="269" r:id="rId15"/>
    <p:sldId id="293" r:id="rId16"/>
    <p:sldId id="270" r:id="rId17"/>
    <p:sldId id="271" r:id="rId18"/>
    <p:sldId id="272" r:id="rId19"/>
    <p:sldId id="274" r:id="rId20"/>
    <p:sldId id="273" r:id="rId21"/>
    <p:sldId id="275" r:id="rId22"/>
    <p:sldId id="276" r:id="rId23"/>
    <p:sldId id="277" r:id="rId24"/>
    <p:sldId id="278" r:id="rId25"/>
    <p:sldId id="280" r:id="rId26"/>
    <p:sldId id="279"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5" r:id="rId40"/>
    <p:sldId id="296" r:id="rId41"/>
    <p:sldId id="297" r:id="rId42"/>
    <p:sldId id="298" r:id="rId43"/>
    <p:sldId id="299" r:id="rId44"/>
    <p:sldId id="303" r:id="rId45"/>
    <p:sldId id="300" r:id="rId46"/>
    <p:sldId id="301" r:id="rId47"/>
    <p:sldId id="302" r:id="rId48"/>
    <p:sldId id="304" r:id="rId49"/>
    <p:sldId id="305" r:id="rId50"/>
    <p:sldId id="306" r:id="rId51"/>
    <p:sldId id="307" r:id="rId52"/>
    <p:sldId id="308" r:id="rId53"/>
    <p:sldId id="309" r:id="rId54"/>
    <p:sldId id="310" r:id="rId55"/>
    <p:sldId id="311" r:id="rId56"/>
    <p:sldId id="312" r:id="rId57"/>
    <p:sldId id="313" r:id="rId5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464" y="-3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043B9C20-1DD3-42D5-9351-D8A918CADD23}" type="datetimeFigureOut">
              <a:rPr lang="fr-FR" smtClean="0"/>
              <a:pPr/>
              <a:t>19/04/2025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75A28F4-E8BA-418F-BE3E-775FD7F838C3}"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043B9C20-1DD3-42D5-9351-D8A918CADD23}" type="datetimeFigureOut">
              <a:rPr lang="fr-FR" smtClean="0"/>
              <a:pPr/>
              <a:t>19/04/2025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75A28F4-E8BA-418F-BE3E-775FD7F838C3}"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043B9C20-1DD3-42D5-9351-D8A918CADD23}" type="datetimeFigureOut">
              <a:rPr lang="fr-FR" smtClean="0"/>
              <a:pPr/>
              <a:t>19/04/2025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75A28F4-E8BA-418F-BE3E-775FD7F838C3}"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043B9C20-1DD3-42D5-9351-D8A918CADD23}" type="datetimeFigureOut">
              <a:rPr lang="fr-FR" smtClean="0"/>
              <a:pPr/>
              <a:t>19/04/2025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75A28F4-E8BA-418F-BE3E-775FD7F838C3}"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3B9C20-1DD3-42D5-9351-D8A918CADD23}" type="datetimeFigureOut">
              <a:rPr lang="fr-FR" smtClean="0"/>
              <a:pPr/>
              <a:t>19/04/2025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75A28F4-E8BA-418F-BE3E-775FD7F838C3}"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043B9C20-1DD3-42D5-9351-D8A918CADD23}" type="datetimeFigureOut">
              <a:rPr lang="fr-FR" smtClean="0"/>
              <a:pPr/>
              <a:t>19/04/2025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75A28F4-E8BA-418F-BE3E-775FD7F838C3}"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043B9C20-1DD3-42D5-9351-D8A918CADD23}" type="datetimeFigureOut">
              <a:rPr lang="fr-FR" smtClean="0"/>
              <a:pPr/>
              <a:t>19/04/2025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75A28F4-E8BA-418F-BE3E-775FD7F838C3}"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043B9C20-1DD3-42D5-9351-D8A918CADD23}" type="datetimeFigureOut">
              <a:rPr lang="fr-FR" smtClean="0"/>
              <a:pPr/>
              <a:t>19/04/2025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75A28F4-E8BA-418F-BE3E-775FD7F838C3}"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3B9C20-1DD3-42D5-9351-D8A918CADD23}" type="datetimeFigureOut">
              <a:rPr lang="fr-FR" smtClean="0"/>
              <a:pPr/>
              <a:t>19/04/2025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75A28F4-E8BA-418F-BE3E-775FD7F838C3}"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3B9C20-1DD3-42D5-9351-D8A918CADD23}" type="datetimeFigureOut">
              <a:rPr lang="fr-FR" smtClean="0"/>
              <a:pPr/>
              <a:t>19/04/2025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75A28F4-E8BA-418F-BE3E-775FD7F838C3}"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3B9C20-1DD3-42D5-9351-D8A918CADD23}" type="datetimeFigureOut">
              <a:rPr lang="fr-FR" smtClean="0"/>
              <a:pPr/>
              <a:t>19/04/2025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75A28F4-E8BA-418F-BE3E-775FD7F838C3}"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3B9C20-1DD3-42D5-9351-D8A918CADD23}" type="datetimeFigureOut">
              <a:rPr lang="fr-FR" smtClean="0"/>
              <a:pPr/>
              <a:t>19/04/2025</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A28F4-E8BA-418F-BE3E-775FD7F838C3}"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lstStyle/>
          <a:p>
            <a:pPr algn="just" rtl="1"/>
            <a:endParaRPr lang="ar-DZ" dirty="0" smtClean="0">
              <a:solidFill>
                <a:schemeClr val="tx1"/>
              </a:solidFill>
            </a:endParaRPr>
          </a:p>
          <a:p>
            <a:pPr algn="just" rtl="1"/>
            <a:r>
              <a:rPr lang="ar-DZ" dirty="0" smtClean="0">
                <a:solidFill>
                  <a:schemeClr val="tx1"/>
                </a:solidFill>
              </a:rPr>
              <a:t>	</a:t>
            </a:r>
          </a:p>
          <a:p>
            <a:pPr algn="just" rtl="1"/>
            <a:r>
              <a:rPr lang="ar-DZ" dirty="0">
                <a:solidFill>
                  <a:schemeClr val="tx1"/>
                </a:solidFill>
              </a:rPr>
              <a:t>	</a:t>
            </a:r>
            <a:r>
              <a:rPr lang="ar-DZ" dirty="0" smtClean="0">
                <a:solidFill>
                  <a:schemeClr val="tx1"/>
                </a:solidFill>
              </a:rPr>
              <a:t>نظرا </a:t>
            </a:r>
            <a:r>
              <a:rPr lang="ar-DZ" dirty="0">
                <a:solidFill>
                  <a:schemeClr val="tx1"/>
                </a:solidFill>
              </a:rPr>
              <a:t>للانفصال المكاني و الزماني بين المنتجين و المستهلكين، تبرز أهمّية و دور نشاط التّوزيع و المنشآت الممارسة له في الرّبط بين الطّرفين و ملء الفجوة القائمة بينهما. من هذا المنطلق تبدو مكانة التّوزيع ضمن المزيج التّسويق للمؤسّسة، حيث أنّ إعداد المنتَج المناسب بالمواصفات و الأسعار المناسبة لا يمكّن المؤسّسة من تحقيق أهدافها إذا لم تتمكّن من عرضه في المكان و الزّمان المناسبين، لذلك عُرِفَ التّسويق في كثير من الأدبيات على أنّه مجمل النّشاطات المتعلّقة بتوجيه السّلع و الخدمات من مواقع الإنتاج إلى مواقع </a:t>
            </a:r>
            <a:r>
              <a:rPr lang="ar-DZ" dirty="0" smtClean="0">
                <a:solidFill>
                  <a:schemeClr val="tx1"/>
                </a:solidFill>
              </a:rPr>
              <a:t>الاستهلاك.</a:t>
            </a:r>
            <a:endParaRPr lang="fr-F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en-US" b="1" dirty="0">
                <a:solidFill>
                  <a:schemeClr val="tx1"/>
                </a:solidFill>
              </a:rPr>
              <a:t>Marketing Channels and Value Networks</a:t>
            </a:r>
            <a:endParaRPr lang="fr-FR" b="1" dirty="0">
              <a:solidFill>
                <a:schemeClr val="tx1"/>
              </a:solidFill>
            </a:endParaRPr>
          </a:p>
          <a:p>
            <a:pPr algn="just" rtl="1"/>
            <a:r>
              <a:rPr lang="ar-DZ" dirty="0" smtClean="0">
                <a:solidFill>
                  <a:schemeClr val="tx1"/>
                </a:solidFill>
              </a:rPr>
              <a:t>	</a:t>
            </a:r>
          </a:p>
          <a:p>
            <a:pPr algn="just" rtl="1"/>
            <a:r>
              <a:rPr lang="ar-DZ" b="1" dirty="0" smtClean="0">
                <a:solidFill>
                  <a:schemeClr val="tx1"/>
                </a:solidFill>
              </a:rPr>
              <a:t>نظام قنوات التسويق </a:t>
            </a:r>
            <a:r>
              <a:rPr lang="ar-DZ" dirty="0" smtClean="0">
                <a:solidFill>
                  <a:schemeClr val="tx1"/>
                </a:solidFill>
              </a:rPr>
              <a:t>هو مجموعة قنوات التسويق التي تستخدمها الشركة. في الولايات المتحدة، حقق أعضاء القنوات كمجموعة هوامش ربح تاريخية تتراوح بين 30% و50% من سعر البيع النهائي. في المقابل، شكّل الإعلان عادةً أقل من 5% إلى 7% من السعر النهائي. من الأدوار الرئيسية لقنوات التسويق </a:t>
            </a:r>
            <a:r>
              <a:rPr lang="ar-DZ" u="sng" dirty="0" smtClean="0">
                <a:solidFill>
                  <a:schemeClr val="tx1"/>
                </a:solidFill>
              </a:rPr>
              <a:t>تحويل المشترين المحتملين إلى عملاء مربحين</a:t>
            </a:r>
            <a:r>
              <a:rPr lang="ar-DZ" dirty="0" smtClean="0">
                <a:solidFill>
                  <a:schemeClr val="tx1"/>
                </a:solidFill>
              </a:rPr>
              <a:t>. يجب ألا تقتصر قنوات التسويق على خدمة الأسواق فحسب، بل يجب أن تُنشئها أيضًا.</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en-US" b="1" dirty="0">
                <a:solidFill>
                  <a:schemeClr val="tx1"/>
                </a:solidFill>
              </a:rPr>
              <a:t>Marketing Channels and Value Networks</a:t>
            </a:r>
            <a:endParaRPr lang="fr-FR" b="1" dirty="0">
              <a:solidFill>
                <a:schemeClr val="tx1"/>
              </a:solidFill>
            </a:endParaRPr>
          </a:p>
          <a:p>
            <a:pPr algn="just" rtl="1"/>
            <a:r>
              <a:rPr lang="ar-DZ" dirty="0" smtClean="0">
                <a:solidFill>
                  <a:schemeClr val="tx1"/>
                </a:solidFill>
              </a:rPr>
              <a:t>	</a:t>
            </a:r>
          </a:p>
          <a:p>
            <a:pPr algn="just"/>
            <a:r>
              <a:rPr lang="en-US" dirty="0">
                <a:solidFill>
                  <a:schemeClr val="tx1"/>
                </a:solidFill>
              </a:rPr>
              <a:t>The channels chosen affect all other marketing decisions. The company’s pricing depends </a:t>
            </a:r>
            <a:r>
              <a:rPr lang="en-US" dirty="0" smtClean="0">
                <a:solidFill>
                  <a:schemeClr val="tx1"/>
                </a:solidFill>
              </a:rPr>
              <a:t>on whether </a:t>
            </a:r>
            <a:r>
              <a:rPr lang="en-US" dirty="0">
                <a:solidFill>
                  <a:schemeClr val="tx1"/>
                </a:solidFill>
              </a:rPr>
              <a:t>it uses online discounters or high-quality boutiques. Its sales force and </a:t>
            </a:r>
            <a:r>
              <a:rPr lang="en-US" dirty="0" smtClean="0">
                <a:solidFill>
                  <a:schemeClr val="tx1"/>
                </a:solidFill>
              </a:rPr>
              <a:t>advertising decisions </a:t>
            </a:r>
            <a:r>
              <a:rPr lang="en-US" dirty="0">
                <a:solidFill>
                  <a:schemeClr val="tx1"/>
                </a:solidFill>
              </a:rPr>
              <a:t>depend on how much training and motivation dealers need.</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en-US" b="1" dirty="0">
                <a:solidFill>
                  <a:schemeClr val="tx1"/>
                </a:solidFill>
              </a:rPr>
              <a:t>Marketing Channels and Value Networks</a:t>
            </a:r>
            <a:endParaRPr lang="fr-FR" b="1" dirty="0">
              <a:solidFill>
                <a:schemeClr val="tx1"/>
              </a:solidFill>
            </a:endParaRPr>
          </a:p>
          <a:p>
            <a:pPr algn="just" rtl="1"/>
            <a:r>
              <a:rPr lang="ar-DZ" dirty="0" smtClean="0">
                <a:solidFill>
                  <a:schemeClr val="tx1"/>
                </a:solidFill>
              </a:rPr>
              <a:t>	</a:t>
            </a:r>
          </a:p>
          <a:p>
            <a:pPr algn="just"/>
            <a:r>
              <a:rPr lang="fr-FR" dirty="0">
                <a:solidFill>
                  <a:schemeClr val="tx1"/>
                </a:solidFill>
              </a:rPr>
              <a:t>In addition, </a:t>
            </a:r>
            <a:r>
              <a:rPr lang="fr-FR" dirty="0" err="1" smtClean="0">
                <a:solidFill>
                  <a:schemeClr val="tx1"/>
                </a:solidFill>
              </a:rPr>
              <a:t>channel</a:t>
            </a:r>
            <a:r>
              <a:rPr lang="fr-FR" dirty="0" smtClean="0">
                <a:solidFill>
                  <a:schemeClr val="tx1"/>
                </a:solidFill>
              </a:rPr>
              <a:t> </a:t>
            </a:r>
            <a:r>
              <a:rPr lang="en-US" dirty="0" smtClean="0">
                <a:solidFill>
                  <a:schemeClr val="tx1"/>
                </a:solidFill>
              </a:rPr>
              <a:t>decisions </a:t>
            </a:r>
            <a:r>
              <a:rPr lang="en-US" dirty="0">
                <a:solidFill>
                  <a:schemeClr val="tx1"/>
                </a:solidFill>
              </a:rPr>
              <a:t>include relatively long-term commitments with other firms as well as a set of </a:t>
            </a:r>
            <a:r>
              <a:rPr lang="en-US" dirty="0" smtClean="0">
                <a:solidFill>
                  <a:schemeClr val="tx1"/>
                </a:solidFill>
              </a:rPr>
              <a:t>policies and </a:t>
            </a:r>
            <a:r>
              <a:rPr lang="en-US" dirty="0">
                <a:solidFill>
                  <a:schemeClr val="tx1"/>
                </a:solidFill>
              </a:rPr>
              <a:t>procedures. </a:t>
            </a:r>
            <a:r>
              <a:rPr lang="en-US" dirty="0" smtClean="0">
                <a:solidFill>
                  <a:schemeClr val="tx1"/>
                </a:solidFill>
              </a:rPr>
              <a:t>But </a:t>
            </a:r>
            <a:r>
              <a:rPr lang="en-US" dirty="0">
                <a:solidFill>
                  <a:schemeClr val="tx1"/>
                </a:solidFill>
              </a:rPr>
              <a:t>at the </a:t>
            </a:r>
            <a:r>
              <a:rPr lang="en-US" dirty="0" smtClean="0">
                <a:solidFill>
                  <a:schemeClr val="tx1"/>
                </a:solidFill>
              </a:rPr>
              <a:t>same time</a:t>
            </a:r>
            <a:r>
              <a:rPr lang="en-US" dirty="0">
                <a:solidFill>
                  <a:schemeClr val="tx1"/>
                </a:solidFill>
              </a:rPr>
              <a:t>, channel </a:t>
            </a:r>
            <a:r>
              <a:rPr lang="en-US" dirty="0" smtClean="0">
                <a:solidFill>
                  <a:schemeClr val="tx1"/>
                </a:solidFill>
              </a:rPr>
              <a:t>decisions themselves </a:t>
            </a:r>
            <a:r>
              <a:rPr lang="en-US" dirty="0">
                <a:solidFill>
                  <a:schemeClr val="tx1"/>
                </a:solidFill>
              </a:rPr>
              <a:t>depend on the company’s marketing strategy with respect </a:t>
            </a:r>
            <a:r>
              <a:rPr lang="en-US" dirty="0" smtClean="0">
                <a:solidFill>
                  <a:schemeClr val="tx1"/>
                </a:solidFill>
              </a:rPr>
              <a:t>to </a:t>
            </a:r>
            <a:r>
              <a:rPr lang="en-US" u="sng" dirty="0" smtClean="0">
                <a:solidFill>
                  <a:schemeClr val="tx1"/>
                </a:solidFill>
              </a:rPr>
              <a:t>segmentation</a:t>
            </a:r>
            <a:r>
              <a:rPr lang="en-US" dirty="0">
                <a:solidFill>
                  <a:schemeClr val="tx1"/>
                </a:solidFill>
              </a:rPr>
              <a:t>, </a:t>
            </a:r>
            <a:r>
              <a:rPr lang="en-US" u="sng" dirty="0">
                <a:solidFill>
                  <a:schemeClr val="tx1"/>
                </a:solidFill>
              </a:rPr>
              <a:t>targeting</a:t>
            </a:r>
            <a:r>
              <a:rPr lang="en-US" dirty="0">
                <a:solidFill>
                  <a:schemeClr val="tx1"/>
                </a:solidFill>
              </a:rPr>
              <a:t>, and </a:t>
            </a:r>
            <a:r>
              <a:rPr lang="en-US" u="sng" dirty="0">
                <a:solidFill>
                  <a:schemeClr val="tx1"/>
                </a:solidFill>
              </a:rPr>
              <a:t>positioning</a:t>
            </a:r>
            <a:r>
              <a:rPr lang="en-US" dirty="0">
                <a:solidFill>
                  <a:schemeClr val="tx1"/>
                </a:solidFill>
              </a:rPr>
              <a:t>. </a:t>
            </a:r>
            <a:r>
              <a:rPr lang="en-US" dirty="0" smtClean="0">
                <a:solidFill>
                  <a:schemeClr val="tx1"/>
                </a:solidFill>
              </a:rPr>
              <a:t>Marketers </a:t>
            </a:r>
            <a:r>
              <a:rPr lang="en-US" dirty="0">
                <a:solidFill>
                  <a:schemeClr val="tx1"/>
                </a:solidFill>
              </a:rPr>
              <a:t>ensure that marketing decisions </a:t>
            </a:r>
            <a:r>
              <a:rPr lang="en-US" dirty="0" smtClean="0">
                <a:solidFill>
                  <a:schemeClr val="tx1"/>
                </a:solidFill>
              </a:rPr>
              <a:t>in all </a:t>
            </a:r>
            <a:r>
              <a:rPr lang="en-US" dirty="0">
                <a:solidFill>
                  <a:schemeClr val="tx1"/>
                </a:solidFill>
              </a:rPr>
              <a:t>these different areas are made to maximize value overall.</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en-US" b="1" dirty="0">
                <a:solidFill>
                  <a:schemeClr val="tx1"/>
                </a:solidFill>
              </a:rPr>
              <a:t>Marketing Channels and Value Networks</a:t>
            </a:r>
            <a:endParaRPr lang="fr-FR" b="1" dirty="0">
              <a:solidFill>
                <a:schemeClr val="tx1"/>
              </a:solidFill>
            </a:endParaRPr>
          </a:p>
          <a:p>
            <a:pPr algn="just" rtl="1"/>
            <a:r>
              <a:rPr lang="ar-DZ" dirty="0" smtClean="0">
                <a:solidFill>
                  <a:schemeClr val="tx1"/>
                </a:solidFill>
              </a:rPr>
              <a:t>	</a:t>
            </a:r>
          </a:p>
          <a:p>
            <a:pPr algn="just" rtl="1"/>
            <a:r>
              <a:rPr lang="ar-DZ" dirty="0" smtClean="0">
                <a:solidFill>
                  <a:schemeClr val="tx1"/>
                </a:solidFill>
              </a:rPr>
              <a:t>بالإضافة إلى ذلك، تتضمن قرارات قنوات التوزيع التزامات طويلة الأجل نسبيًا مع شركات أخرى، بالإضافة إلى مجموعة من السياسات والإجراءات. وفي الوقت نفسه، تعتمد قرارات قنوات التوزيع نفسها على استراتيجية الشركة التسويقية من حيث التجزئة والاستهداف والتمركز. ويضمن المسوقون اتخاذ قرارات تسويقية في جميع هذه المجالات المختلفة لتحقيق أقصى قيمة إجمالية.</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b="1" dirty="0">
                <a:solidFill>
                  <a:schemeClr val="tx1"/>
                </a:solidFill>
              </a:rPr>
              <a:t>MULTICHANNEL MARKETING</a:t>
            </a:r>
          </a:p>
          <a:p>
            <a:pPr algn="just" rtl="1"/>
            <a:r>
              <a:rPr lang="ar-DZ" dirty="0" smtClean="0">
                <a:solidFill>
                  <a:schemeClr val="tx1"/>
                </a:solidFill>
              </a:rPr>
              <a:t>	</a:t>
            </a:r>
          </a:p>
          <a:p>
            <a:pPr algn="just"/>
            <a:endParaRPr lang="en-US" dirty="0" smtClean="0">
              <a:solidFill>
                <a:schemeClr val="tx1"/>
              </a:solidFill>
            </a:endParaRPr>
          </a:p>
          <a:p>
            <a:pPr algn="just"/>
            <a:r>
              <a:rPr lang="en-US" dirty="0" smtClean="0">
                <a:solidFill>
                  <a:schemeClr val="tx1"/>
                </a:solidFill>
              </a:rPr>
              <a:t>Today’s successful companies typically employ multichannel marketing, using two or more marketing channels to reach customer segments in one market area. </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lnSpcReduction="10000"/>
          </a:bodyPr>
          <a:lstStyle/>
          <a:p>
            <a:pPr algn="just" rtl="1"/>
            <a:endParaRPr lang="ar-DZ" dirty="0" smtClean="0">
              <a:solidFill>
                <a:schemeClr val="tx1"/>
              </a:solidFill>
            </a:endParaRPr>
          </a:p>
          <a:p>
            <a:pPr rtl="1"/>
            <a:r>
              <a:rPr lang="ar-DZ" dirty="0"/>
              <a:t> </a:t>
            </a:r>
            <a:r>
              <a:rPr lang="fr-FR" b="1" dirty="0">
                <a:solidFill>
                  <a:schemeClr val="tx1"/>
                </a:solidFill>
              </a:rPr>
              <a:t>MULTICHANNEL MARKETING</a:t>
            </a:r>
          </a:p>
          <a:p>
            <a:pPr algn="just" rtl="1"/>
            <a:r>
              <a:rPr lang="ar-DZ" dirty="0" smtClean="0">
                <a:solidFill>
                  <a:schemeClr val="tx1"/>
                </a:solidFill>
              </a:rPr>
              <a:t>	</a:t>
            </a:r>
          </a:p>
          <a:p>
            <a:pPr algn="just"/>
            <a:r>
              <a:rPr lang="en-US" sz="3500" b="1" dirty="0" smtClean="0">
                <a:solidFill>
                  <a:schemeClr val="tx1"/>
                </a:solidFill>
              </a:rPr>
              <a:t>HP</a:t>
            </a:r>
            <a:r>
              <a:rPr lang="en-US" dirty="0" smtClean="0">
                <a:solidFill>
                  <a:schemeClr val="tx1"/>
                </a:solidFill>
              </a:rPr>
              <a:t> uses its </a:t>
            </a:r>
            <a:r>
              <a:rPr lang="en-US" u="sng" dirty="0" smtClean="0">
                <a:solidFill>
                  <a:schemeClr val="tx1"/>
                </a:solidFill>
              </a:rPr>
              <a:t>sales force</a:t>
            </a:r>
            <a:r>
              <a:rPr lang="en-US" dirty="0" smtClean="0">
                <a:solidFill>
                  <a:schemeClr val="tx1"/>
                </a:solidFill>
              </a:rPr>
              <a:t> to sell to large accounts, outbound </a:t>
            </a:r>
            <a:r>
              <a:rPr lang="en-US" u="sng" dirty="0" smtClean="0">
                <a:solidFill>
                  <a:schemeClr val="tx1"/>
                </a:solidFill>
              </a:rPr>
              <a:t>telemarketing</a:t>
            </a:r>
            <a:r>
              <a:rPr lang="en-US" dirty="0" smtClean="0">
                <a:solidFill>
                  <a:schemeClr val="tx1"/>
                </a:solidFill>
              </a:rPr>
              <a:t> to sell to medium-sized accounts, </a:t>
            </a:r>
            <a:r>
              <a:rPr lang="en-US" u="sng" dirty="0" smtClean="0">
                <a:solidFill>
                  <a:schemeClr val="tx1"/>
                </a:solidFill>
              </a:rPr>
              <a:t>direct mail</a:t>
            </a:r>
            <a:r>
              <a:rPr lang="en-US" dirty="0" smtClean="0">
                <a:solidFill>
                  <a:schemeClr val="tx1"/>
                </a:solidFill>
              </a:rPr>
              <a:t> with an inbound </a:t>
            </a:r>
            <a:r>
              <a:rPr lang="en-US" u="sng" dirty="0" smtClean="0">
                <a:solidFill>
                  <a:schemeClr val="tx1"/>
                </a:solidFill>
              </a:rPr>
              <a:t>phone number</a:t>
            </a:r>
            <a:r>
              <a:rPr lang="en-US" dirty="0" smtClean="0">
                <a:solidFill>
                  <a:schemeClr val="tx1"/>
                </a:solidFill>
              </a:rPr>
              <a:t> to sell to small accounts, </a:t>
            </a:r>
            <a:r>
              <a:rPr lang="en-US" u="sng" dirty="0" smtClean="0">
                <a:solidFill>
                  <a:schemeClr val="tx1"/>
                </a:solidFill>
              </a:rPr>
              <a:t>retailers</a:t>
            </a:r>
            <a:r>
              <a:rPr lang="en-US" dirty="0" smtClean="0">
                <a:solidFill>
                  <a:schemeClr val="tx1"/>
                </a:solidFill>
              </a:rPr>
              <a:t> to sell to still smaller accounts, and the </a:t>
            </a:r>
            <a:r>
              <a:rPr lang="en-US" u="sng" dirty="0" smtClean="0">
                <a:solidFill>
                  <a:schemeClr val="tx1"/>
                </a:solidFill>
              </a:rPr>
              <a:t>Internet</a:t>
            </a:r>
            <a:r>
              <a:rPr lang="en-US" dirty="0" smtClean="0">
                <a:solidFill>
                  <a:schemeClr val="tx1"/>
                </a:solidFill>
              </a:rPr>
              <a:t> to sell specialty items. Each channel can target a different segment of buyers, or different need states for one buyer, to deliver the right products in the right places in the right way at the least cost.</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lnSpcReduction="10000"/>
          </a:bodyPr>
          <a:lstStyle/>
          <a:p>
            <a:pPr algn="just" rtl="1"/>
            <a:endParaRPr lang="ar-DZ" dirty="0" smtClean="0">
              <a:solidFill>
                <a:schemeClr val="tx1"/>
              </a:solidFill>
            </a:endParaRPr>
          </a:p>
          <a:p>
            <a:pPr rtl="1"/>
            <a:r>
              <a:rPr lang="ar-DZ" sz="3600" b="1" dirty="0">
                <a:solidFill>
                  <a:schemeClr val="tx1"/>
                </a:solidFill>
              </a:rPr>
              <a:t> </a:t>
            </a:r>
            <a:r>
              <a:rPr lang="ar-DZ" sz="3600" b="1" dirty="0" smtClean="0">
                <a:solidFill>
                  <a:schemeClr val="tx1"/>
                </a:solidFill>
              </a:rPr>
              <a:t> التسويق متعدد القنوات</a:t>
            </a:r>
            <a:endParaRPr lang="fr-FR" sz="3600" b="1" dirty="0">
              <a:solidFill>
                <a:schemeClr val="tx1"/>
              </a:solidFill>
            </a:endParaRPr>
          </a:p>
          <a:p>
            <a:pPr algn="just" rtl="1"/>
            <a:r>
              <a:rPr lang="ar-DZ" dirty="0" smtClean="0">
                <a:solidFill>
                  <a:schemeClr val="tx1"/>
                </a:solidFill>
              </a:rPr>
              <a:t>	</a:t>
            </a:r>
          </a:p>
          <a:p>
            <a:pPr algn="just" rtl="1"/>
            <a:r>
              <a:rPr lang="ar-DZ" dirty="0" smtClean="0">
                <a:solidFill>
                  <a:schemeClr val="tx1"/>
                </a:solidFill>
              </a:rPr>
              <a:t>عادةً ما تستخدم الشركات الناجحة اليوم التسويق متعدد القنوات، مستخدمةً قناتين تسويقيتين أو أكثر للوصول إلى شرائح العملاء في منطقة سوقية واحدة. تستخدم </a:t>
            </a:r>
            <a:r>
              <a:rPr lang="fr-FR" b="1" dirty="0" smtClean="0">
                <a:solidFill>
                  <a:schemeClr val="tx1"/>
                </a:solidFill>
              </a:rPr>
              <a:t>HP</a:t>
            </a:r>
            <a:r>
              <a:rPr lang="ar-DZ" dirty="0" smtClean="0">
                <a:solidFill>
                  <a:schemeClr val="tx1"/>
                </a:solidFill>
              </a:rPr>
              <a:t> </a:t>
            </a:r>
            <a:r>
              <a:rPr lang="ar-DZ" u="sng" dirty="0" smtClean="0">
                <a:solidFill>
                  <a:schemeClr val="tx1"/>
                </a:solidFill>
              </a:rPr>
              <a:t>فريق مبيعاتها</a:t>
            </a:r>
            <a:r>
              <a:rPr lang="ar-DZ" dirty="0" smtClean="0">
                <a:solidFill>
                  <a:schemeClr val="tx1"/>
                </a:solidFill>
              </a:rPr>
              <a:t> لبيع منتجاتها للعملاء الكبار، </a:t>
            </a:r>
            <a:r>
              <a:rPr lang="ar-DZ" u="sng" dirty="0" smtClean="0">
                <a:solidFill>
                  <a:schemeClr val="tx1"/>
                </a:solidFill>
              </a:rPr>
              <a:t>والتسويق الهاتفي </a:t>
            </a:r>
            <a:r>
              <a:rPr lang="ar-DZ" dirty="0" smtClean="0">
                <a:solidFill>
                  <a:schemeClr val="tx1"/>
                </a:solidFill>
              </a:rPr>
              <a:t>الخارجي لبيع منتجاتها للعملاء المتوسطين، </a:t>
            </a:r>
            <a:r>
              <a:rPr lang="ar-DZ" u="sng" dirty="0" smtClean="0">
                <a:solidFill>
                  <a:schemeClr val="tx1"/>
                </a:solidFill>
              </a:rPr>
              <a:t>والبريد المباشر</a:t>
            </a:r>
            <a:r>
              <a:rPr lang="ar-DZ" dirty="0" smtClean="0">
                <a:solidFill>
                  <a:schemeClr val="tx1"/>
                </a:solidFill>
              </a:rPr>
              <a:t> مع رقم هاتف وارد لبيع منتجاتها للعملاء الصغار، </a:t>
            </a:r>
            <a:r>
              <a:rPr lang="ar-DZ" u="sng" dirty="0" smtClean="0">
                <a:solidFill>
                  <a:schemeClr val="tx1"/>
                </a:solidFill>
              </a:rPr>
              <a:t>وتجار التجزئة</a:t>
            </a:r>
            <a:r>
              <a:rPr lang="ar-DZ" dirty="0" smtClean="0">
                <a:solidFill>
                  <a:schemeClr val="tx1"/>
                </a:solidFill>
              </a:rPr>
              <a:t> لبيع منتجاتهم للعملاء الأصغر، و</a:t>
            </a:r>
            <a:r>
              <a:rPr lang="ar-DZ" u="sng" dirty="0" smtClean="0">
                <a:solidFill>
                  <a:schemeClr val="tx1"/>
                </a:solidFill>
              </a:rPr>
              <a:t>الإنترنت</a:t>
            </a:r>
            <a:r>
              <a:rPr lang="ar-DZ" dirty="0" smtClean="0">
                <a:solidFill>
                  <a:schemeClr val="tx1"/>
                </a:solidFill>
              </a:rPr>
              <a:t> لبيع منتجات خاصة. يمكن لكل قناة استهداف شريحة مختلفة من المشترين، أو تلبية احتياجات مختلفة لكل مشترٍ، لتوصيل المنتجات المناسبة في الأماكن المناسبة وبالطريقة المناسبة وبأقل تكلفة.</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b="1" i="1" dirty="0">
                <a:solidFill>
                  <a:schemeClr val="tx1"/>
                </a:solidFill>
              </a:rPr>
              <a:t>INTEGRATING MULTICHANNEL MARKETING SYSTEMS</a:t>
            </a:r>
            <a:endParaRPr lang="fr-FR" b="1" dirty="0">
              <a:solidFill>
                <a:schemeClr val="tx1"/>
              </a:solidFill>
            </a:endParaRPr>
          </a:p>
          <a:p>
            <a:pPr algn="just" rtl="1"/>
            <a:r>
              <a:rPr lang="ar-DZ" dirty="0" smtClean="0">
                <a:solidFill>
                  <a:schemeClr val="tx1"/>
                </a:solidFill>
              </a:rPr>
              <a:t>	</a:t>
            </a:r>
          </a:p>
          <a:p>
            <a:pPr algn="just"/>
            <a:r>
              <a:rPr lang="en-US" dirty="0">
                <a:solidFill>
                  <a:schemeClr val="tx1"/>
                </a:solidFill>
              </a:rPr>
              <a:t>An </a:t>
            </a:r>
            <a:r>
              <a:rPr lang="en-US" b="1" dirty="0">
                <a:solidFill>
                  <a:schemeClr val="tx1"/>
                </a:solidFill>
              </a:rPr>
              <a:t>integrated marketing channel system is one in which the strategies and tactics of </a:t>
            </a:r>
            <a:r>
              <a:rPr lang="en-US" b="1" dirty="0" smtClean="0">
                <a:solidFill>
                  <a:schemeClr val="tx1"/>
                </a:solidFill>
              </a:rPr>
              <a:t>selling </a:t>
            </a:r>
            <a:r>
              <a:rPr lang="en-US" dirty="0" smtClean="0">
                <a:solidFill>
                  <a:schemeClr val="tx1"/>
                </a:solidFill>
              </a:rPr>
              <a:t>through </a:t>
            </a:r>
            <a:r>
              <a:rPr lang="en-US" dirty="0">
                <a:solidFill>
                  <a:schemeClr val="tx1"/>
                </a:solidFill>
              </a:rPr>
              <a:t>one channel reflect the strategies and tactics of selling through one or more </a:t>
            </a:r>
            <a:r>
              <a:rPr lang="en-US" dirty="0" smtClean="0">
                <a:solidFill>
                  <a:schemeClr val="tx1"/>
                </a:solidFill>
              </a:rPr>
              <a:t>other </a:t>
            </a:r>
            <a:r>
              <a:rPr lang="fr-FR" dirty="0" err="1" smtClean="0">
                <a:solidFill>
                  <a:schemeClr val="tx1"/>
                </a:solidFill>
              </a:rPr>
              <a:t>channels</a:t>
            </a:r>
            <a:r>
              <a:rPr lang="fr-FR" dirty="0">
                <a:solidFill>
                  <a:schemeClr val="tx1"/>
                </a:solidFill>
              </a:rPr>
              <a:t>.</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b="1" i="1" dirty="0">
                <a:solidFill>
                  <a:schemeClr val="tx1"/>
                </a:solidFill>
              </a:rPr>
              <a:t>INTEGRATING MULTICHANNEL MARKETING SYSTEMS</a:t>
            </a:r>
            <a:endParaRPr lang="fr-FR" b="1" dirty="0">
              <a:solidFill>
                <a:schemeClr val="tx1"/>
              </a:solidFill>
            </a:endParaRPr>
          </a:p>
          <a:p>
            <a:pPr algn="just" rtl="1"/>
            <a:r>
              <a:rPr lang="ar-DZ" dirty="0" smtClean="0">
                <a:solidFill>
                  <a:schemeClr val="tx1"/>
                </a:solidFill>
              </a:rPr>
              <a:t>	</a:t>
            </a:r>
          </a:p>
          <a:p>
            <a:pPr algn="just"/>
            <a:r>
              <a:rPr lang="en-US" dirty="0">
                <a:solidFill>
                  <a:schemeClr val="tx1"/>
                </a:solidFill>
              </a:rPr>
              <a:t>Adding more channels gives companies three important </a:t>
            </a:r>
            <a:r>
              <a:rPr lang="en-US" dirty="0" smtClean="0">
                <a:solidFill>
                  <a:schemeClr val="tx1"/>
                </a:solidFill>
              </a:rPr>
              <a:t>benefits</a:t>
            </a:r>
            <a:r>
              <a:rPr lang="en-US" dirty="0">
                <a:solidFill>
                  <a:schemeClr val="tx1"/>
                </a:solidFill>
              </a:rPr>
              <a:t>:</a:t>
            </a:r>
            <a:endParaRPr lang="en-US" dirty="0" smtClean="0">
              <a:solidFill>
                <a:schemeClr val="tx1"/>
              </a:solidFill>
            </a:endParaRPr>
          </a:p>
          <a:p>
            <a:pPr algn="just"/>
            <a:r>
              <a:rPr lang="en-US" dirty="0" smtClean="0">
                <a:solidFill>
                  <a:schemeClr val="tx1"/>
                </a:solidFill>
              </a:rPr>
              <a:t>The </a:t>
            </a:r>
            <a:r>
              <a:rPr lang="en-US" dirty="0">
                <a:solidFill>
                  <a:schemeClr val="tx1"/>
                </a:solidFill>
              </a:rPr>
              <a:t>first is </a:t>
            </a:r>
            <a:r>
              <a:rPr lang="en-US" dirty="0" smtClean="0">
                <a:solidFill>
                  <a:schemeClr val="tx1"/>
                </a:solidFill>
              </a:rPr>
              <a:t>increased market coverage.</a:t>
            </a:r>
          </a:p>
          <a:p>
            <a:pPr algn="just"/>
            <a:r>
              <a:rPr lang="en-US" dirty="0" smtClean="0">
                <a:solidFill>
                  <a:schemeClr val="tx1"/>
                </a:solidFill>
              </a:rPr>
              <a:t>The </a:t>
            </a:r>
            <a:r>
              <a:rPr lang="en-US" dirty="0">
                <a:solidFill>
                  <a:schemeClr val="tx1"/>
                </a:solidFill>
              </a:rPr>
              <a:t>second benefit is lower channel </a:t>
            </a:r>
            <a:r>
              <a:rPr lang="en-US" dirty="0" smtClean="0">
                <a:solidFill>
                  <a:schemeClr val="tx1"/>
                </a:solidFill>
              </a:rPr>
              <a:t>cost</a:t>
            </a:r>
          </a:p>
          <a:p>
            <a:pPr algn="just"/>
            <a:r>
              <a:rPr lang="en-US" dirty="0" smtClean="0">
                <a:solidFill>
                  <a:schemeClr val="tx1"/>
                </a:solidFill>
              </a:rPr>
              <a:t>The </a:t>
            </a:r>
            <a:r>
              <a:rPr lang="en-US" dirty="0">
                <a:solidFill>
                  <a:schemeClr val="tx1"/>
                </a:solidFill>
              </a:rPr>
              <a:t>third </a:t>
            </a:r>
            <a:r>
              <a:rPr lang="en-US" dirty="0" smtClean="0">
                <a:solidFill>
                  <a:schemeClr val="tx1"/>
                </a:solidFill>
              </a:rPr>
              <a:t>is the </a:t>
            </a:r>
            <a:r>
              <a:rPr lang="en-US" dirty="0">
                <a:solidFill>
                  <a:schemeClr val="tx1"/>
                </a:solidFill>
              </a:rPr>
              <a:t>ability to do more customized </a:t>
            </a:r>
            <a:r>
              <a:rPr lang="en-US" dirty="0" smtClean="0">
                <a:solidFill>
                  <a:schemeClr val="tx1"/>
                </a:solidFill>
              </a:rPr>
              <a:t>selling</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b="1" i="1" dirty="0">
                <a:solidFill>
                  <a:schemeClr val="tx1"/>
                </a:solidFill>
              </a:rPr>
              <a:t>INTEGRATING MULTICHANNEL MARKETING SYSTEMS</a:t>
            </a:r>
            <a:endParaRPr lang="fr-FR" b="1" dirty="0">
              <a:solidFill>
                <a:schemeClr val="tx1"/>
              </a:solidFill>
            </a:endParaRPr>
          </a:p>
          <a:p>
            <a:pPr algn="just" rtl="1"/>
            <a:r>
              <a:rPr lang="ar-DZ" dirty="0" smtClean="0">
                <a:solidFill>
                  <a:schemeClr val="tx1"/>
                </a:solidFill>
              </a:rPr>
              <a:t>	</a:t>
            </a:r>
          </a:p>
          <a:p>
            <a:pPr algn="just"/>
            <a:r>
              <a:rPr lang="en-US" dirty="0" smtClean="0">
                <a:solidFill>
                  <a:schemeClr val="tx1"/>
                </a:solidFill>
              </a:rPr>
              <a:t>There is a trade-off, however. New channels typically introduce </a:t>
            </a:r>
            <a:r>
              <a:rPr lang="en-US" u="sng" dirty="0" smtClean="0">
                <a:solidFill>
                  <a:schemeClr val="tx1"/>
                </a:solidFill>
              </a:rPr>
              <a:t>conflict and problems</a:t>
            </a:r>
            <a:r>
              <a:rPr lang="en-US" dirty="0" smtClean="0">
                <a:solidFill>
                  <a:schemeClr val="tx1"/>
                </a:solidFill>
              </a:rPr>
              <a:t> with control and cooperation. Two or more may end up competing for the same customers. Clearly, companies need to think through their channel architecture and determine which channels should perform which functions</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lstStyle/>
          <a:p>
            <a:pPr algn="just" rtl="1"/>
            <a:endParaRPr lang="ar-DZ" dirty="0" smtClean="0">
              <a:solidFill>
                <a:schemeClr val="tx1"/>
              </a:solidFill>
            </a:endParaRPr>
          </a:p>
          <a:p>
            <a:pPr rtl="1"/>
            <a:r>
              <a:rPr lang="ar-DZ" b="1" u="sng" dirty="0">
                <a:solidFill>
                  <a:schemeClr val="tx1"/>
                </a:solidFill>
              </a:rPr>
              <a:t>تعريـف</a:t>
            </a:r>
            <a:r>
              <a:rPr lang="ar-DZ" dirty="0">
                <a:solidFill>
                  <a:schemeClr val="tx1"/>
                </a:solidFill>
              </a:rPr>
              <a:t> : </a:t>
            </a:r>
            <a:endParaRPr lang="fr-FR" dirty="0">
              <a:solidFill>
                <a:schemeClr val="tx1"/>
              </a:solidFill>
            </a:endParaRPr>
          </a:p>
          <a:p>
            <a:pPr rtl="1"/>
            <a:r>
              <a:rPr lang="ar-DZ" dirty="0">
                <a:solidFill>
                  <a:schemeClr val="tx1"/>
                </a:solidFill>
              </a:rPr>
              <a:t>يعرّف التّوزيع بأنّه مجموع العمليات و الأنشطة الني تضمن انتقال و انسياب السّلع و الخدمات من </a:t>
            </a:r>
            <a:r>
              <a:rPr lang="ar-DZ" dirty="0" smtClean="0">
                <a:solidFill>
                  <a:schemeClr val="tx1"/>
                </a:solidFill>
              </a:rPr>
              <a:t>المنتج </a:t>
            </a:r>
            <a:r>
              <a:rPr lang="ar-DZ" dirty="0">
                <a:solidFill>
                  <a:schemeClr val="tx1"/>
                </a:solidFill>
              </a:rPr>
              <a:t>إلى المستهلك أو المستعمل</a:t>
            </a:r>
            <a:r>
              <a:rPr lang="ar-DZ" dirty="0" smtClean="0">
                <a:solidFill>
                  <a:schemeClr val="tx1"/>
                </a:solidFill>
              </a:rPr>
              <a:t>.</a:t>
            </a:r>
          </a:p>
          <a:p>
            <a:pPr rtl="1"/>
            <a:endParaRPr lang="ar-DZ" dirty="0">
              <a:solidFill>
                <a:schemeClr val="tx1"/>
              </a:solidFill>
            </a:endParaRPr>
          </a:p>
          <a:p>
            <a:pPr algn="just" rtl="1"/>
            <a:r>
              <a:rPr lang="ar-DZ" dirty="0">
                <a:solidFill>
                  <a:schemeClr val="tx1"/>
                </a:solidFill>
              </a:rPr>
              <a:t>رغم كون التّوزيع نشاط وسيط يتخلّل عمليتي الإنتاج </a:t>
            </a:r>
            <a:r>
              <a:rPr lang="ar-DZ" dirty="0" smtClean="0">
                <a:solidFill>
                  <a:schemeClr val="tx1"/>
                </a:solidFill>
              </a:rPr>
              <a:t>والاستهلاك </a:t>
            </a:r>
            <a:r>
              <a:rPr lang="ar-DZ" dirty="0">
                <a:solidFill>
                  <a:schemeClr val="tx1"/>
                </a:solidFill>
              </a:rPr>
              <a:t>لضمان انسياب المنتجات من أماكن إنتاجها إلى أماكن استهلاكها، كما ورد في التّعريف، فإنّ أبعاده لا تقتصر على عمليات النّقل </a:t>
            </a:r>
            <a:r>
              <a:rPr lang="ar-DZ" dirty="0" smtClean="0">
                <a:solidFill>
                  <a:schemeClr val="tx1"/>
                </a:solidFill>
              </a:rPr>
              <a:t>والتخزين والمناولة</a:t>
            </a:r>
            <a:r>
              <a:rPr lang="ar-DZ" dirty="0">
                <a:solidFill>
                  <a:schemeClr val="tx1"/>
                </a:solidFill>
              </a:rPr>
              <a:t>، أي ما يعرف بالتّوزيع المادي فقط، بل تتعدّاها لتشمل :</a:t>
            </a:r>
            <a:endParaRPr lang="fr-FR"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b="1" i="1" dirty="0">
                <a:solidFill>
                  <a:schemeClr val="tx1"/>
                </a:solidFill>
              </a:rPr>
              <a:t>INTEGRATING MULTICHANNEL MARKETING SYSTEMS</a:t>
            </a:r>
            <a:endParaRPr lang="fr-FR" b="1" dirty="0">
              <a:solidFill>
                <a:schemeClr val="tx1"/>
              </a:solidFill>
            </a:endParaRPr>
          </a:p>
          <a:p>
            <a:pPr algn="just" rtl="1"/>
            <a:r>
              <a:rPr lang="ar-DZ" dirty="0" smtClean="0">
                <a:solidFill>
                  <a:schemeClr val="tx1"/>
                </a:solidFill>
              </a:rPr>
              <a:t>	</a:t>
            </a:r>
          </a:p>
          <a:p>
            <a:pPr algn="just" rtl="1"/>
            <a:r>
              <a:rPr lang="ar-DZ" dirty="0" smtClean="0">
                <a:solidFill>
                  <a:schemeClr val="tx1"/>
                </a:solidFill>
              </a:rPr>
              <a:t>مع ذلك، هناك مفاضلة. عادةً ما تُسبب القنوات الجديدة صراعات ومشاكل في التحكم والتعاون. وقد ينتهي الأمر بتنافس قناتين أو أكثر على نفس العملاء. من الواضح أن الشركات بحاجة إلى دراسة بنية قنواتها وتحديد أي القنوات يجب أن تؤدي وظائف معينة. يوضح الشكل 21.1 شبكة بسيطة للمساعدة في اتخاذ قرارات بشأن بنية القنوات. تتكون الشبكة من قنوات التسويق الرئيسية (كصفوف) والمهام الرئيسية المطلوب إنجازها (كأعمدة).</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b="1" i="1" dirty="0">
                <a:solidFill>
                  <a:schemeClr val="tx1"/>
                </a:solidFill>
              </a:rPr>
              <a:t>INTEGRATING MULTICHANNEL MARKETING SYSTEMS</a:t>
            </a:r>
            <a:endParaRPr lang="fr-FR" b="1" dirty="0">
              <a:solidFill>
                <a:schemeClr val="tx1"/>
              </a:solidFill>
            </a:endParaRPr>
          </a:p>
          <a:p>
            <a:pPr algn="just" rtl="1"/>
            <a:r>
              <a:rPr lang="ar-DZ" dirty="0" smtClean="0">
                <a:solidFill>
                  <a:schemeClr val="tx1"/>
                </a:solidFill>
              </a:rPr>
              <a:t>	</a:t>
            </a:r>
          </a:p>
          <a:p>
            <a:pPr algn="just" rtl="1"/>
            <a:r>
              <a:rPr lang="ar-DZ" dirty="0" smtClean="0">
                <a:solidFill>
                  <a:schemeClr val="tx1"/>
                </a:solidFill>
              </a:rPr>
              <a:t>مع ذلك، هناك مفاضلة. عادةً ما تُسبب القنوات الجديدة صراعات ومشاكل في التحكم والتعاون. وقد ينتهي الأمر بتنافس قناتين أو أكثر على نفس العملاء. من الواضح أن الشركات بحاجة إلى دراسة بنية قنواتها وتحديد أي القنوات يجب أن تؤدي وظائف معينة. يوضح الشكل 21.1 شبكة بسيطة للمساعدة في اتخاذ قرارات بشأن بنية القنوات. تتكون الشبكة من قنوات التسويق الرئيسية (كصفوف) والمهام الرئيسية المطلوب إنجازها (كأعمدة).</a:t>
            </a:r>
            <a:endParaRPr lang="fr-FR" sz="3200" dirty="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28575" y="981074"/>
            <a:ext cx="9086850" cy="5876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i="1" dirty="0"/>
              <a:t> </a:t>
            </a:r>
            <a:r>
              <a:rPr lang="fr-FR" b="1" dirty="0">
                <a:solidFill>
                  <a:schemeClr val="tx1"/>
                </a:solidFill>
              </a:rPr>
              <a:t>THE DIGITAL CHANNELS REVOLUTION</a:t>
            </a:r>
          </a:p>
          <a:p>
            <a:pPr algn="just" rtl="1"/>
            <a:r>
              <a:rPr lang="ar-DZ" dirty="0" smtClean="0">
                <a:solidFill>
                  <a:schemeClr val="tx1"/>
                </a:solidFill>
              </a:rPr>
              <a:t>	</a:t>
            </a:r>
          </a:p>
          <a:p>
            <a:pPr algn="just"/>
            <a:r>
              <a:rPr lang="en-US" dirty="0">
                <a:solidFill>
                  <a:schemeClr val="tx1"/>
                </a:solidFill>
              </a:rPr>
              <a:t>The digital revolution is profoundly transforming distribution strategies. With </a:t>
            </a:r>
            <a:r>
              <a:rPr lang="en-US" dirty="0" smtClean="0">
                <a:solidFill>
                  <a:schemeClr val="tx1"/>
                </a:solidFill>
              </a:rPr>
              <a:t>customers—both individuals </a:t>
            </a:r>
            <a:r>
              <a:rPr lang="en-US" dirty="0">
                <a:solidFill>
                  <a:schemeClr val="tx1"/>
                </a:solidFill>
              </a:rPr>
              <a:t>and businesses—becoming more comfortable buying online and the use of </a:t>
            </a:r>
            <a:r>
              <a:rPr lang="en-US" dirty="0" smtClean="0">
                <a:solidFill>
                  <a:schemeClr val="tx1"/>
                </a:solidFill>
              </a:rPr>
              <a:t>smart phones </a:t>
            </a:r>
            <a:r>
              <a:rPr lang="en-US" dirty="0">
                <a:solidFill>
                  <a:schemeClr val="tx1"/>
                </a:solidFill>
              </a:rPr>
              <a:t>exploding, traditional </a:t>
            </a:r>
            <a:r>
              <a:rPr lang="en-US" dirty="0" smtClean="0">
                <a:solidFill>
                  <a:schemeClr val="tx1"/>
                </a:solidFill>
              </a:rPr>
              <a:t>brick and </a:t>
            </a:r>
            <a:r>
              <a:rPr lang="en-US" dirty="0">
                <a:solidFill>
                  <a:schemeClr val="tx1"/>
                </a:solidFill>
              </a:rPr>
              <a:t>mortar channel strategies are being modified or </a:t>
            </a:r>
            <a:r>
              <a:rPr lang="en-US" dirty="0" smtClean="0">
                <a:solidFill>
                  <a:schemeClr val="tx1"/>
                </a:solidFill>
              </a:rPr>
              <a:t>even </a:t>
            </a:r>
            <a:r>
              <a:rPr lang="fr-FR" dirty="0" err="1" smtClean="0">
                <a:solidFill>
                  <a:schemeClr val="tx1"/>
                </a:solidFill>
              </a:rPr>
              <a:t>replaced</a:t>
            </a:r>
            <a:r>
              <a:rPr lang="fr-FR" dirty="0">
                <a:solidFill>
                  <a:schemeClr val="tx1"/>
                </a:solidFill>
              </a:rPr>
              <a:t>.</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i="1" dirty="0"/>
              <a:t> </a:t>
            </a:r>
            <a:r>
              <a:rPr lang="fr-FR" b="1" dirty="0">
                <a:solidFill>
                  <a:schemeClr val="tx1"/>
                </a:solidFill>
              </a:rPr>
              <a:t>THE DIGITAL CHANNELS REVOLUTION</a:t>
            </a:r>
          </a:p>
          <a:p>
            <a:pPr algn="just" rtl="1"/>
            <a:r>
              <a:rPr lang="ar-DZ" dirty="0" smtClean="0">
                <a:solidFill>
                  <a:schemeClr val="tx1"/>
                </a:solidFill>
              </a:rPr>
              <a:t>	</a:t>
            </a:r>
          </a:p>
          <a:p>
            <a:pPr algn="just"/>
            <a:endParaRPr lang="en-US" dirty="0" smtClean="0">
              <a:solidFill>
                <a:schemeClr val="tx1"/>
              </a:solidFill>
            </a:endParaRPr>
          </a:p>
          <a:p>
            <a:pPr algn="just"/>
            <a:r>
              <a:rPr lang="en-US" dirty="0" smtClean="0">
                <a:solidFill>
                  <a:schemeClr val="tx1"/>
                </a:solidFill>
              </a:rPr>
              <a:t>Online </a:t>
            </a:r>
            <a:r>
              <a:rPr lang="en-US" dirty="0">
                <a:solidFill>
                  <a:schemeClr val="tx1"/>
                </a:solidFill>
              </a:rPr>
              <a:t>retail sales (or e-commerce) have been growing at a double-digit rate; apparel </a:t>
            </a:r>
            <a:r>
              <a:rPr lang="en-US" dirty="0" smtClean="0">
                <a:solidFill>
                  <a:schemeClr val="tx1"/>
                </a:solidFill>
              </a:rPr>
              <a:t>and accessories</a:t>
            </a:r>
            <a:r>
              <a:rPr lang="en-US" dirty="0">
                <a:solidFill>
                  <a:schemeClr val="tx1"/>
                </a:solidFill>
              </a:rPr>
              <a:t>, consumer electronics, and computer hardware are the three </a:t>
            </a:r>
            <a:r>
              <a:rPr lang="en-US" dirty="0" smtClean="0">
                <a:solidFill>
                  <a:schemeClr val="tx1"/>
                </a:solidFill>
              </a:rPr>
              <a:t>fastest-growing </a:t>
            </a:r>
            <a:r>
              <a:rPr lang="fr-FR" dirty="0" err="1" smtClean="0">
                <a:solidFill>
                  <a:schemeClr val="tx1"/>
                </a:solidFill>
              </a:rPr>
              <a:t>categories</a:t>
            </a:r>
            <a:r>
              <a:rPr lang="fr-FR" dirty="0" smtClean="0">
                <a:solidFill>
                  <a:schemeClr val="tx1"/>
                </a:solidFill>
              </a:rPr>
              <a:t>.</a:t>
            </a:r>
          </a:p>
          <a:p>
            <a:pPr algn="just"/>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i="1" dirty="0"/>
              <a:t> </a:t>
            </a:r>
            <a:r>
              <a:rPr lang="fr-FR" b="1" dirty="0">
                <a:solidFill>
                  <a:schemeClr val="tx1"/>
                </a:solidFill>
              </a:rPr>
              <a:t>THE DIGITAL CHANNELS REVOLUTION</a:t>
            </a:r>
          </a:p>
          <a:p>
            <a:pPr algn="just" rtl="1"/>
            <a:r>
              <a:rPr lang="ar-DZ" dirty="0" smtClean="0">
                <a:solidFill>
                  <a:schemeClr val="tx1"/>
                </a:solidFill>
              </a:rPr>
              <a:t>	</a:t>
            </a:r>
          </a:p>
          <a:p>
            <a:pPr algn="just"/>
            <a:endParaRPr lang="en-US" dirty="0" smtClean="0">
              <a:solidFill>
                <a:schemeClr val="tx1"/>
              </a:solidFill>
            </a:endParaRPr>
          </a:p>
          <a:p>
            <a:pPr algn="just"/>
            <a:r>
              <a:rPr lang="en-US" dirty="0" smtClean="0">
                <a:solidFill>
                  <a:schemeClr val="tx1"/>
                </a:solidFill>
              </a:rPr>
              <a:t>As brick-and-mortar (traditional) </a:t>
            </a:r>
            <a:r>
              <a:rPr lang="en-US" dirty="0">
                <a:solidFill>
                  <a:schemeClr val="tx1"/>
                </a:solidFill>
              </a:rPr>
              <a:t>retailers promote their online ventures and other companies bypass </a:t>
            </a:r>
            <a:r>
              <a:rPr lang="en-US" dirty="0" smtClean="0">
                <a:solidFill>
                  <a:schemeClr val="tx1"/>
                </a:solidFill>
              </a:rPr>
              <a:t>retail activity </a:t>
            </a:r>
            <a:r>
              <a:rPr lang="en-US" dirty="0">
                <a:solidFill>
                  <a:schemeClr val="tx1"/>
                </a:solidFill>
              </a:rPr>
              <a:t>by selling online, they all are embracing new practices and policies. </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i="1" dirty="0"/>
              <a:t> </a:t>
            </a:r>
            <a:r>
              <a:rPr lang="fr-FR" b="1" dirty="0">
                <a:solidFill>
                  <a:schemeClr val="tx1"/>
                </a:solidFill>
              </a:rPr>
              <a:t>THE DIGITAL CHANNELS REVOLUTION</a:t>
            </a:r>
          </a:p>
          <a:p>
            <a:pPr algn="just" rtl="1"/>
            <a:r>
              <a:rPr lang="ar-DZ" dirty="0" smtClean="0">
                <a:solidFill>
                  <a:schemeClr val="tx1"/>
                </a:solidFill>
              </a:rPr>
              <a:t>	</a:t>
            </a:r>
          </a:p>
          <a:p>
            <a:pPr algn="just"/>
            <a:r>
              <a:rPr lang="en-US" dirty="0" smtClean="0">
                <a:solidFill>
                  <a:schemeClr val="tx1"/>
                </a:solidFill>
              </a:rPr>
              <a:t>As in all marketing, customers hold the key. Customers want the advantages both of digital—vast product selection, abundant product information, helpful customer reviews and tips—and of physical stores— highly personalized service, detailed physical examination of products, an overall event and experience. They expect seamless channel integration so they can:</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fontScale="92500" lnSpcReduction="10000"/>
          </a:bodyPr>
          <a:lstStyle/>
          <a:p>
            <a:pPr algn="just" rtl="1"/>
            <a:endParaRPr lang="ar-DZ" dirty="0" smtClean="0">
              <a:solidFill>
                <a:schemeClr val="tx1"/>
              </a:solidFill>
            </a:endParaRPr>
          </a:p>
          <a:p>
            <a:pPr rtl="1"/>
            <a:r>
              <a:rPr lang="ar-DZ" dirty="0"/>
              <a:t> </a:t>
            </a:r>
            <a:r>
              <a:rPr lang="fr-FR" i="1" dirty="0"/>
              <a:t> </a:t>
            </a:r>
            <a:r>
              <a:rPr lang="fr-FR" b="1" dirty="0">
                <a:solidFill>
                  <a:schemeClr val="tx1"/>
                </a:solidFill>
              </a:rPr>
              <a:t>THE DIGITAL CHANNELS REVOLUTION</a:t>
            </a:r>
          </a:p>
          <a:p>
            <a:pPr algn="just" rtl="1"/>
            <a:r>
              <a:rPr lang="ar-DZ" dirty="0" smtClean="0">
                <a:solidFill>
                  <a:schemeClr val="tx1"/>
                </a:solidFill>
              </a:rPr>
              <a:t>	</a:t>
            </a:r>
          </a:p>
          <a:p>
            <a:pPr algn="just"/>
            <a:r>
              <a:rPr lang="en-US" dirty="0">
                <a:solidFill>
                  <a:schemeClr val="tx1"/>
                </a:solidFill>
              </a:rPr>
              <a:t>As </a:t>
            </a:r>
            <a:r>
              <a:rPr lang="en-US" dirty="0" smtClean="0">
                <a:solidFill>
                  <a:schemeClr val="tx1"/>
                </a:solidFill>
              </a:rPr>
              <a:t>brick-and-mortar (traditional) </a:t>
            </a:r>
            <a:r>
              <a:rPr lang="en-US" dirty="0">
                <a:solidFill>
                  <a:schemeClr val="tx1"/>
                </a:solidFill>
              </a:rPr>
              <a:t>retailers promote their online ventures and other companies bypass </a:t>
            </a:r>
            <a:r>
              <a:rPr lang="en-US" dirty="0" smtClean="0">
                <a:solidFill>
                  <a:schemeClr val="tx1"/>
                </a:solidFill>
              </a:rPr>
              <a:t>retail activity </a:t>
            </a:r>
            <a:r>
              <a:rPr lang="en-US" dirty="0">
                <a:solidFill>
                  <a:schemeClr val="tx1"/>
                </a:solidFill>
              </a:rPr>
              <a:t>by selling online, they all are embracing new practices and policies. As in all marketing</a:t>
            </a:r>
            <a:r>
              <a:rPr lang="en-US" dirty="0" smtClean="0">
                <a:solidFill>
                  <a:schemeClr val="tx1"/>
                </a:solidFill>
              </a:rPr>
              <a:t>, customers </a:t>
            </a:r>
            <a:r>
              <a:rPr lang="en-US" dirty="0">
                <a:solidFill>
                  <a:schemeClr val="tx1"/>
                </a:solidFill>
              </a:rPr>
              <a:t>hold the key. Customers want the advantages both of digital—vast product selection</a:t>
            </a:r>
            <a:r>
              <a:rPr lang="en-US" dirty="0" smtClean="0">
                <a:solidFill>
                  <a:schemeClr val="tx1"/>
                </a:solidFill>
              </a:rPr>
              <a:t>, abundant </a:t>
            </a:r>
            <a:r>
              <a:rPr lang="en-US" dirty="0">
                <a:solidFill>
                  <a:schemeClr val="tx1"/>
                </a:solidFill>
              </a:rPr>
              <a:t>product information, helpful customer reviews and tips—and of physical stores</a:t>
            </a:r>
            <a:r>
              <a:rPr lang="en-US" dirty="0" smtClean="0">
                <a:solidFill>
                  <a:schemeClr val="tx1"/>
                </a:solidFill>
              </a:rPr>
              <a:t>— highly </a:t>
            </a:r>
            <a:r>
              <a:rPr lang="en-US" dirty="0">
                <a:solidFill>
                  <a:schemeClr val="tx1"/>
                </a:solidFill>
              </a:rPr>
              <a:t>personalized service, detailed physical examination of products, an overall event </a:t>
            </a:r>
            <a:r>
              <a:rPr lang="en-US" dirty="0" smtClean="0">
                <a:solidFill>
                  <a:schemeClr val="tx1"/>
                </a:solidFill>
              </a:rPr>
              <a:t>and experience</a:t>
            </a:r>
            <a:r>
              <a:rPr lang="en-US" dirty="0">
                <a:solidFill>
                  <a:schemeClr val="tx1"/>
                </a:solidFill>
              </a:rPr>
              <a:t>. They expect seamless channel integration so they can:</a:t>
            </a:r>
            <a:endParaRPr lang="fr-FR" sz="3200"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0" y="2143117"/>
            <a:ext cx="9144000" cy="47148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sz="3500" b="1" dirty="0">
                <a:solidFill>
                  <a:schemeClr val="tx1"/>
                </a:solidFill>
              </a:rPr>
              <a:t> CHANNEL LEVELS</a:t>
            </a:r>
          </a:p>
          <a:p>
            <a:pPr algn="just" rtl="1"/>
            <a:r>
              <a:rPr lang="ar-DZ" dirty="0" smtClean="0">
                <a:solidFill>
                  <a:schemeClr val="tx1"/>
                </a:solidFill>
              </a:rPr>
              <a:t>	</a:t>
            </a:r>
          </a:p>
          <a:p>
            <a:pPr algn="just"/>
            <a:r>
              <a:rPr lang="en-US" dirty="0">
                <a:solidFill>
                  <a:schemeClr val="tx1"/>
                </a:solidFill>
              </a:rPr>
              <a:t>The producer and the final customer are part of every channel. We will use the number </a:t>
            </a:r>
            <a:r>
              <a:rPr lang="en-US" dirty="0" smtClean="0">
                <a:solidFill>
                  <a:schemeClr val="tx1"/>
                </a:solidFill>
              </a:rPr>
              <a:t>of intermediary </a:t>
            </a:r>
            <a:r>
              <a:rPr lang="en-US" dirty="0">
                <a:solidFill>
                  <a:schemeClr val="tx1"/>
                </a:solidFill>
              </a:rPr>
              <a:t>levels to designate the length of a channel. </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sz="3500" b="1" dirty="0">
                <a:solidFill>
                  <a:schemeClr val="tx1"/>
                </a:solidFill>
              </a:rPr>
              <a:t> CHANNEL LEVELS</a:t>
            </a:r>
          </a:p>
          <a:p>
            <a:pPr algn="just" rtl="1"/>
            <a:r>
              <a:rPr lang="ar-DZ" dirty="0" smtClean="0">
                <a:solidFill>
                  <a:schemeClr val="tx1"/>
                </a:solidFill>
              </a:rPr>
              <a:t>	</a:t>
            </a:r>
          </a:p>
          <a:p>
            <a:pPr algn="just"/>
            <a:r>
              <a:rPr lang="en-US" dirty="0">
                <a:solidFill>
                  <a:schemeClr val="tx1"/>
                </a:solidFill>
              </a:rPr>
              <a:t>The producer and the final customer are part of every channel. We will use the number </a:t>
            </a:r>
            <a:r>
              <a:rPr lang="en-US" dirty="0" smtClean="0">
                <a:solidFill>
                  <a:schemeClr val="tx1"/>
                </a:solidFill>
              </a:rPr>
              <a:t>of intermediary </a:t>
            </a:r>
            <a:r>
              <a:rPr lang="en-US" dirty="0">
                <a:solidFill>
                  <a:schemeClr val="tx1"/>
                </a:solidFill>
              </a:rPr>
              <a:t>levels to designate the length of a channel. </a:t>
            </a:r>
            <a:endParaRPr lang="fr-FR" sz="3200" dirty="0">
              <a:solidFill>
                <a:schemeClr val="tx1"/>
              </a:solidFill>
            </a:endParaRPr>
          </a:p>
        </p:txBody>
      </p:sp>
      <p:pic>
        <p:nvPicPr>
          <p:cNvPr id="4098" name="Picture 2"/>
          <p:cNvPicPr>
            <a:picLocks noChangeAspect="1" noChangeArrowheads="1"/>
          </p:cNvPicPr>
          <p:nvPr/>
        </p:nvPicPr>
        <p:blipFill>
          <a:blip r:embed="rId2"/>
          <a:srcRect/>
          <a:stretch>
            <a:fillRect/>
          </a:stretch>
        </p:blipFill>
        <p:spPr bwMode="auto">
          <a:xfrm>
            <a:off x="1" y="1928802"/>
            <a:ext cx="9143999" cy="492919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sz="3500" b="1" dirty="0">
                <a:solidFill>
                  <a:schemeClr val="tx1"/>
                </a:solidFill>
              </a:rPr>
              <a:t> CHANNEL LEVELS</a:t>
            </a:r>
          </a:p>
          <a:p>
            <a:pPr algn="just" rtl="1"/>
            <a:r>
              <a:rPr lang="ar-DZ" dirty="0" smtClean="0">
                <a:solidFill>
                  <a:schemeClr val="tx1"/>
                </a:solidFill>
              </a:rPr>
              <a:t>	</a:t>
            </a:r>
          </a:p>
          <a:p>
            <a:pPr algn="just"/>
            <a:r>
              <a:rPr lang="en-US" dirty="0">
                <a:solidFill>
                  <a:schemeClr val="tx1"/>
                </a:solidFill>
              </a:rPr>
              <a:t>The producer and the final customer are part of every channel. We will use the number </a:t>
            </a:r>
            <a:r>
              <a:rPr lang="en-US" dirty="0" smtClean="0">
                <a:solidFill>
                  <a:schemeClr val="tx1"/>
                </a:solidFill>
              </a:rPr>
              <a:t>of intermediary </a:t>
            </a:r>
            <a:r>
              <a:rPr lang="en-US" dirty="0">
                <a:solidFill>
                  <a:schemeClr val="tx1"/>
                </a:solidFill>
              </a:rPr>
              <a:t>levels to designate the length of a channel. </a:t>
            </a:r>
            <a:endParaRPr lang="fr-FR" sz="3200" dirty="0">
              <a:solidFill>
                <a:schemeClr val="tx1"/>
              </a:solidFill>
            </a:endParaRPr>
          </a:p>
        </p:txBody>
      </p:sp>
      <p:pic>
        <p:nvPicPr>
          <p:cNvPr id="5122" name="Picture 2"/>
          <p:cNvPicPr>
            <a:picLocks noChangeAspect="1" noChangeArrowheads="1"/>
          </p:cNvPicPr>
          <p:nvPr/>
        </p:nvPicPr>
        <p:blipFill>
          <a:blip r:embed="rId2"/>
          <a:srcRect/>
          <a:stretch>
            <a:fillRect/>
          </a:stretch>
        </p:blipFill>
        <p:spPr bwMode="auto">
          <a:xfrm>
            <a:off x="0" y="1928802"/>
            <a:ext cx="9144000" cy="492919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lstStyle/>
          <a:p>
            <a:pPr algn="just" rtl="1"/>
            <a:endParaRPr lang="ar-DZ" dirty="0" smtClean="0">
              <a:solidFill>
                <a:schemeClr val="tx1"/>
              </a:solidFill>
            </a:endParaRPr>
          </a:p>
          <a:p>
            <a:pPr rtl="1"/>
            <a:r>
              <a:rPr lang="ar-DZ" dirty="0"/>
              <a:t> </a:t>
            </a:r>
            <a:endParaRPr lang="fr-FR" dirty="0"/>
          </a:p>
          <a:p>
            <a:pPr lvl="1" algn="just" rtl="1">
              <a:buFont typeface="Wingdings" pitchFamily="2" charset="2"/>
              <a:buChar char="§"/>
            </a:pPr>
            <a:r>
              <a:rPr lang="ar-DZ" sz="3200" dirty="0">
                <a:solidFill>
                  <a:schemeClr val="tx1"/>
                </a:solidFill>
              </a:rPr>
              <a:t>نقل الملكية، </a:t>
            </a:r>
            <a:endParaRPr lang="fr-FR" sz="3200" dirty="0">
              <a:solidFill>
                <a:schemeClr val="tx1"/>
              </a:solidFill>
            </a:endParaRPr>
          </a:p>
          <a:p>
            <a:pPr lvl="1" algn="just" rtl="1">
              <a:buFont typeface="Wingdings" pitchFamily="2" charset="2"/>
              <a:buChar char="§"/>
            </a:pPr>
            <a:r>
              <a:rPr lang="ar-DZ" sz="3200" dirty="0">
                <a:solidFill>
                  <a:schemeClr val="tx1"/>
                </a:solidFill>
              </a:rPr>
              <a:t>مفاوضات البيع و الشراء،  </a:t>
            </a:r>
            <a:endParaRPr lang="fr-FR" sz="3200" dirty="0">
              <a:solidFill>
                <a:schemeClr val="tx1"/>
              </a:solidFill>
            </a:endParaRPr>
          </a:p>
          <a:p>
            <a:pPr lvl="1" algn="just" rtl="1">
              <a:buFont typeface="Wingdings" pitchFamily="2" charset="2"/>
              <a:buChar char="§"/>
            </a:pPr>
            <a:r>
              <a:rPr lang="ar-DZ" sz="3200" dirty="0">
                <a:solidFill>
                  <a:schemeClr val="tx1"/>
                </a:solidFill>
              </a:rPr>
              <a:t>التّرويج و التّحفيز والحثّ على الشّراء، </a:t>
            </a:r>
            <a:endParaRPr lang="fr-FR" sz="3200" dirty="0">
              <a:solidFill>
                <a:schemeClr val="tx1"/>
              </a:solidFill>
            </a:endParaRPr>
          </a:p>
          <a:p>
            <a:pPr lvl="1" algn="just" rtl="1">
              <a:buFont typeface="Wingdings" pitchFamily="2" charset="2"/>
              <a:buChar char="§"/>
            </a:pPr>
            <a:r>
              <a:rPr lang="ar-DZ" sz="3200" dirty="0">
                <a:solidFill>
                  <a:schemeClr val="tx1"/>
                </a:solidFill>
              </a:rPr>
              <a:t>البحث عن المستهلكين و معرفة احتياجاتهم و رغباتهم، </a:t>
            </a:r>
            <a:endParaRPr lang="fr-FR" sz="3200" dirty="0">
              <a:solidFill>
                <a:schemeClr val="tx1"/>
              </a:solidFill>
            </a:endParaRPr>
          </a:p>
          <a:p>
            <a:pPr lvl="1" algn="just" rtl="1">
              <a:buFont typeface="Wingdings" pitchFamily="2" charset="2"/>
              <a:buChar char="§"/>
            </a:pPr>
            <a:r>
              <a:rPr lang="ar-DZ" sz="3200" dirty="0">
                <a:solidFill>
                  <a:schemeClr val="tx1"/>
                </a:solidFill>
              </a:rPr>
              <a:t>إتمام كثير من عمليّات الإنتاج من توضيب و تغليف و تصنيف،  </a:t>
            </a:r>
            <a:endParaRPr lang="fr-FR" sz="3200" dirty="0">
              <a:solidFill>
                <a:schemeClr val="tx1"/>
              </a:solidFill>
            </a:endParaRPr>
          </a:p>
          <a:p>
            <a:pPr lvl="1" algn="just" rtl="1">
              <a:buFont typeface="Wingdings" pitchFamily="2" charset="2"/>
              <a:buChar char="§"/>
            </a:pPr>
            <a:r>
              <a:rPr lang="ar-DZ" sz="3200" dirty="0">
                <a:solidFill>
                  <a:schemeClr val="tx1"/>
                </a:solidFill>
              </a:rPr>
              <a:t>تمويل عمليات الإنتاج،  </a:t>
            </a:r>
            <a:endParaRPr lang="fr-FR" sz="3200" dirty="0">
              <a:solidFill>
                <a:schemeClr val="tx1"/>
              </a:solidFill>
            </a:endParaRPr>
          </a:p>
          <a:p>
            <a:pPr lvl="1" algn="just" rtl="1">
              <a:buFont typeface="Wingdings" pitchFamily="2" charset="2"/>
              <a:buChar char="§"/>
            </a:pPr>
            <a:r>
              <a:rPr lang="ar-DZ" sz="3200" dirty="0">
                <a:solidFill>
                  <a:schemeClr val="tx1"/>
                </a:solidFill>
              </a:rPr>
              <a:t>تحمّل المخاطر... الخ</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lnSpcReduction="10000"/>
          </a:bodyPr>
          <a:lstStyle/>
          <a:p>
            <a:pPr algn="just" rtl="1"/>
            <a:endParaRPr lang="ar-DZ" dirty="0" smtClean="0">
              <a:solidFill>
                <a:schemeClr val="tx1"/>
              </a:solidFill>
            </a:endParaRPr>
          </a:p>
          <a:p>
            <a:pPr rtl="1"/>
            <a:r>
              <a:rPr lang="ar-DZ" dirty="0"/>
              <a:t> </a:t>
            </a:r>
            <a:r>
              <a:rPr lang="fr-FR" sz="3500" b="1" dirty="0">
                <a:solidFill>
                  <a:schemeClr val="tx1"/>
                </a:solidFill>
              </a:rPr>
              <a:t> CHANNEL LEVELS</a:t>
            </a:r>
          </a:p>
          <a:p>
            <a:pPr algn="just" rtl="1"/>
            <a:r>
              <a:rPr lang="ar-DZ" dirty="0" smtClean="0">
                <a:solidFill>
                  <a:schemeClr val="tx1"/>
                </a:solidFill>
              </a:rPr>
              <a:t>	</a:t>
            </a:r>
            <a:r>
              <a:rPr lang="ar-DZ" b="1" u="sng" dirty="0"/>
              <a:t> </a:t>
            </a:r>
            <a:r>
              <a:rPr lang="ar-DZ" b="1" u="sng" dirty="0">
                <a:solidFill>
                  <a:schemeClr val="tx1"/>
                </a:solidFill>
              </a:rPr>
              <a:t>أنواع التّوزيع</a:t>
            </a:r>
            <a:r>
              <a:rPr lang="ar-DZ" u="sng" dirty="0">
                <a:solidFill>
                  <a:schemeClr val="tx1"/>
                </a:solidFill>
              </a:rPr>
              <a:t> </a:t>
            </a:r>
            <a:r>
              <a:rPr lang="ar-DZ" dirty="0">
                <a:solidFill>
                  <a:schemeClr val="tx1"/>
                </a:solidFill>
              </a:rPr>
              <a:t>:</a:t>
            </a:r>
            <a:endParaRPr lang="fr-FR" dirty="0">
              <a:solidFill>
                <a:schemeClr val="tx1"/>
              </a:solidFill>
            </a:endParaRPr>
          </a:p>
          <a:p>
            <a:pPr algn="just" rtl="1"/>
            <a:r>
              <a:rPr lang="ar-DZ" dirty="0">
                <a:solidFill>
                  <a:schemeClr val="tx1"/>
                </a:solidFill>
              </a:rPr>
              <a:t>تمرّ المنتجات في عملية توزيعها و تصريفها و إيصالها إلى الأسواق المستهدفة عبر قنوات و منافذ، قد تكون مباشِرة، و هنا لا تستعمل المؤسّسة وسطاء، أو غير مباشِرة، حيث تلجأ إلى استعمال وسطاء :</a:t>
            </a:r>
            <a:endParaRPr lang="fr-FR" dirty="0">
              <a:solidFill>
                <a:schemeClr val="tx1"/>
              </a:solidFill>
            </a:endParaRPr>
          </a:p>
          <a:p>
            <a:pPr algn="just" rtl="1"/>
            <a:r>
              <a:rPr lang="ar-DZ" dirty="0">
                <a:solidFill>
                  <a:schemeClr val="tx1"/>
                </a:solidFill>
              </a:rPr>
              <a:t> </a:t>
            </a:r>
            <a:endParaRPr lang="fr-FR" dirty="0">
              <a:solidFill>
                <a:schemeClr val="tx1"/>
              </a:solidFill>
            </a:endParaRPr>
          </a:p>
          <a:p>
            <a:pPr algn="just" rtl="1"/>
            <a:r>
              <a:rPr lang="ar-DZ" dirty="0">
                <a:solidFill>
                  <a:schemeClr val="tx1"/>
                </a:solidFill>
              </a:rPr>
              <a:t>   </a:t>
            </a:r>
            <a:r>
              <a:rPr lang="ar-DZ" b="1" dirty="0">
                <a:solidFill>
                  <a:schemeClr val="tx1"/>
                </a:solidFill>
              </a:rPr>
              <a:t>1</a:t>
            </a:r>
            <a:r>
              <a:rPr lang="ar-DZ" dirty="0">
                <a:solidFill>
                  <a:schemeClr val="tx1"/>
                </a:solidFill>
              </a:rPr>
              <a:t>- </a:t>
            </a:r>
            <a:r>
              <a:rPr lang="ar-DZ" b="1" dirty="0">
                <a:solidFill>
                  <a:schemeClr val="tx1"/>
                </a:solidFill>
              </a:rPr>
              <a:t>التّوزيع المباشر</a:t>
            </a:r>
            <a:r>
              <a:rPr lang="ar-DZ" dirty="0">
                <a:solidFill>
                  <a:schemeClr val="tx1"/>
                </a:solidFill>
              </a:rPr>
              <a:t>: </a:t>
            </a:r>
            <a:r>
              <a:rPr lang="ar-DZ" dirty="0" smtClean="0">
                <a:solidFill>
                  <a:schemeClr val="tx1"/>
                </a:solidFill>
              </a:rPr>
              <a:t>وفيه </a:t>
            </a:r>
            <a:r>
              <a:rPr lang="ar-DZ" dirty="0">
                <a:solidFill>
                  <a:schemeClr val="tx1"/>
                </a:solidFill>
              </a:rPr>
              <a:t>تعمَد المؤسّسة المنتجة إلى إيصال منتَجها إلى المستهلك أو المستعمل بنفسها، أي دون تكليف من ينوب عنها في ذلك، </a:t>
            </a:r>
            <a:r>
              <a:rPr lang="ar-DZ" dirty="0" smtClean="0">
                <a:solidFill>
                  <a:schemeClr val="tx1"/>
                </a:solidFill>
              </a:rPr>
              <a:t>وتكون </a:t>
            </a:r>
            <a:r>
              <a:rPr lang="ar-DZ" dirty="0">
                <a:solidFill>
                  <a:schemeClr val="tx1"/>
                </a:solidFill>
              </a:rPr>
              <a:t>القناة في هذه الحالة قناة مباشِرة، أي :</a:t>
            </a:r>
            <a:endParaRPr lang="fr-FR" dirty="0">
              <a:solidFill>
                <a:schemeClr val="tx1"/>
              </a:solidFill>
            </a:endParaRPr>
          </a:p>
          <a:p>
            <a:pPr algn="just" rtl="1"/>
            <a:r>
              <a:rPr lang="ar-DZ" b="1" dirty="0">
                <a:solidFill>
                  <a:schemeClr val="tx1"/>
                </a:solidFill>
              </a:rPr>
              <a:t>    المنتِج  </a:t>
            </a:r>
            <a:r>
              <a:rPr lang="ar-DZ" b="1" dirty="0" smtClean="0">
                <a:solidFill>
                  <a:schemeClr val="tx1"/>
                </a:solidFill>
              </a:rPr>
              <a:t>                                    </a:t>
            </a:r>
            <a:r>
              <a:rPr lang="ar-DZ" b="1" dirty="0">
                <a:solidFill>
                  <a:schemeClr val="tx1"/>
                </a:solidFill>
              </a:rPr>
              <a:t>المستهلك/المستعمل </a:t>
            </a:r>
            <a:endParaRPr lang="fr-FR" dirty="0">
              <a:solidFill>
                <a:schemeClr val="tx1"/>
              </a:solidFill>
            </a:endParaRPr>
          </a:p>
        </p:txBody>
      </p:sp>
      <p:cxnSp>
        <p:nvCxnSpPr>
          <p:cNvPr id="6" name="Straight Arrow Connector 5"/>
          <p:cNvCxnSpPr/>
          <p:nvPr/>
        </p:nvCxnSpPr>
        <p:spPr>
          <a:xfrm rot="10800000">
            <a:off x="3714744" y="6072206"/>
            <a:ext cx="3714776" cy="1588"/>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lnSpcReduction="10000"/>
          </a:bodyPr>
          <a:lstStyle/>
          <a:p>
            <a:pPr algn="just" rtl="1"/>
            <a:endParaRPr lang="ar-DZ" dirty="0" smtClean="0">
              <a:solidFill>
                <a:schemeClr val="tx1"/>
              </a:solidFill>
            </a:endParaRPr>
          </a:p>
          <a:p>
            <a:pPr rtl="1"/>
            <a:r>
              <a:rPr lang="ar-DZ" dirty="0"/>
              <a:t> </a:t>
            </a:r>
            <a:r>
              <a:rPr lang="fr-FR" sz="3500" b="1" dirty="0">
                <a:solidFill>
                  <a:schemeClr val="tx1"/>
                </a:solidFill>
              </a:rPr>
              <a:t> CHANNEL LEVELS</a:t>
            </a:r>
          </a:p>
          <a:p>
            <a:pPr algn="just" rtl="1"/>
            <a:r>
              <a:rPr lang="ar-DZ" dirty="0" smtClean="0">
                <a:solidFill>
                  <a:schemeClr val="tx1"/>
                </a:solidFill>
              </a:rPr>
              <a:t>	</a:t>
            </a:r>
            <a:r>
              <a:rPr lang="ar-DZ" dirty="0">
                <a:solidFill>
                  <a:schemeClr val="tx1"/>
                </a:solidFill>
              </a:rPr>
              <a:t>وفقا لهذا النوع من التّوزيع، الذي أصبح يعرف بالتّسويق المباشر </a:t>
            </a:r>
            <a:r>
              <a:rPr lang="en-US" dirty="0">
                <a:solidFill>
                  <a:schemeClr val="tx1"/>
                </a:solidFill>
              </a:rPr>
              <a:t>Direct Marketing</a:t>
            </a:r>
            <a:r>
              <a:rPr lang="ar-DZ" dirty="0">
                <a:solidFill>
                  <a:schemeClr val="tx1"/>
                </a:solidFill>
              </a:rPr>
              <a:t> ،  تعتمد المؤسّسة في بيع منتجاتها على قوّة </a:t>
            </a:r>
            <a:r>
              <a:rPr lang="ar-DZ" dirty="0" smtClean="0">
                <a:solidFill>
                  <a:schemeClr val="tx1"/>
                </a:solidFill>
              </a:rPr>
              <a:t>بيعها (</a:t>
            </a:r>
            <a:r>
              <a:rPr lang="ar-DZ" dirty="0">
                <a:solidFill>
                  <a:schemeClr val="tx1"/>
                </a:solidFill>
              </a:rPr>
              <a:t>البيع الشخصي)، </a:t>
            </a:r>
            <a:r>
              <a:rPr lang="ar-DZ" dirty="0" smtClean="0">
                <a:solidFill>
                  <a:schemeClr val="tx1"/>
                </a:solidFill>
              </a:rPr>
              <a:t>ومحلاّتها </a:t>
            </a:r>
            <a:r>
              <a:rPr lang="ar-DZ" dirty="0">
                <a:solidFill>
                  <a:schemeClr val="tx1"/>
                </a:solidFill>
              </a:rPr>
              <a:t>التّجارية (نقاط البيع)، </a:t>
            </a:r>
            <a:r>
              <a:rPr lang="ar-DZ" dirty="0" smtClean="0">
                <a:solidFill>
                  <a:schemeClr val="tx1"/>
                </a:solidFill>
              </a:rPr>
              <a:t>والمعارض. </a:t>
            </a:r>
            <a:r>
              <a:rPr lang="ar-DZ" dirty="0">
                <a:solidFill>
                  <a:schemeClr val="tx1"/>
                </a:solidFill>
              </a:rPr>
              <a:t>كما أصبحت تعتمد في بيع منتجاتها بالتّوجّه مباشرة إلى المستهلك المحتمل بدل انتظار توجّهه هو إليها، وذلك عبر : </a:t>
            </a:r>
            <a:endParaRPr lang="fr-FR" dirty="0">
              <a:solidFill>
                <a:schemeClr val="tx1"/>
              </a:solidFill>
            </a:endParaRPr>
          </a:p>
          <a:p>
            <a:pPr lvl="0" algn="just" rtl="1">
              <a:buFont typeface="Wingdings" pitchFamily="2" charset="2"/>
              <a:buChar char="§"/>
            </a:pPr>
            <a:r>
              <a:rPr lang="ar-DZ" dirty="0">
                <a:solidFill>
                  <a:schemeClr val="tx1"/>
                </a:solidFill>
              </a:rPr>
              <a:t>البيع المباشر </a:t>
            </a:r>
            <a:r>
              <a:rPr lang="en-US" dirty="0">
                <a:solidFill>
                  <a:schemeClr val="tx1"/>
                </a:solidFill>
              </a:rPr>
              <a:t>Door to  door  selling</a:t>
            </a:r>
            <a:endParaRPr lang="fr-FR" dirty="0">
              <a:solidFill>
                <a:schemeClr val="tx1"/>
              </a:solidFill>
            </a:endParaRPr>
          </a:p>
          <a:p>
            <a:pPr lvl="0" algn="just" rtl="1">
              <a:buFont typeface="Wingdings" pitchFamily="2" charset="2"/>
              <a:buChar char="§"/>
            </a:pPr>
            <a:r>
              <a:rPr lang="ar-DZ" dirty="0">
                <a:solidFill>
                  <a:schemeClr val="tx1"/>
                </a:solidFill>
              </a:rPr>
              <a:t> البريد </a:t>
            </a:r>
            <a:r>
              <a:rPr lang="en-US" dirty="0">
                <a:solidFill>
                  <a:schemeClr val="tx1"/>
                </a:solidFill>
              </a:rPr>
              <a:t>Mail Selling</a:t>
            </a:r>
            <a:r>
              <a:rPr lang="ar-DZ" dirty="0">
                <a:solidFill>
                  <a:schemeClr val="tx1"/>
                </a:solidFill>
              </a:rPr>
              <a:t>  </a:t>
            </a:r>
            <a:endParaRPr lang="fr-FR" dirty="0">
              <a:solidFill>
                <a:schemeClr val="tx1"/>
              </a:solidFill>
            </a:endParaRPr>
          </a:p>
          <a:p>
            <a:pPr lvl="0" algn="just" rtl="1">
              <a:buFont typeface="Wingdings" pitchFamily="2" charset="2"/>
              <a:buChar char="§"/>
            </a:pPr>
            <a:r>
              <a:rPr lang="ar-DZ" dirty="0">
                <a:solidFill>
                  <a:schemeClr val="tx1"/>
                </a:solidFill>
              </a:rPr>
              <a:t> التلفزيون</a:t>
            </a:r>
            <a:r>
              <a:rPr lang="fr-FR" dirty="0">
                <a:solidFill>
                  <a:schemeClr val="tx1"/>
                </a:solidFill>
              </a:rPr>
              <a:t>/</a:t>
            </a:r>
            <a:r>
              <a:rPr lang="ar-DZ" dirty="0">
                <a:solidFill>
                  <a:schemeClr val="tx1"/>
                </a:solidFill>
              </a:rPr>
              <a:t>الهاتف  </a:t>
            </a:r>
            <a:r>
              <a:rPr lang="fr-FR" dirty="0" err="1">
                <a:solidFill>
                  <a:schemeClr val="tx1"/>
                </a:solidFill>
              </a:rPr>
              <a:t>Teleshopping</a:t>
            </a:r>
            <a:r>
              <a:rPr lang="fr-FR" dirty="0">
                <a:solidFill>
                  <a:schemeClr val="tx1"/>
                </a:solidFill>
              </a:rPr>
              <a:t> </a:t>
            </a:r>
          </a:p>
          <a:p>
            <a:pPr lvl="0" algn="just" rtl="1">
              <a:buFont typeface="Wingdings" pitchFamily="2" charset="2"/>
              <a:buChar char="§"/>
            </a:pPr>
            <a:r>
              <a:rPr lang="ar-DZ" dirty="0">
                <a:solidFill>
                  <a:schemeClr val="tx1"/>
                </a:solidFill>
              </a:rPr>
              <a:t>الانترنيت </a:t>
            </a:r>
            <a:r>
              <a:rPr lang="fr-FR" dirty="0" err="1">
                <a:solidFill>
                  <a:schemeClr val="tx1"/>
                </a:solidFill>
              </a:rPr>
              <a:t>E-Marketing</a:t>
            </a:r>
            <a:r>
              <a:rPr lang="ar-DZ" dirty="0">
                <a:solidFill>
                  <a:schemeClr val="tx1"/>
                </a:solidFill>
              </a:rPr>
              <a:t>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fontScale="92500" lnSpcReduction="10000"/>
          </a:bodyPr>
          <a:lstStyle/>
          <a:p>
            <a:pPr algn="just" rtl="1"/>
            <a:endParaRPr lang="ar-DZ" dirty="0" smtClean="0">
              <a:solidFill>
                <a:schemeClr val="tx1"/>
              </a:solidFill>
            </a:endParaRPr>
          </a:p>
          <a:p>
            <a:pPr rtl="1"/>
            <a:r>
              <a:rPr lang="ar-DZ" dirty="0"/>
              <a:t> </a:t>
            </a:r>
            <a:r>
              <a:rPr lang="fr-FR" sz="3500" b="1" dirty="0">
                <a:solidFill>
                  <a:schemeClr val="tx1"/>
                </a:solidFill>
              </a:rPr>
              <a:t> CHANNEL LEVELS</a:t>
            </a:r>
          </a:p>
          <a:p>
            <a:pPr algn="just" rtl="1"/>
            <a:r>
              <a:rPr lang="ar-DZ" dirty="0" smtClean="0">
                <a:solidFill>
                  <a:schemeClr val="tx1"/>
                </a:solidFill>
              </a:rPr>
              <a:t>	</a:t>
            </a:r>
            <a:r>
              <a:rPr lang="ar-DZ" b="1" u="sng" dirty="0"/>
              <a:t> </a:t>
            </a:r>
            <a:r>
              <a:rPr lang="ar-DZ" b="1" u="sng" dirty="0">
                <a:solidFill>
                  <a:schemeClr val="tx1"/>
                </a:solidFill>
              </a:rPr>
              <a:t>أنواع التّوزيع</a:t>
            </a:r>
            <a:r>
              <a:rPr lang="ar-DZ" u="sng" dirty="0">
                <a:solidFill>
                  <a:schemeClr val="tx1"/>
                </a:solidFill>
              </a:rPr>
              <a:t> </a:t>
            </a:r>
            <a:r>
              <a:rPr lang="ar-DZ" dirty="0">
                <a:solidFill>
                  <a:schemeClr val="tx1"/>
                </a:solidFill>
              </a:rPr>
              <a:t>:</a:t>
            </a:r>
            <a:endParaRPr lang="fr-FR" dirty="0">
              <a:solidFill>
                <a:schemeClr val="tx1"/>
              </a:solidFill>
            </a:endParaRPr>
          </a:p>
          <a:p>
            <a:pPr algn="just" rtl="1"/>
            <a:r>
              <a:rPr lang="ar-DZ" dirty="0">
                <a:solidFill>
                  <a:schemeClr val="tx1"/>
                </a:solidFill>
              </a:rPr>
              <a:t>تمرّ المنتجات في عملية توزيعها و تصريفها و إيصالها إلى الأسواق المستهدفة عبر قنوات و منافذ، قد تكون مباشِرة، و هنا لا تستعمل المؤسّسة وسطاء، أو غير مباشِرة، حيث تلجأ إلى استعمال وسطاء :</a:t>
            </a:r>
            <a:endParaRPr lang="fr-FR" dirty="0">
              <a:solidFill>
                <a:schemeClr val="tx1"/>
              </a:solidFill>
            </a:endParaRPr>
          </a:p>
          <a:p>
            <a:pPr algn="just" rtl="1"/>
            <a:r>
              <a:rPr lang="ar-DZ" dirty="0">
                <a:solidFill>
                  <a:schemeClr val="tx1"/>
                </a:solidFill>
              </a:rPr>
              <a:t> </a:t>
            </a:r>
            <a:endParaRPr lang="fr-FR" dirty="0">
              <a:solidFill>
                <a:schemeClr val="tx1"/>
              </a:solidFill>
            </a:endParaRPr>
          </a:p>
          <a:p>
            <a:pPr algn="just" rtl="1"/>
            <a:r>
              <a:rPr lang="ar-DZ" dirty="0">
                <a:solidFill>
                  <a:schemeClr val="tx1"/>
                </a:solidFill>
              </a:rPr>
              <a:t>   </a:t>
            </a:r>
            <a:r>
              <a:rPr lang="ar-DZ" b="1" dirty="0">
                <a:solidFill>
                  <a:schemeClr val="tx1"/>
                </a:solidFill>
              </a:rPr>
              <a:t>2</a:t>
            </a:r>
            <a:r>
              <a:rPr lang="ar-DZ" dirty="0">
                <a:solidFill>
                  <a:schemeClr val="tx1"/>
                </a:solidFill>
              </a:rPr>
              <a:t>- </a:t>
            </a:r>
            <a:r>
              <a:rPr lang="ar-DZ" b="1" dirty="0">
                <a:solidFill>
                  <a:schemeClr val="tx1"/>
                </a:solidFill>
              </a:rPr>
              <a:t>التّوزيع غير المباشر</a:t>
            </a:r>
            <a:r>
              <a:rPr lang="ar-DZ" dirty="0">
                <a:solidFill>
                  <a:schemeClr val="tx1"/>
                </a:solidFill>
              </a:rPr>
              <a:t>: و فيه تعتمد المؤسّسة في إيصال منتَجها إلى المستهلك أو المستعمل على الوسطاء. في هذه الحالة تكون القناة المستعملة قناة غير مباشرة لكون الوسيط طرفا فاصلا بين المنتِج و المستهلك، أي :</a:t>
            </a:r>
            <a:endParaRPr lang="fr-FR" dirty="0">
              <a:solidFill>
                <a:schemeClr val="tx1"/>
              </a:solidFill>
            </a:endParaRPr>
          </a:p>
          <a:p>
            <a:pPr algn="just" rtl="1"/>
            <a:endParaRPr lang="fr-FR" dirty="0">
              <a:solidFill>
                <a:schemeClr val="tx1"/>
              </a:solidFill>
            </a:endParaRPr>
          </a:p>
          <a:p>
            <a:pPr algn="just" rtl="1"/>
            <a:r>
              <a:rPr lang="ar-DZ" b="1" dirty="0">
                <a:solidFill>
                  <a:schemeClr val="tx1"/>
                </a:solidFill>
              </a:rPr>
              <a:t>    </a:t>
            </a:r>
            <a:r>
              <a:rPr lang="ar-DZ" b="1" dirty="0" smtClean="0">
                <a:solidFill>
                  <a:schemeClr val="tx1"/>
                </a:solidFill>
              </a:rPr>
              <a:t>المنتِج                  الوسيط                    </a:t>
            </a:r>
            <a:r>
              <a:rPr lang="ar-DZ" b="1" dirty="0">
                <a:solidFill>
                  <a:schemeClr val="tx1"/>
                </a:solidFill>
              </a:rPr>
              <a:t>المستهلك/المستعمل </a:t>
            </a:r>
            <a:endParaRPr lang="fr-FR" dirty="0">
              <a:solidFill>
                <a:schemeClr val="tx1"/>
              </a:solidFill>
            </a:endParaRPr>
          </a:p>
        </p:txBody>
      </p:sp>
      <p:cxnSp>
        <p:nvCxnSpPr>
          <p:cNvPr id="6" name="Straight Arrow Connector 5"/>
          <p:cNvCxnSpPr/>
          <p:nvPr/>
        </p:nvCxnSpPr>
        <p:spPr>
          <a:xfrm rot="10800000">
            <a:off x="3286116" y="6284931"/>
            <a:ext cx="1285884" cy="1588"/>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a:off x="6357951" y="6286520"/>
            <a:ext cx="1285884" cy="1588"/>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lnSpcReduction="10000"/>
          </a:bodyPr>
          <a:lstStyle/>
          <a:p>
            <a:pPr algn="just" rtl="1"/>
            <a:endParaRPr lang="ar-DZ" dirty="0" smtClean="0">
              <a:solidFill>
                <a:schemeClr val="tx1"/>
              </a:solidFill>
            </a:endParaRPr>
          </a:p>
          <a:p>
            <a:pPr rtl="1"/>
            <a:r>
              <a:rPr lang="ar-DZ" sz="3600" b="1" dirty="0" smtClean="0">
                <a:solidFill>
                  <a:schemeClr val="tx1"/>
                </a:solidFill>
              </a:rPr>
              <a:t>أشكال التّوزيع</a:t>
            </a:r>
          </a:p>
          <a:p>
            <a:pPr rtl="1"/>
            <a:endParaRPr lang="fr-FR" dirty="0" smtClean="0">
              <a:solidFill>
                <a:schemeClr val="tx1"/>
              </a:solidFill>
            </a:endParaRPr>
          </a:p>
          <a:p>
            <a:pPr rtl="1"/>
            <a:r>
              <a:rPr lang="ar-DZ" dirty="0" smtClean="0">
                <a:solidFill>
                  <a:schemeClr val="tx1"/>
                </a:solidFill>
              </a:rPr>
              <a:t>تقوم </a:t>
            </a:r>
            <a:r>
              <a:rPr lang="ar-DZ" dirty="0">
                <a:solidFill>
                  <a:schemeClr val="tx1"/>
                </a:solidFill>
              </a:rPr>
              <a:t>المؤسّسات المنتِجة بالمفاضلة بين أشكال التّوزيع المعتمدة في حال اعتماد القنوات غير المباشرة، هناك ثلاثة بدائل متاحة</a:t>
            </a:r>
            <a:r>
              <a:rPr lang="ar-DZ" dirty="0" smtClean="0">
                <a:solidFill>
                  <a:schemeClr val="tx1"/>
                </a:solidFill>
              </a:rPr>
              <a:t>:</a:t>
            </a:r>
            <a:endParaRPr lang="fr-FR" dirty="0" smtClean="0">
              <a:solidFill>
                <a:schemeClr val="tx1"/>
              </a:solidFill>
            </a:endParaRPr>
          </a:p>
          <a:p>
            <a:pPr rtl="1"/>
            <a:r>
              <a:rPr lang="ar-DZ" b="1" dirty="0" smtClean="0">
                <a:solidFill>
                  <a:schemeClr val="tx1"/>
                </a:solidFill>
              </a:rPr>
              <a:t>1</a:t>
            </a:r>
            <a:r>
              <a:rPr lang="ar-DZ" dirty="0" smtClean="0">
                <a:solidFill>
                  <a:schemeClr val="tx1"/>
                </a:solidFill>
              </a:rPr>
              <a:t>- </a:t>
            </a:r>
            <a:r>
              <a:rPr lang="ar-DZ" b="1" dirty="0" smtClean="0">
                <a:solidFill>
                  <a:schemeClr val="tx1"/>
                </a:solidFill>
              </a:rPr>
              <a:t>التّوزيع المكثّف أو الشامل</a:t>
            </a:r>
            <a:r>
              <a:rPr lang="en-US" dirty="0" smtClean="0">
                <a:solidFill>
                  <a:schemeClr val="tx1"/>
                </a:solidFill>
              </a:rPr>
              <a:t>Intensive Distribution </a:t>
            </a:r>
            <a:r>
              <a:rPr lang="ar-DZ" dirty="0" smtClean="0">
                <a:solidFill>
                  <a:schemeClr val="tx1"/>
                </a:solidFill>
              </a:rPr>
              <a:t>، و هنا يكون الاعتماد على عدد كبير من الوسطاء  في توزيع المنتَج دون تمييز فيما بينهم،</a:t>
            </a:r>
            <a:endParaRPr lang="fr-FR" dirty="0" smtClean="0">
              <a:solidFill>
                <a:schemeClr val="tx1"/>
              </a:solidFill>
            </a:endParaRPr>
          </a:p>
          <a:p>
            <a:pPr rtl="1"/>
            <a:r>
              <a:rPr lang="ar-DZ" b="1" dirty="0" smtClean="0">
                <a:solidFill>
                  <a:schemeClr val="tx1"/>
                </a:solidFill>
              </a:rPr>
              <a:t>2</a:t>
            </a:r>
            <a:r>
              <a:rPr lang="ar-DZ" dirty="0" smtClean="0">
                <a:solidFill>
                  <a:schemeClr val="tx1"/>
                </a:solidFill>
              </a:rPr>
              <a:t>- </a:t>
            </a:r>
            <a:r>
              <a:rPr lang="ar-DZ" b="1" dirty="0" smtClean="0">
                <a:solidFill>
                  <a:schemeClr val="tx1"/>
                </a:solidFill>
              </a:rPr>
              <a:t>التّوزيع الانتقائي</a:t>
            </a:r>
            <a:r>
              <a:rPr lang="ar-DZ" dirty="0" smtClean="0">
                <a:solidFill>
                  <a:schemeClr val="tx1"/>
                </a:solidFill>
              </a:rPr>
              <a:t>، </a:t>
            </a:r>
            <a:r>
              <a:rPr lang="en-US" dirty="0" smtClean="0">
                <a:solidFill>
                  <a:schemeClr val="tx1"/>
                </a:solidFill>
              </a:rPr>
              <a:t>Selective Distribution</a:t>
            </a:r>
            <a:r>
              <a:rPr lang="ar-DZ" dirty="0" smtClean="0">
                <a:solidFill>
                  <a:schemeClr val="tx1"/>
                </a:solidFill>
              </a:rPr>
              <a:t>، و هنا يكون الاعتماد على عدد محدود من الموزّعين يتمّ اختيارهم تبعا لمواصفات و عوامل خاصّة،</a:t>
            </a:r>
            <a:endParaRPr lang="fr-FR"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sz="3500" b="1" dirty="0">
                <a:solidFill>
                  <a:schemeClr val="tx1"/>
                </a:solidFill>
              </a:rPr>
              <a:t> </a:t>
            </a:r>
            <a:r>
              <a:rPr lang="ar-DZ" sz="3600" b="1" dirty="0" smtClean="0">
                <a:solidFill>
                  <a:schemeClr val="tx1"/>
                </a:solidFill>
              </a:rPr>
              <a:t>أشكال التّوزيع</a:t>
            </a:r>
          </a:p>
          <a:p>
            <a:pPr rtl="1"/>
            <a:endParaRPr lang="fr-FR" sz="3500" b="1" dirty="0">
              <a:solidFill>
                <a:schemeClr val="tx1"/>
              </a:solidFill>
            </a:endParaRPr>
          </a:p>
          <a:p>
            <a:pPr algn="just" rtl="1"/>
            <a:r>
              <a:rPr lang="ar-DZ" dirty="0" smtClean="0">
                <a:solidFill>
                  <a:schemeClr val="tx1"/>
                </a:solidFill>
              </a:rPr>
              <a:t>	</a:t>
            </a:r>
            <a:endParaRPr lang="fr-FR" dirty="0">
              <a:solidFill>
                <a:schemeClr val="tx1"/>
              </a:solidFill>
            </a:endParaRPr>
          </a:p>
          <a:p>
            <a:pPr rtl="1"/>
            <a:r>
              <a:rPr lang="ar-DZ" dirty="0">
                <a:solidFill>
                  <a:schemeClr val="tx1"/>
                </a:solidFill>
              </a:rPr>
              <a:t>تقوم المؤسّسات المنتِجة بالمفاضلة بين أشكال التّوزيع المعتمدة في حال اعتماد القنوات غير المباشرة، هناك ثلاثة بدائل متاحة</a:t>
            </a:r>
            <a:r>
              <a:rPr lang="ar-DZ" dirty="0" smtClean="0">
                <a:solidFill>
                  <a:schemeClr val="tx1"/>
                </a:solidFill>
              </a:rPr>
              <a:t>:</a:t>
            </a:r>
            <a:endParaRPr lang="fr-FR" dirty="0" smtClean="0">
              <a:solidFill>
                <a:schemeClr val="tx1"/>
              </a:solidFill>
            </a:endParaRPr>
          </a:p>
          <a:p>
            <a:pPr rtl="1"/>
            <a:r>
              <a:rPr lang="ar-DZ" dirty="0" smtClean="0">
                <a:solidFill>
                  <a:schemeClr val="tx1"/>
                </a:solidFill>
              </a:rPr>
              <a:t>3- </a:t>
            </a:r>
            <a:r>
              <a:rPr lang="ar-DZ" b="1" dirty="0">
                <a:solidFill>
                  <a:schemeClr val="tx1"/>
                </a:solidFill>
              </a:rPr>
              <a:t>التّوزيع الحصري</a:t>
            </a:r>
            <a:r>
              <a:rPr lang="ar-DZ" dirty="0">
                <a:solidFill>
                  <a:schemeClr val="tx1"/>
                </a:solidFill>
              </a:rPr>
              <a:t>، </a:t>
            </a:r>
            <a:r>
              <a:rPr lang="en-US" dirty="0">
                <a:solidFill>
                  <a:schemeClr val="tx1"/>
                </a:solidFill>
              </a:rPr>
              <a:t>Exclusive Distribution  </a:t>
            </a:r>
            <a:r>
              <a:rPr lang="ar-DZ" dirty="0">
                <a:solidFill>
                  <a:schemeClr val="tx1"/>
                </a:solidFill>
              </a:rPr>
              <a:t>، و هو حالة أكثر خصوصية و تطوّرا من الانتقائي، و فيه يمنح المُنتِج وسيطاً، تاجرا كان أم وكيلا، حقَّ توزيع و بيع منتَجه في منطقة جغرافية محدّدة.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sz="3500" b="1" dirty="0">
                <a:solidFill>
                  <a:schemeClr val="tx1"/>
                </a:solidFill>
              </a:rPr>
              <a:t> </a:t>
            </a:r>
            <a:r>
              <a:rPr lang="ar-DZ" sz="3600" b="1" dirty="0" smtClean="0">
                <a:solidFill>
                  <a:schemeClr val="tx1"/>
                </a:solidFill>
              </a:rPr>
              <a:t>استراتيجية التّوزيع</a:t>
            </a:r>
          </a:p>
          <a:p>
            <a:pPr rtl="1"/>
            <a:endParaRPr lang="fr-FR" sz="3500" b="1" dirty="0">
              <a:solidFill>
                <a:schemeClr val="tx1"/>
              </a:solidFill>
            </a:endParaRPr>
          </a:p>
          <a:p>
            <a:pPr algn="just" rtl="1"/>
            <a:r>
              <a:rPr lang="ar-DZ" dirty="0">
                <a:solidFill>
                  <a:schemeClr val="tx1"/>
                </a:solidFill>
              </a:rPr>
              <a:t>تقوم المؤسّسة بالمفاضلة بين أسلوبي التّوزيع المباشر و غير المباشر، و تجرى هذه المفاضلة اعتمادا على عوامل ومحدّدات مختلفة، كطبيعة المنتَج الموزّع و مرحلة دورة حياته، قدرات المؤسّسة و إمكانياتها، المساحة الجغرافية المراد تغطيتها، مستوى الطلب المستهدف، قدرات الوسطاء و إمكانياتهم، مكانتهم و شهرتهم في الأسواق المراد استهدافها، ...الخ. </a:t>
            </a:r>
            <a:endParaRPr lang="fr-FR" dirty="0">
              <a:solidFill>
                <a:schemeClr val="tx1"/>
              </a:solidFill>
            </a:endParaRPr>
          </a:p>
          <a:p>
            <a:pPr algn="just" rtl="1"/>
            <a:r>
              <a:rPr lang="ar-DZ" dirty="0">
                <a:solidFill>
                  <a:schemeClr val="tx1"/>
                </a:solidFill>
              </a:rPr>
              <a:t>انطلاقا من ذلك، فإنّ سياسة المؤسّسة المنتَهَجَة في إيصال منتَجاتها إلى الأسواق المستهدفة و في اتّصالها بمختلف العملاء تستدعي اعتماد </a:t>
            </a:r>
            <a:r>
              <a:rPr lang="ar-DZ" dirty="0" smtClean="0">
                <a:solidFill>
                  <a:schemeClr val="tx1"/>
                </a:solidFill>
              </a:rPr>
              <a:t>إمّا:</a:t>
            </a:r>
            <a:endParaRPr lang="fr-FR" dirty="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sz="3500" b="1" dirty="0">
                <a:solidFill>
                  <a:schemeClr val="tx1"/>
                </a:solidFill>
              </a:rPr>
              <a:t> </a:t>
            </a:r>
            <a:r>
              <a:rPr lang="ar-DZ" sz="3600" b="1" dirty="0" smtClean="0">
                <a:solidFill>
                  <a:schemeClr val="tx1"/>
                </a:solidFill>
              </a:rPr>
              <a:t>استراتيجية التّوزيع</a:t>
            </a:r>
          </a:p>
          <a:p>
            <a:pPr rtl="1"/>
            <a:endParaRPr lang="fr-FR" sz="3500" b="1" dirty="0">
              <a:solidFill>
                <a:schemeClr val="tx1"/>
              </a:solidFill>
            </a:endParaRPr>
          </a:p>
          <a:p>
            <a:pPr rtl="1"/>
            <a:r>
              <a:rPr lang="ar-DZ" dirty="0"/>
              <a:t> </a:t>
            </a:r>
            <a:endParaRPr lang="fr-FR" dirty="0"/>
          </a:p>
          <a:p>
            <a:pPr algn="just" rtl="1"/>
            <a:r>
              <a:rPr lang="ar-DZ" b="1" dirty="0">
                <a:solidFill>
                  <a:schemeClr val="tx1"/>
                </a:solidFill>
              </a:rPr>
              <a:t>1</a:t>
            </a:r>
            <a:r>
              <a:rPr lang="ar-DZ" dirty="0">
                <a:solidFill>
                  <a:schemeClr val="tx1"/>
                </a:solidFill>
              </a:rPr>
              <a:t>- </a:t>
            </a:r>
            <a:r>
              <a:rPr lang="ar-DZ" b="1" dirty="0">
                <a:solidFill>
                  <a:schemeClr val="tx1"/>
                </a:solidFill>
              </a:rPr>
              <a:t>استراتيجية الدّفع</a:t>
            </a:r>
            <a:r>
              <a:rPr lang="ar-DZ" dirty="0">
                <a:solidFill>
                  <a:schemeClr val="tx1"/>
                </a:solidFill>
              </a:rPr>
              <a:t> </a:t>
            </a:r>
            <a:r>
              <a:rPr lang="en-US" dirty="0">
                <a:solidFill>
                  <a:schemeClr val="tx1"/>
                </a:solidFill>
              </a:rPr>
              <a:t>Push Strategy</a:t>
            </a:r>
            <a:r>
              <a:rPr lang="ar-DZ" dirty="0">
                <a:solidFill>
                  <a:schemeClr val="tx1"/>
                </a:solidFill>
              </a:rPr>
              <a:t>، حيث يكون اعتماد المؤسّسة على التّوزيع غير المباشر بأشكاله المختلفة، إذ يتمّ التّركيز في هذه الحالة على الوسطاء في إيصال منتجات المؤسّسة و الاتّصال بالعملاء و القيام بمختلف المهام المحقّقة لذلك. فالمؤسّسة تدفع بمنجاتها دفعا نحو الأسواق لكن عبر الموزّعين الذين تقوم بتحفيزهم و تشجيعهم و مكافأتهم للقيام بذلك.</a:t>
            </a:r>
            <a:endParaRPr lang="fr-FR" dirty="0">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sz="3500" b="1" dirty="0">
                <a:solidFill>
                  <a:schemeClr val="tx1"/>
                </a:solidFill>
              </a:rPr>
              <a:t> </a:t>
            </a:r>
            <a:r>
              <a:rPr lang="ar-DZ" sz="3600" b="1" dirty="0" smtClean="0">
                <a:solidFill>
                  <a:schemeClr val="tx1"/>
                </a:solidFill>
              </a:rPr>
              <a:t>استراتيجية التّوزيع</a:t>
            </a:r>
          </a:p>
          <a:p>
            <a:pPr rtl="1"/>
            <a:endParaRPr lang="fr-FR" sz="3500" b="1" dirty="0">
              <a:solidFill>
                <a:schemeClr val="tx1"/>
              </a:solidFill>
            </a:endParaRPr>
          </a:p>
          <a:p>
            <a:pPr rtl="1"/>
            <a:r>
              <a:rPr lang="ar-DZ" dirty="0"/>
              <a:t> </a:t>
            </a:r>
            <a:endParaRPr lang="fr-FR" dirty="0"/>
          </a:p>
          <a:p>
            <a:pPr algn="just" rtl="1"/>
            <a:r>
              <a:rPr lang="ar-DZ" dirty="0">
                <a:solidFill>
                  <a:schemeClr val="tx1"/>
                </a:solidFill>
              </a:rPr>
              <a:t> </a:t>
            </a:r>
            <a:r>
              <a:rPr lang="ar-DZ" b="1" dirty="0" smtClean="0">
                <a:solidFill>
                  <a:schemeClr val="tx1"/>
                </a:solidFill>
              </a:rPr>
              <a:t>2</a:t>
            </a:r>
            <a:r>
              <a:rPr lang="ar-DZ" dirty="0" smtClean="0">
                <a:solidFill>
                  <a:schemeClr val="tx1"/>
                </a:solidFill>
              </a:rPr>
              <a:t>- </a:t>
            </a:r>
            <a:r>
              <a:rPr lang="ar-DZ" b="1" dirty="0">
                <a:solidFill>
                  <a:schemeClr val="tx1"/>
                </a:solidFill>
              </a:rPr>
              <a:t>استراتيجية الجدب</a:t>
            </a:r>
            <a:r>
              <a:rPr lang="ar-DZ" dirty="0">
                <a:solidFill>
                  <a:schemeClr val="tx1"/>
                </a:solidFill>
              </a:rPr>
              <a:t> </a:t>
            </a:r>
            <a:r>
              <a:rPr lang="en-US" dirty="0">
                <a:solidFill>
                  <a:schemeClr val="tx1"/>
                </a:solidFill>
              </a:rPr>
              <a:t>Pull Strategy</a:t>
            </a:r>
            <a:r>
              <a:rPr lang="ar-DZ" dirty="0">
                <a:solidFill>
                  <a:schemeClr val="tx1"/>
                </a:solidFill>
              </a:rPr>
              <a:t>، و في هذه الحالة تعتمد المؤسّسة في توزيع منتجاتها و التّرويج لها على التّوزيع المباشر. فاعتمادا على إمكانياتها، تقوم المؤسّسة بجدب العملاء نحو مختلف وحداتها التّجارية، أو نقاط بيعها، أو نحو قنوات بثّها التّجارية، أو مواقعها عبر الانترنيت، أو غير ذلك من مظاهر التسويق المباشر، و حثّهم على الشّراء و إعادة الشّراء</a:t>
            </a:r>
            <a:endParaRPr lang="fr-FR" dirty="0">
              <a:solidFill>
                <a:schemeClr val="tx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a:bodyPr>
          <a:lstStyle/>
          <a:p>
            <a:pPr algn="just" rtl="1"/>
            <a:endParaRPr lang="ar-DZ" dirty="0" smtClean="0">
              <a:solidFill>
                <a:schemeClr val="tx1"/>
              </a:solidFill>
            </a:endParaRPr>
          </a:p>
          <a:p>
            <a:pPr rtl="1"/>
            <a:r>
              <a:rPr lang="ar-DZ" dirty="0"/>
              <a:t> </a:t>
            </a:r>
            <a:r>
              <a:rPr lang="fr-FR" sz="3500" b="1" dirty="0">
                <a:solidFill>
                  <a:schemeClr val="tx1"/>
                </a:solidFill>
              </a:rPr>
              <a:t> </a:t>
            </a:r>
            <a:r>
              <a:rPr lang="ar-DZ" sz="3600" b="1" dirty="0" smtClean="0">
                <a:solidFill>
                  <a:schemeClr val="tx1"/>
                </a:solidFill>
              </a:rPr>
              <a:t>استراتيجية التّوزيع</a:t>
            </a:r>
          </a:p>
          <a:p>
            <a:pPr rtl="1"/>
            <a:endParaRPr lang="fr-FR" sz="3500" b="1" dirty="0">
              <a:solidFill>
                <a:schemeClr val="tx1"/>
              </a:solidFill>
            </a:endParaRPr>
          </a:p>
          <a:p>
            <a:pPr rtl="1"/>
            <a:r>
              <a:rPr lang="ar-DZ" dirty="0">
                <a:solidFill>
                  <a:schemeClr val="tx1"/>
                </a:solidFill>
              </a:rPr>
              <a:t> </a:t>
            </a:r>
            <a:r>
              <a:rPr lang="ar-DZ" dirty="0"/>
              <a:t> </a:t>
            </a:r>
            <a:endParaRPr lang="fr-FR" dirty="0"/>
          </a:p>
          <a:p>
            <a:pPr algn="just" rtl="1"/>
            <a:r>
              <a:rPr lang="ar-DZ" b="1" dirty="0">
                <a:solidFill>
                  <a:schemeClr val="tx1"/>
                </a:solidFill>
              </a:rPr>
              <a:t>3</a:t>
            </a:r>
            <a:r>
              <a:rPr lang="ar-DZ" dirty="0">
                <a:solidFill>
                  <a:schemeClr val="tx1"/>
                </a:solidFill>
              </a:rPr>
              <a:t>- </a:t>
            </a:r>
            <a:r>
              <a:rPr lang="ar-DZ" b="1" dirty="0">
                <a:solidFill>
                  <a:schemeClr val="tx1"/>
                </a:solidFill>
              </a:rPr>
              <a:t>الاستراتيجية المختلطة</a:t>
            </a:r>
            <a:r>
              <a:rPr lang="ar-DZ" dirty="0">
                <a:solidFill>
                  <a:schemeClr val="tx1"/>
                </a:solidFill>
              </a:rPr>
              <a:t> </a:t>
            </a:r>
            <a:r>
              <a:rPr lang="en-US" dirty="0">
                <a:solidFill>
                  <a:schemeClr val="tx1"/>
                </a:solidFill>
              </a:rPr>
              <a:t>Mix Strategy</a:t>
            </a:r>
            <a:r>
              <a:rPr lang="ar-DZ" dirty="0">
                <a:solidFill>
                  <a:schemeClr val="tx1"/>
                </a:solidFill>
              </a:rPr>
              <a:t> ، </a:t>
            </a:r>
            <a:r>
              <a:rPr lang="ar-DZ" dirty="0" smtClean="0">
                <a:solidFill>
                  <a:schemeClr val="tx1"/>
                </a:solidFill>
              </a:rPr>
              <a:t>وفي </a:t>
            </a:r>
            <a:r>
              <a:rPr lang="ar-DZ" dirty="0">
                <a:solidFill>
                  <a:schemeClr val="tx1"/>
                </a:solidFill>
              </a:rPr>
              <a:t>هذه الحالة تعتمد المؤسّسة على التّوفيق </a:t>
            </a:r>
            <a:r>
              <a:rPr lang="ar-DZ" dirty="0" smtClean="0">
                <a:solidFill>
                  <a:schemeClr val="tx1"/>
                </a:solidFill>
              </a:rPr>
              <a:t>والمزج </a:t>
            </a:r>
            <a:r>
              <a:rPr lang="ar-DZ" dirty="0">
                <a:solidFill>
                  <a:schemeClr val="tx1"/>
                </a:solidFill>
              </a:rPr>
              <a:t>بين أسلوبي التّوزيع المباشر </a:t>
            </a:r>
            <a:r>
              <a:rPr lang="ar-DZ" dirty="0" smtClean="0">
                <a:solidFill>
                  <a:schemeClr val="tx1"/>
                </a:solidFill>
              </a:rPr>
              <a:t>وغير </a:t>
            </a:r>
            <a:r>
              <a:rPr lang="ar-DZ" dirty="0">
                <a:solidFill>
                  <a:schemeClr val="tx1"/>
                </a:solidFill>
              </a:rPr>
              <a:t>المباشر، أو بين استراتيجيتي السّحب و الجدب.   </a:t>
            </a:r>
            <a:endParaRPr lang="fr-FR" dirty="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pPr algn="just"/>
            <a:r>
              <a:rPr lang="en-US" b="1" dirty="0" smtClean="0">
                <a:solidFill>
                  <a:schemeClr val="tx1"/>
                </a:solidFill>
              </a:rPr>
              <a:t>So far</a:t>
            </a:r>
            <a:r>
              <a:rPr lang="en-US" sz="3600" b="1" dirty="0" smtClean="0">
                <a:solidFill>
                  <a:schemeClr val="tx1"/>
                </a:solidFill>
              </a:rPr>
              <a:t>, </a:t>
            </a:r>
            <a:r>
              <a:rPr lang="en-US" sz="3600" dirty="0" smtClean="0">
                <a:solidFill>
                  <a:schemeClr val="tx1"/>
                </a:solidFill>
              </a:rPr>
              <a:t>we examined marketing intermediaries primarily from the viewpoint of manufacturers that want to build and manage marketing channels. In this part, we view these intermediaries—retailers—as requiring and forging their own marketing strategies in a rapidly changing world. Intermediaries also strive for marketing excellence and can reap the benefits like any other type of company.</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lstStyle/>
          <a:p>
            <a:pPr algn="just" rtl="1"/>
            <a:endParaRPr lang="ar-DZ" dirty="0" smtClean="0">
              <a:solidFill>
                <a:schemeClr val="tx1"/>
              </a:solidFill>
            </a:endParaRPr>
          </a:p>
          <a:p>
            <a:pPr rtl="1"/>
            <a:r>
              <a:rPr lang="ar-DZ" dirty="0"/>
              <a:t> </a:t>
            </a:r>
            <a:endParaRPr lang="fr-FR" dirty="0"/>
          </a:p>
          <a:p>
            <a:pPr lvl="1" algn="just" rtl="1">
              <a:buFont typeface="Wingdings" pitchFamily="2" charset="2"/>
              <a:buChar char="§"/>
            </a:pPr>
            <a:r>
              <a:rPr lang="ar-DZ" sz="3200" dirty="0">
                <a:solidFill>
                  <a:schemeClr val="tx1"/>
                </a:solidFill>
              </a:rPr>
              <a:t>نقل الملكية، </a:t>
            </a:r>
            <a:endParaRPr lang="fr-FR" sz="3200" dirty="0">
              <a:solidFill>
                <a:schemeClr val="tx1"/>
              </a:solidFill>
            </a:endParaRPr>
          </a:p>
          <a:p>
            <a:pPr lvl="1" algn="just" rtl="1">
              <a:buFont typeface="Wingdings" pitchFamily="2" charset="2"/>
              <a:buChar char="§"/>
            </a:pPr>
            <a:r>
              <a:rPr lang="ar-DZ" sz="3200" dirty="0">
                <a:solidFill>
                  <a:schemeClr val="tx1"/>
                </a:solidFill>
              </a:rPr>
              <a:t>مفاوضات البيع و الشراء،  </a:t>
            </a:r>
            <a:endParaRPr lang="fr-FR" sz="3200" dirty="0">
              <a:solidFill>
                <a:schemeClr val="tx1"/>
              </a:solidFill>
            </a:endParaRPr>
          </a:p>
          <a:p>
            <a:pPr lvl="1" algn="just" rtl="1">
              <a:buFont typeface="Wingdings" pitchFamily="2" charset="2"/>
              <a:buChar char="§"/>
            </a:pPr>
            <a:r>
              <a:rPr lang="ar-DZ" sz="3200" dirty="0">
                <a:solidFill>
                  <a:schemeClr val="tx1"/>
                </a:solidFill>
              </a:rPr>
              <a:t>التّرويج و التّحفيز والحثّ على الشّراء، </a:t>
            </a:r>
            <a:endParaRPr lang="fr-FR" sz="3200" dirty="0">
              <a:solidFill>
                <a:schemeClr val="tx1"/>
              </a:solidFill>
            </a:endParaRPr>
          </a:p>
          <a:p>
            <a:pPr lvl="1" algn="just" rtl="1">
              <a:buFont typeface="Wingdings" pitchFamily="2" charset="2"/>
              <a:buChar char="§"/>
            </a:pPr>
            <a:r>
              <a:rPr lang="ar-DZ" sz="3200" dirty="0">
                <a:solidFill>
                  <a:schemeClr val="tx1"/>
                </a:solidFill>
              </a:rPr>
              <a:t>البحث عن المستهلكين و معرفة احتياجاتهم و رغباتهم، </a:t>
            </a:r>
            <a:endParaRPr lang="fr-FR" sz="3200" dirty="0">
              <a:solidFill>
                <a:schemeClr val="tx1"/>
              </a:solidFill>
            </a:endParaRPr>
          </a:p>
          <a:p>
            <a:pPr lvl="1" algn="just" rtl="1">
              <a:buFont typeface="Wingdings" pitchFamily="2" charset="2"/>
              <a:buChar char="§"/>
            </a:pPr>
            <a:r>
              <a:rPr lang="ar-DZ" sz="3200" dirty="0">
                <a:solidFill>
                  <a:schemeClr val="tx1"/>
                </a:solidFill>
              </a:rPr>
              <a:t>إتمام كثير من عمليّات الإنتاج من توضيب و تغليف و تصنيف،  </a:t>
            </a:r>
            <a:endParaRPr lang="fr-FR" sz="3200" dirty="0">
              <a:solidFill>
                <a:schemeClr val="tx1"/>
              </a:solidFill>
            </a:endParaRPr>
          </a:p>
          <a:p>
            <a:pPr lvl="1" algn="just" rtl="1">
              <a:buFont typeface="Wingdings" pitchFamily="2" charset="2"/>
              <a:buChar char="§"/>
            </a:pPr>
            <a:r>
              <a:rPr lang="ar-DZ" sz="3200" dirty="0">
                <a:solidFill>
                  <a:schemeClr val="tx1"/>
                </a:solidFill>
              </a:rPr>
              <a:t>تمويل عمليات الإنتاج،  </a:t>
            </a:r>
            <a:endParaRPr lang="fr-FR" sz="3200" dirty="0">
              <a:solidFill>
                <a:schemeClr val="tx1"/>
              </a:solidFill>
            </a:endParaRPr>
          </a:p>
          <a:p>
            <a:pPr lvl="1" algn="just" rtl="1">
              <a:buFont typeface="Wingdings" pitchFamily="2" charset="2"/>
              <a:buChar char="§"/>
            </a:pPr>
            <a:r>
              <a:rPr lang="ar-DZ" sz="3200" dirty="0">
                <a:solidFill>
                  <a:schemeClr val="tx1"/>
                </a:solidFill>
              </a:rPr>
              <a:t>تحمّل المخاطر... الخ</a:t>
            </a:r>
            <a:endParaRPr lang="fr-FR" sz="3200" dirty="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0" y="642918"/>
            <a:ext cx="9248775" cy="62150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Retailing</a:t>
            </a:r>
            <a:r>
              <a:rPr lang="en-US" dirty="0" smtClean="0">
                <a:solidFill>
                  <a:schemeClr val="tx1"/>
                </a:solidFill>
              </a:rPr>
              <a:t> includes all the activities in selling goods or services directly to final consumers for personal, non business use. A retailer or retail store is any business enterprise whose sales volume comes primarily from retailing.</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pPr algn="just"/>
            <a:endParaRPr lang="en-US" b="1" dirty="0" smtClean="0">
              <a:solidFill>
                <a:schemeClr val="tx1"/>
              </a:solidFill>
            </a:endParaRPr>
          </a:p>
          <a:p>
            <a:pPr algn="just"/>
            <a:r>
              <a:rPr lang="en-US" b="1" dirty="0" smtClean="0">
                <a:solidFill>
                  <a:schemeClr val="tx1"/>
                </a:solidFill>
              </a:rPr>
              <a:t>Any organization selling to final consumers</a:t>
            </a:r>
            <a:r>
              <a:rPr lang="en-US" dirty="0" smtClean="0">
                <a:solidFill>
                  <a:schemeClr val="tx1"/>
                </a:solidFill>
              </a:rPr>
              <a:t>, whether it is a manufacturer, wholesaler, or retailer, is doing retailing. It doesn’t matter </a:t>
            </a:r>
            <a:r>
              <a:rPr lang="en-US" i="1" dirty="0" smtClean="0">
                <a:solidFill>
                  <a:schemeClr val="tx1"/>
                </a:solidFill>
              </a:rPr>
              <a:t>how the goods or services are sold (in person, by </a:t>
            </a:r>
            <a:r>
              <a:rPr lang="en-US" dirty="0" smtClean="0">
                <a:solidFill>
                  <a:schemeClr val="tx1"/>
                </a:solidFill>
              </a:rPr>
              <a:t>mail, by telephone, by vending machine, or online) or </a:t>
            </a:r>
            <a:r>
              <a:rPr lang="en-US" i="1" dirty="0" smtClean="0">
                <a:solidFill>
                  <a:schemeClr val="tx1"/>
                </a:solidFill>
              </a:rPr>
              <a:t>where (in a store, on the street, or in the </a:t>
            </a:r>
            <a:r>
              <a:rPr lang="fr-FR" dirty="0" err="1" smtClean="0">
                <a:solidFill>
                  <a:schemeClr val="tx1"/>
                </a:solidFill>
              </a:rPr>
              <a:t>consumer’s</a:t>
            </a:r>
            <a:r>
              <a:rPr lang="fr-FR" dirty="0" smtClean="0">
                <a:solidFill>
                  <a:schemeClr val="tx1"/>
                </a:solidFill>
              </a:rPr>
              <a:t> home).</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r>
              <a:rPr lang="fr-FR" b="1" i="1" dirty="0" smtClean="0">
                <a:solidFill>
                  <a:schemeClr val="tx1"/>
                </a:solidFill>
              </a:rPr>
              <a:t>TYPES OF RETAILERS</a:t>
            </a:r>
            <a:endParaRPr lang="en-US" b="1" dirty="0" smtClean="0">
              <a:solidFill>
                <a:schemeClr val="tx1"/>
              </a:solidFill>
            </a:endParaRPr>
          </a:p>
          <a:p>
            <a:pPr algn="just"/>
            <a:endParaRPr lang="en-US" dirty="0" smtClean="0">
              <a:solidFill>
                <a:schemeClr val="tx1"/>
              </a:solidFill>
            </a:endParaRPr>
          </a:p>
          <a:p>
            <a:pPr algn="just"/>
            <a:r>
              <a:rPr lang="en-US" dirty="0" smtClean="0">
                <a:solidFill>
                  <a:schemeClr val="tx1"/>
                </a:solidFill>
              </a:rPr>
              <a:t>Retailing is a fast-moving, challenging industry. Consumers today can shop for goods and services at </a:t>
            </a:r>
            <a:r>
              <a:rPr lang="en-US" b="1" dirty="0" smtClean="0">
                <a:solidFill>
                  <a:schemeClr val="tx1"/>
                </a:solidFill>
              </a:rPr>
              <a:t>store retailers, </a:t>
            </a:r>
            <a:r>
              <a:rPr lang="en-US" b="1" dirty="0" err="1" smtClean="0">
                <a:solidFill>
                  <a:schemeClr val="tx1"/>
                </a:solidFill>
              </a:rPr>
              <a:t>nonstore</a:t>
            </a:r>
            <a:r>
              <a:rPr lang="en-US" b="1" dirty="0" smtClean="0">
                <a:solidFill>
                  <a:schemeClr val="tx1"/>
                </a:solidFill>
              </a:rPr>
              <a:t> retailers, and retail </a:t>
            </a:r>
            <a:r>
              <a:rPr lang="fr-FR" b="1" dirty="0" err="1" smtClean="0">
                <a:solidFill>
                  <a:schemeClr val="tx1"/>
                </a:solidFill>
              </a:rPr>
              <a:t>organizations</a:t>
            </a:r>
            <a:r>
              <a:rPr lang="fr-FR" dirty="0" smtClean="0">
                <a:solidFill>
                  <a:schemeClr val="tx1"/>
                </a:solidFill>
              </a:rPr>
              <a:t>.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r>
              <a:rPr lang="fr-FR" b="1" i="1" dirty="0" smtClean="0">
                <a:solidFill>
                  <a:schemeClr val="tx1"/>
                </a:solidFill>
              </a:rPr>
              <a:t>TYPES OF RETAILERS</a:t>
            </a:r>
            <a:endParaRPr lang="en-US" b="1" dirty="0" smtClean="0">
              <a:solidFill>
                <a:schemeClr val="tx1"/>
              </a:solidFill>
            </a:endParaRPr>
          </a:p>
          <a:p>
            <a:pPr algn="just"/>
            <a:endParaRPr lang="en-US" dirty="0" smtClean="0">
              <a:solidFill>
                <a:schemeClr val="tx1"/>
              </a:solidFill>
            </a:endParaRPr>
          </a:p>
          <a:p>
            <a:pPr algn="just"/>
            <a:r>
              <a:rPr lang="en-US" b="1" dirty="0" smtClean="0">
                <a:solidFill>
                  <a:schemeClr val="tx1"/>
                </a:solidFill>
              </a:rPr>
              <a:t>STORE</a:t>
            </a:r>
            <a:r>
              <a:rPr lang="en-US" dirty="0" smtClean="0">
                <a:solidFill>
                  <a:schemeClr val="tx1"/>
                </a:solidFill>
              </a:rPr>
              <a:t> </a:t>
            </a:r>
            <a:r>
              <a:rPr lang="en-US" b="1" dirty="0" smtClean="0">
                <a:solidFill>
                  <a:schemeClr val="tx1"/>
                </a:solidFill>
              </a:rPr>
              <a:t>RETAILERS</a:t>
            </a:r>
            <a:r>
              <a:rPr lang="en-US" dirty="0" smtClean="0">
                <a:solidFill>
                  <a:schemeClr val="tx1"/>
                </a:solidFill>
              </a:rPr>
              <a:t>, the best-known type of store retailer is the </a:t>
            </a:r>
            <a:r>
              <a:rPr lang="en-US" u="sng" dirty="0" smtClean="0">
                <a:solidFill>
                  <a:schemeClr val="tx1"/>
                </a:solidFill>
              </a:rPr>
              <a:t>department store</a:t>
            </a:r>
            <a:r>
              <a:rPr lang="en-US" dirty="0" smtClean="0">
                <a:solidFill>
                  <a:schemeClr val="tx1"/>
                </a:solidFill>
              </a:rPr>
              <a:t>. Japanese department stores such as Takashimaya and Mitsukoshi attract millions of shoppers each year and feature art galleries, restaurants, cooking classes, fitness clubs, and children’s playgrounds. The most important types of major store retailers are summarized in next table</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r>
              <a:rPr lang="fr-FR" b="1" i="1" dirty="0" smtClean="0">
                <a:solidFill>
                  <a:schemeClr val="tx1"/>
                </a:solidFill>
              </a:rPr>
              <a:t>TYPES OF RETAILERS</a:t>
            </a:r>
            <a:endParaRPr lang="en-US" b="1" dirty="0" smtClean="0">
              <a:solidFill>
                <a:schemeClr val="tx1"/>
              </a:solidFill>
            </a:endParaRPr>
          </a:p>
          <a:p>
            <a:pPr algn="just"/>
            <a:endParaRPr lang="en-US" dirty="0" smtClean="0">
              <a:solidFill>
                <a:schemeClr val="tx1"/>
              </a:solidFill>
            </a:endParaRPr>
          </a:p>
          <a:p>
            <a:pPr algn="just" rtl="1"/>
            <a:r>
              <a:rPr lang="ar-DZ" b="1" dirty="0" smtClean="0">
                <a:solidFill>
                  <a:schemeClr val="tx1"/>
                </a:solidFill>
              </a:rPr>
              <a:t>متاجر التجزئة</a:t>
            </a:r>
            <a:r>
              <a:rPr lang="ar-DZ" dirty="0" smtClean="0">
                <a:solidFill>
                  <a:schemeClr val="tx1"/>
                </a:solidFill>
              </a:rPr>
              <a:t>: أشهر أنواع متاجر التجزئة هي </a:t>
            </a:r>
            <a:r>
              <a:rPr lang="ar-DZ" u="sng" dirty="0" smtClean="0">
                <a:solidFill>
                  <a:schemeClr val="tx1"/>
                </a:solidFill>
              </a:rPr>
              <a:t>المتاجر الكبرى</a:t>
            </a:r>
            <a:r>
              <a:rPr lang="ar-DZ" dirty="0" smtClean="0">
                <a:solidFill>
                  <a:schemeClr val="tx1"/>
                </a:solidFill>
              </a:rPr>
              <a:t>. تجذب المتاجر الكبرى اليابانية، مثل تاكاشيمايا وميتسوكوشي، ملايين المتسوقين سنويًا، وتتميز بمعارض فنية ومطاعم ودورات طبخ ونوادي لياقة بدنية وملاعب أطفال. يُلخص الجدول التالي أهم أنواع متاجر التجزئة.</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r>
              <a:rPr lang="fr-FR" b="1" i="1" dirty="0" smtClean="0">
                <a:solidFill>
                  <a:schemeClr val="tx1"/>
                </a:solidFill>
              </a:rPr>
              <a:t>TYPES OF RETAILERS</a:t>
            </a:r>
            <a:endParaRPr lang="en-US" b="1" dirty="0" smtClean="0">
              <a:solidFill>
                <a:schemeClr val="tx1"/>
              </a:solidFill>
            </a:endParaRPr>
          </a:p>
          <a:p>
            <a:pPr algn="just"/>
            <a:endParaRPr lang="en-US" dirty="0" smtClean="0">
              <a:solidFill>
                <a:schemeClr val="tx1"/>
              </a:solidFill>
            </a:endParaRPr>
          </a:p>
          <a:p>
            <a:pPr algn="just"/>
            <a:r>
              <a:rPr lang="en-US" b="1" dirty="0" smtClean="0">
                <a:solidFill>
                  <a:schemeClr val="tx1"/>
                </a:solidFill>
              </a:rPr>
              <a:t>STORE</a:t>
            </a:r>
            <a:r>
              <a:rPr lang="en-US" dirty="0" smtClean="0">
                <a:solidFill>
                  <a:schemeClr val="tx1"/>
                </a:solidFill>
              </a:rPr>
              <a:t> </a:t>
            </a:r>
            <a:r>
              <a:rPr lang="en-US" b="1" dirty="0" smtClean="0">
                <a:solidFill>
                  <a:schemeClr val="tx1"/>
                </a:solidFill>
              </a:rPr>
              <a:t>RETAILERS</a:t>
            </a:r>
            <a:r>
              <a:rPr lang="en-US" dirty="0" smtClean="0">
                <a:solidFill>
                  <a:schemeClr val="tx1"/>
                </a:solidFill>
              </a:rPr>
              <a:t>, the best-known type of store retailer is the </a:t>
            </a:r>
            <a:r>
              <a:rPr lang="en-US" u="sng" dirty="0" smtClean="0">
                <a:solidFill>
                  <a:schemeClr val="tx1"/>
                </a:solidFill>
              </a:rPr>
              <a:t>department store</a:t>
            </a:r>
            <a:r>
              <a:rPr lang="en-US" dirty="0" smtClean="0">
                <a:solidFill>
                  <a:schemeClr val="tx1"/>
                </a:solidFill>
              </a:rPr>
              <a:t>. Japanese department stores such as Takashimaya and Mitsukoshi attract millions of shoppers each year and feature art galleries, restaurants, cooking classes, fitness clubs, and children’s playgrounds. The most important types of major store retailers are summarized in next table</a:t>
            </a:r>
            <a:endParaRPr lang="fr-FR" dirty="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0" y="0"/>
            <a:ext cx="9286875" cy="6857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lnSpcReduction="10000"/>
          </a:bodyPr>
          <a:lstStyle/>
          <a:p>
            <a:pPr algn="just" rtl="1"/>
            <a:endParaRPr lang="ar-DZ" dirty="0" smtClean="0">
              <a:solidFill>
                <a:schemeClr val="tx1"/>
              </a:solidFill>
            </a:endParaRPr>
          </a:p>
          <a:p>
            <a:r>
              <a:rPr lang="fr-FR" b="1" i="1" dirty="0" smtClean="0">
                <a:solidFill>
                  <a:schemeClr val="tx1"/>
                </a:solidFill>
              </a:rPr>
              <a:t>TYPES OF RETAILERS</a:t>
            </a:r>
            <a:endParaRPr lang="en-US" b="1" dirty="0" smtClean="0">
              <a:solidFill>
                <a:schemeClr val="tx1"/>
              </a:solidFill>
            </a:endParaRPr>
          </a:p>
          <a:p>
            <a:pPr algn="just"/>
            <a:endParaRPr lang="en-US" dirty="0" smtClean="0">
              <a:solidFill>
                <a:schemeClr val="tx1"/>
              </a:solidFill>
            </a:endParaRPr>
          </a:p>
          <a:p>
            <a:pPr algn="just"/>
            <a:r>
              <a:rPr lang="en-US" dirty="0" smtClean="0">
                <a:solidFill>
                  <a:schemeClr val="tx1"/>
                </a:solidFill>
              </a:rPr>
              <a:t>Different formats of store retailers will have different competitive and price dynamics. </a:t>
            </a:r>
            <a:r>
              <a:rPr lang="en-US" u="sng" dirty="0" smtClean="0">
                <a:solidFill>
                  <a:schemeClr val="tx1"/>
                </a:solidFill>
              </a:rPr>
              <a:t>Discount stores</a:t>
            </a:r>
            <a:r>
              <a:rPr lang="en-US" dirty="0" smtClean="0">
                <a:solidFill>
                  <a:schemeClr val="tx1"/>
                </a:solidFill>
              </a:rPr>
              <a:t>, for example, historically have competed much more directly with each other than with other formats, though that is changing. Retailers also meet widely different consumer preferences for service levels and specific services. Specifically, they position themselves as offering one of </a:t>
            </a:r>
            <a:r>
              <a:rPr lang="en-US" u="sng" dirty="0" smtClean="0">
                <a:solidFill>
                  <a:schemeClr val="tx1"/>
                </a:solidFill>
              </a:rPr>
              <a:t>four levels of service</a:t>
            </a:r>
            <a:r>
              <a:rPr lang="en-US" dirty="0" smtClean="0">
                <a:solidFill>
                  <a:schemeClr val="tx1"/>
                </a:solidFill>
              </a:rPr>
              <a:t>:</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lnSpcReduction="10000"/>
          </a:bodyPr>
          <a:lstStyle/>
          <a:p>
            <a:pPr algn="just" rtl="1"/>
            <a:endParaRPr lang="ar-DZ" dirty="0" smtClean="0">
              <a:solidFill>
                <a:schemeClr val="tx1"/>
              </a:solidFill>
            </a:endParaRPr>
          </a:p>
          <a:p>
            <a:r>
              <a:rPr lang="fr-FR" b="1" i="1" dirty="0" smtClean="0">
                <a:solidFill>
                  <a:schemeClr val="tx1"/>
                </a:solidFill>
              </a:rPr>
              <a:t>TYPES OF RETAILERS</a:t>
            </a:r>
            <a:endParaRPr lang="en-US" b="1" dirty="0" smtClean="0">
              <a:solidFill>
                <a:schemeClr val="tx1"/>
              </a:solidFill>
            </a:endParaRPr>
          </a:p>
          <a:p>
            <a:pPr algn="just"/>
            <a:endParaRPr lang="en-US" dirty="0" smtClean="0">
              <a:solidFill>
                <a:schemeClr val="tx1"/>
              </a:solidFill>
            </a:endParaRPr>
          </a:p>
          <a:p>
            <a:pPr algn="just"/>
            <a:r>
              <a:rPr lang="en-US" dirty="0" smtClean="0">
                <a:solidFill>
                  <a:schemeClr val="tx1"/>
                </a:solidFill>
              </a:rPr>
              <a:t>Different formats of store retailers will have different competitive and price dynamics. Discount stores, for example, historically have competed much more directly with each other than with other formats, though that is changing. Retailers also meet widely different consumer preferences for service levels and specific services. Specifically, they position themselves as offering one of four levels of service:</a:t>
            </a:r>
            <a:endParaRPr lang="fr-FR" dirty="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0" y="2538413"/>
            <a:ext cx="9144000" cy="43195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lnSpcReduction="10000"/>
          </a:bodyPr>
          <a:lstStyle/>
          <a:p>
            <a:pPr algn="just" rtl="1"/>
            <a:endParaRPr lang="ar-DZ" dirty="0" smtClean="0">
              <a:solidFill>
                <a:schemeClr val="tx1"/>
              </a:solidFill>
            </a:endParaRPr>
          </a:p>
          <a:p>
            <a:r>
              <a:rPr lang="fr-FR" b="1" i="1" dirty="0" smtClean="0">
                <a:solidFill>
                  <a:schemeClr val="tx1"/>
                </a:solidFill>
              </a:rPr>
              <a:t>TYPES OF RETAILERS</a:t>
            </a:r>
            <a:endParaRPr lang="en-US" b="1" dirty="0" smtClean="0">
              <a:solidFill>
                <a:schemeClr val="tx1"/>
              </a:solidFill>
            </a:endParaRPr>
          </a:p>
          <a:p>
            <a:pPr algn="just"/>
            <a:endParaRPr lang="en-US" dirty="0" smtClean="0">
              <a:solidFill>
                <a:schemeClr val="tx1"/>
              </a:solidFill>
            </a:endParaRPr>
          </a:p>
          <a:p>
            <a:pPr algn="just"/>
            <a:r>
              <a:rPr lang="en-US" b="1" dirty="0" smtClean="0">
                <a:solidFill>
                  <a:schemeClr val="tx1"/>
                </a:solidFill>
              </a:rPr>
              <a:t>NONSTORE RETAILING</a:t>
            </a:r>
            <a:r>
              <a:rPr lang="en-US" dirty="0" smtClean="0">
                <a:solidFill>
                  <a:schemeClr val="tx1"/>
                </a:solidFill>
              </a:rPr>
              <a:t> Although the overwhelming bulk of goods and services is sold through stores, </a:t>
            </a:r>
            <a:r>
              <a:rPr lang="en-US" i="1" dirty="0" err="1" smtClean="0">
                <a:solidFill>
                  <a:schemeClr val="tx1"/>
                </a:solidFill>
              </a:rPr>
              <a:t>nonstore</a:t>
            </a:r>
            <a:r>
              <a:rPr lang="en-US" i="1" dirty="0" smtClean="0">
                <a:solidFill>
                  <a:schemeClr val="tx1"/>
                </a:solidFill>
              </a:rPr>
              <a:t> retailing has been growing much faster than store retailing, especially </a:t>
            </a:r>
            <a:r>
              <a:rPr lang="en-US" dirty="0" smtClean="0">
                <a:solidFill>
                  <a:schemeClr val="tx1"/>
                </a:solidFill>
              </a:rPr>
              <a:t>given e-commerce and m-commerce. </a:t>
            </a:r>
            <a:r>
              <a:rPr lang="en-US" dirty="0" err="1" smtClean="0">
                <a:solidFill>
                  <a:schemeClr val="tx1"/>
                </a:solidFill>
              </a:rPr>
              <a:t>Nonstore</a:t>
            </a:r>
            <a:r>
              <a:rPr lang="en-US" dirty="0" smtClean="0">
                <a:solidFill>
                  <a:schemeClr val="tx1"/>
                </a:solidFill>
              </a:rPr>
              <a:t> retailing falls into four major categories: direct marketing (which includes telemarketing and online selling), direct selling, automatic vending, and buying services:</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lnSpcReduction="10000"/>
          </a:bodyPr>
          <a:lstStyle/>
          <a:p>
            <a:pPr algn="just" rtl="1"/>
            <a:endParaRPr lang="ar-DZ" dirty="0" smtClean="0">
              <a:solidFill>
                <a:schemeClr val="tx1"/>
              </a:solidFill>
            </a:endParaRPr>
          </a:p>
          <a:p>
            <a:r>
              <a:rPr lang="fr-FR" b="1" i="1" dirty="0" smtClean="0">
                <a:solidFill>
                  <a:schemeClr val="tx1"/>
                </a:solidFill>
              </a:rPr>
              <a:t>TYPES OF RETAILERS</a:t>
            </a:r>
            <a:endParaRPr lang="en-US" b="1" dirty="0" smtClean="0">
              <a:solidFill>
                <a:schemeClr val="tx1"/>
              </a:solidFill>
            </a:endParaRPr>
          </a:p>
          <a:p>
            <a:pPr algn="just"/>
            <a:endParaRPr lang="en-US" dirty="0" smtClean="0">
              <a:solidFill>
                <a:schemeClr val="tx1"/>
              </a:solidFill>
            </a:endParaRPr>
          </a:p>
          <a:p>
            <a:pPr algn="just"/>
            <a:r>
              <a:rPr lang="en-US" b="1" dirty="0" smtClean="0">
                <a:solidFill>
                  <a:schemeClr val="tx1"/>
                </a:solidFill>
              </a:rPr>
              <a:t>1.</a:t>
            </a:r>
            <a:r>
              <a:rPr lang="en-US" dirty="0" smtClean="0">
                <a:solidFill>
                  <a:schemeClr val="tx1"/>
                </a:solidFill>
              </a:rPr>
              <a:t> </a:t>
            </a:r>
            <a:r>
              <a:rPr lang="en-US" b="1" i="1" dirty="0" smtClean="0">
                <a:solidFill>
                  <a:schemeClr val="tx1"/>
                </a:solidFill>
              </a:rPr>
              <a:t>Direct marketing </a:t>
            </a:r>
            <a:r>
              <a:rPr lang="en-US" dirty="0" smtClean="0">
                <a:solidFill>
                  <a:schemeClr val="tx1"/>
                </a:solidFill>
              </a:rPr>
              <a:t>has roots in direct-mail and catalog marketing; it includes telemarketing television direct-response marketing and online shopping. People are ordering a greater variety of goods and services from a wider range of Web sites. In the United States, online sales were estimated to be $225 billion in 2012, approaching 6 percent of total retail sales.</a:t>
            </a:r>
            <a:endParaRPr lang="fr-FR"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lstStyle/>
          <a:p>
            <a:pPr algn="just" rtl="1"/>
            <a:endParaRPr lang="ar-DZ" dirty="0" smtClean="0">
              <a:solidFill>
                <a:schemeClr val="tx1"/>
              </a:solidFill>
            </a:endParaRPr>
          </a:p>
          <a:p>
            <a:pPr rtl="1"/>
            <a:r>
              <a:rPr lang="ar-DZ" dirty="0"/>
              <a:t> </a:t>
            </a:r>
            <a:endParaRPr lang="fr-FR" dirty="0"/>
          </a:p>
          <a:p>
            <a:pPr algn="just" rtl="1"/>
            <a:r>
              <a:rPr lang="ar-DZ" dirty="0" smtClean="0">
                <a:solidFill>
                  <a:schemeClr val="tx1"/>
                </a:solidFill>
              </a:rPr>
              <a:t>	</a:t>
            </a:r>
          </a:p>
          <a:p>
            <a:pPr algn="just" rtl="1"/>
            <a:r>
              <a:rPr lang="ar-DZ" dirty="0">
                <a:solidFill>
                  <a:schemeClr val="tx1"/>
                </a:solidFill>
              </a:rPr>
              <a:t>	</a:t>
            </a:r>
            <a:r>
              <a:rPr lang="ar-DZ" dirty="0" smtClean="0">
                <a:solidFill>
                  <a:schemeClr val="tx1"/>
                </a:solidFill>
              </a:rPr>
              <a:t>للقيام </a:t>
            </a:r>
            <a:r>
              <a:rPr lang="ar-DZ" dirty="0">
                <a:solidFill>
                  <a:schemeClr val="tx1"/>
                </a:solidFill>
              </a:rPr>
              <a:t>بذلك، لا تجد المؤسّسات الإنتاجية مهما عظمت قدراتها </a:t>
            </a:r>
            <a:r>
              <a:rPr lang="ar-DZ" dirty="0" smtClean="0">
                <a:solidFill>
                  <a:schemeClr val="tx1"/>
                </a:solidFill>
              </a:rPr>
              <a:t>وإمكاناتها </a:t>
            </a:r>
            <a:r>
              <a:rPr lang="ar-DZ" dirty="0">
                <a:solidFill>
                  <a:schemeClr val="tx1"/>
                </a:solidFill>
              </a:rPr>
              <a:t>الذّاتية سوى اللّجوء، في معظم الحالات، إلى الوسطاء الذين يحملون عنها عبء القيام بكثير من هذه المهام. لذلك تحرص هذه المؤسّسات على رسم سياستها الخاصّة بالتّوزيع بكلّ دقّة </a:t>
            </a:r>
            <a:r>
              <a:rPr lang="ar-DZ" dirty="0" smtClean="0">
                <a:solidFill>
                  <a:schemeClr val="tx1"/>
                </a:solidFill>
              </a:rPr>
              <a:t>وتمعّن</a:t>
            </a:r>
            <a:r>
              <a:rPr lang="ar-DZ" dirty="0">
                <a:solidFill>
                  <a:schemeClr val="tx1"/>
                </a:solidFill>
              </a:rPr>
              <a:t>، لا سيما </a:t>
            </a:r>
            <a:r>
              <a:rPr lang="ar-DZ" dirty="0" smtClean="0">
                <a:solidFill>
                  <a:schemeClr val="tx1"/>
                </a:solidFill>
              </a:rPr>
              <a:t>وأنّها </a:t>
            </a:r>
            <a:r>
              <a:rPr lang="ar-DZ" dirty="0">
                <a:solidFill>
                  <a:schemeClr val="tx1"/>
                </a:solidFill>
              </a:rPr>
              <a:t>قد تُجبَر على التّنازل للآخرين عن هذا الجزء المهمّ من مهامها التّسويقية.</a:t>
            </a:r>
            <a:endParaRPr lang="fr-FR" dirty="0">
              <a:solidFill>
                <a:schemeClr val="tx1"/>
              </a:solidFill>
            </a:endParaRPr>
          </a:p>
          <a:p>
            <a:pPr lvl="1" algn="just" rtl="1">
              <a:buFont typeface="Wingdings" pitchFamily="2" charset="2"/>
              <a:buChar char="§"/>
            </a:pP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lnSpcReduction="10000"/>
          </a:bodyPr>
          <a:lstStyle/>
          <a:p>
            <a:pPr algn="just" rtl="1"/>
            <a:endParaRPr lang="ar-DZ" dirty="0" smtClean="0">
              <a:solidFill>
                <a:schemeClr val="tx1"/>
              </a:solidFill>
            </a:endParaRPr>
          </a:p>
          <a:p>
            <a:r>
              <a:rPr lang="fr-FR" b="1" i="1" dirty="0" smtClean="0">
                <a:solidFill>
                  <a:schemeClr val="tx1"/>
                </a:solidFill>
              </a:rPr>
              <a:t>TYPES OF RETAILERS</a:t>
            </a:r>
            <a:endParaRPr lang="en-US" b="1" dirty="0" smtClean="0">
              <a:solidFill>
                <a:schemeClr val="tx1"/>
              </a:solidFill>
            </a:endParaRPr>
          </a:p>
          <a:p>
            <a:pPr algn="just"/>
            <a:endParaRPr lang="en-US" dirty="0" smtClean="0">
              <a:solidFill>
                <a:schemeClr val="tx1"/>
              </a:solidFill>
            </a:endParaRPr>
          </a:p>
          <a:p>
            <a:pPr algn="just"/>
            <a:r>
              <a:rPr lang="en-US" b="1" dirty="0" smtClean="0">
                <a:solidFill>
                  <a:schemeClr val="tx1"/>
                </a:solidFill>
              </a:rPr>
              <a:t>2.</a:t>
            </a:r>
            <a:r>
              <a:rPr lang="en-US" dirty="0" smtClean="0">
                <a:solidFill>
                  <a:schemeClr val="tx1"/>
                </a:solidFill>
              </a:rPr>
              <a:t> </a:t>
            </a:r>
            <a:r>
              <a:rPr lang="en-US" b="1" i="1" dirty="0" smtClean="0">
                <a:solidFill>
                  <a:schemeClr val="tx1"/>
                </a:solidFill>
              </a:rPr>
              <a:t>Direct selling, </a:t>
            </a:r>
            <a:r>
              <a:rPr lang="en-US" dirty="0" smtClean="0">
                <a:solidFill>
                  <a:schemeClr val="tx1"/>
                </a:solidFill>
              </a:rPr>
              <a:t>also called </a:t>
            </a:r>
            <a:r>
              <a:rPr lang="en-US" i="1" dirty="0" smtClean="0">
                <a:solidFill>
                  <a:schemeClr val="tx1"/>
                </a:solidFill>
              </a:rPr>
              <a:t>multilevel selling </a:t>
            </a:r>
            <a:r>
              <a:rPr lang="en-US" dirty="0" smtClean="0">
                <a:solidFill>
                  <a:schemeClr val="tx1"/>
                </a:solidFill>
              </a:rPr>
              <a:t>and </a:t>
            </a:r>
            <a:r>
              <a:rPr lang="en-US" i="1" dirty="0" smtClean="0">
                <a:solidFill>
                  <a:schemeClr val="tx1"/>
                </a:solidFill>
              </a:rPr>
              <a:t>network marketing</a:t>
            </a:r>
            <a:r>
              <a:rPr lang="en-US" dirty="0" smtClean="0">
                <a:solidFill>
                  <a:schemeClr val="tx1"/>
                </a:solidFill>
              </a:rPr>
              <a:t>, is a multibillion-dollar industry, with companies selling door to door or through at-home sales parties: A salesperson goes to the home of a host,  he demonstrates the products and takes orders. Pioneered by Amway, the multilevel (network) marketing sales system works by recruiting independent businesspeople who act as distributors</a:t>
            </a:r>
            <a:r>
              <a:rPr lang="en-US" dirty="0" smtClean="0"/>
              <a:t>. </a:t>
            </a:r>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fontScale="92500" lnSpcReduction="10000"/>
          </a:bodyPr>
          <a:lstStyle/>
          <a:p>
            <a:pPr algn="just" rtl="1"/>
            <a:endParaRPr lang="ar-DZ" dirty="0" smtClean="0">
              <a:solidFill>
                <a:schemeClr val="tx1"/>
              </a:solidFill>
            </a:endParaRPr>
          </a:p>
          <a:p>
            <a:r>
              <a:rPr lang="fr-FR" b="1" i="1" dirty="0" smtClean="0">
                <a:solidFill>
                  <a:schemeClr val="tx1"/>
                </a:solidFill>
              </a:rPr>
              <a:t>TYPES OF RETAILERS</a:t>
            </a:r>
            <a:endParaRPr lang="en-US" b="1" dirty="0" smtClean="0">
              <a:solidFill>
                <a:schemeClr val="tx1"/>
              </a:solidFill>
            </a:endParaRPr>
          </a:p>
          <a:p>
            <a:pPr algn="just"/>
            <a:endParaRPr lang="en-US" dirty="0" smtClean="0">
              <a:solidFill>
                <a:schemeClr val="tx1"/>
              </a:solidFill>
            </a:endParaRPr>
          </a:p>
          <a:p>
            <a:pPr algn="just"/>
            <a:r>
              <a:rPr lang="en-US" b="1" dirty="0" smtClean="0">
                <a:solidFill>
                  <a:schemeClr val="tx1"/>
                </a:solidFill>
              </a:rPr>
              <a:t>3. </a:t>
            </a:r>
            <a:r>
              <a:rPr lang="en-US" b="1" i="1" dirty="0" smtClean="0">
                <a:solidFill>
                  <a:schemeClr val="tx1"/>
                </a:solidFill>
              </a:rPr>
              <a:t>Automatic vending </a:t>
            </a:r>
            <a:r>
              <a:rPr lang="en-US" dirty="0" smtClean="0">
                <a:solidFill>
                  <a:schemeClr val="tx1"/>
                </a:solidFill>
              </a:rPr>
              <a:t>offers a variety of merchandise, soft drinks, coffee, candy, newspapers, cosmetics, hot food, ….. Vending machines are found in factories, offices, large retail stores, ….. They offer 24- hour selling, self-service, and merchandise that is stocked to be fresh. With more than 5 million units, Japan has the highest per-capita coverage of vending machines in the world. Coca-Cola has close to 1 million machines there and annual vending sales of $50 billion—twice its U.S.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r>
              <a:rPr lang="fr-FR" b="1" i="1" dirty="0" smtClean="0">
                <a:solidFill>
                  <a:schemeClr val="tx1"/>
                </a:solidFill>
              </a:rPr>
              <a:t>TYPES OF RETAILERS</a:t>
            </a:r>
            <a:endParaRPr lang="en-US" b="1" dirty="0" smtClean="0">
              <a:solidFill>
                <a:schemeClr val="tx1"/>
              </a:solidFill>
            </a:endParaRPr>
          </a:p>
          <a:p>
            <a:pPr algn="just"/>
            <a:endParaRPr lang="en-US" dirty="0" smtClean="0">
              <a:solidFill>
                <a:schemeClr val="tx1"/>
              </a:solidFill>
            </a:endParaRPr>
          </a:p>
          <a:p>
            <a:pPr algn="just"/>
            <a:r>
              <a:rPr lang="en-US" b="1" dirty="0" smtClean="0">
                <a:solidFill>
                  <a:schemeClr val="tx1"/>
                </a:solidFill>
              </a:rPr>
              <a:t>4.</a:t>
            </a:r>
            <a:r>
              <a:rPr lang="en-US" dirty="0" smtClean="0">
                <a:solidFill>
                  <a:schemeClr val="tx1"/>
                </a:solidFill>
              </a:rPr>
              <a:t> </a:t>
            </a:r>
            <a:r>
              <a:rPr lang="en-US" b="1" i="1" dirty="0" smtClean="0">
                <a:solidFill>
                  <a:schemeClr val="tx1"/>
                </a:solidFill>
              </a:rPr>
              <a:t>Buying service </a:t>
            </a:r>
            <a:r>
              <a:rPr lang="en-US" i="1" dirty="0" smtClean="0">
                <a:solidFill>
                  <a:schemeClr val="tx1"/>
                </a:solidFill>
              </a:rPr>
              <a:t>is a </a:t>
            </a:r>
            <a:r>
              <a:rPr lang="en-US" i="1" dirty="0" err="1" smtClean="0">
                <a:solidFill>
                  <a:schemeClr val="tx1"/>
                </a:solidFill>
              </a:rPr>
              <a:t>storeless</a:t>
            </a:r>
            <a:r>
              <a:rPr lang="en-US" i="1" dirty="0" smtClean="0">
                <a:solidFill>
                  <a:schemeClr val="tx1"/>
                </a:solidFill>
              </a:rPr>
              <a:t> retailer serving a specific clientele—usually employees of large organizations— who are </a:t>
            </a:r>
            <a:r>
              <a:rPr lang="en-US" dirty="0" smtClean="0">
                <a:solidFill>
                  <a:schemeClr val="tx1"/>
                </a:solidFill>
              </a:rPr>
              <a:t>entitled to buy from a list of retailers that have agreed to give discounts in return for membership.</a:t>
            </a:r>
            <a:endParaRPr lang="fr-FR" dirty="0">
              <a:solidFill>
                <a:schemeClr val="tx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r>
              <a:rPr lang="fr-FR" b="1" dirty="0" smtClean="0">
                <a:solidFill>
                  <a:schemeClr val="tx1"/>
                </a:solidFill>
              </a:rPr>
              <a:t>CORPORATE RETAILING AND FRANCHISING</a:t>
            </a:r>
          </a:p>
          <a:p>
            <a:endParaRPr lang="en-US" b="1" dirty="0" smtClean="0">
              <a:solidFill>
                <a:schemeClr val="tx1"/>
              </a:solidFill>
            </a:endParaRPr>
          </a:p>
          <a:p>
            <a:pPr algn="just"/>
            <a:r>
              <a:rPr lang="en-US" dirty="0" smtClean="0">
                <a:solidFill>
                  <a:schemeClr val="tx1"/>
                </a:solidFill>
              </a:rPr>
              <a:t>Although many retail stores are independently owned, an increasing number are part of a </a:t>
            </a:r>
            <a:r>
              <a:rPr lang="en-US" b="1" dirty="0" smtClean="0">
                <a:solidFill>
                  <a:schemeClr val="tx1"/>
                </a:solidFill>
              </a:rPr>
              <a:t>corporate retailing organization. </a:t>
            </a:r>
            <a:r>
              <a:rPr lang="en-US" dirty="0" smtClean="0">
                <a:solidFill>
                  <a:schemeClr val="tx1"/>
                </a:solidFill>
              </a:rPr>
              <a:t>These organizations achieve economies of scale, greater purchasing power, wider brand recognition, and better-trained employees than independent stores can usually gain alone. Its major types are:</a:t>
            </a:r>
            <a:endParaRPr lang="fr-FR" dirty="0">
              <a:solidFill>
                <a:schemeClr val="tx1"/>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r>
              <a:rPr lang="fr-FR" b="1" dirty="0" smtClean="0">
                <a:solidFill>
                  <a:schemeClr val="tx1"/>
                </a:solidFill>
              </a:rPr>
              <a:t>CORPORATE RETAILING AND FRANCHISING</a:t>
            </a:r>
          </a:p>
          <a:p>
            <a:endParaRPr lang="en-US" b="1" dirty="0" smtClean="0">
              <a:solidFill>
                <a:schemeClr val="tx1"/>
              </a:solidFill>
            </a:endParaRPr>
          </a:p>
          <a:p>
            <a:pPr algn="just"/>
            <a:r>
              <a:rPr lang="en-US" dirty="0" smtClean="0">
                <a:solidFill>
                  <a:schemeClr val="tx1"/>
                </a:solidFill>
              </a:rPr>
              <a:t>Although many retail stores are independently owned, an increasing number are part of a </a:t>
            </a:r>
            <a:r>
              <a:rPr lang="en-US" b="1" dirty="0" smtClean="0">
                <a:solidFill>
                  <a:schemeClr val="tx1"/>
                </a:solidFill>
              </a:rPr>
              <a:t>corporate retailing organization. </a:t>
            </a:r>
            <a:r>
              <a:rPr lang="en-US" dirty="0" smtClean="0">
                <a:solidFill>
                  <a:schemeClr val="tx1"/>
                </a:solidFill>
              </a:rPr>
              <a:t>These organizations achieve economies of scale, greater purchasing power, wider brand recognition, and better-trained employees than independent stores can usually gain alone. Its major types are:</a:t>
            </a:r>
            <a:endParaRPr lang="fr-FR" dirty="0">
              <a:solidFill>
                <a:schemeClr val="tx1"/>
              </a:solidFill>
            </a:endParaRPr>
          </a:p>
        </p:txBody>
      </p:sp>
      <p:pic>
        <p:nvPicPr>
          <p:cNvPr id="3074" name="Picture 2"/>
          <p:cNvPicPr>
            <a:picLocks noChangeAspect="1" noChangeArrowheads="1"/>
          </p:cNvPicPr>
          <p:nvPr/>
        </p:nvPicPr>
        <p:blipFill>
          <a:blip r:embed="rId2"/>
          <a:srcRect/>
          <a:stretch>
            <a:fillRect/>
          </a:stretch>
        </p:blipFill>
        <p:spPr bwMode="auto">
          <a:xfrm>
            <a:off x="0" y="1"/>
            <a:ext cx="9210675"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r>
              <a:rPr lang="en-US" b="1" dirty="0" smtClean="0">
                <a:solidFill>
                  <a:schemeClr val="tx1"/>
                </a:solidFill>
              </a:rPr>
              <a:t>THE MODERN RETAIL MARKETING ENVIRONMENT</a:t>
            </a:r>
          </a:p>
          <a:p>
            <a:pPr algn="just"/>
            <a:endParaRPr lang="en-US" dirty="0" smtClean="0">
              <a:solidFill>
                <a:schemeClr val="tx1"/>
              </a:solidFill>
            </a:endParaRPr>
          </a:p>
          <a:p>
            <a:pPr algn="just"/>
            <a:r>
              <a:rPr lang="en-US" dirty="0" smtClean="0">
                <a:solidFill>
                  <a:schemeClr val="tx1"/>
                </a:solidFill>
              </a:rPr>
              <a:t>Although many retail stores are independently owned, an increasing number are part of a </a:t>
            </a:r>
            <a:r>
              <a:rPr lang="en-US" b="1" dirty="0" smtClean="0">
                <a:solidFill>
                  <a:schemeClr val="tx1"/>
                </a:solidFill>
              </a:rPr>
              <a:t>corporate retailing organization. </a:t>
            </a:r>
            <a:r>
              <a:rPr lang="en-US" dirty="0" smtClean="0">
                <a:solidFill>
                  <a:schemeClr val="tx1"/>
                </a:solidFill>
              </a:rPr>
              <a:t>These organizations achieve economies of scale, greater purchasing power, wider brand recognition, and better-trained employees than independent stores can usually gain alone. Its major types are:</a:t>
            </a:r>
            <a:endParaRPr lang="fr-FR" dirty="0">
              <a:solidFill>
                <a:schemeClr val="tx1"/>
              </a:solidFill>
            </a:endParaRPr>
          </a:p>
        </p:txBody>
      </p:sp>
      <p:pic>
        <p:nvPicPr>
          <p:cNvPr id="4098" name="Picture 2"/>
          <p:cNvPicPr>
            <a:picLocks noChangeAspect="1" noChangeArrowheads="1"/>
          </p:cNvPicPr>
          <p:nvPr/>
        </p:nvPicPr>
        <p:blipFill>
          <a:blip r:embed="rId2"/>
          <a:srcRect/>
          <a:stretch>
            <a:fillRect/>
          </a:stretch>
        </p:blipFill>
        <p:spPr bwMode="auto">
          <a:xfrm>
            <a:off x="0" y="2857496"/>
            <a:ext cx="9144000" cy="37147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r>
              <a:rPr lang="fr-FR" b="1" dirty="0" smtClean="0">
                <a:solidFill>
                  <a:schemeClr val="tx1"/>
                </a:solidFill>
              </a:rPr>
              <a:t>MARKETING DECISIONS</a:t>
            </a:r>
          </a:p>
          <a:p>
            <a:endParaRPr lang="en-US" b="1" dirty="0" smtClean="0">
              <a:solidFill>
                <a:schemeClr val="tx1"/>
              </a:solidFill>
            </a:endParaRPr>
          </a:p>
          <a:p>
            <a:pPr algn="just"/>
            <a:r>
              <a:rPr lang="en-US" dirty="0" smtClean="0">
                <a:solidFill>
                  <a:schemeClr val="tx1"/>
                </a:solidFill>
              </a:rPr>
              <a:t>With this new retail environment, retailers’ marketing decisions are centered on the following key areas: target market, channels, product assortment, procurement, prices, services, store atmosphere, store activities and experiences, communications, location, and retail private labels.</a:t>
            </a:r>
            <a:endParaRPr lang="fr-FR" dirty="0">
              <a:solidFill>
                <a:schemeClr val="tx1"/>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24"/>
            <a:ext cx="8358246" cy="1357321"/>
          </a:xfrm>
        </p:spPr>
        <p:txBody>
          <a:bodyPr>
            <a:normAutofit/>
          </a:bodyPr>
          <a:lstStyle/>
          <a:p>
            <a:r>
              <a:rPr lang="ar-DZ" b="1" dirty="0" smtClean="0"/>
              <a:t>سياسة التوزيع</a:t>
            </a:r>
            <a:r>
              <a:rPr lang="en-US" b="1" dirty="0" smtClean="0"/>
              <a:t/>
            </a:r>
            <a:br>
              <a:rPr lang="en-US" b="1" dirty="0" smtClean="0"/>
            </a:br>
            <a:r>
              <a:rPr lang="en-US" sz="3600" b="1" dirty="0" smtClean="0"/>
              <a:t>Managing Retailing</a:t>
            </a:r>
            <a:endParaRPr lang="fr-FR" sz="3600" b="1" dirty="0"/>
          </a:p>
        </p:txBody>
      </p:sp>
      <p:sp>
        <p:nvSpPr>
          <p:cNvPr id="3" name="Subtitle 2"/>
          <p:cNvSpPr>
            <a:spLocks noGrp="1"/>
          </p:cNvSpPr>
          <p:nvPr>
            <p:ph type="subTitle" idx="1"/>
          </p:nvPr>
        </p:nvSpPr>
        <p:spPr>
          <a:xfrm>
            <a:off x="0" y="1214422"/>
            <a:ext cx="9144000" cy="5643578"/>
          </a:xfrm>
        </p:spPr>
        <p:txBody>
          <a:bodyPr>
            <a:normAutofit/>
          </a:bodyPr>
          <a:lstStyle/>
          <a:p>
            <a:pPr algn="just" rtl="1"/>
            <a:endParaRPr lang="ar-DZ" dirty="0" smtClean="0">
              <a:solidFill>
                <a:schemeClr val="tx1"/>
              </a:solidFill>
            </a:endParaRPr>
          </a:p>
          <a:p>
            <a:r>
              <a:rPr lang="fr-FR" b="1" dirty="0" smtClean="0">
                <a:solidFill>
                  <a:schemeClr val="tx1"/>
                </a:solidFill>
              </a:rPr>
              <a:t>MARKETING DECISIONS</a:t>
            </a:r>
          </a:p>
          <a:p>
            <a:endParaRPr lang="en-US" b="1" dirty="0" smtClean="0">
              <a:solidFill>
                <a:schemeClr val="tx1"/>
              </a:solidFill>
            </a:endParaRPr>
          </a:p>
          <a:p>
            <a:pPr algn="just"/>
            <a:r>
              <a:rPr lang="en-US" dirty="0" smtClean="0">
                <a:solidFill>
                  <a:schemeClr val="tx1"/>
                </a:solidFill>
              </a:rPr>
              <a:t>With this new retail environment, retailers’ marketing decisions are centered on the following key areas: target market, channels, product assortment, procurement, prices, services, store atmosphere, store activities and experiences, communications, location, and retail private labels.</a:t>
            </a:r>
            <a:endParaRPr lang="fr-FR"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lstStyle/>
          <a:p>
            <a:pPr algn="just" rtl="1"/>
            <a:endParaRPr lang="ar-DZ" dirty="0" smtClean="0">
              <a:solidFill>
                <a:schemeClr val="tx1"/>
              </a:solidFill>
            </a:endParaRPr>
          </a:p>
          <a:p>
            <a:pPr rtl="1"/>
            <a:r>
              <a:rPr lang="ar-DZ" dirty="0"/>
              <a:t> </a:t>
            </a:r>
            <a:r>
              <a:rPr lang="en-US" b="1" dirty="0">
                <a:solidFill>
                  <a:schemeClr val="tx1"/>
                </a:solidFill>
              </a:rPr>
              <a:t>Marketing Channels and Value Networks</a:t>
            </a:r>
            <a:endParaRPr lang="fr-FR" b="1" dirty="0">
              <a:solidFill>
                <a:schemeClr val="tx1"/>
              </a:solidFill>
            </a:endParaRPr>
          </a:p>
          <a:p>
            <a:pPr algn="just" rtl="1"/>
            <a:r>
              <a:rPr lang="ar-DZ" dirty="0" smtClean="0">
                <a:solidFill>
                  <a:schemeClr val="tx1"/>
                </a:solidFill>
              </a:rPr>
              <a:t>	</a:t>
            </a:r>
          </a:p>
          <a:p>
            <a:pPr algn="just"/>
            <a:r>
              <a:rPr lang="fr-FR" b="1" dirty="0" smtClean="0">
                <a:solidFill>
                  <a:schemeClr val="tx1"/>
                </a:solidFill>
              </a:rPr>
              <a:t>Marketing </a:t>
            </a:r>
            <a:r>
              <a:rPr lang="fr-FR" b="1" dirty="0" err="1" smtClean="0">
                <a:solidFill>
                  <a:schemeClr val="tx1"/>
                </a:solidFill>
              </a:rPr>
              <a:t>Channels</a:t>
            </a:r>
            <a:r>
              <a:rPr lang="fr-FR" b="1" dirty="0" smtClean="0">
                <a:solidFill>
                  <a:schemeClr val="tx1"/>
                </a:solidFill>
              </a:rPr>
              <a:t> </a:t>
            </a:r>
            <a:r>
              <a:rPr lang="en-US" dirty="0">
                <a:solidFill>
                  <a:schemeClr val="tx1"/>
                </a:solidFill>
              </a:rPr>
              <a:t>(also called a </a:t>
            </a:r>
            <a:r>
              <a:rPr lang="en-US" b="1" dirty="0">
                <a:solidFill>
                  <a:schemeClr val="tx1"/>
                </a:solidFill>
              </a:rPr>
              <a:t>trade channel</a:t>
            </a:r>
            <a:r>
              <a:rPr lang="en-US" dirty="0">
                <a:solidFill>
                  <a:schemeClr val="tx1"/>
                </a:solidFill>
              </a:rPr>
              <a:t> or </a:t>
            </a:r>
            <a:r>
              <a:rPr lang="en-US" b="1" dirty="0">
                <a:solidFill>
                  <a:schemeClr val="tx1"/>
                </a:solidFill>
              </a:rPr>
              <a:t>distribution channel</a:t>
            </a:r>
            <a:r>
              <a:rPr lang="en-US" dirty="0" smtClean="0">
                <a:solidFill>
                  <a:schemeClr val="tx1"/>
                </a:solidFill>
              </a:rPr>
              <a:t>) </a:t>
            </a:r>
            <a:r>
              <a:rPr lang="fr-FR" dirty="0" smtClean="0">
                <a:solidFill>
                  <a:schemeClr val="tx1"/>
                </a:solidFill>
              </a:rPr>
              <a:t>are</a:t>
            </a:r>
            <a:r>
              <a:rPr lang="fr-FR" b="1" dirty="0" smtClean="0">
                <a:solidFill>
                  <a:schemeClr val="tx1"/>
                </a:solidFill>
              </a:rPr>
              <a:t> </a:t>
            </a:r>
            <a:r>
              <a:rPr lang="en-US" dirty="0" smtClean="0">
                <a:solidFill>
                  <a:schemeClr val="tx1"/>
                </a:solidFill>
              </a:rPr>
              <a:t>sets </a:t>
            </a:r>
            <a:r>
              <a:rPr lang="en-US" dirty="0">
                <a:solidFill>
                  <a:schemeClr val="tx1"/>
                </a:solidFill>
              </a:rPr>
              <a:t>of interdependent organizations participating in the process of making a product or </a:t>
            </a:r>
            <a:r>
              <a:rPr lang="en-US" dirty="0" smtClean="0">
                <a:solidFill>
                  <a:schemeClr val="tx1"/>
                </a:solidFill>
              </a:rPr>
              <a:t>service available </a:t>
            </a:r>
            <a:r>
              <a:rPr lang="en-US" dirty="0">
                <a:solidFill>
                  <a:schemeClr val="tx1"/>
                </a:solidFill>
              </a:rPr>
              <a:t>for use or consumption. They are the set of pathways a product or service follows </a:t>
            </a:r>
            <a:r>
              <a:rPr lang="en-US" dirty="0" smtClean="0">
                <a:solidFill>
                  <a:schemeClr val="tx1"/>
                </a:solidFill>
              </a:rPr>
              <a:t>after production</a:t>
            </a:r>
            <a:r>
              <a:rPr lang="en-US" dirty="0">
                <a:solidFill>
                  <a:schemeClr val="tx1"/>
                </a:solidFill>
              </a:rPr>
              <a:t>, culminating in purchase and consumption by the final end user.</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lstStyle/>
          <a:p>
            <a:pPr algn="just" rtl="1"/>
            <a:endParaRPr lang="ar-DZ" dirty="0" smtClean="0">
              <a:solidFill>
                <a:schemeClr val="tx1"/>
              </a:solidFill>
            </a:endParaRPr>
          </a:p>
          <a:p>
            <a:pPr rtl="1"/>
            <a:r>
              <a:rPr lang="ar-DZ" dirty="0"/>
              <a:t> </a:t>
            </a:r>
            <a:r>
              <a:rPr lang="en-US" b="1" dirty="0">
                <a:solidFill>
                  <a:schemeClr val="tx1"/>
                </a:solidFill>
              </a:rPr>
              <a:t>Marketing Channels and Value Networks</a:t>
            </a:r>
            <a:endParaRPr lang="fr-FR" b="1" dirty="0">
              <a:solidFill>
                <a:schemeClr val="tx1"/>
              </a:solidFill>
            </a:endParaRPr>
          </a:p>
          <a:p>
            <a:pPr algn="just" rtl="1"/>
            <a:r>
              <a:rPr lang="ar-DZ" dirty="0" smtClean="0">
                <a:solidFill>
                  <a:schemeClr val="tx1"/>
                </a:solidFill>
              </a:rPr>
              <a:t>	</a:t>
            </a:r>
          </a:p>
          <a:p>
            <a:pPr algn="just" rtl="1"/>
            <a:r>
              <a:rPr lang="ar-DZ" b="1" dirty="0" smtClean="0">
                <a:solidFill>
                  <a:schemeClr val="tx1"/>
                </a:solidFill>
              </a:rPr>
              <a:t>قنوات التسويق </a:t>
            </a:r>
            <a:r>
              <a:rPr lang="ar-DZ" dirty="0" smtClean="0">
                <a:solidFill>
                  <a:schemeClr val="tx1"/>
                </a:solidFill>
              </a:rPr>
              <a:t>(وتسمى أيضًا </a:t>
            </a:r>
            <a:r>
              <a:rPr lang="ar-DZ" b="1" dirty="0" smtClean="0">
                <a:solidFill>
                  <a:schemeClr val="tx1"/>
                </a:solidFill>
              </a:rPr>
              <a:t>قنوات تجارية</a:t>
            </a:r>
            <a:r>
              <a:rPr lang="ar-DZ" dirty="0" smtClean="0">
                <a:solidFill>
                  <a:schemeClr val="tx1"/>
                </a:solidFill>
              </a:rPr>
              <a:t> أو </a:t>
            </a:r>
            <a:r>
              <a:rPr lang="ar-DZ" b="1" dirty="0" smtClean="0">
                <a:solidFill>
                  <a:schemeClr val="tx1"/>
                </a:solidFill>
              </a:rPr>
              <a:t>قنوات توزيع</a:t>
            </a:r>
            <a:r>
              <a:rPr lang="ar-DZ" dirty="0" smtClean="0">
                <a:solidFill>
                  <a:schemeClr val="tx1"/>
                </a:solidFill>
              </a:rPr>
              <a:t>) هي مجموعات من المؤسسات المترابطة التي تشارك في عملية توفير منتج أو خدمة للاستخدام أو الاستهلاك. وهي مجموعة المسارات التي يتبعها المنتج أو الخدمة بعد الإنتاج، والتي تنتهي بشرائه واستهلاكه من قبل المستخدم النهائي.</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fontScale="92500" lnSpcReduction="20000"/>
          </a:bodyPr>
          <a:lstStyle/>
          <a:p>
            <a:pPr algn="just" rtl="1"/>
            <a:endParaRPr lang="ar-DZ" dirty="0" smtClean="0">
              <a:solidFill>
                <a:schemeClr val="tx1"/>
              </a:solidFill>
            </a:endParaRPr>
          </a:p>
          <a:p>
            <a:pPr rtl="1"/>
            <a:r>
              <a:rPr lang="ar-DZ" dirty="0"/>
              <a:t> </a:t>
            </a:r>
            <a:r>
              <a:rPr lang="en-US" b="1" dirty="0">
                <a:solidFill>
                  <a:schemeClr val="tx1"/>
                </a:solidFill>
              </a:rPr>
              <a:t>Marketing Channels and Value Networks</a:t>
            </a:r>
            <a:endParaRPr lang="fr-FR" b="1" dirty="0">
              <a:solidFill>
                <a:schemeClr val="tx1"/>
              </a:solidFill>
            </a:endParaRPr>
          </a:p>
          <a:p>
            <a:pPr algn="just" rtl="1"/>
            <a:r>
              <a:rPr lang="ar-DZ" dirty="0" smtClean="0">
                <a:solidFill>
                  <a:schemeClr val="tx1"/>
                </a:solidFill>
              </a:rPr>
              <a:t>	</a:t>
            </a:r>
          </a:p>
          <a:p>
            <a:pPr algn="just"/>
            <a:r>
              <a:rPr lang="en-US" b="1" dirty="0">
                <a:solidFill>
                  <a:schemeClr val="tx1"/>
                </a:solidFill>
              </a:rPr>
              <a:t>Some intermediaries—such as wholesalers</a:t>
            </a:r>
            <a:r>
              <a:rPr lang="en-US" dirty="0">
                <a:solidFill>
                  <a:schemeClr val="tx1"/>
                </a:solidFill>
              </a:rPr>
              <a:t> and </a:t>
            </a:r>
            <a:r>
              <a:rPr lang="en-US" b="1" dirty="0">
                <a:solidFill>
                  <a:schemeClr val="tx1"/>
                </a:solidFill>
              </a:rPr>
              <a:t>retailers</a:t>
            </a:r>
            <a:r>
              <a:rPr lang="en-US" dirty="0">
                <a:solidFill>
                  <a:schemeClr val="tx1"/>
                </a:solidFill>
              </a:rPr>
              <a:t>—buy, take title to, and resell </a:t>
            </a:r>
            <a:r>
              <a:rPr lang="en-US" dirty="0" smtClean="0">
                <a:solidFill>
                  <a:schemeClr val="tx1"/>
                </a:solidFill>
              </a:rPr>
              <a:t>the merchandise</a:t>
            </a:r>
            <a:r>
              <a:rPr lang="en-US" dirty="0">
                <a:solidFill>
                  <a:schemeClr val="tx1"/>
                </a:solidFill>
              </a:rPr>
              <a:t>; they are called </a:t>
            </a:r>
            <a:r>
              <a:rPr lang="en-US" b="1" u="sng" dirty="0">
                <a:solidFill>
                  <a:schemeClr val="tx1"/>
                </a:solidFill>
              </a:rPr>
              <a:t>merchants</a:t>
            </a:r>
            <a:r>
              <a:rPr lang="en-US" i="1" dirty="0">
                <a:solidFill>
                  <a:schemeClr val="tx1"/>
                </a:solidFill>
              </a:rPr>
              <a:t>. </a:t>
            </a:r>
            <a:endParaRPr lang="en-US" i="1" dirty="0" smtClean="0">
              <a:solidFill>
                <a:schemeClr val="tx1"/>
              </a:solidFill>
            </a:endParaRPr>
          </a:p>
          <a:p>
            <a:pPr algn="just"/>
            <a:r>
              <a:rPr lang="en-US" b="1" i="1" dirty="0" smtClean="0">
                <a:solidFill>
                  <a:schemeClr val="tx1"/>
                </a:solidFill>
              </a:rPr>
              <a:t>Others—brokers</a:t>
            </a:r>
            <a:r>
              <a:rPr lang="en-US" b="1" i="1" dirty="0">
                <a:solidFill>
                  <a:schemeClr val="tx1"/>
                </a:solidFill>
              </a:rPr>
              <a:t>, manufacturers’ representatives</a:t>
            </a:r>
            <a:r>
              <a:rPr lang="en-US" i="1" dirty="0">
                <a:solidFill>
                  <a:schemeClr val="tx1"/>
                </a:solidFill>
              </a:rPr>
              <a:t>, </a:t>
            </a:r>
            <a:r>
              <a:rPr lang="en-US" b="1" i="1" dirty="0" smtClean="0">
                <a:solidFill>
                  <a:schemeClr val="tx1"/>
                </a:solidFill>
              </a:rPr>
              <a:t>sales </a:t>
            </a:r>
            <a:r>
              <a:rPr lang="en-US" b="1" dirty="0" smtClean="0">
                <a:solidFill>
                  <a:schemeClr val="tx1"/>
                </a:solidFill>
              </a:rPr>
              <a:t>agents</a:t>
            </a:r>
            <a:r>
              <a:rPr lang="en-US" dirty="0" smtClean="0">
                <a:solidFill>
                  <a:schemeClr val="tx1"/>
                </a:solidFill>
              </a:rPr>
              <a:t>—search </a:t>
            </a:r>
            <a:r>
              <a:rPr lang="en-US" dirty="0">
                <a:solidFill>
                  <a:schemeClr val="tx1"/>
                </a:solidFill>
              </a:rPr>
              <a:t>for customers and may negotiate on the producer’s behalf but do not take title </a:t>
            </a:r>
            <a:r>
              <a:rPr lang="en-US" dirty="0" smtClean="0">
                <a:solidFill>
                  <a:schemeClr val="tx1"/>
                </a:solidFill>
              </a:rPr>
              <a:t>to the </a:t>
            </a:r>
            <a:r>
              <a:rPr lang="en-US" dirty="0">
                <a:solidFill>
                  <a:schemeClr val="tx1"/>
                </a:solidFill>
              </a:rPr>
              <a:t>goods; they are called </a:t>
            </a:r>
            <a:r>
              <a:rPr lang="en-US" b="1" u="sng" dirty="0">
                <a:solidFill>
                  <a:schemeClr val="tx1"/>
                </a:solidFill>
              </a:rPr>
              <a:t>agents</a:t>
            </a:r>
            <a:r>
              <a:rPr lang="en-US" i="1" dirty="0" smtClean="0">
                <a:solidFill>
                  <a:schemeClr val="tx1"/>
                </a:solidFill>
              </a:rPr>
              <a:t>. </a:t>
            </a:r>
          </a:p>
          <a:p>
            <a:pPr algn="just"/>
            <a:r>
              <a:rPr lang="en-US" b="1" dirty="0" smtClean="0">
                <a:solidFill>
                  <a:schemeClr val="tx1"/>
                </a:solidFill>
              </a:rPr>
              <a:t>Still </a:t>
            </a:r>
            <a:r>
              <a:rPr lang="en-US" b="1" dirty="0">
                <a:solidFill>
                  <a:schemeClr val="tx1"/>
                </a:solidFill>
              </a:rPr>
              <a:t>others— transportation companies, </a:t>
            </a:r>
            <a:r>
              <a:rPr lang="en-US" b="1" dirty="0" smtClean="0">
                <a:solidFill>
                  <a:schemeClr val="tx1"/>
                </a:solidFill>
              </a:rPr>
              <a:t>independent </a:t>
            </a:r>
            <a:r>
              <a:rPr lang="en-US" b="1" dirty="0">
                <a:solidFill>
                  <a:schemeClr val="tx1"/>
                </a:solidFill>
              </a:rPr>
              <a:t>warehouses, banks, advertising agencies</a:t>
            </a:r>
            <a:r>
              <a:rPr lang="en-US" dirty="0">
                <a:solidFill>
                  <a:schemeClr val="tx1"/>
                </a:solidFill>
              </a:rPr>
              <a:t>—assist in the distribution process but neither take </a:t>
            </a:r>
            <a:r>
              <a:rPr lang="en-US" dirty="0" smtClean="0">
                <a:solidFill>
                  <a:schemeClr val="tx1"/>
                </a:solidFill>
              </a:rPr>
              <a:t>title to </a:t>
            </a:r>
            <a:r>
              <a:rPr lang="en-US" dirty="0">
                <a:solidFill>
                  <a:schemeClr val="tx1"/>
                </a:solidFill>
              </a:rPr>
              <a:t>goods nor negotiate purchases or sales; they are called </a:t>
            </a:r>
            <a:r>
              <a:rPr lang="en-US" b="1" i="1" u="sng" dirty="0">
                <a:solidFill>
                  <a:schemeClr val="tx1"/>
                </a:solidFill>
              </a:rPr>
              <a:t>facilitators</a:t>
            </a:r>
            <a:r>
              <a:rPr lang="en-US" i="1" dirty="0">
                <a:solidFill>
                  <a:schemeClr val="tx1"/>
                </a:solidFill>
              </a:rPr>
              <a:t>.</a:t>
            </a:r>
            <a:endParaRPr lang="fr-FR" sz="32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
            <a:ext cx="7772400" cy="857256"/>
          </a:xfrm>
        </p:spPr>
        <p:txBody>
          <a:bodyPr/>
          <a:lstStyle/>
          <a:p>
            <a:r>
              <a:rPr lang="ar-DZ" dirty="0" smtClean="0"/>
              <a:t>سياسة التوزيع</a:t>
            </a:r>
            <a:endParaRPr lang="fr-FR" dirty="0"/>
          </a:p>
        </p:txBody>
      </p:sp>
      <p:sp>
        <p:nvSpPr>
          <p:cNvPr id="3" name="Subtitle 2"/>
          <p:cNvSpPr>
            <a:spLocks noGrp="1"/>
          </p:cNvSpPr>
          <p:nvPr>
            <p:ph type="subTitle" idx="1"/>
          </p:nvPr>
        </p:nvSpPr>
        <p:spPr>
          <a:xfrm>
            <a:off x="0" y="857232"/>
            <a:ext cx="9144000" cy="6000768"/>
          </a:xfrm>
        </p:spPr>
        <p:txBody>
          <a:bodyPr>
            <a:normAutofit fontScale="92500" lnSpcReduction="10000"/>
          </a:bodyPr>
          <a:lstStyle/>
          <a:p>
            <a:pPr algn="just" rtl="1"/>
            <a:endParaRPr lang="ar-DZ" dirty="0" smtClean="0">
              <a:solidFill>
                <a:schemeClr val="tx1"/>
              </a:solidFill>
            </a:endParaRPr>
          </a:p>
          <a:p>
            <a:pPr rtl="1"/>
            <a:r>
              <a:rPr lang="ar-DZ" dirty="0"/>
              <a:t> </a:t>
            </a:r>
            <a:r>
              <a:rPr lang="en-US" b="1" dirty="0">
                <a:solidFill>
                  <a:schemeClr val="tx1"/>
                </a:solidFill>
              </a:rPr>
              <a:t>Marketing Channels and Value Networks</a:t>
            </a:r>
            <a:endParaRPr lang="fr-FR" b="1" dirty="0">
              <a:solidFill>
                <a:schemeClr val="tx1"/>
              </a:solidFill>
            </a:endParaRPr>
          </a:p>
          <a:p>
            <a:pPr algn="just" rtl="1"/>
            <a:r>
              <a:rPr lang="ar-DZ" dirty="0" smtClean="0">
                <a:solidFill>
                  <a:schemeClr val="tx1"/>
                </a:solidFill>
              </a:rPr>
              <a:t>	</a:t>
            </a:r>
          </a:p>
          <a:p>
            <a:pPr algn="just"/>
            <a:r>
              <a:rPr lang="en-US" b="1" dirty="0">
                <a:solidFill>
                  <a:schemeClr val="tx1"/>
                </a:solidFill>
              </a:rPr>
              <a:t>A</a:t>
            </a:r>
            <a:r>
              <a:rPr lang="en-US" dirty="0">
                <a:solidFill>
                  <a:schemeClr val="tx1"/>
                </a:solidFill>
              </a:rPr>
              <a:t> </a:t>
            </a:r>
            <a:r>
              <a:rPr lang="en-US" b="1" dirty="0">
                <a:solidFill>
                  <a:schemeClr val="tx1"/>
                </a:solidFill>
              </a:rPr>
              <a:t>marketing channel system is the particular set of marketing channels a firm </a:t>
            </a:r>
            <a:r>
              <a:rPr lang="en-US" b="1" dirty="0" smtClean="0">
                <a:solidFill>
                  <a:schemeClr val="tx1"/>
                </a:solidFill>
              </a:rPr>
              <a:t>employs</a:t>
            </a:r>
            <a:r>
              <a:rPr lang="en-US" dirty="0" smtClean="0">
                <a:solidFill>
                  <a:schemeClr val="tx1"/>
                </a:solidFill>
              </a:rPr>
              <a:t>. </a:t>
            </a:r>
            <a:r>
              <a:rPr lang="en-US" dirty="0">
                <a:solidFill>
                  <a:schemeClr val="tx1"/>
                </a:solidFill>
              </a:rPr>
              <a:t>In the United States</a:t>
            </a:r>
            <a:r>
              <a:rPr lang="en-US" dirty="0" smtClean="0">
                <a:solidFill>
                  <a:schemeClr val="tx1"/>
                </a:solidFill>
              </a:rPr>
              <a:t>, channel </a:t>
            </a:r>
            <a:r>
              <a:rPr lang="en-US" dirty="0">
                <a:solidFill>
                  <a:schemeClr val="tx1"/>
                </a:solidFill>
              </a:rPr>
              <a:t>members as a group have historically earned margins that account for 30 percent to </a:t>
            </a:r>
            <a:r>
              <a:rPr lang="en-US" dirty="0" smtClean="0">
                <a:solidFill>
                  <a:schemeClr val="tx1"/>
                </a:solidFill>
              </a:rPr>
              <a:t>50 percent </a:t>
            </a:r>
            <a:r>
              <a:rPr lang="en-US" dirty="0">
                <a:solidFill>
                  <a:schemeClr val="tx1"/>
                </a:solidFill>
              </a:rPr>
              <a:t>of the ultimate selling price. In contrast, advertising typically has accounted for less </a:t>
            </a:r>
            <a:r>
              <a:rPr lang="en-US" dirty="0" smtClean="0">
                <a:solidFill>
                  <a:schemeClr val="tx1"/>
                </a:solidFill>
              </a:rPr>
              <a:t>than 5 to </a:t>
            </a:r>
            <a:r>
              <a:rPr lang="en-US" dirty="0">
                <a:solidFill>
                  <a:schemeClr val="tx1"/>
                </a:solidFill>
              </a:rPr>
              <a:t>7 percent of the final price</a:t>
            </a:r>
            <a:r>
              <a:rPr lang="en-US" dirty="0" smtClean="0">
                <a:solidFill>
                  <a:schemeClr val="tx1"/>
                </a:solidFill>
              </a:rPr>
              <a:t>. </a:t>
            </a:r>
            <a:r>
              <a:rPr lang="en-US" dirty="0">
                <a:solidFill>
                  <a:schemeClr val="tx1"/>
                </a:solidFill>
              </a:rPr>
              <a:t>One of the chief roles of marketing channels </a:t>
            </a:r>
            <a:r>
              <a:rPr lang="en-US" u="sng" dirty="0">
                <a:solidFill>
                  <a:schemeClr val="tx1"/>
                </a:solidFill>
              </a:rPr>
              <a:t>is </a:t>
            </a:r>
            <a:r>
              <a:rPr lang="en-US" u="sng" dirty="0" smtClean="0">
                <a:solidFill>
                  <a:schemeClr val="tx1"/>
                </a:solidFill>
              </a:rPr>
              <a:t>to convert </a:t>
            </a:r>
            <a:r>
              <a:rPr lang="en-US" u="sng" dirty="0">
                <a:solidFill>
                  <a:schemeClr val="tx1"/>
                </a:solidFill>
              </a:rPr>
              <a:t>potential buyers into profitable customers</a:t>
            </a:r>
            <a:r>
              <a:rPr lang="en-US" dirty="0">
                <a:solidFill>
                  <a:schemeClr val="tx1"/>
                </a:solidFill>
              </a:rPr>
              <a:t>. Marketing channels must not just </a:t>
            </a:r>
            <a:r>
              <a:rPr lang="en-US" i="1" dirty="0" smtClean="0">
                <a:solidFill>
                  <a:schemeClr val="tx1"/>
                </a:solidFill>
              </a:rPr>
              <a:t>serve </a:t>
            </a:r>
            <a:r>
              <a:rPr lang="en-US" dirty="0" smtClean="0">
                <a:solidFill>
                  <a:schemeClr val="tx1"/>
                </a:solidFill>
              </a:rPr>
              <a:t>markets</a:t>
            </a:r>
            <a:r>
              <a:rPr lang="en-US" dirty="0">
                <a:solidFill>
                  <a:schemeClr val="tx1"/>
                </a:solidFill>
              </a:rPr>
              <a:t>, they must also </a:t>
            </a:r>
            <a:r>
              <a:rPr lang="en-US" i="1" dirty="0">
                <a:solidFill>
                  <a:schemeClr val="tx1"/>
                </a:solidFill>
              </a:rPr>
              <a:t>make them.</a:t>
            </a:r>
            <a:endParaRPr lang="fr-FR" sz="32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1364</Words>
  <Application>Microsoft Office PowerPoint</Application>
  <PresentationFormat>On-screen Show (4:3)</PresentationFormat>
  <Paragraphs>317</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lpstr>سياسة التوزيع Managing Retailing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سياسة التوزيع</dc:title>
  <dc:creator>MS</dc:creator>
  <cp:lastModifiedBy>MS</cp:lastModifiedBy>
  <cp:revision>79</cp:revision>
  <dcterms:created xsi:type="dcterms:W3CDTF">2025-04-16T16:06:47Z</dcterms:created>
  <dcterms:modified xsi:type="dcterms:W3CDTF">2025-04-19T20:35:45Z</dcterms:modified>
</cp:coreProperties>
</file>