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8" r:id="rId2"/>
    <p:sldId id="329" r:id="rId3"/>
    <p:sldId id="259" r:id="rId4"/>
    <p:sldId id="262" r:id="rId5"/>
    <p:sldId id="260" r:id="rId6"/>
    <p:sldId id="257" r:id="rId7"/>
    <p:sldId id="330" r:id="rId8"/>
    <p:sldId id="331" r:id="rId9"/>
    <p:sldId id="263" r:id="rId10"/>
    <p:sldId id="344" r:id="rId11"/>
    <p:sldId id="267" r:id="rId12"/>
    <p:sldId id="345" r:id="rId13"/>
    <p:sldId id="268" r:id="rId14"/>
    <p:sldId id="346" r:id="rId15"/>
    <p:sldId id="332" r:id="rId16"/>
    <p:sldId id="261" r:id="rId17"/>
    <p:sldId id="264" r:id="rId18"/>
    <p:sldId id="347" r:id="rId19"/>
    <p:sldId id="265" r:id="rId20"/>
    <p:sldId id="348" r:id="rId21"/>
    <p:sldId id="266" r:id="rId22"/>
    <p:sldId id="270" r:id="rId23"/>
    <p:sldId id="271" r:id="rId24"/>
    <p:sldId id="349" r:id="rId25"/>
    <p:sldId id="272" r:id="rId26"/>
    <p:sldId id="350" r:id="rId27"/>
    <p:sldId id="273" r:id="rId28"/>
    <p:sldId id="351" r:id="rId29"/>
    <p:sldId id="274" r:id="rId30"/>
    <p:sldId id="275" r:id="rId31"/>
    <p:sldId id="276" r:id="rId32"/>
    <p:sldId id="343" r:id="rId33"/>
    <p:sldId id="277" r:id="rId34"/>
    <p:sldId id="352" r:id="rId35"/>
    <p:sldId id="353" r:id="rId36"/>
    <p:sldId id="278" r:id="rId37"/>
    <p:sldId id="279" r:id="rId38"/>
    <p:sldId id="354" r:id="rId39"/>
    <p:sldId id="280" r:id="rId40"/>
    <p:sldId id="355" r:id="rId41"/>
    <p:sldId id="281" r:id="rId42"/>
    <p:sldId id="356" r:id="rId43"/>
    <p:sldId id="282" r:id="rId44"/>
    <p:sldId id="357" r:id="rId45"/>
    <p:sldId id="283" r:id="rId46"/>
    <p:sldId id="358" r:id="rId47"/>
    <p:sldId id="334" r:id="rId48"/>
    <p:sldId id="335" r:id="rId49"/>
    <p:sldId id="336" r:id="rId50"/>
    <p:sldId id="284" r:id="rId51"/>
    <p:sldId id="285" r:id="rId52"/>
    <p:sldId id="286" r:id="rId53"/>
    <p:sldId id="288" r:id="rId54"/>
    <p:sldId id="289" r:id="rId55"/>
    <p:sldId id="290" r:id="rId56"/>
    <p:sldId id="291" r:id="rId57"/>
    <p:sldId id="359" r:id="rId58"/>
    <p:sldId id="292" r:id="rId59"/>
    <p:sldId id="360" r:id="rId60"/>
    <p:sldId id="293" r:id="rId61"/>
    <p:sldId id="361" r:id="rId62"/>
    <p:sldId id="294" r:id="rId63"/>
    <p:sldId id="362" r:id="rId64"/>
    <p:sldId id="295" r:id="rId65"/>
    <p:sldId id="363" r:id="rId66"/>
    <p:sldId id="296" r:id="rId67"/>
    <p:sldId id="364" r:id="rId68"/>
    <p:sldId id="297" r:id="rId69"/>
    <p:sldId id="365" r:id="rId70"/>
    <p:sldId id="298" r:id="rId71"/>
    <p:sldId id="366" r:id="rId72"/>
    <p:sldId id="299" r:id="rId73"/>
    <p:sldId id="367" r:id="rId74"/>
    <p:sldId id="337" r:id="rId75"/>
    <p:sldId id="338" r:id="rId76"/>
    <p:sldId id="339" r:id="rId77"/>
    <p:sldId id="340" r:id="rId78"/>
    <p:sldId id="341" r:id="rId79"/>
    <p:sldId id="342" r:id="rId80"/>
    <p:sldId id="368" r:id="rId81"/>
    <p:sldId id="300" r:id="rId82"/>
    <p:sldId id="301" r:id="rId83"/>
    <p:sldId id="369" r:id="rId84"/>
    <p:sldId id="302" r:id="rId85"/>
    <p:sldId id="370" r:id="rId86"/>
    <p:sldId id="303" r:id="rId87"/>
    <p:sldId id="371" r:id="rId88"/>
    <p:sldId id="304" r:id="rId89"/>
    <p:sldId id="372" r:id="rId90"/>
    <p:sldId id="305" r:id="rId91"/>
    <p:sldId id="373" r:id="rId92"/>
    <p:sldId id="306" r:id="rId93"/>
    <p:sldId id="374" r:id="rId9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544A68A-873C-4D18-A96D-FEDDBD4B5027}" type="datetimeFigureOut">
              <a:rPr lang="fr-FR" smtClean="0"/>
              <a:pPr/>
              <a:t>10/04/2025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5C5F29-AF81-4EC0-A6B9-DCBC95ED3EA0}"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544A68A-873C-4D18-A96D-FEDDBD4B5027}" type="datetimeFigureOut">
              <a:rPr lang="fr-FR" smtClean="0"/>
              <a:pPr/>
              <a:t>10/04/2025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5C5F29-AF81-4EC0-A6B9-DCBC95ED3EA0}"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544A68A-873C-4D18-A96D-FEDDBD4B5027}" type="datetimeFigureOut">
              <a:rPr lang="fr-FR" smtClean="0"/>
              <a:pPr/>
              <a:t>10/04/2025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5C5F29-AF81-4EC0-A6B9-DCBC95ED3EA0}"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544A68A-873C-4D18-A96D-FEDDBD4B5027}" type="datetimeFigureOut">
              <a:rPr lang="fr-FR" smtClean="0"/>
              <a:pPr/>
              <a:t>10/04/2025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5C5F29-AF81-4EC0-A6B9-DCBC95ED3EA0}"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544A68A-873C-4D18-A96D-FEDDBD4B5027}" type="datetimeFigureOut">
              <a:rPr lang="fr-FR" smtClean="0"/>
              <a:pPr/>
              <a:t>10/04/2025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5C5F29-AF81-4EC0-A6B9-DCBC95ED3EA0}"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544A68A-873C-4D18-A96D-FEDDBD4B5027}" type="datetimeFigureOut">
              <a:rPr lang="fr-FR" smtClean="0"/>
              <a:pPr/>
              <a:t>10/04/2025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35C5F29-AF81-4EC0-A6B9-DCBC95ED3EA0}"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544A68A-873C-4D18-A96D-FEDDBD4B5027}" type="datetimeFigureOut">
              <a:rPr lang="fr-FR" smtClean="0"/>
              <a:pPr/>
              <a:t>10/04/2025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35C5F29-AF81-4EC0-A6B9-DCBC95ED3EA0}"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544A68A-873C-4D18-A96D-FEDDBD4B5027}" type="datetimeFigureOut">
              <a:rPr lang="fr-FR" smtClean="0"/>
              <a:pPr/>
              <a:t>10/04/2025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35C5F29-AF81-4EC0-A6B9-DCBC95ED3EA0}"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544A68A-873C-4D18-A96D-FEDDBD4B5027}" type="datetimeFigureOut">
              <a:rPr lang="fr-FR" smtClean="0"/>
              <a:pPr/>
              <a:t>10/04/2025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35C5F29-AF81-4EC0-A6B9-DCBC95ED3EA0}"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544A68A-873C-4D18-A96D-FEDDBD4B5027}" type="datetimeFigureOut">
              <a:rPr lang="fr-FR" smtClean="0"/>
              <a:pPr/>
              <a:t>10/04/2025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35C5F29-AF81-4EC0-A6B9-DCBC95ED3EA0}"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544A68A-873C-4D18-A96D-FEDDBD4B5027}" type="datetimeFigureOut">
              <a:rPr lang="fr-FR" smtClean="0"/>
              <a:pPr/>
              <a:t>10/04/2025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35C5F29-AF81-4EC0-A6B9-DCBC95ED3EA0}"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44A68A-873C-4D18-A96D-FEDDBD4B5027}" type="datetimeFigureOut">
              <a:rPr lang="fr-FR" smtClean="0"/>
              <a:pPr/>
              <a:t>10/04/2025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5C5F29-AF81-4EC0-A6B9-DCBC95ED3EA0}"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15616" y="116632"/>
            <a:ext cx="6408712" cy="908721"/>
          </a:xfrm>
        </p:spPr>
        <p:txBody>
          <a:bodyPr/>
          <a:lstStyle/>
          <a:p>
            <a:pPr rtl="1"/>
            <a:r>
              <a:rPr lang="ar-DZ" dirty="0" smtClean="0"/>
              <a:t> الاتصال</a:t>
            </a:r>
            <a:endParaRPr lang="fr-FR" dirty="0"/>
          </a:p>
        </p:txBody>
      </p:sp>
      <p:sp>
        <p:nvSpPr>
          <p:cNvPr id="3" name="Sous-titre 2"/>
          <p:cNvSpPr>
            <a:spLocks noGrp="1"/>
          </p:cNvSpPr>
          <p:nvPr>
            <p:ph type="subTitle" idx="1"/>
          </p:nvPr>
        </p:nvSpPr>
        <p:spPr>
          <a:xfrm>
            <a:off x="467544" y="980728"/>
            <a:ext cx="7704856" cy="5472608"/>
          </a:xfrm>
        </p:spPr>
        <p:style>
          <a:lnRef idx="2">
            <a:schemeClr val="dk1"/>
          </a:lnRef>
          <a:fillRef idx="1">
            <a:schemeClr val="lt1"/>
          </a:fillRef>
          <a:effectRef idx="0">
            <a:schemeClr val="dk1"/>
          </a:effectRef>
          <a:fontRef idx="minor">
            <a:schemeClr val="dk1"/>
          </a:fontRef>
        </p:style>
        <p:txBody>
          <a:bodyPr>
            <a:normAutofit lnSpcReduction="10000"/>
          </a:bodyPr>
          <a:lstStyle/>
          <a:p>
            <a:pPr rtl="1"/>
            <a:r>
              <a:rPr lang="ar-DZ"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endParaRPr lang="fr-F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just" rtl="1"/>
            <a:r>
              <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1- </a:t>
            </a:r>
            <a:r>
              <a:rPr lang="ar-DZ" sz="2800" cap="all" dirty="0" err="1"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مفهومه:</a:t>
            </a:r>
            <a:endPar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endParaRPr>
          </a:p>
          <a:p>
            <a:pPr algn="just" rtl="1"/>
            <a:r>
              <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يعتبر الاتصال التسويقي أحد عناصر المزيج التسويقي  المهمّة لكونه الأداة الفعّالة التي تستخدمها المؤسسات في تحقيق عملية الاتّصال مع البيئة الخارجية، وذلك بعد التّعرّف على ما يجري فيها </a:t>
            </a:r>
            <a:r>
              <a:rPr lang="ar-DZ" sz="2800" cap="all" dirty="0" err="1"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وملاءمة</a:t>
            </a:r>
            <a:r>
              <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 نشاطها مع الأسواق </a:t>
            </a:r>
            <a:r>
              <a:rPr lang="ar-DZ" sz="2800" cap="all" dirty="0" err="1"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المستهدفة.</a:t>
            </a:r>
            <a:r>
              <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 يتوقّف نجاح ما تقدّمه المؤسسات من عروض على مدى فعالية </a:t>
            </a:r>
            <a:r>
              <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الاستراتيجية </a:t>
            </a:r>
            <a:r>
              <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التسويقية المتّبعة.</a:t>
            </a:r>
          </a:p>
          <a:p>
            <a:pPr marL="514350" indent="-514350" algn="just" rtl="1"/>
            <a:endPar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endParaRPr>
          </a:p>
          <a:p>
            <a:pPr marL="514350" indent="-514350" algn="just" rtl="1"/>
            <a:r>
              <a:rPr lang="ar-DZ" sz="2800" dirty="0" smtClean="0"/>
              <a:t> </a:t>
            </a:r>
            <a:r>
              <a:rPr lang="ar-DZ" sz="2800" b="1" dirty="0" err="1" smtClean="0">
                <a:solidFill>
                  <a:schemeClr val="tx1"/>
                </a:solidFill>
              </a:rPr>
              <a:t>الإتصال</a:t>
            </a:r>
            <a:r>
              <a:rPr lang="ar-DZ" sz="2800" b="1" dirty="0" smtClean="0">
                <a:solidFill>
                  <a:schemeClr val="tx1"/>
                </a:solidFill>
              </a:rPr>
              <a:t> التسويقي هو </a:t>
            </a:r>
            <a:r>
              <a:rPr lang="ar-DZ" sz="2800" dirty="0" smtClean="0">
                <a:solidFill>
                  <a:schemeClr val="tx1"/>
                </a:solidFill>
              </a:rPr>
              <a:t>جموع الجهود و البرامج و الإجراءات الموجّهة نحو الاتّصال بالأسواق المستهدفة، وإعلامها وإقناعها و حثّها و تشجيعها و تحفيزها على الشّراء و إعادة الشّراء.</a:t>
            </a:r>
            <a:endParaRPr lang="fr-FR" sz="2800" dirty="0" smtClean="0">
              <a:solidFill>
                <a:schemeClr val="tx1"/>
              </a:solidFill>
            </a:endParaRPr>
          </a:p>
          <a:p>
            <a:pPr marL="514350" indent="-514350" algn="just" rtl="1"/>
            <a:endPar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556792"/>
            <a:ext cx="6728792" cy="4608512"/>
          </a:xfrm>
        </p:spPr>
        <p:txBody>
          <a:bodyPr>
            <a:normAutofit/>
          </a:bodyPr>
          <a:lstStyle/>
          <a:p>
            <a:pPr rtl="1"/>
            <a:endParaRPr lang="ar-DZ" sz="2800" dirty="0" smtClean="0">
              <a:solidFill>
                <a:schemeClr val="tx1"/>
              </a:solidFill>
            </a:endParaRPr>
          </a:p>
          <a:p>
            <a:pPr algn="r" rtl="1"/>
            <a:r>
              <a:rPr lang="ar-DZ" b="1" dirty="0" smtClean="0">
                <a:solidFill>
                  <a:schemeClr val="tx2"/>
                </a:solidFill>
              </a:rPr>
              <a:t>3- </a:t>
            </a:r>
            <a:r>
              <a:rPr lang="ar-DZ" b="1" dirty="0" err="1" smtClean="0">
                <a:solidFill>
                  <a:schemeClr val="tx2"/>
                </a:solidFill>
              </a:rPr>
              <a:t>دوره </a:t>
            </a:r>
            <a:r>
              <a:rPr lang="ar-DZ" dirty="0" err="1" smtClean="0">
                <a:solidFill>
                  <a:schemeClr val="tx1"/>
                </a:solidFill>
              </a:rPr>
              <a:t>:</a:t>
            </a:r>
            <a:endParaRPr lang="ar-DZ" dirty="0" smtClean="0">
              <a:solidFill>
                <a:schemeClr val="tx1"/>
              </a:solidFill>
            </a:endParaRPr>
          </a:p>
          <a:p>
            <a:pPr rtl="1"/>
            <a:r>
              <a:rPr lang="ar-DZ" dirty="0" smtClean="0">
                <a:solidFill>
                  <a:schemeClr val="tx1"/>
                </a:solidFill>
              </a:rPr>
              <a:t>بناء، المحافظة على، وتطوير هوية العلامة</a:t>
            </a:r>
            <a:endParaRPr lang="fr-FR" dirty="0" smtClean="0">
              <a:solidFill>
                <a:schemeClr val="tx1"/>
              </a:solidFill>
            </a:endParaRPr>
          </a:p>
          <a:p>
            <a:pPr rtl="1"/>
            <a:r>
              <a:rPr lang="ar-DZ" sz="2800" dirty="0" smtClean="0">
                <a:solidFill>
                  <a:srgbClr val="C00000"/>
                </a:solidFill>
              </a:rPr>
              <a:t>مع وجود المزيد والمزيد من المنتجات والخدمات التي تتنافس فيما بينها على نيل اهتمام العملاء الذين لديهم وقت أقل وأقل للاختيار، تتمتع العلامات التجارية المعروفة بميزة تنافسية رئيسية في أسواق اليوم.</a:t>
            </a:r>
            <a:endParaRPr lang="fr-FR" sz="2800" b="1" dirty="0">
              <a:solidFill>
                <a:srgbClr val="C0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556792"/>
            <a:ext cx="6728792" cy="4608512"/>
          </a:xfrm>
        </p:spPr>
        <p:txBody>
          <a:bodyPr>
            <a:normAutofit/>
          </a:bodyPr>
          <a:lstStyle/>
          <a:p>
            <a:pPr rtl="1"/>
            <a:endParaRPr lang="ar-DZ" sz="2800" dirty="0" smtClean="0">
              <a:solidFill>
                <a:schemeClr val="tx1"/>
              </a:solidFill>
            </a:endParaRPr>
          </a:p>
          <a:p>
            <a:pPr algn="r" rtl="1"/>
            <a:r>
              <a:rPr lang="ar-DZ" b="1" dirty="0" smtClean="0">
                <a:solidFill>
                  <a:schemeClr val="tx2"/>
                </a:solidFill>
              </a:rPr>
              <a:t>3- </a:t>
            </a:r>
            <a:r>
              <a:rPr lang="ar-DZ" b="1" dirty="0" err="1" smtClean="0">
                <a:solidFill>
                  <a:schemeClr val="tx2"/>
                </a:solidFill>
              </a:rPr>
              <a:t>دوره </a:t>
            </a:r>
            <a:r>
              <a:rPr lang="ar-DZ" dirty="0" err="1" smtClean="0">
                <a:solidFill>
                  <a:schemeClr val="tx1"/>
                </a:solidFill>
              </a:rPr>
              <a:t>:</a:t>
            </a:r>
            <a:endParaRPr lang="ar-DZ" dirty="0" smtClean="0">
              <a:solidFill>
                <a:schemeClr val="tx1"/>
              </a:solidFill>
            </a:endParaRPr>
          </a:p>
          <a:p>
            <a:pPr rtl="1"/>
            <a:r>
              <a:rPr lang="ar-DZ" dirty="0" smtClean="0">
                <a:solidFill>
                  <a:schemeClr val="tx1"/>
                </a:solidFill>
              </a:rPr>
              <a:t>بناء، المحافظة على، وتطوير هوية العلامة</a:t>
            </a:r>
            <a:endParaRPr lang="fr-FR" dirty="0" smtClean="0">
              <a:solidFill>
                <a:schemeClr val="tx1"/>
              </a:solidFill>
            </a:endParaRPr>
          </a:p>
          <a:p>
            <a:r>
              <a:rPr lang="en-US" sz="2800" i="1" dirty="0" smtClean="0">
                <a:solidFill>
                  <a:schemeClr val="tx1"/>
                </a:solidFill>
              </a:rPr>
              <a:t>Brand identity is a combination of many factors, including the name, logo, symbols,</a:t>
            </a:r>
          </a:p>
          <a:p>
            <a:r>
              <a:rPr lang="en-US" sz="2800" dirty="0" smtClean="0">
                <a:solidFill>
                  <a:schemeClr val="tx1"/>
                </a:solidFill>
              </a:rPr>
              <a:t>design, packaging, and performance of a product or service as well as the image or type of associations that comes to mind when consumers think about a brand</a:t>
            </a:r>
          </a:p>
          <a:p>
            <a:endParaRPr lang="fr-FR" sz="2800" b="1"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556792"/>
            <a:ext cx="6728792" cy="4608512"/>
          </a:xfrm>
        </p:spPr>
        <p:txBody>
          <a:bodyPr>
            <a:normAutofit/>
          </a:bodyPr>
          <a:lstStyle/>
          <a:p>
            <a:pPr rtl="1"/>
            <a:endParaRPr lang="ar-DZ" sz="2800" dirty="0" smtClean="0">
              <a:solidFill>
                <a:schemeClr val="tx1"/>
              </a:solidFill>
            </a:endParaRPr>
          </a:p>
          <a:p>
            <a:pPr algn="r" rtl="1"/>
            <a:r>
              <a:rPr lang="ar-DZ" b="1" dirty="0" smtClean="0">
                <a:solidFill>
                  <a:schemeClr val="tx2"/>
                </a:solidFill>
              </a:rPr>
              <a:t>3- </a:t>
            </a:r>
            <a:r>
              <a:rPr lang="ar-DZ" b="1" dirty="0" err="1" smtClean="0">
                <a:solidFill>
                  <a:schemeClr val="tx2"/>
                </a:solidFill>
              </a:rPr>
              <a:t>دوره </a:t>
            </a:r>
            <a:r>
              <a:rPr lang="ar-DZ" dirty="0" err="1" smtClean="0">
                <a:solidFill>
                  <a:schemeClr val="tx1"/>
                </a:solidFill>
              </a:rPr>
              <a:t>:</a:t>
            </a:r>
            <a:endParaRPr lang="ar-DZ" dirty="0" smtClean="0">
              <a:solidFill>
                <a:schemeClr val="tx1"/>
              </a:solidFill>
            </a:endParaRPr>
          </a:p>
          <a:p>
            <a:pPr rtl="1"/>
            <a:r>
              <a:rPr lang="ar-DZ" dirty="0" smtClean="0">
                <a:solidFill>
                  <a:schemeClr val="tx1"/>
                </a:solidFill>
              </a:rPr>
              <a:t>بناء، المحافظة على، وتطوير هوية العلامة</a:t>
            </a:r>
            <a:endParaRPr lang="fr-FR" dirty="0" smtClean="0">
              <a:solidFill>
                <a:schemeClr val="tx1"/>
              </a:solidFill>
            </a:endParaRPr>
          </a:p>
          <a:p>
            <a:pPr rtl="1"/>
            <a:r>
              <a:rPr lang="ar-DZ" sz="2800" b="1" dirty="0" smtClean="0">
                <a:solidFill>
                  <a:srgbClr val="C00000"/>
                </a:solidFill>
              </a:rPr>
              <a:t>هوية العلامة </a:t>
            </a:r>
            <a:r>
              <a:rPr lang="ar-DZ" sz="2800" dirty="0" smtClean="0">
                <a:solidFill>
                  <a:srgbClr val="C00000"/>
                </a:solidFill>
              </a:rPr>
              <a:t>التجارية هي مزيج من العديد من العوامل ، بما في ذلك الاسم والشعار والرموز والتصميم والتعبئة وأداء المنتج أو الخدمة، بالإضافة إلى الصورة أو نوع الارتباطات التي تتبادر إلى الذهن عندما يفكر المستهلكون  في علامة تجارية ما.</a:t>
            </a:r>
            <a:endParaRPr lang="fr-FR" sz="2800" b="1" dirty="0">
              <a:solidFill>
                <a:srgbClr val="C0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endPar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Sous-titre 2"/>
          <p:cNvSpPr>
            <a:spLocks noGrp="1"/>
          </p:cNvSpPr>
          <p:nvPr>
            <p:ph type="subTitle" idx="1"/>
          </p:nvPr>
        </p:nvSpPr>
        <p:spPr>
          <a:xfrm>
            <a:off x="1043608" y="1556792"/>
            <a:ext cx="6728792" cy="4608512"/>
          </a:xfrm>
        </p:spPr>
        <p:txBody>
          <a:bodyPr>
            <a:normAutofit fontScale="55000" lnSpcReduction="20000"/>
          </a:bodyPr>
          <a:lstStyle/>
          <a:p>
            <a:pPr rtl="1"/>
            <a:endParaRPr lang="ar-DZ" sz="4000" dirty="0" smtClean="0">
              <a:solidFill>
                <a:schemeClr val="tx1"/>
              </a:solidFill>
            </a:endParaRPr>
          </a:p>
          <a:p>
            <a:pPr algn="r" rtl="1"/>
            <a:r>
              <a:rPr lang="ar-DZ" sz="5100" b="1" dirty="0" smtClean="0">
                <a:solidFill>
                  <a:schemeClr val="tx2"/>
                </a:solidFill>
              </a:rPr>
              <a:t>3- </a:t>
            </a:r>
            <a:r>
              <a:rPr lang="ar-DZ" sz="5100" b="1" dirty="0" err="1" smtClean="0">
                <a:solidFill>
                  <a:schemeClr val="tx2"/>
                </a:solidFill>
              </a:rPr>
              <a:t>دوره </a:t>
            </a:r>
            <a:r>
              <a:rPr lang="ar-DZ" dirty="0" err="1" smtClean="0">
                <a:solidFill>
                  <a:schemeClr val="tx1"/>
                </a:solidFill>
              </a:rPr>
              <a:t>:</a:t>
            </a:r>
            <a:endParaRPr lang="ar-DZ" dirty="0" smtClean="0">
              <a:solidFill>
                <a:schemeClr val="tx1"/>
              </a:solidFill>
            </a:endParaRPr>
          </a:p>
          <a:p>
            <a:pPr rtl="1"/>
            <a:r>
              <a:rPr lang="ar-DZ" sz="4500" dirty="0" smtClean="0">
                <a:solidFill>
                  <a:schemeClr val="tx1"/>
                </a:solidFill>
              </a:rPr>
              <a:t>بناء، المحافظة على، وتطوير هوية العلامة</a:t>
            </a:r>
            <a:endParaRPr lang="fr-FR" sz="4500" dirty="0" smtClean="0">
              <a:solidFill>
                <a:schemeClr val="tx1"/>
              </a:solidFill>
            </a:endParaRPr>
          </a:p>
          <a:p>
            <a:r>
              <a:rPr lang="en-US" sz="3800" dirty="0" smtClean="0">
                <a:solidFill>
                  <a:schemeClr val="tx1"/>
                </a:solidFill>
              </a:rPr>
              <a:t>These can result from various forms of integrated marketing communications activities used by a company, including mass-media advertising, sales promotion offers, sponsorship activities at sporting or entertainment events, websites on the Internet, and direct-mail pieces such as letters, brochures, catalogs, or videos. </a:t>
            </a:r>
          </a:p>
          <a:p>
            <a:endParaRPr lang="en-US" sz="3800" dirty="0" smtClean="0">
              <a:solidFill>
                <a:schemeClr val="tx1"/>
              </a:solidFill>
            </a:endParaRPr>
          </a:p>
          <a:p>
            <a:r>
              <a:rPr lang="en-US" sz="3800" dirty="0" smtClean="0">
                <a:solidFill>
                  <a:schemeClr val="tx1"/>
                </a:solidFill>
              </a:rPr>
              <a:t>Consumers can also have contact with or receive information about a brand in stores at the point of sale; through articles or stories they see, hear, or read in the media; or through interactions with a company representative, such as a salesperson.</a:t>
            </a:r>
            <a:endParaRPr lang="fr-FR" sz="3800" b="1"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endPar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Sous-titre 2"/>
          <p:cNvSpPr>
            <a:spLocks noGrp="1"/>
          </p:cNvSpPr>
          <p:nvPr>
            <p:ph type="subTitle" idx="1"/>
          </p:nvPr>
        </p:nvSpPr>
        <p:spPr>
          <a:xfrm>
            <a:off x="1043608" y="1556792"/>
            <a:ext cx="6728792" cy="5015480"/>
          </a:xfrm>
        </p:spPr>
        <p:txBody>
          <a:bodyPr>
            <a:normAutofit fontScale="62500" lnSpcReduction="20000"/>
          </a:bodyPr>
          <a:lstStyle/>
          <a:p>
            <a:pPr rtl="1"/>
            <a:endParaRPr lang="ar-DZ" sz="4000" dirty="0" smtClean="0">
              <a:solidFill>
                <a:schemeClr val="tx1"/>
              </a:solidFill>
            </a:endParaRPr>
          </a:p>
          <a:p>
            <a:pPr algn="r" rtl="1"/>
            <a:r>
              <a:rPr lang="ar-DZ" sz="5100" b="1" dirty="0" smtClean="0">
                <a:solidFill>
                  <a:schemeClr val="tx2"/>
                </a:solidFill>
              </a:rPr>
              <a:t>3- </a:t>
            </a:r>
            <a:r>
              <a:rPr lang="ar-DZ" sz="5100" b="1" dirty="0" err="1" smtClean="0">
                <a:solidFill>
                  <a:schemeClr val="tx2"/>
                </a:solidFill>
              </a:rPr>
              <a:t>دوره </a:t>
            </a:r>
            <a:r>
              <a:rPr lang="ar-DZ" dirty="0" err="1" smtClean="0">
                <a:solidFill>
                  <a:schemeClr val="tx1"/>
                </a:solidFill>
              </a:rPr>
              <a:t>:</a:t>
            </a:r>
            <a:endParaRPr lang="ar-DZ" dirty="0" smtClean="0">
              <a:solidFill>
                <a:schemeClr val="tx1"/>
              </a:solidFill>
            </a:endParaRPr>
          </a:p>
          <a:p>
            <a:pPr rtl="1"/>
            <a:r>
              <a:rPr lang="ar-DZ" sz="4100" dirty="0" smtClean="0">
                <a:solidFill>
                  <a:schemeClr val="tx1"/>
                </a:solidFill>
              </a:rPr>
              <a:t>بناء، المحافظة على، وتطوير هوية العلامة</a:t>
            </a:r>
            <a:endParaRPr lang="fr-FR" sz="4100" dirty="0" smtClean="0">
              <a:solidFill>
                <a:schemeClr val="tx1"/>
              </a:solidFill>
            </a:endParaRPr>
          </a:p>
          <a:p>
            <a:r>
              <a:rPr lang="ar-DZ" sz="4000" dirty="0" smtClean="0">
                <a:solidFill>
                  <a:srgbClr val="C00000"/>
                </a:solidFill>
              </a:rPr>
              <a:t>يمكن أن ينتج ذلك عن أشكال مختلفة من أنشطة الاتصالات التسويقية المتكاملة التي تستخدمها الشركة ، بما في ذلك إعلانات وسائل الإعلام ، وعروض ترويج المبيعات ، وأنشطة الرعاية في الأحداث الرياضية أو الترفيهية ، ومواقع الويب على الإنترنت ، وقطع البريد المباشر مثل الرسائل والكتيبات ، كتالوجات أو مقاطع فيديو.</a:t>
            </a:r>
          </a:p>
          <a:p>
            <a:r>
              <a:rPr lang="ar-DZ" sz="4000" dirty="0" smtClean="0">
                <a:solidFill>
                  <a:srgbClr val="C00000"/>
                </a:solidFill>
              </a:rPr>
              <a:t> يمكن للمستهلكين أيضًا الاتصال بعلامة تجارية أو تلقي معلومات عنها في المتاجر عند نقطة البيع ؛ من خلال المقالات أو القصص التي يرونها أو يسمعونها أو يقرؤونها في وسائل الإعلام ؛ أو من خلال التفاعلات مع ممثل الشركة ، مثل مندوب المبيعات..</a:t>
            </a:r>
            <a:endParaRPr lang="fr-FR" sz="4000" b="1" dirty="0">
              <a:solidFill>
                <a:srgbClr val="C0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15616" y="116632"/>
            <a:ext cx="6408712" cy="908721"/>
          </a:xfrm>
        </p:spPr>
        <p:txBody>
          <a:bodyPr/>
          <a:lstStyle/>
          <a:p>
            <a:pPr rtl="1"/>
            <a:r>
              <a:rPr lang="ar-DZ" dirty="0" smtClean="0"/>
              <a:t> الاتصال</a:t>
            </a:r>
            <a:endParaRPr lang="fr-FR" dirty="0"/>
          </a:p>
        </p:txBody>
      </p:sp>
      <p:sp>
        <p:nvSpPr>
          <p:cNvPr id="3" name="Sous-titre 2"/>
          <p:cNvSpPr>
            <a:spLocks noGrp="1"/>
          </p:cNvSpPr>
          <p:nvPr>
            <p:ph type="subTitle" idx="1"/>
          </p:nvPr>
        </p:nvSpPr>
        <p:spPr>
          <a:xfrm>
            <a:off x="467544" y="980728"/>
            <a:ext cx="7704856" cy="5472608"/>
          </a:xfrm>
        </p:spPr>
        <p:style>
          <a:lnRef idx="2">
            <a:schemeClr val="dk1"/>
          </a:lnRef>
          <a:fillRef idx="1">
            <a:schemeClr val="lt1"/>
          </a:fillRef>
          <a:effectRef idx="0">
            <a:schemeClr val="dk1"/>
          </a:effectRef>
          <a:fontRef idx="minor">
            <a:schemeClr val="dk1"/>
          </a:fontRef>
        </p:style>
        <p:txBody>
          <a:bodyPr>
            <a:normAutofit/>
          </a:bodyPr>
          <a:lstStyle/>
          <a:p>
            <a:pPr rtl="1"/>
            <a:r>
              <a:rPr lang="ar-DZ"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endParaRPr lang="fr-F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just" rtl="1"/>
            <a:r>
              <a:rPr lang="fr-FR"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4</a:t>
            </a:r>
            <a:r>
              <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 </a:t>
            </a:r>
            <a:r>
              <a:rPr lang="ar-DZ" sz="2800" cap="all" dirty="0" err="1"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استراتيجياته:</a:t>
            </a:r>
            <a:endPar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endParaRPr>
          </a:p>
          <a:p>
            <a:pPr marL="514350" indent="-514350" algn="just" rtl="1">
              <a:buAutoNum type="arabic1Minus"/>
            </a:pPr>
            <a:r>
              <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استراتيجية </a:t>
            </a:r>
            <a:r>
              <a:rPr lang="ar-DZ" sz="2800" cap="all" dirty="0" err="1"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الجذب:</a:t>
            </a:r>
            <a:endPar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endParaRPr>
          </a:p>
          <a:p>
            <a:pPr marL="514350" indent="-514350" algn="just" rtl="1">
              <a:buAutoNum type="arabic1Minus"/>
            </a:pPr>
            <a:endPar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endParaRPr>
          </a:p>
          <a:p>
            <a:pPr marL="514350" indent="-514350" algn="just" rtl="1">
              <a:buAutoNum type="arabic1Minus"/>
            </a:pPr>
            <a:endPar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endParaRPr>
          </a:p>
          <a:p>
            <a:pPr marL="514350" indent="-514350" algn="just" rtl="1">
              <a:buAutoNum type="arabic1Minus"/>
            </a:pPr>
            <a:endPar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endParaRPr>
          </a:p>
          <a:p>
            <a:pPr marL="514350" indent="-514350" algn="just" rtl="1">
              <a:buAutoNum type="arabic1Minus"/>
            </a:pPr>
            <a:r>
              <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استراتيجية </a:t>
            </a:r>
            <a:r>
              <a:rPr lang="ar-DZ" sz="2800" cap="all" dirty="0" err="1"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الدفع:</a:t>
            </a:r>
            <a:endPar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endParaRPr>
          </a:p>
          <a:p>
            <a:pPr marL="514350" indent="-514350" algn="just" rtl="1"/>
            <a:endPar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endParaRPr>
          </a:p>
          <a:p>
            <a:pPr marL="514350" indent="-514350" algn="just" rtl="1"/>
            <a:endPar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endParaRPr>
          </a:p>
        </p:txBody>
      </p:sp>
      <p:sp>
        <p:nvSpPr>
          <p:cNvPr id="11" name="Rectangle 10"/>
          <p:cNvSpPr/>
          <p:nvPr/>
        </p:nvSpPr>
        <p:spPr>
          <a:xfrm>
            <a:off x="5364088" y="2492896"/>
            <a:ext cx="201622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t>الترويج: الإعلان</a:t>
            </a:r>
            <a:endParaRPr lang="fr-FR" sz="2400" b="1" dirty="0"/>
          </a:p>
        </p:txBody>
      </p:sp>
      <p:sp>
        <p:nvSpPr>
          <p:cNvPr id="13" name="Rectangle 12"/>
          <p:cNvSpPr/>
          <p:nvPr/>
        </p:nvSpPr>
        <p:spPr>
          <a:xfrm>
            <a:off x="5364088" y="3429000"/>
            <a:ext cx="201622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t>الزبون</a:t>
            </a:r>
            <a:endParaRPr lang="fr-FR" sz="2800" b="1" dirty="0"/>
          </a:p>
        </p:txBody>
      </p:sp>
      <p:sp>
        <p:nvSpPr>
          <p:cNvPr id="14" name="Rectangle 13"/>
          <p:cNvSpPr/>
          <p:nvPr/>
        </p:nvSpPr>
        <p:spPr>
          <a:xfrm>
            <a:off x="3131840" y="3429000"/>
            <a:ext cx="201622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t>الموزّع</a:t>
            </a:r>
            <a:endParaRPr lang="fr-FR" sz="2800" b="1" dirty="0"/>
          </a:p>
        </p:txBody>
      </p:sp>
      <p:sp>
        <p:nvSpPr>
          <p:cNvPr id="15" name="Rectangle 14"/>
          <p:cNvSpPr/>
          <p:nvPr/>
        </p:nvSpPr>
        <p:spPr>
          <a:xfrm>
            <a:off x="827584" y="3429000"/>
            <a:ext cx="201622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t>المؤسسة</a:t>
            </a:r>
            <a:endParaRPr lang="fr-FR" sz="2800" b="1" dirty="0"/>
          </a:p>
        </p:txBody>
      </p:sp>
      <p:sp>
        <p:nvSpPr>
          <p:cNvPr id="16" name="Flèche vers le bas 15"/>
          <p:cNvSpPr/>
          <p:nvPr/>
        </p:nvSpPr>
        <p:spPr>
          <a:xfrm>
            <a:off x="6228184" y="3068960"/>
            <a:ext cx="144016" cy="504056"/>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Flèche gauche 16"/>
          <p:cNvSpPr/>
          <p:nvPr/>
        </p:nvSpPr>
        <p:spPr>
          <a:xfrm>
            <a:off x="5004048" y="3645024"/>
            <a:ext cx="360040" cy="189735"/>
          </a:xfrm>
          <a:prstGeom prst="lef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Flèche gauche 17"/>
          <p:cNvSpPr/>
          <p:nvPr/>
        </p:nvSpPr>
        <p:spPr>
          <a:xfrm>
            <a:off x="2771800" y="3645024"/>
            <a:ext cx="360040" cy="189735"/>
          </a:xfrm>
          <a:prstGeom prst="lef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p:cNvSpPr/>
          <p:nvPr/>
        </p:nvSpPr>
        <p:spPr>
          <a:xfrm>
            <a:off x="5516488" y="4581128"/>
            <a:ext cx="201622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t>الترويج: قوّة البيع</a:t>
            </a:r>
            <a:endParaRPr lang="fr-FR" sz="2400" b="1" dirty="0"/>
          </a:p>
        </p:txBody>
      </p:sp>
      <p:sp>
        <p:nvSpPr>
          <p:cNvPr id="20" name="Rectangle 19"/>
          <p:cNvSpPr/>
          <p:nvPr/>
        </p:nvSpPr>
        <p:spPr>
          <a:xfrm>
            <a:off x="5508104" y="5589240"/>
            <a:ext cx="201622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t>الزبون</a:t>
            </a:r>
            <a:endParaRPr lang="fr-FR" sz="2800" b="1" dirty="0"/>
          </a:p>
        </p:txBody>
      </p:sp>
      <p:sp>
        <p:nvSpPr>
          <p:cNvPr id="21" name="Rectangle 20"/>
          <p:cNvSpPr/>
          <p:nvPr/>
        </p:nvSpPr>
        <p:spPr>
          <a:xfrm>
            <a:off x="3131840" y="5589240"/>
            <a:ext cx="201622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t>الموزّع</a:t>
            </a:r>
            <a:endParaRPr lang="fr-FR" sz="2800" b="1" dirty="0"/>
          </a:p>
        </p:txBody>
      </p:sp>
      <p:sp>
        <p:nvSpPr>
          <p:cNvPr id="22" name="Rectangle 21"/>
          <p:cNvSpPr/>
          <p:nvPr/>
        </p:nvSpPr>
        <p:spPr>
          <a:xfrm>
            <a:off x="827584" y="5589240"/>
            <a:ext cx="201622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t>المؤسسة</a:t>
            </a:r>
            <a:endParaRPr lang="fr-FR" sz="2800" b="1" dirty="0"/>
          </a:p>
        </p:txBody>
      </p:sp>
      <p:sp>
        <p:nvSpPr>
          <p:cNvPr id="24" name="Flèche gauche 23"/>
          <p:cNvSpPr/>
          <p:nvPr/>
        </p:nvSpPr>
        <p:spPr>
          <a:xfrm rot="11019379">
            <a:off x="5156448" y="5805264"/>
            <a:ext cx="360040" cy="189735"/>
          </a:xfrm>
          <a:prstGeom prst="lef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Flèche gauche 24"/>
          <p:cNvSpPr/>
          <p:nvPr/>
        </p:nvSpPr>
        <p:spPr>
          <a:xfrm rot="10967210">
            <a:off x="2771800" y="5805264"/>
            <a:ext cx="360040" cy="189735"/>
          </a:xfrm>
          <a:prstGeom prst="lef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3" name="Connecteur en arc 32"/>
          <p:cNvCxnSpPr>
            <a:stCxn id="19" idx="1"/>
          </p:cNvCxnSpPr>
          <p:nvPr/>
        </p:nvCxnSpPr>
        <p:spPr>
          <a:xfrm rot="10800000" flipV="1">
            <a:off x="4499992" y="4869160"/>
            <a:ext cx="1016496" cy="720080"/>
          </a:xfrm>
          <a:prstGeom prst="curvedConnector3">
            <a:avLst>
              <a:gd name="adj1" fmla="val 103214"/>
            </a:avLst>
          </a:prstGeom>
          <a:ln w="57150">
            <a:solidFill>
              <a:srgbClr val="C00000"/>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4000" b="1" dirty="0" smtClean="0"/>
              <a:t>الاتصال</a:t>
            </a:r>
            <a:r>
              <a:rPr lang="ar-DZ" sz="3200" dirty="0" smtClean="0"/>
              <a:t> </a:t>
            </a:r>
            <a:r>
              <a:rPr lang="ar-DZ" sz="3600" b="1" dirty="0" smtClean="0">
                <a:solidFill>
                  <a:srgbClr val="C00000"/>
                </a:solidFill>
              </a:rPr>
              <a:t/>
            </a:r>
            <a:br>
              <a:rPr lang="ar-DZ" sz="3600" b="1" dirty="0" smtClean="0">
                <a:solidFill>
                  <a:srgbClr val="C00000"/>
                </a:solidFill>
              </a:rPr>
            </a:br>
            <a:r>
              <a:rPr lang="ar-DZ"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2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2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556792"/>
            <a:ext cx="6728792" cy="4608512"/>
          </a:xfrm>
        </p:spPr>
        <p:txBody>
          <a:bodyPr>
            <a:normAutofit/>
          </a:bodyPr>
          <a:lstStyle/>
          <a:p>
            <a:pPr rtl="1"/>
            <a:endParaRPr lang="ar-DZ" sz="2800" dirty="0" smtClean="0">
              <a:solidFill>
                <a:schemeClr val="tx1"/>
              </a:solidFill>
            </a:endParaRPr>
          </a:p>
          <a:p>
            <a:pPr rtl="1"/>
            <a:r>
              <a:rPr lang="ar-DZ" sz="2800" b="1" dirty="0" smtClean="0">
                <a:solidFill>
                  <a:srgbClr val="C00000"/>
                </a:solidFill>
              </a:rPr>
              <a:t>5ـ أسباب تزايد أهمية الاتصالات التسويقية المتكاملة</a:t>
            </a:r>
            <a:r>
              <a:rPr lang="fr-FR" sz="2800" b="1" dirty="0" smtClean="0">
                <a:solidFill>
                  <a:schemeClr val="tx1"/>
                </a:solidFill>
              </a:rPr>
              <a:t> </a:t>
            </a:r>
            <a:r>
              <a:rPr lang="ar-DZ" sz="2800" dirty="0" err="1" smtClean="0">
                <a:solidFill>
                  <a:schemeClr val="tx1"/>
                </a:solidFill>
              </a:rPr>
              <a:t>:</a:t>
            </a:r>
            <a:endParaRPr lang="ar-DZ" sz="2800" dirty="0" smtClean="0">
              <a:solidFill>
                <a:schemeClr val="tx1"/>
              </a:solidFill>
            </a:endParaRPr>
          </a:p>
          <a:p>
            <a:pPr rtl="1"/>
            <a:endParaRPr lang="fr-FR" sz="2800" dirty="0" smtClean="0">
              <a:solidFill>
                <a:schemeClr val="tx1"/>
              </a:solidFill>
            </a:endParaRPr>
          </a:p>
          <a:p>
            <a:pPr marL="514350" indent="-514350" algn="r" rtl="1">
              <a:buFont typeface="+mj-lt"/>
              <a:buAutoNum type="arabicPeriod"/>
            </a:pPr>
            <a:r>
              <a:rPr lang="ar-DZ" b="1" dirty="0" smtClean="0">
                <a:solidFill>
                  <a:schemeClr val="tx1"/>
                </a:solidFill>
              </a:rPr>
              <a:t>الدور الإستراتيجي لعملية التكامل</a:t>
            </a:r>
          </a:p>
          <a:p>
            <a:pPr marL="514350" indent="-514350" algn="r" rtl="1">
              <a:buFont typeface="+mj-lt"/>
              <a:buAutoNum type="arabicPeriod"/>
            </a:pPr>
            <a:r>
              <a:rPr lang="ar-DZ" b="1" dirty="0" smtClean="0">
                <a:solidFill>
                  <a:schemeClr val="tx1"/>
                </a:solidFill>
              </a:rPr>
              <a:t>التكيف مع التغير الحاصل في البيئة</a:t>
            </a:r>
          </a:p>
          <a:p>
            <a:pPr marL="514350" indent="-514350" algn="r" rtl="1">
              <a:buFont typeface="+mj-lt"/>
              <a:buAutoNum type="arabicPeriod"/>
            </a:pPr>
            <a:r>
              <a:rPr lang="ar-DZ" b="1" dirty="0" smtClean="0">
                <a:solidFill>
                  <a:schemeClr val="tx1"/>
                </a:solidFill>
              </a:rPr>
              <a:t>الثورة الحاصلة في مجال التسويق</a:t>
            </a:r>
            <a:endParaRPr lang="fr-FR" b="1" dirty="0" smtClean="0">
              <a:solidFill>
                <a:schemeClr val="tx1"/>
              </a:solidFill>
            </a:endParaRPr>
          </a:p>
          <a:p>
            <a:pPr algn="r" rtl="1"/>
            <a:endParaRPr lang="fr-FR" dirty="0" smtClean="0">
              <a:solidFill>
                <a:schemeClr val="tx1"/>
              </a:solidFill>
            </a:endParaRPr>
          </a:p>
          <a:p>
            <a:pPr rtl="1"/>
            <a:endParaRPr lang="fr-FR" sz="2800" b="1"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556792"/>
            <a:ext cx="6728792" cy="4608512"/>
          </a:xfrm>
        </p:spPr>
        <p:txBody>
          <a:bodyPr>
            <a:normAutofit fontScale="92500" lnSpcReduction="20000"/>
          </a:bodyPr>
          <a:lstStyle/>
          <a:p>
            <a:pPr rtl="1"/>
            <a:endParaRPr lang="ar-DZ" sz="2800" dirty="0" smtClean="0">
              <a:solidFill>
                <a:schemeClr val="tx1"/>
              </a:solidFill>
            </a:endParaRPr>
          </a:p>
          <a:p>
            <a:pPr rtl="1"/>
            <a:r>
              <a:rPr lang="ar-DZ" sz="2800" b="1" dirty="0" smtClean="0">
                <a:solidFill>
                  <a:srgbClr val="C00000"/>
                </a:solidFill>
              </a:rPr>
              <a:t>5ـ أسباب تزايد أهمية الاتصالات التسويقية المتكاملة</a:t>
            </a:r>
            <a:r>
              <a:rPr lang="fr-FR" sz="2800" b="1" dirty="0" smtClean="0">
                <a:solidFill>
                  <a:schemeClr val="tx1"/>
                </a:solidFill>
              </a:rPr>
              <a:t> </a:t>
            </a:r>
            <a:r>
              <a:rPr lang="ar-DZ" sz="2800" dirty="0" err="1" smtClean="0">
                <a:solidFill>
                  <a:schemeClr val="tx1"/>
                </a:solidFill>
              </a:rPr>
              <a:t>:</a:t>
            </a:r>
            <a:endParaRPr lang="ar-DZ" sz="2800" dirty="0" smtClean="0">
              <a:solidFill>
                <a:schemeClr val="tx1"/>
              </a:solidFill>
            </a:endParaRPr>
          </a:p>
          <a:p>
            <a:pPr marL="514350" indent="-514350" algn="r" rtl="1">
              <a:buFont typeface="+mj-lt"/>
              <a:buAutoNum type="arabicPeriod"/>
            </a:pPr>
            <a:r>
              <a:rPr lang="ar-DZ" b="1" dirty="0" smtClean="0">
                <a:solidFill>
                  <a:schemeClr val="tx1"/>
                </a:solidFill>
              </a:rPr>
              <a:t>الدور الاستراتيجي لعملية التكامل</a:t>
            </a:r>
            <a:endParaRPr lang="fr-FR" b="1" dirty="0" smtClean="0">
              <a:solidFill>
                <a:schemeClr val="tx1"/>
              </a:solidFill>
            </a:endParaRPr>
          </a:p>
          <a:p>
            <a:pPr marL="514350" indent="-514350" algn="r" rtl="1"/>
            <a:endParaRPr lang="ar-DZ" b="1" dirty="0" smtClean="0">
              <a:solidFill>
                <a:schemeClr val="tx1"/>
              </a:solidFill>
            </a:endParaRPr>
          </a:p>
          <a:p>
            <a:pPr algn="l"/>
            <a:r>
              <a:rPr lang="en-US" sz="2800" dirty="0" smtClean="0">
                <a:solidFill>
                  <a:schemeClr val="tx1"/>
                </a:solidFill>
              </a:rPr>
              <a:t>By coordinating their marketing communications</a:t>
            </a:r>
          </a:p>
          <a:p>
            <a:pPr algn="l"/>
            <a:r>
              <a:rPr lang="en-US" sz="2800" dirty="0" smtClean="0">
                <a:solidFill>
                  <a:schemeClr val="tx1"/>
                </a:solidFill>
              </a:rPr>
              <a:t>efforts, companies can avoid duplication, take advantage of synergy among promotional tools, and develop more efficient and effective marketing communications programs. It is one of the easiest ways for a company to maximize the return on its investment in marketing and promotion</a:t>
            </a:r>
            <a:endParaRPr lang="fr-FR" sz="2800" dirty="0" smtClean="0">
              <a:solidFill>
                <a:schemeClr val="tx1"/>
              </a:solidFill>
            </a:endParaRPr>
          </a:p>
          <a:p>
            <a:pPr rtl="1"/>
            <a:endParaRPr lang="fr-FR" sz="2800" b="1" dirty="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556792"/>
            <a:ext cx="6728792" cy="4608512"/>
          </a:xfrm>
        </p:spPr>
        <p:txBody>
          <a:bodyPr>
            <a:normAutofit lnSpcReduction="10000"/>
          </a:bodyPr>
          <a:lstStyle/>
          <a:p>
            <a:pPr rtl="1"/>
            <a:endParaRPr lang="ar-DZ" sz="2800" dirty="0" smtClean="0">
              <a:solidFill>
                <a:schemeClr val="tx1"/>
              </a:solidFill>
            </a:endParaRPr>
          </a:p>
          <a:p>
            <a:pPr rtl="1"/>
            <a:r>
              <a:rPr lang="ar-DZ" sz="2800" b="1" dirty="0" smtClean="0">
                <a:solidFill>
                  <a:srgbClr val="C00000"/>
                </a:solidFill>
              </a:rPr>
              <a:t>5ـ أسباب تزايد أهمية الاتصالات التسويقية المتكاملة</a:t>
            </a:r>
            <a:r>
              <a:rPr lang="fr-FR" sz="2800" b="1" dirty="0" smtClean="0">
                <a:solidFill>
                  <a:schemeClr val="tx1"/>
                </a:solidFill>
              </a:rPr>
              <a:t> </a:t>
            </a:r>
            <a:r>
              <a:rPr lang="ar-DZ" sz="2800" dirty="0" smtClean="0">
                <a:solidFill>
                  <a:schemeClr val="tx1"/>
                </a:solidFill>
              </a:rPr>
              <a:t>:</a:t>
            </a:r>
          </a:p>
          <a:p>
            <a:pPr rtl="1"/>
            <a:endParaRPr lang="ar-DZ" sz="2800" dirty="0" smtClean="0">
              <a:solidFill>
                <a:schemeClr val="tx1"/>
              </a:solidFill>
            </a:endParaRPr>
          </a:p>
          <a:p>
            <a:pPr marL="514350" indent="-514350" algn="r" rtl="1">
              <a:buFont typeface="+mj-lt"/>
              <a:buAutoNum type="arabicPeriod"/>
            </a:pPr>
            <a:r>
              <a:rPr lang="ar-DZ" b="1" dirty="0" smtClean="0">
                <a:solidFill>
                  <a:schemeClr val="tx1"/>
                </a:solidFill>
              </a:rPr>
              <a:t>الدور </a:t>
            </a:r>
            <a:r>
              <a:rPr lang="ar-DZ" b="1" dirty="0" err="1" smtClean="0">
                <a:solidFill>
                  <a:schemeClr val="tx1"/>
                </a:solidFill>
              </a:rPr>
              <a:t>الاسترتيجي</a:t>
            </a:r>
            <a:r>
              <a:rPr lang="ar-DZ" b="1" dirty="0" smtClean="0">
                <a:solidFill>
                  <a:schemeClr val="tx1"/>
                </a:solidFill>
              </a:rPr>
              <a:t> لعملية التكامل</a:t>
            </a:r>
            <a:endParaRPr lang="fr-FR" b="1" dirty="0" smtClean="0">
              <a:solidFill>
                <a:schemeClr val="tx1"/>
              </a:solidFill>
            </a:endParaRPr>
          </a:p>
          <a:p>
            <a:pPr rtl="1"/>
            <a:r>
              <a:rPr lang="ar-DZ" sz="2800" dirty="0" smtClean="0">
                <a:solidFill>
                  <a:srgbClr val="C00000"/>
                </a:solidFill>
              </a:rPr>
              <a:t>من خلال تنسيق جهود الاتصالات التسويقية الخاصة بها، يمكن للشركات تجنب الازدواجية، والاستفادة من التآزر بين الأدوات الترويجية، وتطوير برامج اتصالات تسويقية أكثر كفاءة وفعالية. إنها إحدى أسهل الطرق التي يمكن للشركة من خلالها تعظيم عائد استثمارها في التسويق والترويج</a:t>
            </a:r>
            <a:endParaRPr lang="fr-FR" sz="2800" b="1" dirty="0">
              <a:solidFill>
                <a:srgbClr val="C0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556792"/>
            <a:ext cx="6728792" cy="4608512"/>
          </a:xfrm>
        </p:spPr>
        <p:txBody>
          <a:bodyPr>
            <a:normAutofit fontScale="92500" lnSpcReduction="10000"/>
          </a:bodyPr>
          <a:lstStyle/>
          <a:p>
            <a:pPr rtl="1"/>
            <a:endParaRPr lang="ar-DZ" sz="2800" dirty="0" smtClean="0">
              <a:solidFill>
                <a:schemeClr val="tx1"/>
              </a:solidFill>
            </a:endParaRPr>
          </a:p>
          <a:p>
            <a:pPr rtl="1"/>
            <a:r>
              <a:rPr lang="ar-DZ" sz="2800" b="1" dirty="0" smtClean="0">
                <a:solidFill>
                  <a:srgbClr val="C00000"/>
                </a:solidFill>
              </a:rPr>
              <a:t>5ـ أسباب تزايد أهمية الاتصالات التسويقية المتكاملة</a:t>
            </a:r>
            <a:r>
              <a:rPr lang="fr-FR" sz="2800" b="1" dirty="0" smtClean="0">
                <a:solidFill>
                  <a:schemeClr val="tx1"/>
                </a:solidFill>
              </a:rPr>
              <a:t> </a:t>
            </a:r>
            <a:r>
              <a:rPr lang="ar-DZ" sz="2800" dirty="0" err="1" smtClean="0">
                <a:solidFill>
                  <a:schemeClr val="tx1"/>
                </a:solidFill>
              </a:rPr>
              <a:t>:</a:t>
            </a:r>
            <a:endParaRPr lang="ar-DZ" sz="2800" dirty="0" smtClean="0">
              <a:solidFill>
                <a:schemeClr val="tx1"/>
              </a:solidFill>
            </a:endParaRPr>
          </a:p>
          <a:p>
            <a:pPr marL="514350" indent="-514350" algn="r" rtl="1"/>
            <a:r>
              <a:rPr lang="ar-DZ" b="1" dirty="0" smtClean="0">
                <a:solidFill>
                  <a:schemeClr val="tx1"/>
                </a:solidFill>
              </a:rPr>
              <a:t> </a:t>
            </a:r>
            <a:r>
              <a:rPr lang="ar-DZ" b="1" dirty="0" err="1" smtClean="0">
                <a:solidFill>
                  <a:schemeClr val="tx1"/>
                </a:solidFill>
              </a:rPr>
              <a:t>2.</a:t>
            </a:r>
            <a:r>
              <a:rPr lang="ar-DZ" b="1" dirty="0" smtClean="0">
                <a:solidFill>
                  <a:schemeClr val="tx1"/>
                </a:solidFill>
              </a:rPr>
              <a:t> التكيف مع التغير الحاصل في البيئة</a:t>
            </a:r>
          </a:p>
          <a:p>
            <a:pPr algn="l"/>
            <a:r>
              <a:rPr lang="en-US" sz="2600" dirty="0" smtClean="0">
                <a:solidFill>
                  <a:schemeClr val="tx1"/>
                </a:solidFill>
              </a:rPr>
              <a:t>Major changes have occurred among consumers with respect to demographics, lifestyles, media use, and buying and shopping patterns. For example,</a:t>
            </a:r>
            <a:r>
              <a:rPr lang="fr-FR" sz="2600" dirty="0" smtClean="0">
                <a:solidFill>
                  <a:schemeClr val="tx1"/>
                </a:solidFill>
              </a:rPr>
              <a:t> TV, Online services, (</a:t>
            </a:r>
            <a:r>
              <a:rPr lang="fr-FR" sz="2600" dirty="0" err="1" smtClean="0">
                <a:solidFill>
                  <a:schemeClr val="tx1"/>
                </a:solidFill>
              </a:rPr>
              <a:t>television</a:t>
            </a:r>
            <a:r>
              <a:rPr lang="fr-FR" sz="2600" dirty="0" smtClean="0">
                <a:solidFill>
                  <a:schemeClr val="tx1"/>
                </a:solidFill>
              </a:rPr>
              <a:t>, radio, magazines, </a:t>
            </a:r>
            <a:r>
              <a:rPr lang="en-US" sz="2600" dirty="0" smtClean="0">
                <a:solidFill>
                  <a:schemeClr val="tx1"/>
                </a:solidFill>
              </a:rPr>
              <a:t>are becoming more fragmented and reaching smaller and more selective audiences).</a:t>
            </a:r>
          </a:p>
          <a:p>
            <a:pPr algn="l"/>
            <a:r>
              <a:rPr lang="fr-FR" sz="2600" dirty="0" err="1" smtClean="0">
                <a:solidFill>
                  <a:schemeClr val="tx1"/>
                </a:solidFill>
              </a:rPr>
              <a:t>Consumers</a:t>
            </a:r>
            <a:r>
              <a:rPr lang="fr-FR" sz="2600" dirty="0" smtClean="0">
                <a:solidFill>
                  <a:schemeClr val="tx1"/>
                </a:solidFill>
              </a:rPr>
              <a:t>’ are </a:t>
            </a:r>
            <a:r>
              <a:rPr lang="en-US" sz="2600" dirty="0" smtClean="0">
                <a:solidFill>
                  <a:schemeClr val="tx1"/>
                </a:solidFill>
              </a:rPr>
              <a:t>being less responsive to </a:t>
            </a:r>
            <a:r>
              <a:rPr lang="en-US" sz="2600" dirty="0" err="1" smtClean="0">
                <a:solidFill>
                  <a:schemeClr val="tx1"/>
                </a:solidFill>
              </a:rPr>
              <a:t>raditional</a:t>
            </a:r>
            <a:r>
              <a:rPr lang="en-US" sz="2600" dirty="0" smtClean="0">
                <a:solidFill>
                  <a:schemeClr val="tx1"/>
                </a:solidFill>
              </a:rPr>
              <a:t> advertising (</a:t>
            </a:r>
            <a:r>
              <a:rPr lang="fr-FR" sz="2600" dirty="0" err="1" smtClean="0">
                <a:solidFill>
                  <a:schemeClr val="tx1"/>
                </a:solidFill>
              </a:rPr>
              <a:t>marketers</a:t>
            </a:r>
            <a:r>
              <a:rPr lang="fr-FR" sz="2600" dirty="0" smtClean="0">
                <a:solidFill>
                  <a:schemeClr val="tx1"/>
                </a:solidFill>
              </a:rPr>
              <a:t> </a:t>
            </a:r>
            <a:r>
              <a:rPr lang="fr-FR" sz="2600" dirty="0" err="1" smtClean="0">
                <a:solidFill>
                  <a:schemeClr val="tx1"/>
                </a:solidFill>
              </a:rPr>
              <a:t>often</a:t>
            </a:r>
            <a:r>
              <a:rPr lang="fr-FR" sz="2600" dirty="0" smtClean="0">
                <a:solidFill>
                  <a:schemeClr val="tx1"/>
                </a:solidFill>
              </a:rPr>
              <a:t> </a:t>
            </a:r>
            <a:r>
              <a:rPr lang="fr-FR" sz="2600" dirty="0" err="1" smtClean="0">
                <a:solidFill>
                  <a:schemeClr val="tx1"/>
                </a:solidFill>
              </a:rPr>
              <a:t>hire</a:t>
            </a:r>
            <a:r>
              <a:rPr lang="fr-FR" sz="2600" dirty="0" smtClean="0">
                <a:solidFill>
                  <a:schemeClr val="tx1"/>
                </a:solidFill>
              </a:rPr>
              <a:t> </a:t>
            </a:r>
            <a:r>
              <a:rPr lang="fr-FR" sz="2600" dirty="0" err="1" smtClean="0">
                <a:solidFill>
                  <a:schemeClr val="tx1"/>
                </a:solidFill>
              </a:rPr>
              <a:t>product</a:t>
            </a:r>
            <a:r>
              <a:rPr lang="fr-FR" sz="2600" dirty="0" smtClean="0">
                <a:solidFill>
                  <a:schemeClr val="tx1"/>
                </a:solidFill>
              </a:rPr>
              <a:t> </a:t>
            </a:r>
            <a:r>
              <a:rPr lang="en-US" sz="2600" dirty="0" smtClean="0">
                <a:solidFill>
                  <a:schemeClr val="tx1"/>
                </a:solidFill>
              </a:rPr>
              <a:t>placement firms to get their brands into TV shows and </a:t>
            </a:r>
            <a:r>
              <a:rPr lang="fr-FR" sz="2600" dirty="0" err="1" smtClean="0">
                <a:solidFill>
                  <a:schemeClr val="tx1"/>
                </a:solidFill>
              </a:rPr>
              <a:t>movies</a:t>
            </a:r>
            <a:r>
              <a:rPr lang="fr-FR" sz="2600" dirty="0" smtClean="0">
                <a:solidFill>
                  <a:schemeClr val="tx1"/>
                </a:solidFill>
              </a:rPr>
              <a:t>.)</a:t>
            </a:r>
            <a:r>
              <a:rPr lang="en-US" sz="2600" dirty="0" smtClean="0">
                <a:solidFill>
                  <a:schemeClr val="tx1"/>
                </a:solidFill>
              </a:rPr>
              <a:t> </a:t>
            </a:r>
            <a:endParaRPr lang="ar-DZ" sz="2600" b="1" dirty="0" smtClean="0">
              <a:solidFill>
                <a:schemeClr val="tx1"/>
              </a:solidFill>
            </a:endParaRPr>
          </a:p>
          <a:p>
            <a:pPr algn="l" rtl="1"/>
            <a:endParaRPr lang="fr-FR" dirty="0" smtClean="0">
              <a:solidFill>
                <a:schemeClr val="tx1"/>
              </a:solidFill>
            </a:endParaRPr>
          </a:p>
          <a:p>
            <a:pPr algn="l" rtl="1"/>
            <a:endParaRPr lang="fr-FR" sz="2800" b="1"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15616" y="116632"/>
            <a:ext cx="6408712" cy="908721"/>
          </a:xfrm>
        </p:spPr>
        <p:txBody>
          <a:bodyPr/>
          <a:lstStyle/>
          <a:p>
            <a:pPr rtl="1"/>
            <a:r>
              <a:rPr lang="ar-DZ" dirty="0" smtClean="0"/>
              <a:t> الاتصال</a:t>
            </a:r>
            <a:endParaRPr lang="fr-FR" dirty="0"/>
          </a:p>
        </p:txBody>
      </p:sp>
      <p:sp>
        <p:nvSpPr>
          <p:cNvPr id="3" name="Sous-titre 2"/>
          <p:cNvSpPr>
            <a:spLocks noGrp="1"/>
          </p:cNvSpPr>
          <p:nvPr>
            <p:ph type="subTitle" idx="1"/>
          </p:nvPr>
        </p:nvSpPr>
        <p:spPr>
          <a:xfrm>
            <a:off x="467544" y="980728"/>
            <a:ext cx="7704856" cy="5472608"/>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pPr rtl="1"/>
            <a:r>
              <a:rPr lang="ar-DZ"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endParaRPr lang="fr-F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just" rtl="1"/>
            <a:r>
              <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1- </a:t>
            </a:r>
            <a:r>
              <a:rPr lang="ar-DZ" sz="2800" cap="all" dirty="0" err="1"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مفهومه:</a:t>
            </a:r>
            <a:endPar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endParaRPr>
          </a:p>
          <a:p>
            <a:pPr rtl="1"/>
            <a:r>
              <a:rPr lang="ar-DZ" sz="2800" dirty="0" smtClean="0"/>
              <a:t> </a:t>
            </a:r>
            <a:r>
              <a:rPr lang="ar-DZ" sz="2800" dirty="0" smtClean="0">
                <a:solidFill>
                  <a:schemeClr val="tx1"/>
                </a:solidFill>
              </a:rPr>
              <a:t>إنّ إيمان المؤسّسات الحديثة أصبح عميقا بأنّ بيئة الأعمال المحتضنة لنشاطاتها مملوءة بالفرص، محفوفة بالمخاطر، لا </a:t>
            </a:r>
            <a:r>
              <a:rPr lang="ar-DZ" sz="2800" dirty="0" err="1" smtClean="0">
                <a:solidFill>
                  <a:schemeClr val="tx1"/>
                </a:solidFill>
              </a:rPr>
              <a:t>سيما</a:t>
            </a:r>
            <a:r>
              <a:rPr lang="ar-DZ" sz="2800" dirty="0" smtClean="0">
                <a:solidFill>
                  <a:schemeClr val="tx1"/>
                </a:solidFill>
              </a:rPr>
              <a:t> منها تلك النّاجمة عن </a:t>
            </a:r>
            <a:r>
              <a:rPr lang="ar-DZ" sz="2800" dirty="0" err="1" smtClean="0">
                <a:solidFill>
                  <a:schemeClr val="tx1"/>
                </a:solidFill>
              </a:rPr>
              <a:t>المنافسة.</a:t>
            </a:r>
            <a:r>
              <a:rPr lang="ar-DZ" sz="2800" dirty="0" smtClean="0">
                <a:solidFill>
                  <a:schemeClr val="tx1"/>
                </a:solidFill>
              </a:rPr>
              <a:t> ومن أجل تثبيت مكانتها و تعزيز موقعها تسعى هذه المؤسّسات إلى توطيد الصّلة، قبليا و </a:t>
            </a:r>
            <a:r>
              <a:rPr lang="ar-DZ" sz="2800" dirty="0" err="1" smtClean="0">
                <a:solidFill>
                  <a:schemeClr val="tx1"/>
                </a:solidFill>
              </a:rPr>
              <a:t>بعديا</a:t>
            </a:r>
            <a:r>
              <a:rPr lang="ar-DZ" sz="2800" dirty="0" smtClean="0">
                <a:solidFill>
                  <a:schemeClr val="tx1"/>
                </a:solidFill>
              </a:rPr>
              <a:t>، ببيئتها اعتمادا على آليتين </a:t>
            </a:r>
            <a:r>
              <a:rPr lang="ar-DZ" sz="2800" dirty="0" err="1" smtClean="0">
                <a:solidFill>
                  <a:schemeClr val="tx1"/>
                </a:solidFill>
              </a:rPr>
              <a:t>أساسيتين:-</a:t>
            </a:r>
            <a:endParaRPr lang="fr-FR" sz="2800" dirty="0" smtClean="0">
              <a:solidFill>
                <a:schemeClr val="tx1"/>
              </a:solidFill>
            </a:endParaRPr>
          </a:p>
          <a:p>
            <a:pPr rtl="1"/>
            <a:r>
              <a:rPr lang="ar-DZ" sz="2800" dirty="0" smtClean="0">
                <a:solidFill>
                  <a:schemeClr val="tx1"/>
                </a:solidFill>
              </a:rPr>
              <a:t> </a:t>
            </a:r>
            <a:endParaRPr lang="fr-FR" sz="2800" dirty="0" smtClean="0">
              <a:solidFill>
                <a:schemeClr val="tx1"/>
              </a:solidFill>
            </a:endParaRPr>
          </a:p>
          <a:p>
            <a:pPr lvl="0" algn="r" rtl="1"/>
            <a:r>
              <a:rPr lang="ar-DZ" sz="2800" b="1" u="sng" dirty="0" smtClean="0">
                <a:solidFill>
                  <a:schemeClr val="tx1"/>
                </a:solidFill>
              </a:rPr>
              <a:t>دراسة السّوق</a:t>
            </a:r>
            <a:r>
              <a:rPr lang="ar-DZ" sz="2800" dirty="0" smtClean="0">
                <a:solidFill>
                  <a:schemeClr val="tx1"/>
                </a:solidFill>
              </a:rPr>
              <a:t>، وهي أداة اتّصال توظّف في تحصيل المعلومات من البيئة  </a:t>
            </a:r>
          </a:p>
          <a:p>
            <a:pPr lvl="0" algn="r" rtl="1"/>
            <a:r>
              <a:rPr lang="ar-DZ" sz="2800" dirty="0" smtClean="0">
                <a:solidFill>
                  <a:schemeClr val="tx1"/>
                </a:solidFill>
              </a:rPr>
              <a:t>        نحو  المؤسّسة قصد تكييف أدائها و تعديله، </a:t>
            </a:r>
          </a:p>
          <a:p>
            <a:pPr lvl="0" algn="r" rtl="1"/>
            <a:r>
              <a:rPr lang="ar-DZ" sz="2800" b="1" u="sng" dirty="0" smtClean="0">
                <a:solidFill>
                  <a:schemeClr val="tx1"/>
                </a:solidFill>
              </a:rPr>
              <a:t>الاتصال التسويقي</a:t>
            </a:r>
            <a:r>
              <a:rPr lang="ar-DZ" sz="2800" u="sng" dirty="0" smtClean="0">
                <a:solidFill>
                  <a:schemeClr val="tx1"/>
                </a:solidFill>
              </a:rPr>
              <a:t>،</a:t>
            </a:r>
            <a:r>
              <a:rPr lang="ar-DZ" sz="2800" dirty="0" smtClean="0">
                <a:solidFill>
                  <a:schemeClr val="tx1"/>
                </a:solidFill>
              </a:rPr>
              <a:t> وهو أداة اتّصال توظّف في نقل المعلومات من </a:t>
            </a:r>
          </a:p>
          <a:p>
            <a:pPr lvl="0" algn="r" rtl="1"/>
            <a:r>
              <a:rPr lang="ar-DZ" sz="2800" dirty="0" smtClean="0">
                <a:solidFill>
                  <a:schemeClr val="tx1"/>
                </a:solidFill>
              </a:rPr>
              <a:t>        المؤسّسة نحو البيئة قصد إعلام العملاء و تعريفهم و حثّهم و        </a:t>
            </a:r>
          </a:p>
          <a:p>
            <a:pPr lvl="0" algn="r" rtl="1"/>
            <a:r>
              <a:rPr lang="ar-DZ" sz="2800" dirty="0" smtClean="0">
                <a:solidFill>
                  <a:schemeClr val="tx1"/>
                </a:solidFill>
              </a:rPr>
              <a:t>        تشجيعهم على الشّراء .</a:t>
            </a:r>
            <a:endParaRPr lang="fr-FR" sz="2800" dirty="0" smtClean="0">
              <a:solidFill>
                <a:schemeClr val="tx1"/>
              </a:solidFill>
            </a:endParaRPr>
          </a:p>
          <a:p>
            <a:pPr marL="514350" indent="-514350" algn="just" rtl="1"/>
            <a:endPar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556792"/>
            <a:ext cx="6728792" cy="4608512"/>
          </a:xfrm>
        </p:spPr>
        <p:txBody>
          <a:bodyPr>
            <a:normAutofit fontScale="92500" lnSpcReduction="10000"/>
          </a:bodyPr>
          <a:lstStyle/>
          <a:p>
            <a:pPr rtl="1"/>
            <a:endParaRPr lang="ar-DZ" sz="2800" dirty="0" smtClean="0">
              <a:solidFill>
                <a:schemeClr val="tx1"/>
              </a:solidFill>
            </a:endParaRPr>
          </a:p>
          <a:p>
            <a:pPr rtl="1"/>
            <a:r>
              <a:rPr lang="ar-DZ" sz="2800" b="1" dirty="0" smtClean="0">
                <a:solidFill>
                  <a:srgbClr val="C00000"/>
                </a:solidFill>
              </a:rPr>
              <a:t>5ـ أسباب تزايد أهمية الاتصالات التسويقية المتكاملة</a:t>
            </a:r>
            <a:r>
              <a:rPr lang="fr-FR" sz="2800" b="1" dirty="0" smtClean="0">
                <a:solidFill>
                  <a:schemeClr val="tx1"/>
                </a:solidFill>
              </a:rPr>
              <a:t> </a:t>
            </a:r>
            <a:r>
              <a:rPr lang="ar-DZ" sz="2800" dirty="0" err="1" smtClean="0">
                <a:solidFill>
                  <a:schemeClr val="tx1"/>
                </a:solidFill>
              </a:rPr>
              <a:t>:</a:t>
            </a:r>
            <a:endParaRPr lang="ar-DZ" sz="2800" dirty="0" smtClean="0">
              <a:solidFill>
                <a:schemeClr val="tx1"/>
              </a:solidFill>
            </a:endParaRPr>
          </a:p>
          <a:p>
            <a:pPr marL="514350" indent="-514350" algn="r" rtl="1"/>
            <a:r>
              <a:rPr lang="ar-DZ" b="1" dirty="0" smtClean="0">
                <a:solidFill>
                  <a:schemeClr val="tx1"/>
                </a:solidFill>
              </a:rPr>
              <a:t> </a:t>
            </a:r>
            <a:r>
              <a:rPr lang="ar-DZ" b="1" dirty="0" err="1" smtClean="0">
                <a:solidFill>
                  <a:schemeClr val="tx1"/>
                </a:solidFill>
              </a:rPr>
              <a:t>2.</a:t>
            </a:r>
            <a:r>
              <a:rPr lang="ar-DZ" b="1" dirty="0" smtClean="0">
                <a:solidFill>
                  <a:schemeClr val="tx1"/>
                </a:solidFill>
              </a:rPr>
              <a:t> التكيف مع التغير الحاصل في البيئة</a:t>
            </a:r>
          </a:p>
          <a:p>
            <a:pPr rtl="1"/>
            <a:r>
              <a:rPr lang="ar-DZ" sz="2800" dirty="0" smtClean="0">
                <a:solidFill>
                  <a:srgbClr val="C00000"/>
                </a:solidFill>
              </a:rPr>
              <a:t>حدثت تغييرات كبيرة بين المستهلكين فيما يتعلق بالتركيبة السكانية وأنماط الحياة واستخدام الوسائط وأنماط الشراء والتسوق. على سبيل المثال ، التلفزيون ، الخدمات عبر الإنترنت. (التلفزيون ، الراديو ، المجلات ، أصبحت أكثر تشتتًا ووصلت إلى جمهور أصغر وأكثر انتقائية). أصبح المستهلكون أقل استجابة للإعلان الراديكالي (غالبًا ما يستأجر المسوقون شركات توظيف المنتجات لإدخال علاماتهم التجارية في البرامج التلفزيونية والأفلام).</a:t>
            </a:r>
            <a:endParaRPr lang="fr-FR" dirty="0" smtClean="0">
              <a:solidFill>
                <a:srgbClr val="C00000"/>
              </a:solidFill>
            </a:endParaRPr>
          </a:p>
          <a:p>
            <a:pPr algn="l" rtl="1"/>
            <a:endParaRPr lang="fr-FR" sz="2800" b="1" dirty="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Autofit/>
          </a:bodyPr>
          <a:lstStyle/>
          <a:p>
            <a:pPr rtl="1"/>
            <a:r>
              <a:rPr lang="ar-DZ" sz="2400" b="1" dirty="0" smtClean="0">
                <a:solidFill>
                  <a:srgbClr val="C00000"/>
                </a:solidFill>
              </a:rPr>
              <a:t>5ـ أسباب تزايد أهمية</a:t>
            </a:r>
            <a:r>
              <a:rPr lang="fr-FR" sz="2400" b="1" dirty="0" smtClean="0">
                <a:solidFill>
                  <a:srgbClr val="C00000"/>
                </a:solidFill>
              </a:rPr>
              <a:t>IMC</a:t>
            </a:r>
            <a:r>
              <a:rPr lang="fr-FR" sz="2400" b="1" dirty="0" smtClean="0">
                <a:solidFill>
                  <a:schemeClr val="tx1"/>
                </a:solidFill>
              </a:rPr>
              <a:t> </a:t>
            </a:r>
            <a:r>
              <a:rPr lang="ar-DZ" sz="2400" dirty="0" err="1" smtClean="0">
                <a:solidFill>
                  <a:schemeClr val="tx1"/>
                </a:solidFill>
              </a:rPr>
              <a:t>:</a:t>
            </a:r>
            <a:endParaRPr lang="ar-DZ" sz="2400" dirty="0" smtClean="0">
              <a:solidFill>
                <a:schemeClr val="tx1"/>
              </a:solidFill>
            </a:endParaRPr>
          </a:p>
          <a:p>
            <a:pPr marL="514350" indent="-514350" algn="r" rtl="1"/>
            <a:r>
              <a:rPr lang="ar-DZ" sz="2400" b="1" dirty="0" err="1" smtClean="0">
                <a:solidFill>
                  <a:schemeClr val="tx1"/>
                </a:solidFill>
              </a:rPr>
              <a:t>3.</a:t>
            </a:r>
            <a:r>
              <a:rPr lang="ar-DZ" sz="2400" b="1" dirty="0" smtClean="0">
                <a:solidFill>
                  <a:schemeClr val="tx1"/>
                </a:solidFill>
              </a:rPr>
              <a:t> الثورة الحاصلة في مجال التسويق</a:t>
            </a:r>
          </a:p>
          <a:p>
            <a:pPr algn="l">
              <a:buFont typeface="Wingdings" pitchFamily="2" charset="2"/>
              <a:buChar char="§"/>
            </a:pPr>
            <a:r>
              <a:rPr lang="en-US" sz="2000" b="1" i="1" dirty="0" smtClean="0">
                <a:solidFill>
                  <a:schemeClr val="tx1"/>
                </a:solidFill>
              </a:rPr>
              <a:t>A shifting of marketing dollars from media advertising to other forms of promotion, particularly consumer- and trade-oriented sales promotions.  </a:t>
            </a:r>
            <a:r>
              <a:rPr lang="ar-DZ" sz="2000" b="1" i="1" dirty="0" smtClean="0">
                <a:solidFill>
                  <a:srgbClr val="C00000"/>
                </a:solidFill>
              </a:rPr>
              <a:t>التحول في الانفاق الترويجي</a:t>
            </a:r>
            <a:endParaRPr lang="en-US" sz="2000" b="1" i="1" dirty="0" smtClean="0">
              <a:solidFill>
                <a:srgbClr val="C00000"/>
              </a:solidFill>
            </a:endParaRPr>
          </a:p>
          <a:p>
            <a:pPr algn="l">
              <a:buFont typeface="Wingdings" pitchFamily="2" charset="2"/>
              <a:buChar char="§"/>
            </a:pPr>
            <a:r>
              <a:rPr lang="en-US" sz="2000" b="1" i="1" dirty="0" smtClean="0">
                <a:solidFill>
                  <a:schemeClr val="tx1"/>
                </a:solidFill>
              </a:rPr>
              <a:t>A movement away from relying on advertising-focused approaches, which emphasize mass media such as network television and national magazines, to solve </a:t>
            </a:r>
            <a:r>
              <a:rPr lang="fr-FR" sz="2000" b="1" i="1" dirty="0" smtClean="0">
                <a:solidFill>
                  <a:schemeClr val="tx1"/>
                </a:solidFill>
              </a:rPr>
              <a:t>communication </a:t>
            </a:r>
            <a:r>
              <a:rPr lang="fr-FR" sz="2000" b="1" i="1" dirty="0" err="1" smtClean="0">
                <a:solidFill>
                  <a:schemeClr val="tx1"/>
                </a:solidFill>
              </a:rPr>
              <a:t>problems</a:t>
            </a:r>
            <a:r>
              <a:rPr lang="fr-FR" sz="2000" b="1" i="1" dirty="0" smtClean="0">
                <a:solidFill>
                  <a:schemeClr val="tx1"/>
                </a:solidFill>
              </a:rPr>
              <a:t>.</a:t>
            </a:r>
            <a:r>
              <a:rPr lang="ar-DZ" sz="2000" b="1" i="1" dirty="0" smtClean="0">
                <a:solidFill>
                  <a:srgbClr val="C00000"/>
                </a:solidFill>
              </a:rPr>
              <a:t>التحول في التركيز على الإعلان</a:t>
            </a:r>
            <a:r>
              <a:rPr lang="ar-DZ" sz="2000" b="1" i="1" dirty="0" smtClean="0">
                <a:solidFill>
                  <a:schemeClr val="tx1"/>
                </a:solidFill>
              </a:rPr>
              <a:t> </a:t>
            </a:r>
            <a:endParaRPr lang="fr-FR" sz="2000" b="1" i="1" dirty="0" smtClean="0">
              <a:solidFill>
                <a:schemeClr val="tx1"/>
              </a:solidFill>
            </a:endParaRPr>
          </a:p>
          <a:p>
            <a:pPr algn="l">
              <a:buFont typeface="Wingdings" pitchFamily="2" charset="2"/>
              <a:buChar char="§"/>
            </a:pPr>
            <a:r>
              <a:rPr lang="en-US" sz="2000" b="1" i="1" dirty="0" smtClean="0">
                <a:solidFill>
                  <a:schemeClr val="tx1"/>
                </a:solidFill>
              </a:rPr>
              <a:t> A shift in marketplace power from manufacturers to retailers(promotion)</a:t>
            </a:r>
            <a:r>
              <a:rPr lang="ar-DZ" sz="2000" b="1" i="1" dirty="0" smtClean="0">
                <a:solidFill>
                  <a:srgbClr val="C00000"/>
                </a:solidFill>
              </a:rPr>
              <a:t>التحوّل من سلطة المنتج إلى سلطة الموزّع </a:t>
            </a:r>
            <a:endParaRPr lang="en-US" sz="2000" b="1" i="1" dirty="0" smtClean="0">
              <a:solidFill>
                <a:srgbClr val="C00000"/>
              </a:solidFill>
            </a:endParaRPr>
          </a:p>
          <a:p>
            <a:pPr algn="l">
              <a:buFont typeface="Wingdings" pitchFamily="2" charset="2"/>
              <a:buChar char="§"/>
            </a:pPr>
            <a:r>
              <a:rPr lang="en-US" sz="2000" b="1" i="1" dirty="0" smtClean="0">
                <a:solidFill>
                  <a:schemeClr val="tx1"/>
                </a:solidFill>
              </a:rPr>
              <a:t>The rapid growth and development of database marketing  and internet (Direct Marketing and </a:t>
            </a:r>
            <a:r>
              <a:rPr lang="en-US" sz="2000" b="1" i="1" dirty="0" err="1" smtClean="0">
                <a:solidFill>
                  <a:schemeClr val="tx1"/>
                </a:solidFill>
              </a:rPr>
              <a:t>emarketing</a:t>
            </a:r>
            <a:r>
              <a:rPr lang="en-US" sz="2000" b="1" i="1" dirty="0" smtClean="0">
                <a:solidFill>
                  <a:schemeClr val="tx1"/>
                </a:solidFill>
              </a:rPr>
              <a:t>)</a:t>
            </a:r>
            <a:r>
              <a:rPr lang="ar-DZ" sz="2000" b="1" i="1" dirty="0" smtClean="0">
                <a:solidFill>
                  <a:schemeClr val="tx1"/>
                </a:solidFill>
              </a:rPr>
              <a:t> </a:t>
            </a:r>
            <a:r>
              <a:rPr lang="ar-DZ" sz="2000" b="1" i="1" dirty="0" smtClean="0">
                <a:solidFill>
                  <a:srgbClr val="C00000"/>
                </a:solidFill>
              </a:rPr>
              <a:t>النمو السريع في بنوك المعلومات و الانترنت</a:t>
            </a:r>
            <a:endParaRPr lang="fr-FR" sz="2000" b="1" i="1" dirty="0" smtClean="0">
              <a:solidFill>
                <a:srgbClr val="C00000"/>
              </a:solidFill>
            </a:endParaRPr>
          </a:p>
          <a:p>
            <a:pPr algn="l"/>
            <a:endParaRPr lang="fr-FR" sz="2400" i="1" dirty="0" smtClean="0">
              <a:solidFill>
                <a:schemeClr val="tx1"/>
              </a:solidFill>
            </a:endParaRPr>
          </a:p>
          <a:p>
            <a:endParaRPr lang="fr-FR" sz="2400" i="1" dirty="0" smtClean="0"/>
          </a:p>
          <a:p>
            <a:endParaRPr lang="fr-FR" sz="2400" b="1" dirty="0" smtClean="0">
              <a:solidFill>
                <a:schemeClr val="tx1"/>
              </a:solidFill>
            </a:endParaRPr>
          </a:p>
          <a:p>
            <a:pPr algn="r" rtl="1"/>
            <a:endParaRPr lang="fr-FR" sz="2400" dirty="0" smtClean="0">
              <a:solidFill>
                <a:schemeClr val="tx1"/>
              </a:solidFill>
            </a:endParaRPr>
          </a:p>
          <a:p>
            <a:pPr rtl="1"/>
            <a:endParaRPr lang="fr-FR" sz="2400" b="1" dirty="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642910" y="1142984"/>
            <a:ext cx="8143932" cy="5526376"/>
          </a:xfrm>
        </p:spPr>
        <p:txBody>
          <a:bodyPr>
            <a:normAutofit/>
          </a:bodyPr>
          <a:lstStyle/>
          <a:p>
            <a:pPr algn="r" rtl="1"/>
            <a:r>
              <a:rPr lang="ar-DZ" sz="2800" b="1" dirty="0" smtClean="0">
                <a:solidFill>
                  <a:schemeClr val="tx1"/>
                </a:solidFill>
              </a:rPr>
              <a:t>6ـ مزيجه</a:t>
            </a:r>
            <a:endParaRPr lang="fr-FR" sz="2800" b="1" dirty="0" smtClean="0">
              <a:solidFill>
                <a:schemeClr val="tx1"/>
              </a:solidFill>
            </a:endParaRPr>
          </a:p>
          <a:p>
            <a:pPr rtl="1"/>
            <a:r>
              <a:rPr lang="ar-DZ" sz="2800" b="1" dirty="0" smtClean="0">
                <a:solidFill>
                  <a:srgbClr val="C00000"/>
                </a:solidFill>
              </a:rPr>
              <a:t>المزيج الترويجي</a:t>
            </a:r>
          </a:p>
          <a:p>
            <a:pPr rtl="1"/>
            <a:r>
              <a:rPr lang="ar-DZ" sz="2800" b="1" u="sng" dirty="0" smtClean="0"/>
              <a:t>تعريــف</a:t>
            </a:r>
            <a:r>
              <a:rPr lang="ar-DZ" sz="2800" dirty="0" smtClean="0"/>
              <a:t>:</a:t>
            </a:r>
            <a:endParaRPr lang="fr-FR" sz="2800" dirty="0" smtClean="0"/>
          </a:p>
          <a:p>
            <a:pPr rtl="1"/>
            <a:r>
              <a:rPr lang="ar-DZ" sz="2800" dirty="0" smtClean="0">
                <a:solidFill>
                  <a:schemeClr val="tx1"/>
                </a:solidFill>
              </a:rPr>
              <a:t>يعرّف التّرويج بأنّه مجموع الجهود و البرامج و الإجراءات الموجّهة نحو الاتّصال بالأسواق المستهدفة، و إقناعها و حثّها و تشجيعها و تحفيزها على الشّراء و إعادة الشّراء.</a:t>
            </a:r>
            <a:endParaRPr lang="fr-FR" sz="2800" dirty="0" smtClean="0">
              <a:solidFill>
                <a:schemeClr val="tx1"/>
              </a:solidFill>
            </a:endParaRPr>
          </a:p>
          <a:p>
            <a:pPr rtl="1"/>
            <a:r>
              <a:rPr lang="ar-DZ" sz="1000" dirty="0" smtClean="0">
                <a:solidFill>
                  <a:schemeClr val="tx1"/>
                </a:solidFill>
              </a:rPr>
              <a:t> </a:t>
            </a:r>
            <a:endParaRPr lang="fr-FR" sz="1000" dirty="0" smtClean="0">
              <a:solidFill>
                <a:schemeClr val="tx1"/>
              </a:solidFill>
            </a:endParaRPr>
          </a:p>
          <a:p>
            <a:r>
              <a:rPr lang="ar-DZ" sz="2800" dirty="0" smtClean="0">
                <a:solidFill>
                  <a:schemeClr val="tx1"/>
                </a:solidFill>
              </a:rPr>
              <a:t>لقد تأكّد بالنسبة لجميع المؤسّسات الاقتصادية ذات التّوجّه التّسويقي بأنّ البحث عن الاحتياجات و الرّغبات و العمل على تلبيتها و إشباعها من خلال إعداد المنتجات الملائمة و تطويرها و تسعيرها و توزيعها لا يمكّنها من تحقيق أهدافها دون إتمام تلك الجهود بإجراءات الاتّصال التّسويقي الهادفة إلى الحثّ و التّحفيز و التّرويج.</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467544" y="1340768"/>
            <a:ext cx="8208912" cy="5184576"/>
          </a:xfrm>
        </p:spPr>
        <p:txBody>
          <a:bodyPr>
            <a:normAutofit/>
          </a:bodyPr>
          <a:lstStyle/>
          <a:p>
            <a:pPr rtl="1"/>
            <a:r>
              <a:rPr lang="ar-DZ" sz="2800" b="1" u="sng" dirty="0" err="1" smtClean="0">
                <a:solidFill>
                  <a:srgbClr val="0070C0"/>
                </a:solidFill>
              </a:rPr>
              <a:t>عناصرالمزيج</a:t>
            </a:r>
            <a:r>
              <a:rPr lang="ar-DZ" sz="2800" b="1" u="sng" dirty="0" smtClean="0">
                <a:solidFill>
                  <a:srgbClr val="0070C0"/>
                </a:solidFill>
              </a:rPr>
              <a:t> الترويجي</a:t>
            </a:r>
          </a:p>
          <a:p>
            <a:pPr rtl="1"/>
            <a:endParaRPr lang="ar-DZ" sz="2800" b="1" dirty="0" smtClean="0">
              <a:solidFill>
                <a:srgbClr val="C00000"/>
              </a:solidFill>
            </a:endParaRPr>
          </a:p>
        </p:txBody>
      </p:sp>
      <p:sp>
        <p:nvSpPr>
          <p:cNvPr id="4" name="Organigramme : Processus 3"/>
          <p:cNvSpPr/>
          <p:nvPr/>
        </p:nvSpPr>
        <p:spPr>
          <a:xfrm>
            <a:off x="1907704" y="3212976"/>
            <a:ext cx="1152128" cy="864096"/>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r-FR" b="1" dirty="0" smtClean="0"/>
              <a:t>Direct</a:t>
            </a:r>
          </a:p>
          <a:p>
            <a:pPr algn="ctr"/>
            <a:r>
              <a:rPr lang="fr-FR" b="1" dirty="0" smtClean="0"/>
              <a:t>marketing</a:t>
            </a:r>
            <a:endParaRPr lang="fr-FR" dirty="0"/>
          </a:p>
        </p:txBody>
      </p:sp>
      <p:sp>
        <p:nvSpPr>
          <p:cNvPr id="5" name="Organigramme : Processus 4"/>
          <p:cNvSpPr/>
          <p:nvPr/>
        </p:nvSpPr>
        <p:spPr>
          <a:xfrm>
            <a:off x="3203848" y="3212976"/>
            <a:ext cx="1296144" cy="864096"/>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r-FR" b="1" dirty="0" smtClean="0"/>
              <a:t>Interactive</a:t>
            </a:r>
          </a:p>
          <a:p>
            <a:pPr algn="ctr"/>
            <a:r>
              <a:rPr lang="fr-FR" b="1" dirty="0" smtClean="0"/>
              <a:t>Internet</a:t>
            </a:r>
          </a:p>
          <a:p>
            <a:pPr algn="ctr"/>
            <a:r>
              <a:rPr lang="fr-FR" b="1" dirty="0" smtClean="0"/>
              <a:t>marketing</a:t>
            </a:r>
            <a:endParaRPr lang="fr-FR" dirty="0"/>
          </a:p>
        </p:txBody>
      </p:sp>
      <p:sp>
        <p:nvSpPr>
          <p:cNvPr id="6" name="Organigramme : Processus 5"/>
          <p:cNvSpPr/>
          <p:nvPr/>
        </p:nvSpPr>
        <p:spPr>
          <a:xfrm>
            <a:off x="4644008" y="3212976"/>
            <a:ext cx="1224136" cy="864096"/>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r-FR" b="1" dirty="0" smtClean="0"/>
              <a:t>Sales</a:t>
            </a:r>
          </a:p>
          <a:p>
            <a:pPr algn="ctr"/>
            <a:r>
              <a:rPr lang="fr-FR" b="1" dirty="0" smtClean="0"/>
              <a:t>promotion</a:t>
            </a:r>
            <a:endParaRPr lang="fr-FR" dirty="0"/>
          </a:p>
        </p:txBody>
      </p:sp>
      <p:sp>
        <p:nvSpPr>
          <p:cNvPr id="7" name="Organigramme : Processus 6"/>
          <p:cNvSpPr/>
          <p:nvPr/>
        </p:nvSpPr>
        <p:spPr>
          <a:xfrm>
            <a:off x="611560" y="3212976"/>
            <a:ext cx="1152128" cy="864096"/>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r-FR" b="1" dirty="0" err="1" smtClean="0"/>
              <a:t>Adver</a:t>
            </a:r>
            <a:r>
              <a:rPr lang="fr-FR" b="1" dirty="0" smtClean="0"/>
              <a:t>-</a:t>
            </a:r>
            <a:r>
              <a:rPr lang="fr-FR" b="1" dirty="0" err="1" smtClean="0"/>
              <a:t>tising</a:t>
            </a:r>
            <a:endParaRPr lang="fr-FR" dirty="0"/>
          </a:p>
        </p:txBody>
      </p:sp>
      <p:sp>
        <p:nvSpPr>
          <p:cNvPr id="8" name="Organigramme : Processus 7"/>
          <p:cNvSpPr/>
          <p:nvPr/>
        </p:nvSpPr>
        <p:spPr>
          <a:xfrm>
            <a:off x="7308304" y="3212976"/>
            <a:ext cx="1152128" cy="864096"/>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r-FR" b="1" dirty="0" err="1" smtClean="0"/>
              <a:t>Personal</a:t>
            </a:r>
            <a:endParaRPr lang="fr-FR" b="1" dirty="0" smtClean="0"/>
          </a:p>
          <a:p>
            <a:pPr algn="ctr"/>
            <a:r>
              <a:rPr lang="fr-FR" b="1" dirty="0" err="1" smtClean="0"/>
              <a:t>selling</a:t>
            </a:r>
            <a:endParaRPr lang="fr-FR" dirty="0"/>
          </a:p>
        </p:txBody>
      </p:sp>
      <p:sp>
        <p:nvSpPr>
          <p:cNvPr id="9" name="Organigramme : Processus 8"/>
          <p:cNvSpPr/>
          <p:nvPr/>
        </p:nvSpPr>
        <p:spPr>
          <a:xfrm>
            <a:off x="6012160" y="3212976"/>
            <a:ext cx="1152128" cy="864096"/>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r-FR" b="1" dirty="0" err="1" smtClean="0"/>
              <a:t>Publicity</a:t>
            </a:r>
            <a:endParaRPr lang="fr-FR" b="1" dirty="0" smtClean="0"/>
          </a:p>
          <a:p>
            <a:pPr algn="ctr"/>
            <a:r>
              <a:rPr lang="fr-FR" b="1" dirty="0" smtClean="0"/>
              <a:t>public</a:t>
            </a:r>
          </a:p>
          <a:p>
            <a:pPr algn="ctr"/>
            <a:r>
              <a:rPr lang="fr-FR" b="1" dirty="0" smtClean="0"/>
              <a:t>relations</a:t>
            </a:r>
            <a:endParaRPr lang="fr-FR" dirty="0"/>
          </a:p>
        </p:txBody>
      </p:sp>
      <p:cxnSp>
        <p:nvCxnSpPr>
          <p:cNvPr id="11" name="Connecteur droit 10"/>
          <p:cNvCxnSpPr/>
          <p:nvPr/>
        </p:nvCxnSpPr>
        <p:spPr>
          <a:xfrm flipH="1">
            <a:off x="1331640" y="2708920"/>
            <a:ext cx="6552728"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1331640" y="2708920"/>
            <a:ext cx="0" cy="50405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a:off x="3851920" y="2708920"/>
            <a:ext cx="0" cy="50405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2555776" y="2708920"/>
            <a:ext cx="0" cy="50405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5292080" y="2708920"/>
            <a:ext cx="0" cy="50405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a:off x="6588224" y="2708920"/>
            <a:ext cx="0" cy="50405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7884368" y="2708920"/>
            <a:ext cx="0" cy="50405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p:nvPr/>
        </p:nvCxnSpPr>
        <p:spPr>
          <a:xfrm>
            <a:off x="4499992" y="1916832"/>
            <a:ext cx="0" cy="7920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467544" y="1340768"/>
            <a:ext cx="8208912" cy="5184576"/>
          </a:xfrm>
        </p:spPr>
        <p:txBody>
          <a:bodyPr>
            <a:normAutofit/>
          </a:bodyPr>
          <a:lstStyle/>
          <a:p>
            <a:pPr rtl="1"/>
            <a:r>
              <a:rPr lang="ar-DZ" sz="2800" b="1" u="sng" dirty="0" err="1" smtClean="0">
                <a:solidFill>
                  <a:srgbClr val="0070C0"/>
                </a:solidFill>
              </a:rPr>
              <a:t>عناصرالمزيج</a:t>
            </a:r>
            <a:r>
              <a:rPr lang="ar-DZ" sz="2800" b="1" u="sng" dirty="0" smtClean="0">
                <a:solidFill>
                  <a:srgbClr val="0070C0"/>
                </a:solidFill>
              </a:rPr>
              <a:t> الترويجي</a:t>
            </a:r>
          </a:p>
          <a:p>
            <a:pPr rtl="1"/>
            <a:endParaRPr lang="ar-DZ" sz="2800" b="1" dirty="0" smtClean="0">
              <a:solidFill>
                <a:srgbClr val="C00000"/>
              </a:solidFill>
            </a:endParaRPr>
          </a:p>
        </p:txBody>
      </p:sp>
      <p:sp>
        <p:nvSpPr>
          <p:cNvPr id="4" name="Organigramme : Processus 3"/>
          <p:cNvSpPr/>
          <p:nvPr/>
        </p:nvSpPr>
        <p:spPr>
          <a:xfrm>
            <a:off x="1907704" y="3212976"/>
            <a:ext cx="1152128" cy="864096"/>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ar-DZ" b="1" dirty="0" smtClean="0"/>
              <a:t>التسويق المباشر</a:t>
            </a:r>
            <a:endParaRPr lang="fr-FR" dirty="0"/>
          </a:p>
        </p:txBody>
      </p:sp>
      <p:sp>
        <p:nvSpPr>
          <p:cNvPr id="5" name="Organigramme : Processus 4"/>
          <p:cNvSpPr/>
          <p:nvPr/>
        </p:nvSpPr>
        <p:spPr>
          <a:xfrm>
            <a:off x="3203848" y="3212976"/>
            <a:ext cx="1296144" cy="864096"/>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ar-DZ" b="1" dirty="0" smtClean="0"/>
              <a:t>التسويق الالكتروني (التفاعلي)</a:t>
            </a:r>
            <a:endParaRPr lang="fr-FR" dirty="0"/>
          </a:p>
        </p:txBody>
      </p:sp>
      <p:sp>
        <p:nvSpPr>
          <p:cNvPr id="6" name="Organigramme : Processus 5"/>
          <p:cNvSpPr/>
          <p:nvPr/>
        </p:nvSpPr>
        <p:spPr>
          <a:xfrm>
            <a:off x="4644008" y="3212976"/>
            <a:ext cx="1224136" cy="864096"/>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ar-DZ" b="1" dirty="0" smtClean="0"/>
              <a:t>تنشيط المبيعات</a:t>
            </a:r>
            <a:endParaRPr lang="fr-FR" dirty="0"/>
          </a:p>
        </p:txBody>
      </p:sp>
      <p:sp>
        <p:nvSpPr>
          <p:cNvPr id="7" name="Organigramme : Processus 6"/>
          <p:cNvSpPr/>
          <p:nvPr/>
        </p:nvSpPr>
        <p:spPr>
          <a:xfrm>
            <a:off x="611560" y="3212976"/>
            <a:ext cx="1152128" cy="864096"/>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ar-DZ" b="1" dirty="0" smtClean="0"/>
              <a:t>الإعلان</a:t>
            </a:r>
            <a:endParaRPr lang="fr-FR" dirty="0"/>
          </a:p>
        </p:txBody>
      </p:sp>
      <p:sp>
        <p:nvSpPr>
          <p:cNvPr id="8" name="Organigramme : Processus 7"/>
          <p:cNvSpPr/>
          <p:nvPr/>
        </p:nvSpPr>
        <p:spPr>
          <a:xfrm>
            <a:off x="7308304" y="3212976"/>
            <a:ext cx="1152128" cy="864096"/>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ar-DZ" b="1" dirty="0" smtClean="0"/>
              <a:t>البيع الشخصي</a:t>
            </a:r>
            <a:endParaRPr lang="fr-FR" dirty="0"/>
          </a:p>
        </p:txBody>
      </p:sp>
      <p:sp>
        <p:nvSpPr>
          <p:cNvPr id="9" name="Organigramme : Processus 8"/>
          <p:cNvSpPr/>
          <p:nvPr/>
        </p:nvSpPr>
        <p:spPr>
          <a:xfrm>
            <a:off x="6012160" y="3212976"/>
            <a:ext cx="1152128" cy="864096"/>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ar-DZ" b="1" dirty="0" smtClean="0"/>
              <a:t>النشر والعلاقات العامة</a:t>
            </a:r>
            <a:endParaRPr lang="fr-FR" dirty="0"/>
          </a:p>
        </p:txBody>
      </p:sp>
      <p:cxnSp>
        <p:nvCxnSpPr>
          <p:cNvPr id="11" name="Connecteur droit 10"/>
          <p:cNvCxnSpPr/>
          <p:nvPr/>
        </p:nvCxnSpPr>
        <p:spPr>
          <a:xfrm flipH="1">
            <a:off x="1331640" y="2708920"/>
            <a:ext cx="6552728"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1331640" y="2708920"/>
            <a:ext cx="0" cy="50405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a:off x="3851920" y="2708920"/>
            <a:ext cx="0" cy="50405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2555776" y="2708920"/>
            <a:ext cx="0" cy="50405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5292080" y="2708920"/>
            <a:ext cx="0" cy="50405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a:off x="6588224" y="2708920"/>
            <a:ext cx="0" cy="50405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7884368" y="2708920"/>
            <a:ext cx="0" cy="50405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p:nvPr/>
        </p:nvCxnSpPr>
        <p:spPr>
          <a:xfrm>
            <a:off x="4499992" y="1916832"/>
            <a:ext cx="0" cy="7920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a:bodyPr>
          <a:lstStyle/>
          <a:p>
            <a:pPr rtl="1"/>
            <a:r>
              <a:rPr lang="ar-DZ" sz="2800" b="1" dirty="0" smtClean="0">
                <a:solidFill>
                  <a:srgbClr val="C00000"/>
                </a:solidFill>
              </a:rPr>
              <a:t>المزيج الترويجي</a:t>
            </a:r>
          </a:p>
          <a:p>
            <a:pPr algn="r" rtl="1"/>
            <a:r>
              <a:rPr lang="ar-DZ" sz="2800" b="1" dirty="0" err="1" smtClean="0">
                <a:solidFill>
                  <a:schemeClr val="tx1"/>
                </a:solidFill>
              </a:rPr>
              <a:t>1ـ</a:t>
            </a:r>
            <a:r>
              <a:rPr lang="ar-DZ" sz="2800" b="1" dirty="0" smtClean="0">
                <a:solidFill>
                  <a:schemeClr val="tx1"/>
                </a:solidFill>
              </a:rPr>
              <a:t> </a:t>
            </a:r>
            <a:r>
              <a:rPr lang="ar-DZ" sz="2800" b="1" dirty="0" err="1" smtClean="0">
                <a:solidFill>
                  <a:schemeClr val="tx1"/>
                </a:solidFill>
              </a:rPr>
              <a:t>الإعلان </a:t>
            </a:r>
            <a:r>
              <a:rPr lang="ar-DZ" sz="2800" b="1" dirty="0" smtClean="0">
                <a:solidFill>
                  <a:schemeClr val="tx1"/>
                </a:solidFill>
              </a:rPr>
              <a:t>(الإشهار</a:t>
            </a:r>
            <a:r>
              <a:rPr lang="ar-DZ" sz="2800" b="1" dirty="0" err="1" smtClean="0">
                <a:solidFill>
                  <a:schemeClr val="tx1"/>
                </a:solidFill>
              </a:rPr>
              <a:t>)</a:t>
            </a:r>
            <a:r>
              <a:rPr lang="ar-DZ" sz="2800" dirty="0" err="1" smtClean="0">
                <a:solidFill>
                  <a:schemeClr val="tx1"/>
                </a:solidFill>
              </a:rPr>
              <a:t> </a:t>
            </a:r>
            <a:r>
              <a:rPr lang="ar-DZ" sz="2800" dirty="0" smtClean="0">
                <a:solidFill>
                  <a:schemeClr val="tx1"/>
                </a:solidFill>
              </a:rPr>
              <a:t>: اتّصال غير شخصي </a:t>
            </a:r>
            <a:r>
              <a:rPr lang="ar-DZ" sz="2800" b="1" dirty="0" smtClean="0">
                <a:solidFill>
                  <a:schemeClr val="tx1"/>
                </a:solidFill>
              </a:rPr>
              <a:t>مدفوع الأجر </a:t>
            </a:r>
            <a:r>
              <a:rPr lang="ar-DZ" sz="2800" dirty="0" smtClean="0">
                <a:solidFill>
                  <a:schemeClr val="tx1"/>
                </a:solidFill>
              </a:rPr>
              <a:t>ومعلوم المصدر، يهدف إلى إرسال معلومات ترتبط بسلعة، خدمة، أو فكرة قصد تحقيق استجابة</a:t>
            </a:r>
          </a:p>
          <a:p>
            <a:pPr algn="just"/>
            <a:r>
              <a:rPr lang="en-US" sz="2800" dirty="0" smtClean="0">
                <a:solidFill>
                  <a:schemeClr val="tx1"/>
                </a:solidFill>
              </a:rPr>
              <a:t>The </a:t>
            </a:r>
            <a:r>
              <a:rPr lang="en-US" sz="2800" b="1" i="1" dirty="0" smtClean="0">
                <a:solidFill>
                  <a:schemeClr val="tx1"/>
                </a:solidFill>
              </a:rPr>
              <a:t>paid aspect </a:t>
            </a:r>
            <a:r>
              <a:rPr lang="en-US" sz="2800" i="1" dirty="0" smtClean="0">
                <a:solidFill>
                  <a:schemeClr val="tx1"/>
                </a:solidFill>
              </a:rPr>
              <a:t>of this definition</a:t>
            </a:r>
            <a:r>
              <a:rPr lang="fr-FR" sz="2800" i="1" dirty="0" smtClean="0">
                <a:solidFill>
                  <a:schemeClr val="tx1"/>
                </a:solidFill>
              </a:rPr>
              <a:t> </a:t>
            </a:r>
            <a:r>
              <a:rPr lang="en-US" sz="2800" dirty="0" smtClean="0">
                <a:solidFill>
                  <a:schemeClr val="tx1"/>
                </a:solidFill>
              </a:rPr>
              <a:t>reflects the fact that the space or time for an advertising message generally must be bought. An occasional exception to this is the public service announcement (PSA), whose advertising space or time is donated by the media.</a:t>
            </a:r>
            <a:endParaRPr lang="ar-DZ" sz="2800" dirty="0" smtClean="0">
              <a:solidFill>
                <a:schemeClr val="tx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a:bodyPr>
          <a:lstStyle/>
          <a:p>
            <a:pPr rtl="1"/>
            <a:r>
              <a:rPr lang="ar-DZ" sz="2800" b="1" dirty="0" smtClean="0">
                <a:solidFill>
                  <a:srgbClr val="C00000"/>
                </a:solidFill>
              </a:rPr>
              <a:t>المزيج الترويجي</a:t>
            </a:r>
          </a:p>
          <a:p>
            <a:pPr algn="r" rtl="1"/>
            <a:r>
              <a:rPr lang="ar-DZ" sz="2800" b="1" dirty="0" smtClean="0">
                <a:solidFill>
                  <a:schemeClr val="tx1"/>
                </a:solidFill>
              </a:rPr>
              <a:t>1ـ الإعلان (الإشهار)</a:t>
            </a:r>
            <a:r>
              <a:rPr lang="ar-DZ" sz="2800" dirty="0" smtClean="0">
                <a:solidFill>
                  <a:schemeClr val="tx1"/>
                </a:solidFill>
              </a:rPr>
              <a:t> : اتّصال غير شخصي </a:t>
            </a:r>
            <a:r>
              <a:rPr lang="ar-DZ" sz="2800" b="1" dirty="0" smtClean="0">
                <a:solidFill>
                  <a:schemeClr val="tx1"/>
                </a:solidFill>
              </a:rPr>
              <a:t>مدفوع الأجر </a:t>
            </a:r>
            <a:r>
              <a:rPr lang="ar-DZ" sz="2800" dirty="0" smtClean="0">
                <a:solidFill>
                  <a:schemeClr val="tx1"/>
                </a:solidFill>
              </a:rPr>
              <a:t>ومعلوم المصدر، يهدف إلى إرسال معلومات ترتبط بسلعة، خدمة، أو فكرة قصد تحقيق استجابة</a:t>
            </a:r>
          </a:p>
          <a:p>
            <a:pPr algn="r" rtl="1"/>
            <a:endParaRPr lang="ar-DZ" sz="2800" dirty="0" smtClean="0">
              <a:solidFill>
                <a:schemeClr val="tx1"/>
              </a:solidFill>
            </a:endParaRPr>
          </a:p>
          <a:p>
            <a:pPr rtl="1"/>
            <a:r>
              <a:rPr lang="ar-DZ" sz="2800" dirty="0" smtClean="0">
                <a:solidFill>
                  <a:srgbClr val="C00000"/>
                </a:solidFill>
              </a:rPr>
              <a:t>يعكس </a:t>
            </a:r>
            <a:r>
              <a:rPr lang="ar-DZ" sz="2800" b="1" dirty="0" smtClean="0">
                <a:solidFill>
                  <a:srgbClr val="C00000"/>
                </a:solidFill>
              </a:rPr>
              <a:t>جانب الدفع </a:t>
            </a:r>
            <a:r>
              <a:rPr lang="ar-DZ" sz="2800" dirty="0" smtClean="0">
                <a:solidFill>
                  <a:srgbClr val="C00000"/>
                </a:solidFill>
              </a:rPr>
              <a:t>في هذا التعريف حقيقة أنه يجب شراء مساحة أو وقت الرسالة الإعلانية بشكل عام. استثناء عرضي لهذا هو إعلان الخدمة العامة </a:t>
            </a:r>
            <a:r>
              <a:rPr lang="fr-FR" sz="2800" dirty="0" smtClean="0">
                <a:solidFill>
                  <a:srgbClr val="C00000"/>
                </a:solidFill>
              </a:rPr>
              <a:t>PS</a:t>
            </a:r>
            <a:r>
              <a:rPr lang="en-US" sz="2800" dirty="0" smtClean="0">
                <a:solidFill>
                  <a:srgbClr val="C00000"/>
                </a:solidFill>
              </a:rPr>
              <a:t>A</a:t>
            </a:r>
            <a:r>
              <a:rPr lang="fr-FR" sz="2800" dirty="0" smtClean="0">
                <a:solidFill>
                  <a:srgbClr val="C00000"/>
                </a:solidFill>
              </a:rPr>
              <a:t>) </a:t>
            </a:r>
            <a:r>
              <a:rPr lang="ar-DZ" sz="2800" dirty="0" smtClean="0">
                <a:solidFill>
                  <a:srgbClr val="C00000"/>
                </a:solidFill>
              </a:rPr>
              <a:t>)</a:t>
            </a:r>
            <a:r>
              <a:rPr lang="fr-FR" sz="2800" dirty="0" smtClean="0">
                <a:solidFill>
                  <a:srgbClr val="C00000"/>
                </a:solidFill>
              </a:rPr>
              <a:t>، </a:t>
            </a:r>
            <a:r>
              <a:rPr lang="ar-DZ" sz="2800" dirty="0" smtClean="0">
                <a:solidFill>
                  <a:srgbClr val="C00000"/>
                </a:solidFill>
              </a:rPr>
              <a:t>الذي تتبرّع فيه وسائل الإعلام بمساحة ووقت الإعلان.</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fontScale="92500" lnSpcReduction="20000"/>
          </a:bodyPr>
          <a:lstStyle/>
          <a:p>
            <a:pPr rtl="1"/>
            <a:r>
              <a:rPr lang="ar-DZ" sz="3000" b="1" dirty="0" smtClean="0">
                <a:solidFill>
                  <a:srgbClr val="C00000"/>
                </a:solidFill>
              </a:rPr>
              <a:t>المزيج الترويجي</a:t>
            </a:r>
          </a:p>
          <a:p>
            <a:pPr algn="r" rtl="1"/>
            <a:r>
              <a:rPr lang="ar-DZ" sz="3000" b="1" dirty="0" err="1" smtClean="0">
                <a:solidFill>
                  <a:schemeClr val="tx1"/>
                </a:solidFill>
              </a:rPr>
              <a:t>1ـ</a:t>
            </a:r>
            <a:r>
              <a:rPr lang="ar-DZ" sz="3000" b="1" dirty="0" smtClean="0">
                <a:solidFill>
                  <a:schemeClr val="tx1"/>
                </a:solidFill>
              </a:rPr>
              <a:t> </a:t>
            </a:r>
            <a:r>
              <a:rPr lang="ar-DZ" sz="3000" b="1" dirty="0" err="1" smtClean="0">
                <a:solidFill>
                  <a:schemeClr val="tx1"/>
                </a:solidFill>
              </a:rPr>
              <a:t>الإعلان </a:t>
            </a:r>
            <a:r>
              <a:rPr lang="ar-DZ" sz="3000" b="1" dirty="0" smtClean="0">
                <a:solidFill>
                  <a:schemeClr val="tx1"/>
                </a:solidFill>
              </a:rPr>
              <a:t>(الإشهار</a:t>
            </a:r>
            <a:r>
              <a:rPr lang="ar-DZ" sz="3000" b="1" dirty="0" err="1" smtClean="0">
                <a:solidFill>
                  <a:schemeClr val="tx1"/>
                </a:solidFill>
              </a:rPr>
              <a:t>)</a:t>
            </a:r>
            <a:r>
              <a:rPr lang="ar-DZ" sz="3000" dirty="0" err="1" smtClean="0">
                <a:solidFill>
                  <a:schemeClr val="tx1"/>
                </a:solidFill>
              </a:rPr>
              <a:t> </a:t>
            </a:r>
            <a:r>
              <a:rPr lang="ar-DZ" sz="3000" dirty="0" smtClean="0">
                <a:solidFill>
                  <a:schemeClr val="tx1"/>
                </a:solidFill>
              </a:rPr>
              <a:t>: اتّصال </a:t>
            </a:r>
            <a:r>
              <a:rPr lang="ar-DZ" sz="3000" b="1" dirty="0" smtClean="0">
                <a:solidFill>
                  <a:schemeClr val="tx1"/>
                </a:solidFill>
              </a:rPr>
              <a:t>غير شخصي </a:t>
            </a:r>
            <a:r>
              <a:rPr lang="ar-DZ" sz="3000" dirty="0" smtClean="0">
                <a:solidFill>
                  <a:schemeClr val="tx1"/>
                </a:solidFill>
              </a:rPr>
              <a:t>مدفوع الأجر ومعلوم المصدر، يهدف إلى إرسال معلومات ترتبط بسلعة، خدمة، أو فكرة قصد تحقيق استجابة</a:t>
            </a:r>
          </a:p>
          <a:p>
            <a:pPr algn="just"/>
            <a:r>
              <a:rPr lang="en-US" sz="2800" dirty="0" smtClean="0">
                <a:solidFill>
                  <a:schemeClr val="tx1"/>
                </a:solidFill>
              </a:rPr>
              <a:t>The </a:t>
            </a:r>
            <a:r>
              <a:rPr lang="en-US" sz="2800" b="1" i="1" dirty="0" err="1" smtClean="0">
                <a:solidFill>
                  <a:schemeClr val="tx1"/>
                </a:solidFill>
              </a:rPr>
              <a:t>nonpersonal</a:t>
            </a:r>
            <a:r>
              <a:rPr lang="en-US" sz="2800" i="1" dirty="0" smtClean="0">
                <a:solidFill>
                  <a:schemeClr val="tx1"/>
                </a:solidFill>
              </a:rPr>
              <a:t> component means that advertising involves mass media (e.g., TV, </a:t>
            </a:r>
            <a:r>
              <a:rPr lang="en-US" sz="2800" dirty="0" smtClean="0">
                <a:solidFill>
                  <a:schemeClr val="tx1"/>
                </a:solidFill>
              </a:rPr>
              <a:t>radio, magazines, newspapers) that can transmit a message to large groups of individuals, often at the same time. The </a:t>
            </a:r>
            <a:r>
              <a:rPr lang="en-US" sz="2800" dirty="0" err="1" smtClean="0">
                <a:solidFill>
                  <a:schemeClr val="tx1"/>
                </a:solidFill>
              </a:rPr>
              <a:t>nonpersonal</a:t>
            </a:r>
            <a:r>
              <a:rPr lang="en-US" sz="2800" dirty="0" smtClean="0">
                <a:solidFill>
                  <a:schemeClr val="tx1"/>
                </a:solidFill>
              </a:rPr>
              <a:t> nature of advertising means that there is generally no opportunity for immediate feedback from the message recipient (except in direct-response advertising). Therefore, before the message is sent, the advertiser must consider how the audience will interpret and respond to it.</a:t>
            </a:r>
            <a:endParaRPr lang="ar-DZ" sz="2800" dirty="0" smtClean="0">
              <a:solidFill>
                <a:schemeClr val="tx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lnSpcReduction="10000"/>
          </a:bodyPr>
          <a:lstStyle/>
          <a:p>
            <a:pPr rtl="1"/>
            <a:r>
              <a:rPr lang="ar-DZ" sz="3000" b="1" dirty="0" smtClean="0">
                <a:solidFill>
                  <a:srgbClr val="C00000"/>
                </a:solidFill>
              </a:rPr>
              <a:t>المزيج الترويجي</a:t>
            </a:r>
          </a:p>
          <a:p>
            <a:pPr algn="r" rtl="1"/>
            <a:r>
              <a:rPr lang="ar-DZ" sz="3000" b="1" dirty="0" err="1" smtClean="0">
                <a:solidFill>
                  <a:schemeClr val="tx1"/>
                </a:solidFill>
              </a:rPr>
              <a:t>1ـ</a:t>
            </a:r>
            <a:r>
              <a:rPr lang="ar-DZ" sz="3000" b="1" dirty="0" smtClean="0">
                <a:solidFill>
                  <a:schemeClr val="tx1"/>
                </a:solidFill>
              </a:rPr>
              <a:t> </a:t>
            </a:r>
            <a:r>
              <a:rPr lang="ar-DZ" sz="3000" b="1" dirty="0" err="1" smtClean="0">
                <a:solidFill>
                  <a:schemeClr val="tx1"/>
                </a:solidFill>
              </a:rPr>
              <a:t>الإعلان </a:t>
            </a:r>
            <a:r>
              <a:rPr lang="ar-DZ" sz="3000" b="1" dirty="0" smtClean="0">
                <a:solidFill>
                  <a:schemeClr val="tx1"/>
                </a:solidFill>
              </a:rPr>
              <a:t>(الإشهار</a:t>
            </a:r>
            <a:r>
              <a:rPr lang="ar-DZ" sz="3000" b="1" dirty="0" err="1" smtClean="0">
                <a:solidFill>
                  <a:schemeClr val="tx1"/>
                </a:solidFill>
              </a:rPr>
              <a:t>)</a:t>
            </a:r>
            <a:r>
              <a:rPr lang="ar-DZ" sz="3000" dirty="0" err="1" smtClean="0">
                <a:solidFill>
                  <a:schemeClr val="tx1"/>
                </a:solidFill>
              </a:rPr>
              <a:t> </a:t>
            </a:r>
            <a:r>
              <a:rPr lang="ar-DZ" sz="3000" dirty="0" smtClean="0">
                <a:solidFill>
                  <a:schemeClr val="tx1"/>
                </a:solidFill>
              </a:rPr>
              <a:t>: اتّصال </a:t>
            </a:r>
            <a:r>
              <a:rPr lang="ar-DZ" sz="3000" b="1" dirty="0" smtClean="0">
                <a:solidFill>
                  <a:schemeClr val="tx1"/>
                </a:solidFill>
              </a:rPr>
              <a:t>غير شخصي </a:t>
            </a:r>
            <a:r>
              <a:rPr lang="ar-DZ" sz="3000" dirty="0" smtClean="0">
                <a:solidFill>
                  <a:schemeClr val="tx1"/>
                </a:solidFill>
              </a:rPr>
              <a:t>مدفوع الأجر ومعلوم المصدر، يهدف إلى إرسال معلومات ترتبط بسلعة، خدمة، أو فكرة قصد تحقيق استجابة</a:t>
            </a:r>
          </a:p>
          <a:p>
            <a:pPr rtl="1"/>
            <a:r>
              <a:rPr lang="ar-DZ" sz="2800" dirty="0" smtClean="0">
                <a:solidFill>
                  <a:srgbClr val="C00000"/>
                </a:solidFill>
              </a:rPr>
              <a:t>يعني المكون </a:t>
            </a:r>
            <a:r>
              <a:rPr lang="ar-DZ" sz="2800" b="1" dirty="0" smtClean="0">
                <a:solidFill>
                  <a:srgbClr val="C00000"/>
                </a:solidFill>
              </a:rPr>
              <a:t>غير الشخصي </a:t>
            </a:r>
            <a:r>
              <a:rPr lang="ar-DZ" sz="2800" dirty="0" smtClean="0">
                <a:solidFill>
                  <a:srgbClr val="C00000"/>
                </a:solidFill>
              </a:rPr>
              <a:t>أن الإعلان يشمل وسائل الإعلام (مثل التلفزيون والراديو والمجلات والصحف) التي يمكنها نقل رسالة إلى مجموعات كبيرة من الأفراد ، غالبًا في نفس الوقت. تعني الطبيعة غير الشخصية للإعلان أنه لا توجد بشكل عام فرصة للحصول على تعليقات فورية من مستلم الرسالة (باستثناء إعلانات الاستجابة المباشرة). لذلك، قبل إرسال الرسالة ، يجب على المعلن التفكير في كيفية تفسير الجمهور لها والرد عليها.</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en-US" sz="2400" dirty="0" smtClean="0"/>
              <a:t> More than 200 companies each spend over $100 million a year on advertising in</a:t>
            </a:r>
            <a:br>
              <a:rPr lang="en-US" sz="2400" dirty="0" smtClean="0"/>
            </a:br>
            <a:r>
              <a:rPr lang="fr-FR" sz="2400" dirty="0" smtClean="0"/>
              <a:t>the United States.</a:t>
            </a:r>
            <a:endParaRPr lang="fr-FR" sz="2400" dirty="0">
              <a:solidFill>
                <a:srgbClr val="C00000"/>
              </a:solidFill>
            </a:endParaRPr>
          </a:p>
        </p:txBody>
      </p:sp>
      <p:sp>
        <p:nvSpPr>
          <p:cNvPr id="3" name="Sous-titre 2"/>
          <p:cNvSpPr>
            <a:spLocks noGrp="1"/>
          </p:cNvSpPr>
          <p:nvPr>
            <p:ph type="subTitle" idx="1"/>
          </p:nvPr>
        </p:nvSpPr>
        <p:spPr>
          <a:xfrm>
            <a:off x="1043608" y="836712"/>
            <a:ext cx="6728792" cy="5832648"/>
          </a:xfrm>
        </p:spPr>
        <p:txBody>
          <a:bodyPr>
            <a:normAutofit/>
          </a:bodyPr>
          <a:lstStyle/>
          <a:p>
            <a:pPr rtl="1"/>
            <a:endParaRPr lang="ar-DZ" sz="3100" b="1" dirty="0" smtClean="0">
              <a:solidFill>
                <a:schemeClr val="tx1"/>
              </a:solidFill>
            </a:endParaRPr>
          </a:p>
          <a:p>
            <a:pPr rtl="1"/>
            <a:r>
              <a:rPr lang="ar-DZ" sz="3100" b="1" dirty="0" smtClean="0">
                <a:solidFill>
                  <a:schemeClr val="tx1"/>
                </a:solidFill>
              </a:rPr>
              <a:t>المعلنون الرواد في و م أ</a:t>
            </a:r>
            <a:endParaRPr lang="fr-FR" sz="3100" b="1" dirty="0" smtClean="0">
              <a:solidFill>
                <a:schemeClr val="tx1"/>
              </a:solidFill>
            </a:endParaRPr>
          </a:p>
        </p:txBody>
      </p:sp>
      <p:graphicFrame>
        <p:nvGraphicFramePr>
          <p:cNvPr id="4" name="Tableau 3"/>
          <p:cNvGraphicFramePr>
            <a:graphicFrameLocks noGrp="1"/>
          </p:cNvGraphicFramePr>
          <p:nvPr/>
        </p:nvGraphicFramePr>
        <p:xfrm>
          <a:off x="1524000" y="2031832"/>
          <a:ext cx="6096000" cy="4700016"/>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lnSpc>
                          <a:spcPct val="115000"/>
                        </a:lnSpc>
                        <a:spcAft>
                          <a:spcPts val="0"/>
                        </a:spcAft>
                      </a:pPr>
                      <a:r>
                        <a:rPr lang="en-GB" sz="1600" dirty="0" smtClean="0">
                          <a:solidFill>
                            <a:schemeClr val="bg1"/>
                          </a:solidFill>
                          <a:latin typeface="Frutiger-Light"/>
                          <a:ea typeface="Calibri"/>
                          <a:cs typeface="Frutiger-Light"/>
                        </a:rPr>
                        <a:t>Rank </a:t>
                      </a:r>
                      <a:endParaRPr lang="fr-FR" sz="1600" dirty="0">
                        <a:solidFill>
                          <a:schemeClr val="bg1"/>
                        </a:solidFill>
                        <a:latin typeface="Calibri"/>
                        <a:ea typeface="Calibri"/>
                        <a:cs typeface="Arial"/>
                      </a:endParaRPr>
                    </a:p>
                  </a:txBody>
                  <a:tcPr/>
                </a:tc>
                <a:tc>
                  <a:txBody>
                    <a:bodyPr/>
                    <a:lstStyle/>
                    <a:p>
                      <a:pPr algn="ctr">
                        <a:lnSpc>
                          <a:spcPct val="115000"/>
                        </a:lnSpc>
                        <a:spcAft>
                          <a:spcPts val="0"/>
                        </a:spcAft>
                      </a:pPr>
                      <a:r>
                        <a:rPr lang="en-GB" sz="1600" dirty="0" smtClean="0">
                          <a:solidFill>
                            <a:srgbClr val="211F21"/>
                          </a:solidFill>
                          <a:latin typeface="Frutiger-Light"/>
                          <a:ea typeface="Calibri"/>
                          <a:cs typeface="Frutiger-Light"/>
                        </a:rPr>
                        <a:t> </a:t>
                      </a:r>
                      <a:r>
                        <a:rPr lang="fr-FR" sz="1800" b="1" kern="1200" baseline="0" dirty="0" err="1" smtClean="0">
                          <a:solidFill>
                            <a:schemeClr val="lt1"/>
                          </a:solidFill>
                          <a:latin typeface="+mn-lt"/>
                          <a:ea typeface="+mn-ea"/>
                          <a:cs typeface="+mn-cs"/>
                        </a:rPr>
                        <a:t>Advertiser</a:t>
                      </a:r>
                      <a:endParaRPr lang="fr-FR" sz="1600" dirty="0">
                        <a:latin typeface="Calibri"/>
                        <a:ea typeface="Calibri"/>
                        <a:cs typeface="Arial"/>
                      </a:endParaRPr>
                    </a:p>
                  </a:txBody>
                  <a:tcPr/>
                </a:tc>
                <a:tc>
                  <a:txBody>
                    <a:bodyPr/>
                    <a:lstStyle/>
                    <a:p>
                      <a:pPr algn="ctr">
                        <a:lnSpc>
                          <a:spcPct val="115000"/>
                        </a:lnSpc>
                        <a:spcAft>
                          <a:spcPts val="0"/>
                        </a:spcAft>
                      </a:pPr>
                      <a:r>
                        <a:rPr lang="fr-FR" sz="1800" b="1" kern="1200" baseline="0" dirty="0" smtClean="0">
                          <a:solidFill>
                            <a:schemeClr val="lt1"/>
                          </a:solidFill>
                          <a:latin typeface="+mn-lt"/>
                          <a:ea typeface="+mn-ea"/>
                          <a:cs typeface="+mn-cs"/>
                        </a:rPr>
                        <a:t>Ad </a:t>
                      </a:r>
                      <a:r>
                        <a:rPr lang="fr-FR" sz="1800" b="1" kern="1200" baseline="0" dirty="0" err="1" smtClean="0">
                          <a:solidFill>
                            <a:schemeClr val="lt1"/>
                          </a:solidFill>
                          <a:latin typeface="+mn-lt"/>
                          <a:ea typeface="+mn-ea"/>
                          <a:cs typeface="+mn-cs"/>
                        </a:rPr>
                        <a:t>Spending</a:t>
                      </a:r>
                      <a:r>
                        <a:rPr lang="fr-FR" sz="1800" b="1" kern="1200" baseline="0" dirty="0" smtClean="0">
                          <a:solidFill>
                            <a:schemeClr val="lt1"/>
                          </a:solidFill>
                          <a:latin typeface="+mn-lt"/>
                          <a:ea typeface="+mn-ea"/>
                          <a:cs typeface="+mn-cs"/>
                        </a:rPr>
                        <a:t> (Millions)</a:t>
                      </a:r>
                      <a:endParaRPr lang="fr-FR" sz="1600" dirty="0">
                        <a:latin typeface="Calibri"/>
                        <a:ea typeface="Calibri"/>
                        <a:cs typeface="Arial"/>
                      </a:endParaRPr>
                    </a:p>
                  </a:txBody>
                  <a:tcPr/>
                </a:tc>
              </a:tr>
              <a:tr h="370840">
                <a:tc>
                  <a:txBody>
                    <a:bodyPr/>
                    <a:lstStyle/>
                    <a:p>
                      <a:pPr marL="342900" marR="0" indent="-342900" algn="ctr" defTabSz="914400" rtl="0" eaLnBrk="1" fontAlgn="auto" latinLnBrk="0" hangingPunct="1">
                        <a:lnSpc>
                          <a:spcPct val="100000"/>
                        </a:lnSpc>
                        <a:spcBef>
                          <a:spcPts val="0"/>
                        </a:spcBef>
                        <a:spcAft>
                          <a:spcPts val="0"/>
                        </a:spcAft>
                        <a:buClrTx/>
                        <a:buSzTx/>
                        <a:buFont typeface="+mj-lt"/>
                        <a:buNone/>
                        <a:tabLst/>
                        <a:defRPr/>
                      </a:pPr>
                      <a:r>
                        <a:rPr lang="en-GB" sz="1800" kern="1200" dirty="0" smtClean="0">
                          <a:solidFill>
                            <a:schemeClr val="dk1"/>
                          </a:solidFill>
                          <a:latin typeface="+mn-lt"/>
                          <a:ea typeface="+mn-ea"/>
                          <a:cs typeface="+mn-cs"/>
                        </a:rPr>
                        <a:t>1</a:t>
                      </a:r>
                      <a:endParaRPr lang="fr-FR" sz="1800" kern="1200" dirty="0" smtClean="0">
                        <a:solidFill>
                          <a:schemeClr val="dk1"/>
                        </a:solidFill>
                        <a:latin typeface="+mn-lt"/>
                        <a:ea typeface="+mn-ea"/>
                        <a:cs typeface="+mn-cs"/>
                      </a:endParaRPr>
                    </a:p>
                    <a:p>
                      <a:pPr marL="342900" indent="-342900" algn="ctr">
                        <a:buFont typeface="+mj-lt"/>
                        <a:buNone/>
                      </a:pPr>
                      <a:endParaRPr lang="fr-FR" dirty="0"/>
                    </a:p>
                  </a:txBody>
                  <a:tcPr/>
                </a:tc>
                <a:tc>
                  <a:txBody>
                    <a:bodyPr/>
                    <a:lstStyle/>
                    <a:p>
                      <a:pPr algn="ctr"/>
                      <a:r>
                        <a:rPr lang="fr-FR" sz="1800" kern="1200" baseline="0" dirty="0" smtClean="0">
                          <a:solidFill>
                            <a:schemeClr val="dk1"/>
                          </a:solidFill>
                          <a:latin typeface="+mn-lt"/>
                          <a:ea typeface="+mn-ea"/>
                          <a:cs typeface="+mn-cs"/>
                        </a:rPr>
                        <a:t>General Motors </a:t>
                      </a:r>
                      <a:r>
                        <a:rPr lang="fr-FR" sz="1800" kern="1200" baseline="0" dirty="0" err="1" smtClean="0">
                          <a:solidFill>
                            <a:schemeClr val="dk1"/>
                          </a:solidFill>
                          <a:latin typeface="+mn-lt"/>
                          <a:ea typeface="+mn-ea"/>
                          <a:cs typeface="+mn-cs"/>
                        </a:rPr>
                        <a:t>Corp</a:t>
                      </a:r>
                      <a:endParaRPr lang="fr-FR" dirty="0"/>
                    </a:p>
                  </a:txBody>
                  <a:tcPr/>
                </a:tc>
                <a:tc>
                  <a:txBody>
                    <a:bodyPr/>
                    <a:lstStyle/>
                    <a:p>
                      <a:pPr algn="ctr"/>
                      <a:r>
                        <a:rPr lang="fr-FR" sz="1800" kern="1200" baseline="0" dirty="0" smtClean="0">
                          <a:solidFill>
                            <a:schemeClr val="dk1"/>
                          </a:solidFill>
                          <a:latin typeface="+mn-lt"/>
                          <a:ea typeface="+mn-ea"/>
                          <a:cs typeface="+mn-cs"/>
                        </a:rPr>
                        <a:t>$3,374.4</a:t>
                      </a:r>
                      <a:endParaRPr lang="fr-FR" dirty="0"/>
                    </a:p>
                  </a:txBody>
                  <a:tcPr/>
                </a:tc>
              </a:tr>
              <a:tr h="370840">
                <a:tc>
                  <a:txBody>
                    <a:bodyPr/>
                    <a:lstStyle/>
                    <a:p>
                      <a:pPr marL="342900" indent="-342900" algn="ctr">
                        <a:buFont typeface="+mj-lt"/>
                        <a:buNone/>
                      </a:pPr>
                      <a:r>
                        <a:rPr lang="fr-FR" dirty="0" smtClean="0"/>
                        <a:t>2</a:t>
                      </a:r>
                      <a:endParaRPr lang="fr-FR" dirty="0"/>
                    </a:p>
                  </a:txBody>
                  <a:tcPr/>
                </a:tc>
                <a:tc>
                  <a:txBody>
                    <a:bodyPr/>
                    <a:lstStyle/>
                    <a:p>
                      <a:pPr algn="ctr"/>
                      <a:r>
                        <a:rPr lang="fr-FR" sz="1800" kern="1200" baseline="0" dirty="0" smtClean="0">
                          <a:solidFill>
                            <a:schemeClr val="dk1"/>
                          </a:solidFill>
                          <a:latin typeface="+mn-lt"/>
                          <a:ea typeface="+mn-ea"/>
                          <a:cs typeface="+mn-cs"/>
                        </a:rPr>
                        <a:t>Procter &amp; </a:t>
                      </a:r>
                      <a:r>
                        <a:rPr lang="fr-FR" sz="1800" kern="1200" baseline="0" dirty="0" err="1" smtClean="0">
                          <a:solidFill>
                            <a:schemeClr val="dk1"/>
                          </a:solidFill>
                          <a:latin typeface="+mn-lt"/>
                          <a:ea typeface="+mn-ea"/>
                          <a:cs typeface="+mn-cs"/>
                        </a:rPr>
                        <a:t>Gamble</a:t>
                      </a:r>
                      <a:endParaRPr lang="fr-FR" dirty="0"/>
                    </a:p>
                  </a:txBody>
                  <a:tcPr/>
                </a:tc>
                <a:tc>
                  <a:txBody>
                    <a:bodyPr/>
                    <a:lstStyle/>
                    <a:p>
                      <a:pPr algn="ctr"/>
                      <a:r>
                        <a:rPr lang="fr-FR" sz="1800" kern="1200" baseline="0" dirty="0" smtClean="0">
                          <a:solidFill>
                            <a:schemeClr val="dk1"/>
                          </a:solidFill>
                          <a:latin typeface="+mn-lt"/>
                          <a:ea typeface="+mn-ea"/>
                          <a:cs typeface="+mn-cs"/>
                        </a:rPr>
                        <a:t>2,540.6</a:t>
                      </a:r>
                      <a:endParaRPr lang="fr-FR" dirty="0"/>
                    </a:p>
                  </a:txBody>
                  <a:tcPr/>
                </a:tc>
              </a:tr>
              <a:tr h="370840">
                <a:tc>
                  <a:txBody>
                    <a:bodyPr/>
                    <a:lstStyle/>
                    <a:p>
                      <a:pPr marL="342900" indent="-342900" algn="ctr">
                        <a:buFont typeface="+mj-lt"/>
                        <a:buNone/>
                      </a:pPr>
                      <a:r>
                        <a:rPr lang="fr-FR" dirty="0" smtClean="0"/>
                        <a:t>3</a:t>
                      </a:r>
                      <a:endParaRPr lang="fr-FR" dirty="0"/>
                    </a:p>
                  </a:txBody>
                  <a:tcPr/>
                </a:tc>
                <a:tc>
                  <a:txBody>
                    <a:bodyPr/>
                    <a:lstStyle/>
                    <a:p>
                      <a:pPr algn="ctr"/>
                      <a:r>
                        <a:rPr lang="fr-FR" sz="1800" kern="1200" baseline="0" dirty="0" smtClean="0">
                          <a:solidFill>
                            <a:schemeClr val="dk1"/>
                          </a:solidFill>
                          <a:latin typeface="+mn-lt"/>
                          <a:ea typeface="+mn-ea"/>
                          <a:cs typeface="+mn-cs"/>
                        </a:rPr>
                        <a:t>Ford </a:t>
                      </a:r>
                      <a:r>
                        <a:rPr lang="fr-FR" sz="1800" kern="1200" baseline="0" dirty="0" err="1" smtClean="0">
                          <a:solidFill>
                            <a:schemeClr val="dk1"/>
                          </a:solidFill>
                          <a:latin typeface="+mn-lt"/>
                          <a:ea typeface="+mn-ea"/>
                          <a:cs typeface="+mn-cs"/>
                        </a:rPr>
                        <a:t>Motor</a:t>
                      </a:r>
                      <a:r>
                        <a:rPr lang="fr-FR" sz="1800" kern="1200" baseline="0" dirty="0" smtClean="0">
                          <a:solidFill>
                            <a:schemeClr val="dk1"/>
                          </a:solidFill>
                          <a:latin typeface="+mn-lt"/>
                          <a:ea typeface="+mn-ea"/>
                          <a:cs typeface="+mn-cs"/>
                        </a:rPr>
                        <a:t> Co.</a:t>
                      </a:r>
                      <a:endParaRPr lang="fr-FR" dirty="0"/>
                    </a:p>
                  </a:txBody>
                  <a:tcPr/>
                </a:tc>
                <a:tc>
                  <a:txBody>
                    <a:bodyPr/>
                    <a:lstStyle/>
                    <a:p>
                      <a:pPr algn="ctr"/>
                      <a:r>
                        <a:rPr lang="fr-FR" sz="1800" kern="1200" baseline="0" dirty="0" smtClean="0">
                          <a:solidFill>
                            <a:schemeClr val="dk1"/>
                          </a:solidFill>
                          <a:latin typeface="+mn-lt"/>
                          <a:ea typeface="+mn-ea"/>
                          <a:cs typeface="+mn-cs"/>
                        </a:rPr>
                        <a:t>2,408.2</a:t>
                      </a:r>
                      <a:endParaRPr lang="fr-FR" dirty="0"/>
                    </a:p>
                  </a:txBody>
                  <a:tcPr/>
                </a:tc>
              </a:tr>
              <a:tr h="370840">
                <a:tc>
                  <a:txBody>
                    <a:bodyPr/>
                    <a:lstStyle/>
                    <a:p>
                      <a:pPr marL="342900" indent="-342900" algn="ctr">
                        <a:buFont typeface="+mj-lt"/>
                        <a:buNone/>
                      </a:pPr>
                      <a:r>
                        <a:rPr lang="fr-FR" dirty="0" smtClean="0"/>
                        <a:t>4</a:t>
                      </a:r>
                      <a:endParaRPr lang="fr-FR" dirty="0"/>
                    </a:p>
                  </a:txBody>
                  <a:tcPr/>
                </a:tc>
                <a:tc>
                  <a:txBody>
                    <a:bodyPr/>
                    <a:lstStyle/>
                    <a:p>
                      <a:pPr algn="ctr"/>
                      <a:r>
                        <a:rPr lang="fr-FR" sz="1800" kern="1200" baseline="0" dirty="0" err="1" smtClean="0">
                          <a:solidFill>
                            <a:schemeClr val="dk1"/>
                          </a:solidFill>
                          <a:latin typeface="+mn-lt"/>
                          <a:ea typeface="+mn-ea"/>
                          <a:cs typeface="+mn-cs"/>
                        </a:rPr>
                        <a:t>PepsiCo</a:t>
                      </a:r>
                      <a:endParaRPr lang="fr-FR" dirty="0"/>
                    </a:p>
                  </a:txBody>
                  <a:tcPr/>
                </a:tc>
                <a:tc>
                  <a:txBody>
                    <a:bodyPr/>
                    <a:lstStyle/>
                    <a:p>
                      <a:pPr algn="ctr"/>
                      <a:r>
                        <a:rPr lang="fr-FR" sz="1800" kern="1200" baseline="0" dirty="0" smtClean="0">
                          <a:solidFill>
                            <a:schemeClr val="dk1"/>
                          </a:solidFill>
                          <a:latin typeface="+mn-lt"/>
                          <a:ea typeface="+mn-ea"/>
                          <a:cs typeface="+mn-cs"/>
                        </a:rPr>
                        <a:t>2,210.4</a:t>
                      </a:r>
                      <a:endParaRPr lang="fr-FR" dirty="0"/>
                    </a:p>
                  </a:txBody>
                  <a:tcPr/>
                </a:tc>
              </a:tr>
              <a:tr h="370840">
                <a:tc>
                  <a:txBody>
                    <a:bodyPr/>
                    <a:lstStyle/>
                    <a:p>
                      <a:pPr marL="342900" indent="-342900" algn="ctr">
                        <a:buFont typeface="+mj-lt"/>
                        <a:buNone/>
                      </a:pPr>
                      <a:r>
                        <a:rPr lang="fr-FR" dirty="0" smtClean="0"/>
                        <a:t>5</a:t>
                      </a:r>
                      <a:endParaRPr lang="fr-FR" dirty="0"/>
                    </a:p>
                  </a:txBody>
                  <a:tcPr/>
                </a:tc>
                <a:tc>
                  <a:txBody>
                    <a:bodyPr/>
                    <a:lstStyle/>
                    <a:p>
                      <a:pPr algn="ctr"/>
                      <a:r>
                        <a:rPr lang="fr-FR" sz="1800" kern="1200" baseline="0" dirty="0" smtClean="0">
                          <a:solidFill>
                            <a:schemeClr val="dk1"/>
                          </a:solidFill>
                          <a:latin typeface="+mn-lt"/>
                          <a:ea typeface="+mn-ea"/>
                          <a:cs typeface="+mn-cs"/>
                        </a:rPr>
                        <a:t>Pfizer</a:t>
                      </a:r>
                      <a:endParaRPr lang="fr-FR" dirty="0"/>
                    </a:p>
                  </a:txBody>
                  <a:tcPr/>
                </a:tc>
                <a:tc>
                  <a:txBody>
                    <a:bodyPr/>
                    <a:lstStyle/>
                    <a:p>
                      <a:pPr algn="ctr"/>
                      <a:r>
                        <a:rPr lang="fr-FR" sz="1800" kern="1200" baseline="0" dirty="0" smtClean="0">
                          <a:solidFill>
                            <a:schemeClr val="dk1"/>
                          </a:solidFill>
                          <a:latin typeface="+mn-lt"/>
                          <a:ea typeface="+mn-ea"/>
                          <a:cs typeface="+mn-cs"/>
                        </a:rPr>
                        <a:t>2,189.5</a:t>
                      </a:r>
                      <a:endParaRPr lang="fr-FR" dirty="0"/>
                    </a:p>
                  </a:txBody>
                  <a:tcPr/>
                </a:tc>
              </a:tr>
              <a:tr h="370840">
                <a:tc>
                  <a:txBody>
                    <a:bodyPr/>
                    <a:lstStyle/>
                    <a:p>
                      <a:pPr marL="342900" indent="-342900" algn="ctr">
                        <a:buFont typeface="+mj-lt"/>
                        <a:buNone/>
                      </a:pPr>
                      <a:r>
                        <a:rPr lang="fr-FR" dirty="0" smtClean="0"/>
                        <a:t>6</a:t>
                      </a:r>
                      <a:endParaRPr lang="fr-FR" dirty="0"/>
                    </a:p>
                  </a:txBody>
                  <a:tcPr/>
                </a:tc>
                <a:tc>
                  <a:txBody>
                    <a:bodyPr/>
                    <a:lstStyle/>
                    <a:p>
                      <a:pPr algn="ctr"/>
                      <a:r>
                        <a:rPr lang="fr-FR" sz="1800" kern="1200" baseline="0" dirty="0" smtClean="0">
                          <a:solidFill>
                            <a:schemeClr val="dk1"/>
                          </a:solidFill>
                          <a:latin typeface="+mn-lt"/>
                          <a:ea typeface="+mn-ea"/>
                          <a:cs typeface="+mn-cs"/>
                        </a:rPr>
                        <a:t>DaimlerChrysler</a:t>
                      </a:r>
                      <a:endParaRPr lang="fr-FR" dirty="0"/>
                    </a:p>
                  </a:txBody>
                  <a:tcPr/>
                </a:tc>
                <a:tc>
                  <a:txBody>
                    <a:bodyPr/>
                    <a:lstStyle/>
                    <a:p>
                      <a:pPr algn="ctr"/>
                      <a:r>
                        <a:rPr lang="fr-FR" sz="1800" kern="1200" baseline="0" dirty="0" smtClean="0">
                          <a:solidFill>
                            <a:schemeClr val="dk1"/>
                          </a:solidFill>
                          <a:latin typeface="+mn-lt"/>
                          <a:ea typeface="+mn-ea"/>
                          <a:cs typeface="+mn-cs"/>
                        </a:rPr>
                        <a:t>1,985.3</a:t>
                      </a:r>
                      <a:endParaRPr lang="fr-FR" dirty="0"/>
                    </a:p>
                  </a:txBody>
                  <a:tcPr/>
                </a:tc>
              </a:tr>
              <a:tr h="370840">
                <a:tc>
                  <a:txBody>
                    <a:bodyPr/>
                    <a:lstStyle/>
                    <a:p>
                      <a:pPr marL="342900" indent="-342900" algn="ctr">
                        <a:buFont typeface="+mj-lt"/>
                        <a:buNone/>
                      </a:pPr>
                      <a:r>
                        <a:rPr lang="fr-FR" dirty="0" smtClean="0"/>
                        <a:t>7</a:t>
                      </a:r>
                      <a:endParaRPr lang="fr-FR" dirty="0"/>
                    </a:p>
                  </a:txBody>
                  <a:tcPr/>
                </a:tc>
                <a:tc>
                  <a:txBody>
                    <a:bodyPr/>
                    <a:lstStyle/>
                    <a:p>
                      <a:pPr algn="ctr"/>
                      <a:r>
                        <a:rPr lang="fr-FR" sz="1800" kern="1200" baseline="0" dirty="0" smtClean="0">
                          <a:solidFill>
                            <a:schemeClr val="dk1"/>
                          </a:solidFill>
                          <a:latin typeface="+mn-lt"/>
                          <a:ea typeface="+mn-ea"/>
                          <a:cs typeface="+mn-cs"/>
                        </a:rPr>
                        <a:t>AOL Time Warner</a:t>
                      </a:r>
                      <a:endParaRPr lang="fr-FR" dirty="0"/>
                    </a:p>
                  </a:txBody>
                  <a:tcPr/>
                </a:tc>
                <a:tc>
                  <a:txBody>
                    <a:bodyPr/>
                    <a:lstStyle/>
                    <a:p>
                      <a:pPr algn="ctr"/>
                      <a:r>
                        <a:rPr lang="fr-FR" sz="1800" kern="1200" baseline="0" dirty="0" smtClean="0">
                          <a:solidFill>
                            <a:schemeClr val="dk1"/>
                          </a:solidFill>
                          <a:latin typeface="+mn-lt"/>
                          <a:ea typeface="+mn-ea"/>
                          <a:cs typeface="+mn-cs"/>
                        </a:rPr>
                        <a:t>1,885.3</a:t>
                      </a:r>
                      <a:endParaRPr lang="fr-FR" dirty="0"/>
                    </a:p>
                  </a:txBody>
                  <a:tcPr/>
                </a:tc>
              </a:tr>
              <a:tr h="370840">
                <a:tc>
                  <a:txBody>
                    <a:bodyPr/>
                    <a:lstStyle/>
                    <a:p>
                      <a:pPr marL="342900" indent="-342900" algn="ctr">
                        <a:buFont typeface="+mj-lt"/>
                        <a:buNone/>
                      </a:pPr>
                      <a:r>
                        <a:rPr lang="fr-FR" dirty="0" smtClean="0"/>
                        <a:t>8</a:t>
                      </a:r>
                      <a:endParaRPr lang="fr-FR" dirty="0"/>
                    </a:p>
                  </a:txBody>
                  <a:tcPr/>
                </a:tc>
                <a:tc>
                  <a:txBody>
                    <a:bodyPr/>
                    <a:lstStyle/>
                    <a:p>
                      <a:pPr algn="ctr"/>
                      <a:r>
                        <a:rPr lang="fr-FR" sz="1800" kern="1200" baseline="0" dirty="0" smtClean="0">
                          <a:solidFill>
                            <a:schemeClr val="dk1"/>
                          </a:solidFill>
                          <a:latin typeface="+mn-lt"/>
                          <a:ea typeface="+mn-ea"/>
                          <a:cs typeface="+mn-cs"/>
                        </a:rPr>
                        <a:t>Philip Morris Cos.</a:t>
                      </a:r>
                      <a:endParaRPr lang="fr-FR" dirty="0"/>
                    </a:p>
                  </a:txBody>
                  <a:tcPr/>
                </a:tc>
                <a:tc>
                  <a:txBody>
                    <a:bodyPr/>
                    <a:lstStyle/>
                    <a:p>
                      <a:pPr algn="ctr"/>
                      <a:r>
                        <a:rPr lang="fr-FR" sz="1800" kern="1200" baseline="0" dirty="0" smtClean="0">
                          <a:solidFill>
                            <a:schemeClr val="dk1"/>
                          </a:solidFill>
                          <a:latin typeface="+mn-lt"/>
                          <a:ea typeface="+mn-ea"/>
                          <a:cs typeface="+mn-cs"/>
                        </a:rPr>
                        <a:t>1,815.7</a:t>
                      </a:r>
                      <a:endParaRPr lang="fr-FR" dirty="0"/>
                    </a:p>
                  </a:txBody>
                  <a:tcPr/>
                </a:tc>
              </a:tr>
              <a:tr h="370840">
                <a:tc>
                  <a:txBody>
                    <a:bodyPr/>
                    <a:lstStyle/>
                    <a:p>
                      <a:pPr marL="342900" indent="-342900" algn="ctr">
                        <a:buFont typeface="+mj-lt"/>
                        <a:buNone/>
                      </a:pPr>
                      <a:r>
                        <a:rPr lang="fr-FR" dirty="0" smtClean="0"/>
                        <a:t>9</a:t>
                      </a:r>
                      <a:endParaRPr lang="fr-FR" dirty="0"/>
                    </a:p>
                  </a:txBody>
                  <a:tcPr/>
                </a:tc>
                <a:tc>
                  <a:txBody>
                    <a:bodyPr/>
                    <a:lstStyle/>
                    <a:p>
                      <a:pPr algn="ctr"/>
                      <a:r>
                        <a:rPr lang="fr-FR" sz="1800" kern="1200" baseline="0" dirty="0" smtClean="0">
                          <a:solidFill>
                            <a:schemeClr val="dk1"/>
                          </a:solidFill>
                          <a:latin typeface="+mn-lt"/>
                          <a:ea typeface="+mn-ea"/>
                          <a:cs typeface="+mn-cs"/>
                        </a:rPr>
                        <a:t>Walt Disney Co.</a:t>
                      </a:r>
                      <a:endParaRPr lang="fr-FR" dirty="0"/>
                    </a:p>
                  </a:txBody>
                  <a:tcPr/>
                </a:tc>
                <a:tc>
                  <a:txBody>
                    <a:bodyPr/>
                    <a:lstStyle/>
                    <a:p>
                      <a:pPr algn="ctr"/>
                      <a:r>
                        <a:rPr lang="fr-FR" sz="1800" kern="1200" baseline="0" dirty="0" smtClean="0">
                          <a:solidFill>
                            <a:schemeClr val="dk1"/>
                          </a:solidFill>
                          <a:latin typeface="+mn-lt"/>
                          <a:ea typeface="+mn-ea"/>
                          <a:cs typeface="+mn-cs"/>
                        </a:rPr>
                        <a:t>1,757.3</a:t>
                      </a:r>
                      <a:endParaRPr lang="fr-FR" dirty="0"/>
                    </a:p>
                  </a:txBody>
                  <a:tcPr/>
                </a:tc>
              </a:tr>
              <a:tr h="370840">
                <a:tc>
                  <a:txBody>
                    <a:bodyPr/>
                    <a:lstStyle/>
                    <a:p>
                      <a:pPr marL="342900" indent="-342900" algn="ctr">
                        <a:buFont typeface="+mj-lt"/>
                        <a:buNone/>
                      </a:pPr>
                      <a:r>
                        <a:rPr lang="fr-FR" dirty="0" smtClean="0"/>
                        <a:t>10</a:t>
                      </a:r>
                      <a:endParaRPr lang="fr-FR" dirty="0"/>
                    </a:p>
                  </a:txBody>
                  <a:tcPr/>
                </a:tc>
                <a:tc>
                  <a:txBody>
                    <a:bodyPr/>
                    <a:lstStyle/>
                    <a:p>
                      <a:pPr algn="ctr"/>
                      <a:r>
                        <a:rPr lang="fr-FR" sz="1800" kern="1200" baseline="0" dirty="0" smtClean="0">
                          <a:solidFill>
                            <a:schemeClr val="dk1"/>
                          </a:solidFill>
                          <a:latin typeface="+mn-lt"/>
                          <a:ea typeface="+mn-ea"/>
                          <a:cs typeface="+mn-cs"/>
                        </a:rPr>
                        <a:t>Johnson &amp; Johnson</a:t>
                      </a:r>
                      <a:endParaRPr lang="fr-FR" dirty="0"/>
                    </a:p>
                  </a:txBody>
                  <a:tcPr/>
                </a:tc>
                <a:tc>
                  <a:txBody>
                    <a:bodyPr/>
                    <a:lstStyle/>
                    <a:p>
                      <a:pPr algn="ctr"/>
                      <a:r>
                        <a:rPr lang="fr-FR" sz="1800" kern="1200" baseline="0" dirty="0" smtClean="0">
                          <a:solidFill>
                            <a:schemeClr val="dk1"/>
                          </a:solidFill>
                          <a:latin typeface="+mn-lt"/>
                          <a:ea typeface="+mn-ea"/>
                          <a:cs typeface="+mn-cs"/>
                        </a:rPr>
                        <a:t>1,618.1</a:t>
                      </a:r>
                      <a:endParaRPr lang="fr-FR" dirty="0"/>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4000" b="1" dirty="0" smtClean="0"/>
              <a:t>الاتصال</a:t>
            </a:r>
            <a:r>
              <a:rPr lang="ar-DZ" sz="3200" dirty="0" smtClean="0"/>
              <a:t> </a:t>
            </a:r>
            <a:r>
              <a:rPr lang="ar-DZ" sz="3600" b="1" dirty="0" smtClean="0">
                <a:solidFill>
                  <a:srgbClr val="C00000"/>
                </a:solidFill>
              </a:rPr>
              <a:t/>
            </a:r>
            <a:br>
              <a:rPr lang="ar-DZ" sz="3600" b="1" dirty="0" smtClean="0">
                <a:solidFill>
                  <a:srgbClr val="C00000"/>
                </a:solidFill>
              </a:rPr>
            </a:br>
            <a:r>
              <a:rPr lang="ar-DZ"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2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2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556792"/>
            <a:ext cx="6728792" cy="4608512"/>
          </a:xfrm>
        </p:spPr>
        <p:txBody>
          <a:bodyPr>
            <a:normAutofit/>
          </a:bodyPr>
          <a:lstStyle/>
          <a:p>
            <a:pPr rtl="1"/>
            <a:endParaRPr lang="ar-DZ" sz="2800" dirty="0" smtClean="0">
              <a:solidFill>
                <a:schemeClr val="tx1"/>
              </a:solidFill>
            </a:endParaRPr>
          </a:p>
          <a:p>
            <a:pPr rtl="1"/>
            <a:r>
              <a:rPr lang="ar-DZ" sz="2800" b="1" dirty="0" smtClean="0">
                <a:solidFill>
                  <a:schemeClr val="tx1"/>
                </a:solidFill>
              </a:rPr>
              <a:t>يتطلّب الاتّصال التسويقي</a:t>
            </a:r>
            <a:endParaRPr lang="ar-DZ" sz="2400" b="1" dirty="0" smtClean="0">
              <a:solidFill>
                <a:schemeClr val="tx1"/>
              </a:solidFill>
            </a:endParaRPr>
          </a:p>
          <a:p>
            <a:pPr rtl="1"/>
            <a:r>
              <a:rPr lang="ar-DZ" dirty="0" smtClean="0">
                <a:solidFill>
                  <a:schemeClr val="tx1"/>
                </a:solidFill>
              </a:rPr>
              <a:t>التنسيق بين الأبعاد الاتصالية الثلاثة في </a:t>
            </a:r>
            <a:r>
              <a:rPr lang="ar-DZ" dirty="0" err="1" smtClean="0">
                <a:solidFill>
                  <a:schemeClr val="tx1"/>
                </a:solidFill>
              </a:rPr>
              <a:t>المؤسسة:</a:t>
            </a:r>
            <a:endParaRPr lang="ar-DZ" dirty="0" smtClean="0">
              <a:solidFill>
                <a:schemeClr val="tx1"/>
              </a:solidFill>
            </a:endParaRPr>
          </a:p>
          <a:p>
            <a:pPr rtl="1"/>
            <a:r>
              <a:rPr lang="ar-DZ" dirty="0" smtClean="0">
                <a:solidFill>
                  <a:schemeClr val="tx1"/>
                </a:solidFill>
              </a:rPr>
              <a:t>المؤسسة</a:t>
            </a:r>
            <a:r>
              <a:rPr lang="fr-FR" dirty="0" smtClean="0">
                <a:solidFill>
                  <a:schemeClr val="tx1"/>
                </a:solidFill>
              </a:rPr>
              <a:t>/</a:t>
            </a:r>
            <a:r>
              <a:rPr lang="ar-DZ" dirty="0" smtClean="0">
                <a:solidFill>
                  <a:schemeClr val="tx1"/>
                </a:solidFill>
              </a:rPr>
              <a:t>السوق</a:t>
            </a:r>
          </a:p>
          <a:p>
            <a:pPr rtl="1"/>
            <a:r>
              <a:rPr lang="ar-DZ" dirty="0" smtClean="0">
                <a:solidFill>
                  <a:schemeClr val="tx1"/>
                </a:solidFill>
              </a:rPr>
              <a:t>المؤسسة </a:t>
            </a:r>
            <a:r>
              <a:rPr lang="fr-FR" dirty="0" smtClean="0">
                <a:solidFill>
                  <a:schemeClr val="tx1"/>
                </a:solidFill>
              </a:rPr>
              <a:t>/</a:t>
            </a:r>
            <a:r>
              <a:rPr lang="ar-DZ" dirty="0" smtClean="0">
                <a:solidFill>
                  <a:schemeClr val="tx1"/>
                </a:solidFill>
              </a:rPr>
              <a:t>التسويق</a:t>
            </a:r>
          </a:p>
          <a:p>
            <a:pPr rtl="1"/>
            <a:r>
              <a:rPr lang="ar-DZ" dirty="0" smtClean="0">
                <a:solidFill>
                  <a:schemeClr val="tx1"/>
                </a:solidFill>
              </a:rPr>
              <a:t>المؤسسة </a:t>
            </a:r>
            <a:r>
              <a:rPr lang="fr-FR" dirty="0" smtClean="0">
                <a:solidFill>
                  <a:schemeClr val="tx1"/>
                </a:solidFill>
              </a:rPr>
              <a:t>/</a:t>
            </a:r>
            <a:r>
              <a:rPr lang="ar-DZ" dirty="0" smtClean="0">
                <a:solidFill>
                  <a:schemeClr val="tx1"/>
                </a:solidFill>
              </a:rPr>
              <a:t>الترويج</a:t>
            </a:r>
          </a:p>
          <a:p>
            <a:pPr rtl="1"/>
            <a:r>
              <a:rPr lang="ar-DZ" sz="2800" b="1" dirty="0" smtClean="0">
                <a:solidFill>
                  <a:schemeClr val="tx1"/>
                </a:solidFill>
              </a:rPr>
              <a:t>وهو ما يعرف بالاتّصالات التسويقية المتكاملة</a:t>
            </a:r>
            <a:endParaRPr lang="fr-FR" sz="2800" b="1" dirty="0" smtClean="0">
              <a:solidFill>
                <a:schemeClr val="tx1"/>
              </a:solidFill>
            </a:endParaRPr>
          </a:p>
          <a:p>
            <a:pPr rtl="1"/>
            <a:endParaRPr lang="fr-FR" sz="2800" dirty="0" smtClean="0"/>
          </a:p>
          <a:p>
            <a:pPr rtl="1"/>
            <a:endParaRPr lang="fr-FR" sz="2800" dirty="0" smtClean="0"/>
          </a:p>
          <a:p>
            <a:pPr rtl="1"/>
            <a:endParaRPr lang="fr-FR" sz="2800" b="1" dirty="0">
              <a:solidFill>
                <a:schemeClr val="tx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a:bodyPr>
          <a:lstStyle/>
          <a:p>
            <a:pPr rtl="1"/>
            <a:endParaRPr lang="fr-FR" sz="3000" b="1" dirty="0" smtClean="0">
              <a:solidFill>
                <a:schemeClr val="tx1"/>
              </a:solidFill>
            </a:endParaRPr>
          </a:p>
          <a:p>
            <a:pPr rtl="1"/>
            <a:r>
              <a:rPr lang="ar-DZ" sz="3000" b="1" dirty="0" err="1" smtClean="0">
                <a:solidFill>
                  <a:schemeClr val="tx1"/>
                </a:solidFill>
              </a:rPr>
              <a:t>1ـ</a:t>
            </a:r>
            <a:r>
              <a:rPr lang="ar-DZ" sz="3000" b="1" dirty="0" smtClean="0">
                <a:solidFill>
                  <a:schemeClr val="tx1"/>
                </a:solidFill>
              </a:rPr>
              <a:t> </a:t>
            </a:r>
            <a:r>
              <a:rPr lang="ar-DZ" sz="3000" b="1" u="sng" dirty="0" err="1" smtClean="0">
                <a:solidFill>
                  <a:schemeClr val="tx1"/>
                </a:solidFill>
              </a:rPr>
              <a:t>الإعلان </a:t>
            </a:r>
            <a:r>
              <a:rPr lang="ar-DZ" sz="3000" b="1" u="sng" dirty="0" smtClean="0">
                <a:solidFill>
                  <a:schemeClr val="tx1"/>
                </a:solidFill>
              </a:rPr>
              <a:t>(الإشهار)</a:t>
            </a:r>
            <a:r>
              <a:rPr lang="ar-DZ" sz="3000" b="1" dirty="0" smtClean="0">
                <a:solidFill>
                  <a:schemeClr val="tx1"/>
                </a:solidFill>
              </a:rPr>
              <a:t>: </a:t>
            </a:r>
            <a:r>
              <a:rPr lang="ar-DZ" sz="3000" dirty="0" smtClean="0">
                <a:solidFill>
                  <a:schemeClr val="tx1"/>
                </a:solidFill>
              </a:rPr>
              <a:t>لماذا استعمال الاعلان؟</a:t>
            </a:r>
            <a:endParaRPr lang="fr-FR" sz="3000" dirty="0" smtClean="0">
              <a:solidFill>
                <a:schemeClr val="tx1"/>
              </a:solidFill>
            </a:endParaRPr>
          </a:p>
          <a:p>
            <a:pPr rtl="1"/>
            <a:r>
              <a:rPr lang="ar-DZ" sz="3000" dirty="0" smtClean="0">
                <a:solidFill>
                  <a:schemeClr val="tx1"/>
                </a:solidFill>
              </a:rPr>
              <a:t>يختلف الهدف من الإعلان من صناعة إلى أخرى و من وضعية إلى أخرى، كما يختلف الهدف حسب الفئة المستهدفة </a:t>
            </a:r>
            <a:r>
              <a:rPr lang="ar-DZ" sz="3000" dirty="0" err="1" smtClean="0">
                <a:solidFill>
                  <a:schemeClr val="tx1"/>
                </a:solidFill>
              </a:rPr>
              <a:t>من:</a:t>
            </a:r>
            <a:endParaRPr lang="ar-DZ" sz="3000" dirty="0" smtClean="0">
              <a:solidFill>
                <a:schemeClr val="tx1"/>
              </a:solidFill>
            </a:endParaRPr>
          </a:p>
          <a:p>
            <a:pPr rtl="1">
              <a:buFont typeface="Wingdings" pitchFamily="2" charset="2"/>
              <a:buChar char="q"/>
            </a:pPr>
            <a:r>
              <a:rPr lang="ar-DZ" sz="3000" dirty="0" smtClean="0">
                <a:solidFill>
                  <a:schemeClr val="tx1"/>
                </a:solidFill>
              </a:rPr>
              <a:t> استجابة </a:t>
            </a:r>
            <a:r>
              <a:rPr lang="ar-DZ" sz="3000" dirty="0" err="1" smtClean="0">
                <a:solidFill>
                  <a:schemeClr val="tx1"/>
                </a:solidFill>
              </a:rPr>
              <a:t>آنية،</a:t>
            </a:r>
            <a:r>
              <a:rPr lang="ar-DZ" sz="3000" dirty="0" smtClean="0">
                <a:solidFill>
                  <a:schemeClr val="tx1"/>
                </a:solidFill>
              </a:rPr>
              <a:t> </a:t>
            </a:r>
          </a:p>
          <a:p>
            <a:pPr rtl="1">
              <a:buFont typeface="Wingdings" pitchFamily="2" charset="2"/>
              <a:buChar char="q"/>
            </a:pPr>
            <a:r>
              <a:rPr lang="ar-DZ" sz="3000" dirty="0" smtClean="0">
                <a:solidFill>
                  <a:schemeClr val="tx1"/>
                </a:solidFill>
              </a:rPr>
              <a:t>جذب </a:t>
            </a:r>
            <a:r>
              <a:rPr lang="ar-DZ" sz="3000" dirty="0" err="1" smtClean="0">
                <a:solidFill>
                  <a:schemeClr val="tx1"/>
                </a:solidFill>
              </a:rPr>
              <a:t>الانتباه،</a:t>
            </a:r>
            <a:r>
              <a:rPr lang="ar-DZ" sz="3000" dirty="0" smtClean="0">
                <a:solidFill>
                  <a:schemeClr val="tx1"/>
                </a:solidFill>
              </a:rPr>
              <a:t> </a:t>
            </a:r>
          </a:p>
          <a:p>
            <a:pPr rtl="1">
              <a:buFont typeface="Wingdings" pitchFamily="2" charset="2"/>
              <a:buChar char="q"/>
            </a:pPr>
            <a:r>
              <a:rPr lang="ar-DZ" sz="3000" dirty="0" smtClean="0">
                <a:solidFill>
                  <a:schemeClr val="tx1"/>
                </a:solidFill>
              </a:rPr>
              <a:t>تحسين الصورة(بعد أزمة فقدان ثقة</a:t>
            </a:r>
            <a:r>
              <a:rPr lang="ar-DZ" sz="3000" dirty="0" err="1" smtClean="0">
                <a:solidFill>
                  <a:schemeClr val="tx1"/>
                </a:solidFill>
              </a:rPr>
              <a:t>)....</a:t>
            </a:r>
            <a:endParaRPr lang="ar-DZ" sz="3000" dirty="0" smtClean="0">
              <a:solidFill>
                <a:schemeClr val="tx1"/>
              </a:solidFill>
            </a:endParaRPr>
          </a:p>
          <a:p>
            <a:pPr rtl="1"/>
            <a:endParaRPr lang="ar-DZ" sz="3000" b="1" dirty="0" smtClean="0">
              <a:solidFill>
                <a:schemeClr val="tx1"/>
              </a:solidFill>
            </a:endParaRPr>
          </a:p>
          <a:p>
            <a:pPr rtl="1"/>
            <a:endParaRPr lang="ar-DZ" sz="3000" b="1" dirty="0" smtClean="0">
              <a:solidFill>
                <a:schemeClr val="tx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a:bodyPr>
          <a:lstStyle/>
          <a:p>
            <a:pPr rtl="1"/>
            <a:endParaRPr lang="fr-FR" sz="3000" b="1" dirty="0" smtClean="0">
              <a:solidFill>
                <a:schemeClr val="tx1"/>
              </a:solidFill>
            </a:endParaRPr>
          </a:p>
          <a:p>
            <a:pPr rtl="1"/>
            <a:r>
              <a:rPr lang="ar-DZ" sz="3000" b="1" dirty="0" err="1" smtClean="0">
                <a:solidFill>
                  <a:schemeClr val="tx1"/>
                </a:solidFill>
              </a:rPr>
              <a:t>1ـ</a:t>
            </a:r>
            <a:r>
              <a:rPr lang="ar-DZ" sz="3000" b="1" dirty="0" smtClean="0">
                <a:solidFill>
                  <a:schemeClr val="tx1"/>
                </a:solidFill>
              </a:rPr>
              <a:t> </a:t>
            </a:r>
            <a:r>
              <a:rPr lang="ar-DZ" sz="3000" b="1" dirty="0" err="1" smtClean="0">
                <a:solidFill>
                  <a:schemeClr val="tx1"/>
                </a:solidFill>
              </a:rPr>
              <a:t>الإعلان </a:t>
            </a:r>
            <a:r>
              <a:rPr lang="ar-DZ" sz="3000" b="1" dirty="0" smtClean="0">
                <a:solidFill>
                  <a:schemeClr val="tx1"/>
                </a:solidFill>
              </a:rPr>
              <a:t>(الإشهار): لماذا استعمال الاعلان؟</a:t>
            </a:r>
            <a:endParaRPr lang="fr-FR" sz="3000" b="1" dirty="0" smtClean="0">
              <a:solidFill>
                <a:schemeClr val="tx1"/>
              </a:solidFill>
            </a:endParaRPr>
          </a:p>
          <a:p>
            <a:pPr rtl="1"/>
            <a:endParaRPr lang="ar-DZ" sz="3000" b="1" dirty="0" smtClean="0">
              <a:solidFill>
                <a:schemeClr val="tx1"/>
              </a:solidFill>
            </a:endParaRPr>
          </a:p>
          <a:p>
            <a:pPr marL="457200" indent="-457200">
              <a:buFont typeface="Wingdings" pitchFamily="2" charset="2"/>
              <a:buChar char="q"/>
            </a:pPr>
            <a:r>
              <a:rPr lang="ar-DZ" sz="2400" b="1" dirty="0" smtClean="0">
                <a:solidFill>
                  <a:srgbClr val="C00000"/>
                </a:solidFill>
              </a:rPr>
              <a:t>تخفيض التكاليف</a:t>
            </a:r>
            <a:r>
              <a:rPr lang="fr-FR" sz="2400" b="1" dirty="0" smtClean="0">
                <a:solidFill>
                  <a:srgbClr val="C00000"/>
                </a:solidFill>
              </a:rPr>
              <a:t> </a:t>
            </a:r>
            <a:r>
              <a:rPr lang="en-US" sz="2400" dirty="0" smtClean="0">
                <a:solidFill>
                  <a:schemeClr val="tx1"/>
                </a:solidFill>
              </a:rPr>
              <a:t>First, it can be a very cost-effective method for communicating</a:t>
            </a:r>
            <a:r>
              <a:rPr lang="fr-FR" sz="2400" dirty="0" smtClean="0">
                <a:solidFill>
                  <a:schemeClr val="tx1"/>
                </a:solidFill>
              </a:rPr>
              <a:t> </a:t>
            </a:r>
            <a:r>
              <a:rPr lang="fr-FR" sz="2400" dirty="0" err="1" smtClean="0">
                <a:solidFill>
                  <a:schemeClr val="tx1"/>
                </a:solidFill>
              </a:rPr>
              <a:t>with</a:t>
            </a:r>
            <a:r>
              <a:rPr lang="fr-FR" sz="2400" dirty="0" smtClean="0">
                <a:solidFill>
                  <a:schemeClr val="tx1"/>
                </a:solidFill>
              </a:rPr>
              <a:t> large audiences.</a:t>
            </a:r>
            <a:endParaRPr lang="fr-FR" sz="2800" dirty="0" smtClean="0">
              <a:solidFill>
                <a:schemeClr val="tx1"/>
              </a:solidFill>
            </a:endParaRPr>
          </a:p>
          <a:p>
            <a:pPr marL="457200" indent="-457200">
              <a:buFont typeface="Wingdings" pitchFamily="2" charset="2"/>
              <a:buChar char="q"/>
            </a:pPr>
            <a:r>
              <a:rPr lang="ar-DZ" sz="2400" b="1" dirty="0" smtClean="0">
                <a:solidFill>
                  <a:srgbClr val="C00000"/>
                </a:solidFill>
              </a:rPr>
              <a:t>تعزيز صورة العلامة</a:t>
            </a:r>
            <a:r>
              <a:rPr lang="fr-FR" sz="2400" b="1" dirty="0" smtClean="0">
                <a:solidFill>
                  <a:srgbClr val="C00000"/>
                </a:solidFill>
              </a:rPr>
              <a:t> </a:t>
            </a:r>
            <a:r>
              <a:rPr lang="en-US" sz="2400" dirty="0" smtClean="0">
                <a:solidFill>
                  <a:schemeClr val="tx1"/>
                </a:solidFill>
              </a:rPr>
              <a:t>Advertising can be used to create brand images and symbolic appeals for a company</a:t>
            </a:r>
            <a:r>
              <a:rPr lang="fr-FR" sz="2400" dirty="0" smtClean="0">
                <a:solidFill>
                  <a:schemeClr val="tx1"/>
                </a:solidFill>
              </a:rPr>
              <a:t> or brand (</a:t>
            </a:r>
            <a:r>
              <a:rPr lang="fr-FR" sz="2400" dirty="0" err="1" smtClean="0">
                <a:solidFill>
                  <a:schemeClr val="tx1"/>
                </a:solidFill>
              </a:rPr>
              <a:t>Creative</a:t>
            </a:r>
            <a:r>
              <a:rPr lang="fr-FR" sz="2400" dirty="0" smtClean="0">
                <a:solidFill>
                  <a:schemeClr val="tx1"/>
                </a:solidFill>
              </a:rPr>
              <a:t> </a:t>
            </a:r>
            <a:r>
              <a:rPr lang="fr-FR" sz="2400" dirty="0" err="1" smtClean="0">
                <a:solidFill>
                  <a:schemeClr val="tx1"/>
                </a:solidFill>
              </a:rPr>
              <a:t>advertising</a:t>
            </a:r>
            <a:r>
              <a:rPr lang="fr-FR" sz="2400" dirty="0" smtClean="0">
                <a:solidFill>
                  <a:schemeClr val="tx1"/>
                </a:solidFill>
              </a:rPr>
              <a:t>)</a:t>
            </a:r>
          </a:p>
          <a:p>
            <a:pPr marL="514350" indent="-514350">
              <a:buFont typeface="Wingdings" pitchFamily="2" charset="2"/>
              <a:buChar char="q"/>
            </a:pPr>
            <a:r>
              <a:rPr lang="ar-DZ" sz="2800" dirty="0" smtClean="0">
                <a:solidFill>
                  <a:srgbClr val="C00000"/>
                </a:solidFill>
              </a:rPr>
              <a:t>تدعيم عناصر المزيج التسويقي الأخرى</a:t>
            </a:r>
          </a:p>
          <a:p>
            <a:pPr marL="514350" indent="-514350" algn="l">
              <a:buFont typeface="+mj-lt"/>
              <a:buAutoNum type="arabicPeriod"/>
            </a:pPr>
            <a:endParaRPr lang="ar-DZ" sz="2800" dirty="0" smtClean="0">
              <a:solidFill>
                <a:schemeClr val="tx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3600" b="1" dirty="0" smtClean="0">
                <a:solidFill>
                  <a:srgbClr val="C00000"/>
                </a:solidFill>
              </a:rPr>
              <a:t/>
            </a:r>
            <a:br>
              <a:rPr lang="ar-DZ" sz="36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36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a:bodyPr>
          <a:lstStyle/>
          <a:p>
            <a:pPr rtl="1"/>
            <a:r>
              <a:rPr lang="ar-DZ" sz="3000" b="1" dirty="0" err="1" smtClean="0">
                <a:solidFill>
                  <a:schemeClr val="tx1"/>
                </a:solidFill>
              </a:rPr>
              <a:t>1ـ</a:t>
            </a:r>
            <a:r>
              <a:rPr lang="ar-DZ" sz="3000" b="1" dirty="0" smtClean="0">
                <a:solidFill>
                  <a:schemeClr val="tx1"/>
                </a:solidFill>
              </a:rPr>
              <a:t> </a:t>
            </a:r>
            <a:r>
              <a:rPr lang="ar-DZ" sz="2800" b="1" dirty="0" err="1" smtClean="0">
                <a:solidFill>
                  <a:schemeClr val="tx1"/>
                </a:solidFill>
              </a:rPr>
              <a:t>الإعلان </a:t>
            </a:r>
            <a:r>
              <a:rPr lang="ar-DZ" sz="2800" b="1" dirty="0" smtClean="0">
                <a:solidFill>
                  <a:schemeClr val="tx1"/>
                </a:solidFill>
              </a:rPr>
              <a:t>(الإشهار</a:t>
            </a:r>
            <a:r>
              <a:rPr lang="ar-DZ" sz="2800" b="1" dirty="0" err="1" smtClean="0">
                <a:solidFill>
                  <a:schemeClr val="tx1"/>
                </a:solidFill>
              </a:rPr>
              <a:t>):</a:t>
            </a:r>
            <a:endParaRPr lang="fr-FR" sz="3000" b="1" dirty="0" smtClean="0">
              <a:solidFill>
                <a:schemeClr val="tx1"/>
              </a:solidFill>
            </a:endParaRPr>
          </a:p>
          <a:p>
            <a:pPr rtl="1"/>
            <a:r>
              <a:rPr lang="ar-DZ" sz="2800" b="1" dirty="0" smtClean="0">
                <a:solidFill>
                  <a:schemeClr val="tx1"/>
                </a:solidFill>
              </a:rPr>
              <a:t>يختلف الاعلان حسب </a:t>
            </a:r>
            <a:r>
              <a:rPr lang="ar-DZ" sz="2800" b="1" u="sng" dirty="0" smtClean="0">
                <a:solidFill>
                  <a:schemeClr val="tx1"/>
                </a:solidFill>
              </a:rPr>
              <a:t>نوعه والهدف </a:t>
            </a:r>
            <a:r>
              <a:rPr lang="ar-DZ" sz="2800" b="1" u="sng" dirty="0" err="1" smtClean="0">
                <a:solidFill>
                  <a:schemeClr val="tx1"/>
                </a:solidFill>
              </a:rPr>
              <a:t>منه</a:t>
            </a:r>
            <a:r>
              <a:rPr lang="ar-DZ" sz="2800" b="1" dirty="0" err="1" smtClean="0">
                <a:solidFill>
                  <a:schemeClr val="tx1"/>
                </a:solidFill>
              </a:rPr>
              <a:t>:</a:t>
            </a:r>
            <a:endParaRPr lang="ar-DZ" sz="2800" b="1" dirty="0" smtClean="0">
              <a:solidFill>
                <a:schemeClr val="tx1"/>
              </a:solidFill>
            </a:endParaRPr>
          </a:p>
        </p:txBody>
      </p:sp>
      <p:sp>
        <p:nvSpPr>
          <p:cNvPr id="4" name="Organigramme : Processus 3"/>
          <p:cNvSpPr/>
          <p:nvPr/>
        </p:nvSpPr>
        <p:spPr>
          <a:xfrm>
            <a:off x="1763688" y="2924944"/>
            <a:ext cx="5544616" cy="295232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3600" b="1" dirty="0" smtClean="0"/>
              <a:t>إعلان تعليمي</a:t>
            </a:r>
          </a:p>
          <a:p>
            <a:pPr algn="ctr" rtl="1"/>
            <a:r>
              <a:rPr lang="ar-DZ" sz="3600" b="1" dirty="0" smtClean="0"/>
              <a:t>إعلان إرشادي</a:t>
            </a:r>
          </a:p>
          <a:p>
            <a:pPr algn="ctr" rtl="1"/>
            <a:r>
              <a:rPr lang="ar-DZ" sz="3600" b="1" dirty="0" smtClean="0"/>
              <a:t>إعلان تنافسي</a:t>
            </a:r>
          </a:p>
          <a:p>
            <a:pPr algn="ctr" rtl="1"/>
            <a:r>
              <a:rPr lang="ar-DZ" sz="3600" b="1" dirty="0" smtClean="0"/>
              <a:t>إعلان تذكيري</a:t>
            </a:r>
            <a:endParaRPr lang="fr-FR" sz="3600" b="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a:bodyPr>
          <a:lstStyle/>
          <a:p>
            <a:pPr rtl="1"/>
            <a:r>
              <a:rPr lang="ar-DZ" sz="3000" b="1" dirty="0" err="1" smtClean="0">
                <a:solidFill>
                  <a:schemeClr val="tx1"/>
                </a:solidFill>
              </a:rPr>
              <a:t>1ـ</a:t>
            </a:r>
            <a:r>
              <a:rPr lang="ar-DZ" sz="3000" b="1" dirty="0" smtClean="0">
                <a:solidFill>
                  <a:schemeClr val="tx1"/>
                </a:solidFill>
              </a:rPr>
              <a:t> </a:t>
            </a:r>
            <a:r>
              <a:rPr lang="ar-DZ" sz="2800" b="1" dirty="0" err="1" smtClean="0">
                <a:solidFill>
                  <a:schemeClr val="tx1"/>
                </a:solidFill>
              </a:rPr>
              <a:t>الإعلان </a:t>
            </a:r>
            <a:r>
              <a:rPr lang="ar-DZ" sz="2800" b="1" dirty="0" smtClean="0">
                <a:solidFill>
                  <a:schemeClr val="tx1"/>
                </a:solidFill>
              </a:rPr>
              <a:t>(الإشهار</a:t>
            </a:r>
            <a:r>
              <a:rPr lang="ar-DZ" sz="2800" b="1" dirty="0" err="1" smtClean="0">
                <a:solidFill>
                  <a:schemeClr val="tx1"/>
                </a:solidFill>
              </a:rPr>
              <a:t>):</a:t>
            </a:r>
            <a:endParaRPr lang="fr-FR" sz="3000" b="1" dirty="0" smtClean="0">
              <a:solidFill>
                <a:schemeClr val="tx1"/>
              </a:solidFill>
            </a:endParaRPr>
          </a:p>
          <a:p>
            <a:pPr rtl="1"/>
            <a:r>
              <a:rPr lang="ar-DZ" sz="2800" b="1" dirty="0" smtClean="0">
                <a:solidFill>
                  <a:schemeClr val="tx1"/>
                </a:solidFill>
              </a:rPr>
              <a:t>يختلف الاعلان حسب </a:t>
            </a:r>
            <a:r>
              <a:rPr lang="ar-DZ" sz="2800" b="1" u="sng" dirty="0" smtClean="0">
                <a:solidFill>
                  <a:schemeClr val="tx1"/>
                </a:solidFill>
              </a:rPr>
              <a:t>نوعه والفئة </a:t>
            </a:r>
            <a:r>
              <a:rPr lang="ar-DZ" sz="2800" b="1" u="sng" dirty="0" err="1" smtClean="0">
                <a:solidFill>
                  <a:schemeClr val="tx1"/>
                </a:solidFill>
              </a:rPr>
              <a:t>المستهدفة</a:t>
            </a:r>
            <a:r>
              <a:rPr lang="ar-DZ" sz="2800" b="1" dirty="0" err="1" smtClean="0">
                <a:solidFill>
                  <a:schemeClr val="tx1"/>
                </a:solidFill>
              </a:rPr>
              <a:t>:</a:t>
            </a:r>
            <a:endParaRPr lang="ar-DZ" sz="2800" b="1" dirty="0" smtClean="0">
              <a:solidFill>
                <a:schemeClr val="tx1"/>
              </a:solidFill>
            </a:endParaRPr>
          </a:p>
          <a:p>
            <a:pPr rtl="1"/>
            <a:r>
              <a:rPr lang="ar-DZ" sz="2800" b="1" dirty="0" smtClean="0">
                <a:solidFill>
                  <a:schemeClr val="tx1"/>
                </a:solidFill>
              </a:rPr>
              <a:t>الإعلان الموجّه نحو </a:t>
            </a:r>
            <a:r>
              <a:rPr lang="ar-DZ" sz="2800" b="1" u="sng" dirty="0" smtClean="0">
                <a:solidFill>
                  <a:schemeClr val="tx1"/>
                </a:solidFill>
              </a:rPr>
              <a:t>أسواق الاستهلاك النهائي</a:t>
            </a:r>
          </a:p>
        </p:txBody>
      </p:sp>
      <p:sp>
        <p:nvSpPr>
          <p:cNvPr id="4" name="Organigramme : Processus 3"/>
          <p:cNvSpPr/>
          <p:nvPr/>
        </p:nvSpPr>
        <p:spPr>
          <a:xfrm>
            <a:off x="1187624" y="3140968"/>
            <a:ext cx="6264696" cy="345638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b="1" u="sng" dirty="0" smtClean="0"/>
              <a:t>National </a:t>
            </a:r>
            <a:r>
              <a:rPr lang="fr-FR" sz="2400" b="1" u="sng" dirty="0" err="1" smtClean="0"/>
              <a:t>Advertising</a:t>
            </a:r>
            <a:r>
              <a:rPr lang="fr-FR" sz="2400" b="1" u="sng" dirty="0" smtClean="0"/>
              <a:t>  </a:t>
            </a:r>
            <a:r>
              <a:rPr lang="ar-DZ" sz="2400" b="1" u="sng" dirty="0" smtClean="0"/>
              <a:t>(الإعلان الوطني) </a:t>
            </a:r>
            <a:endParaRPr lang="fr-FR" sz="2400" b="1" u="sng" dirty="0" smtClean="0"/>
          </a:p>
          <a:p>
            <a:r>
              <a:rPr lang="en-US" sz="2000" b="1" dirty="0" smtClean="0"/>
              <a:t>Advertising done by large companies on a nationwide basis or in most regions of the country. Most of the ads for well-known companies and brands that are seen on prime-time TV or in other major national or regional media are examples of national advertising. The goals of national advertisers are to inform or remind consumers of the company or brand and its features, benefits, advantages, or uses and to create or reinforce its image so that consumers will be predisposed to purchase it.</a:t>
            </a:r>
            <a:endParaRPr lang="fr-FR" sz="2000" b="1"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a:bodyPr>
          <a:lstStyle/>
          <a:p>
            <a:pPr rtl="1"/>
            <a:r>
              <a:rPr lang="ar-DZ" sz="3000" b="1" dirty="0" err="1" smtClean="0">
                <a:solidFill>
                  <a:schemeClr val="tx1"/>
                </a:solidFill>
              </a:rPr>
              <a:t>1ـ</a:t>
            </a:r>
            <a:r>
              <a:rPr lang="ar-DZ" sz="3000" b="1" dirty="0" smtClean="0">
                <a:solidFill>
                  <a:schemeClr val="tx1"/>
                </a:solidFill>
              </a:rPr>
              <a:t> </a:t>
            </a:r>
            <a:r>
              <a:rPr lang="ar-DZ" sz="2800" b="1" dirty="0" err="1" smtClean="0">
                <a:solidFill>
                  <a:schemeClr val="tx1"/>
                </a:solidFill>
              </a:rPr>
              <a:t>الإعلان </a:t>
            </a:r>
            <a:r>
              <a:rPr lang="ar-DZ" sz="2800" b="1" dirty="0" smtClean="0">
                <a:solidFill>
                  <a:schemeClr val="tx1"/>
                </a:solidFill>
              </a:rPr>
              <a:t>(الإشهار</a:t>
            </a:r>
            <a:r>
              <a:rPr lang="ar-DZ" sz="2800" b="1" dirty="0" err="1" smtClean="0">
                <a:solidFill>
                  <a:schemeClr val="tx1"/>
                </a:solidFill>
              </a:rPr>
              <a:t>):</a:t>
            </a:r>
            <a:endParaRPr lang="fr-FR" sz="3000" b="1" dirty="0" smtClean="0">
              <a:solidFill>
                <a:schemeClr val="tx1"/>
              </a:solidFill>
            </a:endParaRPr>
          </a:p>
          <a:p>
            <a:pPr rtl="1"/>
            <a:r>
              <a:rPr lang="ar-DZ" sz="2800" b="1" dirty="0" smtClean="0">
                <a:solidFill>
                  <a:schemeClr val="tx1"/>
                </a:solidFill>
              </a:rPr>
              <a:t>يختلف الاعلان حسب </a:t>
            </a:r>
            <a:r>
              <a:rPr lang="ar-DZ" sz="2800" b="1" u="sng" dirty="0" smtClean="0">
                <a:solidFill>
                  <a:schemeClr val="tx1"/>
                </a:solidFill>
              </a:rPr>
              <a:t>نوعه والفئة </a:t>
            </a:r>
            <a:r>
              <a:rPr lang="ar-DZ" sz="2800" b="1" u="sng" dirty="0" err="1" smtClean="0">
                <a:solidFill>
                  <a:schemeClr val="tx1"/>
                </a:solidFill>
              </a:rPr>
              <a:t>المستهدفة</a:t>
            </a:r>
            <a:r>
              <a:rPr lang="ar-DZ" sz="2800" b="1" dirty="0" err="1" smtClean="0">
                <a:solidFill>
                  <a:schemeClr val="tx1"/>
                </a:solidFill>
              </a:rPr>
              <a:t>:</a:t>
            </a:r>
            <a:endParaRPr lang="ar-DZ" sz="2800" b="1" dirty="0" smtClean="0">
              <a:solidFill>
                <a:schemeClr val="tx1"/>
              </a:solidFill>
            </a:endParaRPr>
          </a:p>
          <a:p>
            <a:pPr rtl="1"/>
            <a:r>
              <a:rPr lang="ar-DZ" sz="2800" b="1" dirty="0" smtClean="0">
                <a:solidFill>
                  <a:schemeClr val="tx1"/>
                </a:solidFill>
              </a:rPr>
              <a:t>الإعلان الموجّه نحو </a:t>
            </a:r>
            <a:r>
              <a:rPr lang="ar-DZ" sz="2800" b="1" u="sng" dirty="0" smtClean="0">
                <a:solidFill>
                  <a:schemeClr val="tx1"/>
                </a:solidFill>
              </a:rPr>
              <a:t>أسواق الاستهلاك النهائي</a:t>
            </a:r>
          </a:p>
        </p:txBody>
      </p:sp>
      <p:sp>
        <p:nvSpPr>
          <p:cNvPr id="4" name="Organigramme : Processus 3"/>
          <p:cNvSpPr/>
          <p:nvPr/>
        </p:nvSpPr>
        <p:spPr>
          <a:xfrm>
            <a:off x="1187624" y="3140968"/>
            <a:ext cx="6264696" cy="345638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b="1" u="sng" dirty="0" smtClean="0"/>
              <a:t>National </a:t>
            </a:r>
            <a:r>
              <a:rPr lang="fr-FR" sz="2400" b="1" u="sng" dirty="0" err="1" smtClean="0"/>
              <a:t>Advertising</a:t>
            </a:r>
            <a:r>
              <a:rPr lang="fr-FR" sz="2400" b="1" u="sng" dirty="0" smtClean="0"/>
              <a:t>  </a:t>
            </a:r>
            <a:r>
              <a:rPr lang="ar-DZ" sz="2400" b="1" u="sng" dirty="0" smtClean="0"/>
              <a:t>(الإعلان الوطني) </a:t>
            </a:r>
            <a:endParaRPr lang="fr-FR" sz="2400" b="1" u="sng" dirty="0" smtClean="0"/>
          </a:p>
          <a:p>
            <a:pPr algn="ctr" rtl="1"/>
            <a:endParaRPr lang="ar-DZ" sz="2000" dirty="0" smtClean="0"/>
          </a:p>
          <a:p>
            <a:pPr algn="ctr" rtl="1"/>
            <a:r>
              <a:rPr lang="ar-DZ" sz="2000" dirty="0" smtClean="0"/>
              <a:t>تقوم الشركات الكبيرة بالإعلان على مستوى الدولة أو في معظم مناطق الدولة. تُعد معظم إعلانات الشركات والعلامات التجارية المعروفة التي يتم عرضها على التلفزيون في أوقات الذروة أو في وسائل الإعلام الوطنية أو الإقليمية الرئيسية الأخرى أمثلة للإعلانات الوطنية. تتمثل أهداف المعلنين الوطنيين في إعلام المستهلكين أو تذكيرهم بالشركة أو العلامة التجارية وخصائصهاأو مزاياها أو فوائدها أو استخداماتها وإنشاء صورتها أو تعزيزها بحيث يميل المستهلكون لشرائها.</a:t>
            </a:r>
            <a:endParaRPr lang="fr-FR" sz="2000" b="1"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a:bodyPr>
          <a:lstStyle/>
          <a:p>
            <a:pPr rtl="1"/>
            <a:r>
              <a:rPr lang="ar-DZ" sz="3000" b="1" dirty="0" err="1" smtClean="0">
                <a:solidFill>
                  <a:schemeClr val="tx1"/>
                </a:solidFill>
              </a:rPr>
              <a:t>1ـ</a:t>
            </a:r>
            <a:r>
              <a:rPr lang="ar-DZ" sz="3000" b="1" dirty="0" smtClean="0">
                <a:solidFill>
                  <a:schemeClr val="tx1"/>
                </a:solidFill>
              </a:rPr>
              <a:t> </a:t>
            </a:r>
            <a:r>
              <a:rPr lang="ar-DZ" sz="2800" b="1" dirty="0" err="1" smtClean="0">
                <a:solidFill>
                  <a:schemeClr val="tx1"/>
                </a:solidFill>
              </a:rPr>
              <a:t>الإعلان </a:t>
            </a:r>
            <a:r>
              <a:rPr lang="ar-DZ" sz="2800" b="1" dirty="0" smtClean="0">
                <a:solidFill>
                  <a:schemeClr val="tx1"/>
                </a:solidFill>
              </a:rPr>
              <a:t>(الإشهار</a:t>
            </a:r>
            <a:r>
              <a:rPr lang="ar-DZ" sz="2800" b="1" dirty="0" err="1" smtClean="0">
                <a:solidFill>
                  <a:schemeClr val="tx1"/>
                </a:solidFill>
              </a:rPr>
              <a:t>):</a:t>
            </a:r>
            <a:endParaRPr lang="fr-FR" sz="3000" b="1" dirty="0" smtClean="0">
              <a:solidFill>
                <a:schemeClr val="tx1"/>
              </a:solidFill>
            </a:endParaRPr>
          </a:p>
          <a:p>
            <a:pPr rtl="1"/>
            <a:r>
              <a:rPr lang="ar-DZ" sz="2800" b="1" dirty="0" smtClean="0">
                <a:solidFill>
                  <a:schemeClr val="tx1"/>
                </a:solidFill>
              </a:rPr>
              <a:t>يختلف الاعلان حسب </a:t>
            </a:r>
            <a:r>
              <a:rPr lang="ar-DZ" sz="2800" b="1" u="sng" dirty="0" smtClean="0">
                <a:solidFill>
                  <a:schemeClr val="tx1"/>
                </a:solidFill>
              </a:rPr>
              <a:t>نوعه والفئة </a:t>
            </a:r>
            <a:r>
              <a:rPr lang="ar-DZ" sz="2800" b="1" u="sng" dirty="0" err="1" smtClean="0">
                <a:solidFill>
                  <a:schemeClr val="tx1"/>
                </a:solidFill>
              </a:rPr>
              <a:t>المستهدفة</a:t>
            </a:r>
            <a:r>
              <a:rPr lang="ar-DZ" sz="2800" b="1" dirty="0" err="1" smtClean="0">
                <a:solidFill>
                  <a:schemeClr val="tx1"/>
                </a:solidFill>
              </a:rPr>
              <a:t>:</a:t>
            </a:r>
            <a:endParaRPr lang="ar-DZ" sz="2800" b="1" dirty="0" smtClean="0">
              <a:solidFill>
                <a:schemeClr val="tx1"/>
              </a:solidFill>
            </a:endParaRPr>
          </a:p>
          <a:p>
            <a:pPr rtl="1"/>
            <a:r>
              <a:rPr lang="ar-DZ" sz="2800" b="1" dirty="0" smtClean="0">
                <a:solidFill>
                  <a:schemeClr val="tx1"/>
                </a:solidFill>
              </a:rPr>
              <a:t>الإعلان الموجّه نحو </a:t>
            </a:r>
            <a:r>
              <a:rPr lang="ar-DZ" sz="2800" b="1" u="sng" dirty="0" smtClean="0">
                <a:solidFill>
                  <a:schemeClr val="tx1"/>
                </a:solidFill>
              </a:rPr>
              <a:t>أسواق الاستهلاك النهائي</a:t>
            </a:r>
          </a:p>
        </p:txBody>
      </p:sp>
      <p:sp>
        <p:nvSpPr>
          <p:cNvPr id="4" name="Organigramme : Processus 3"/>
          <p:cNvSpPr/>
          <p:nvPr/>
        </p:nvSpPr>
        <p:spPr>
          <a:xfrm>
            <a:off x="179512" y="3140968"/>
            <a:ext cx="8712968" cy="345638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b="1" dirty="0" err="1" smtClean="0"/>
              <a:t>Retail</a:t>
            </a:r>
            <a:r>
              <a:rPr lang="fr-FR" sz="2400" b="1" dirty="0" smtClean="0"/>
              <a:t>/Local </a:t>
            </a:r>
            <a:r>
              <a:rPr lang="fr-FR" sz="2400" b="1" dirty="0" err="1" smtClean="0"/>
              <a:t>Advertising</a:t>
            </a:r>
            <a:r>
              <a:rPr lang="en-US" sz="2400" b="1" dirty="0" smtClean="0"/>
              <a:t> </a:t>
            </a:r>
            <a:r>
              <a:rPr lang="ar-DZ" sz="2400" b="1" dirty="0" smtClean="0"/>
              <a:t>(الاعلان المحلي ـ تجارة التجزئة)</a:t>
            </a:r>
            <a:endParaRPr lang="fr-FR" sz="2400" b="1" dirty="0" smtClean="0"/>
          </a:p>
          <a:p>
            <a:r>
              <a:rPr lang="en-US" sz="2400" dirty="0" smtClean="0"/>
              <a:t>Advertising done by retailers or local merchants to encourage consumers to shop at a specific store, use a local service, or patronize a particular</a:t>
            </a:r>
            <a:r>
              <a:rPr lang="fr-FR" sz="2400" dirty="0" smtClean="0"/>
              <a:t>  </a:t>
            </a:r>
            <a:r>
              <a:rPr lang="en-US" sz="2400" dirty="0" smtClean="0"/>
              <a:t>establishment. Retail or local advertising tends to emphasize specific patronage motives such as price, hours of operation, service, atmosphere, image, or merchandise assortment. Retailers are concerned with building store traffic, so their promotions often take the form of direct-action advertising designed to produce immediate store traffic and sales. </a:t>
            </a:r>
            <a:endParaRPr lang="fr-FR" sz="2000" b="1"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a:bodyPr>
          <a:lstStyle/>
          <a:p>
            <a:pPr rtl="1"/>
            <a:r>
              <a:rPr lang="ar-DZ" sz="3000" b="1" dirty="0" err="1" smtClean="0">
                <a:solidFill>
                  <a:schemeClr val="tx1"/>
                </a:solidFill>
              </a:rPr>
              <a:t>1ـ</a:t>
            </a:r>
            <a:r>
              <a:rPr lang="ar-DZ" sz="3000" b="1" dirty="0" smtClean="0">
                <a:solidFill>
                  <a:schemeClr val="tx1"/>
                </a:solidFill>
              </a:rPr>
              <a:t> </a:t>
            </a:r>
            <a:r>
              <a:rPr lang="ar-DZ" sz="2800" b="1" dirty="0" err="1" smtClean="0">
                <a:solidFill>
                  <a:schemeClr val="tx1"/>
                </a:solidFill>
              </a:rPr>
              <a:t>الإعلان </a:t>
            </a:r>
            <a:r>
              <a:rPr lang="ar-DZ" sz="2800" b="1" dirty="0" smtClean="0">
                <a:solidFill>
                  <a:schemeClr val="tx1"/>
                </a:solidFill>
              </a:rPr>
              <a:t>(الإشهار</a:t>
            </a:r>
            <a:r>
              <a:rPr lang="ar-DZ" sz="2800" b="1" dirty="0" err="1" smtClean="0">
                <a:solidFill>
                  <a:schemeClr val="tx1"/>
                </a:solidFill>
              </a:rPr>
              <a:t>):</a:t>
            </a:r>
            <a:endParaRPr lang="fr-FR" sz="3000" b="1" dirty="0" smtClean="0">
              <a:solidFill>
                <a:schemeClr val="tx1"/>
              </a:solidFill>
            </a:endParaRPr>
          </a:p>
          <a:p>
            <a:pPr rtl="1"/>
            <a:r>
              <a:rPr lang="ar-DZ" sz="2800" b="1" dirty="0" smtClean="0">
                <a:solidFill>
                  <a:schemeClr val="tx1"/>
                </a:solidFill>
              </a:rPr>
              <a:t>يختلف الاعلان حسب </a:t>
            </a:r>
            <a:r>
              <a:rPr lang="ar-DZ" sz="2800" b="1" u="sng" dirty="0" smtClean="0">
                <a:solidFill>
                  <a:schemeClr val="tx1"/>
                </a:solidFill>
              </a:rPr>
              <a:t>نوعه والفئة </a:t>
            </a:r>
            <a:r>
              <a:rPr lang="ar-DZ" sz="2800" b="1" u="sng" dirty="0" err="1" smtClean="0">
                <a:solidFill>
                  <a:schemeClr val="tx1"/>
                </a:solidFill>
              </a:rPr>
              <a:t>المستهدفة</a:t>
            </a:r>
            <a:r>
              <a:rPr lang="ar-DZ" sz="2800" b="1" dirty="0" err="1" smtClean="0">
                <a:solidFill>
                  <a:schemeClr val="tx1"/>
                </a:solidFill>
              </a:rPr>
              <a:t>:</a:t>
            </a:r>
            <a:endParaRPr lang="ar-DZ" sz="2800" b="1" dirty="0" smtClean="0">
              <a:solidFill>
                <a:schemeClr val="tx1"/>
              </a:solidFill>
            </a:endParaRPr>
          </a:p>
          <a:p>
            <a:pPr rtl="1"/>
            <a:r>
              <a:rPr lang="ar-DZ" sz="2800" b="1" dirty="0" smtClean="0">
                <a:solidFill>
                  <a:schemeClr val="tx1"/>
                </a:solidFill>
              </a:rPr>
              <a:t>الإعلان الموجّه نحو </a:t>
            </a:r>
            <a:r>
              <a:rPr lang="ar-DZ" sz="2800" b="1" u="sng" dirty="0" smtClean="0">
                <a:solidFill>
                  <a:schemeClr val="tx1"/>
                </a:solidFill>
              </a:rPr>
              <a:t>أسواق الاستهلاك النهائي</a:t>
            </a:r>
          </a:p>
        </p:txBody>
      </p:sp>
      <p:sp>
        <p:nvSpPr>
          <p:cNvPr id="4" name="Organigramme : Processus 3"/>
          <p:cNvSpPr/>
          <p:nvPr/>
        </p:nvSpPr>
        <p:spPr>
          <a:xfrm>
            <a:off x="179512" y="3140968"/>
            <a:ext cx="8712968" cy="345638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b="1" dirty="0" err="1" smtClean="0"/>
              <a:t>Retail</a:t>
            </a:r>
            <a:r>
              <a:rPr lang="fr-FR" sz="2400" b="1" dirty="0" smtClean="0"/>
              <a:t>/Local </a:t>
            </a:r>
            <a:r>
              <a:rPr lang="fr-FR" sz="2400" b="1" dirty="0" err="1" smtClean="0"/>
              <a:t>Advertising</a:t>
            </a:r>
            <a:r>
              <a:rPr lang="en-US" sz="2400" b="1" dirty="0" smtClean="0"/>
              <a:t>   </a:t>
            </a:r>
            <a:r>
              <a:rPr lang="ar-DZ" sz="2400" b="1" dirty="0" smtClean="0"/>
              <a:t>(الاعلان المحلي ـ تجارة التجزئة)</a:t>
            </a:r>
            <a:endParaRPr lang="fr-FR" sz="2400" b="1" dirty="0" smtClean="0"/>
          </a:p>
          <a:p>
            <a:pPr algn="ctr" rtl="1"/>
            <a:endParaRPr lang="ar-DZ" sz="2400" dirty="0" smtClean="0"/>
          </a:p>
          <a:p>
            <a:pPr algn="ctr" rtl="1"/>
            <a:r>
              <a:rPr lang="ar-DZ" sz="2400" dirty="0" smtClean="0"/>
              <a:t>الإعلان الذي يقوم به تجار التجزئة أو التجار المحليون لتشجيع المستهلكين على التسوق في متجر معين أو استخدام خدمة محلية أو رعاية مؤسسة معينة. تميل إعلانات البيع بالتجزئة أو الإعلانات المحلية إلى التأكيد على دوافع رعاية محددة مثل السعر أو ساعات العمل أو الخدمة أو المحيط أو الصورة أو تشكيلة البضائع. يهتم تجار التجزئة ببناء حركة مرور المتجر، لذلك غالبًا ما تتخذ عروضهم الترويجية شكل إعلان مباشر مصمم لإنتاج حركة مرور ومبيعات فورية في المتجر.</a:t>
            </a:r>
            <a:endParaRPr lang="fr-FR" sz="2000" b="1"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a:bodyPr>
          <a:lstStyle/>
          <a:p>
            <a:pPr rtl="1"/>
            <a:r>
              <a:rPr lang="ar-DZ" sz="3000" b="1" dirty="0" err="1" smtClean="0">
                <a:solidFill>
                  <a:schemeClr val="tx1"/>
                </a:solidFill>
              </a:rPr>
              <a:t>1ـ</a:t>
            </a:r>
            <a:r>
              <a:rPr lang="ar-DZ" sz="3000" b="1" dirty="0" smtClean="0">
                <a:solidFill>
                  <a:schemeClr val="tx1"/>
                </a:solidFill>
              </a:rPr>
              <a:t> </a:t>
            </a:r>
            <a:r>
              <a:rPr lang="ar-DZ" sz="2800" b="1" dirty="0" err="1" smtClean="0">
                <a:solidFill>
                  <a:schemeClr val="tx1"/>
                </a:solidFill>
              </a:rPr>
              <a:t>الإعلان </a:t>
            </a:r>
            <a:r>
              <a:rPr lang="ar-DZ" sz="2800" b="1" dirty="0" smtClean="0">
                <a:solidFill>
                  <a:schemeClr val="tx1"/>
                </a:solidFill>
              </a:rPr>
              <a:t>(الإشهار</a:t>
            </a:r>
            <a:r>
              <a:rPr lang="ar-DZ" sz="2800" b="1" dirty="0" err="1" smtClean="0">
                <a:solidFill>
                  <a:schemeClr val="tx1"/>
                </a:solidFill>
              </a:rPr>
              <a:t>):</a:t>
            </a:r>
            <a:endParaRPr lang="fr-FR" sz="3000" b="1" dirty="0" smtClean="0">
              <a:solidFill>
                <a:schemeClr val="tx1"/>
              </a:solidFill>
            </a:endParaRPr>
          </a:p>
          <a:p>
            <a:pPr rtl="1"/>
            <a:r>
              <a:rPr lang="ar-DZ" sz="2800" b="1" dirty="0" smtClean="0">
                <a:solidFill>
                  <a:schemeClr val="tx1"/>
                </a:solidFill>
              </a:rPr>
              <a:t>يختلف الاعلان حسب </a:t>
            </a:r>
            <a:r>
              <a:rPr lang="ar-DZ" sz="2800" b="1" u="sng" dirty="0" smtClean="0">
                <a:solidFill>
                  <a:schemeClr val="tx1"/>
                </a:solidFill>
              </a:rPr>
              <a:t>نوعه والفئة </a:t>
            </a:r>
            <a:r>
              <a:rPr lang="ar-DZ" sz="2800" b="1" u="sng" dirty="0" err="1" smtClean="0">
                <a:solidFill>
                  <a:schemeClr val="tx1"/>
                </a:solidFill>
              </a:rPr>
              <a:t>المستهدفة</a:t>
            </a:r>
            <a:r>
              <a:rPr lang="ar-DZ" sz="2800" b="1" dirty="0" err="1" smtClean="0">
                <a:solidFill>
                  <a:schemeClr val="tx1"/>
                </a:solidFill>
              </a:rPr>
              <a:t>:</a:t>
            </a:r>
            <a:endParaRPr lang="ar-DZ" sz="2800" b="1" dirty="0" smtClean="0">
              <a:solidFill>
                <a:schemeClr val="tx1"/>
              </a:solidFill>
            </a:endParaRPr>
          </a:p>
          <a:p>
            <a:pPr rtl="1"/>
            <a:r>
              <a:rPr lang="ar-DZ" sz="2800" b="1" dirty="0" smtClean="0">
                <a:solidFill>
                  <a:schemeClr val="tx1"/>
                </a:solidFill>
              </a:rPr>
              <a:t>الإعلان الموجّه نحو </a:t>
            </a:r>
            <a:r>
              <a:rPr lang="ar-DZ" sz="2800" b="1" u="sng" dirty="0" smtClean="0">
                <a:solidFill>
                  <a:schemeClr val="tx1"/>
                </a:solidFill>
              </a:rPr>
              <a:t>أسواق الاستهلاك النهائي</a:t>
            </a:r>
          </a:p>
        </p:txBody>
      </p:sp>
      <p:sp>
        <p:nvSpPr>
          <p:cNvPr id="4" name="Organigramme : Processus 3"/>
          <p:cNvSpPr/>
          <p:nvPr/>
        </p:nvSpPr>
        <p:spPr>
          <a:xfrm>
            <a:off x="179512" y="3212976"/>
            <a:ext cx="8712968" cy="295232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b="1" dirty="0" err="1" smtClean="0"/>
              <a:t>Primary</a:t>
            </a:r>
            <a:r>
              <a:rPr lang="fr-FR" sz="2400" b="1" dirty="0" smtClean="0"/>
              <a:t>- versus </a:t>
            </a:r>
            <a:r>
              <a:rPr lang="fr-FR" sz="2400" b="1" dirty="0" err="1" smtClean="0"/>
              <a:t>Selective</a:t>
            </a:r>
            <a:r>
              <a:rPr lang="fr-FR" sz="2400" b="1" dirty="0" smtClean="0"/>
              <a:t>-</a:t>
            </a:r>
            <a:r>
              <a:rPr lang="fr-FR" sz="2400" b="1" dirty="0" err="1" smtClean="0"/>
              <a:t>Demand</a:t>
            </a:r>
            <a:r>
              <a:rPr lang="fr-FR" sz="2400" b="1" dirty="0" smtClean="0"/>
              <a:t> </a:t>
            </a:r>
            <a:r>
              <a:rPr lang="fr-FR" sz="2400" b="1" dirty="0" err="1" smtClean="0"/>
              <a:t>Advertising</a:t>
            </a:r>
            <a:r>
              <a:rPr lang="ar-DZ" sz="2400" b="1" dirty="0" smtClean="0"/>
              <a:t> الإعلان الأوّلي- مقابل الإعلان الانتقائي</a:t>
            </a:r>
            <a:endParaRPr lang="fr-FR" sz="2400" b="1" dirty="0" smtClean="0"/>
          </a:p>
          <a:p>
            <a:r>
              <a:rPr lang="en-US" sz="2400" dirty="0" smtClean="0"/>
              <a:t>Primary-demand advertising is designed to stimulate demand for the</a:t>
            </a:r>
          </a:p>
          <a:p>
            <a:r>
              <a:rPr lang="en-US" sz="2400" dirty="0" smtClean="0"/>
              <a:t>general product class or entire industry. Selective-demand advertising focuses on creating demand for a specific company’s brands. Most advertising for products and services is concerned with stimulating selective demand and emphasizes reasons for purchasing a particular brand.</a:t>
            </a:r>
            <a:endParaRPr lang="fr-FR" sz="2000" b="1"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a:bodyPr>
          <a:lstStyle/>
          <a:p>
            <a:pPr rtl="1"/>
            <a:r>
              <a:rPr lang="ar-DZ" sz="3000" b="1" dirty="0" err="1" smtClean="0">
                <a:solidFill>
                  <a:schemeClr val="tx1"/>
                </a:solidFill>
              </a:rPr>
              <a:t>1ـ</a:t>
            </a:r>
            <a:r>
              <a:rPr lang="ar-DZ" sz="3000" b="1" dirty="0" smtClean="0">
                <a:solidFill>
                  <a:schemeClr val="tx1"/>
                </a:solidFill>
              </a:rPr>
              <a:t> </a:t>
            </a:r>
            <a:r>
              <a:rPr lang="ar-DZ" sz="2800" b="1" dirty="0" err="1" smtClean="0">
                <a:solidFill>
                  <a:schemeClr val="tx1"/>
                </a:solidFill>
              </a:rPr>
              <a:t>الإعلان </a:t>
            </a:r>
            <a:r>
              <a:rPr lang="ar-DZ" sz="2800" b="1" dirty="0" smtClean="0">
                <a:solidFill>
                  <a:schemeClr val="tx1"/>
                </a:solidFill>
              </a:rPr>
              <a:t>(الإشهار</a:t>
            </a:r>
            <a:r>
              <a:rPr lang="ar-DZ" sz="2800" b="1" dirty="0" err="1" smtClean="0">
                <a:solidFill>
                  <a:schemeClr val="tx1"/>
                </a:solidFill>
              </a:rPr>
              <a:t>):</a:t>
            </a:r>
            <a:endParaRPr lang="fr-FR" sz="3000" b="1" dirty="0" smtClean="0">
              <a:solidFill>
                <a:schemeClr val="tx1"/>
              </a:solidFill>
            </a:endParaRPr>
          </a:p>
          <a:p>
            <a:pPr rtl="1"/>
            <a:r>
              <a:rPr lang="ar-DZ" sz="2800" b="1" dirty="0" smtClean="0">
                <a:solidFill>
                  <a:schemeClr val="tx1"/>
                </a:solidFill>
              </a:rPr>
              <a:t>يختلف الاعلان حسب </a:t>
            </a:r>
            <a:r>
              <a:rPr lang="ar-DZ" sz="2800" b="1" u="sng" dirty="0" smtClean="0">
                <a:solidFill>
                  <a:schemeClr val="tx1"/>
                </a:solidFill>
              </a:rPr>
              <a:t>نوعه والفئة </a:t>
            </a:r>
            <a:r>
              <a:rPr lang="ar-DZ" sz="2800" b="1" u="sng" dirty="0" err="1" smtClean="0">
                <a:solidFill>
                  <a:schemeClr val="tx1"/>
                </a:solidFill>
              </a:rPr>
              <a:t>المستهدفة</a:t>
            </a:r>
            <a:r>
              <a:rPr lang="ar-DZ" sz="2800" b="1" dirty="0" err="1" smtClean="0">
                <a:solidFill>
                  <a:schemeClr val="tx1"/>
                </a:solidFill>
              </a:rPr>
              <a:t>:</a:t>
            </a:r>
            <a:endParaRPr lang="ar-DZ" sz="2800" b="1" dirty="0" smtClean="0">
              <a:solidFill>
                <a:schemeClr val="tx1"/>
              </a:solidFill>
            </a:endParaRPr>
          </a:p>
          <a:p>
            <a:pPr rtl="1"/>
            <a:r>
              <a:rPr lang="ar-DZ" sz="2800" b="1" dirty="0" smtClean="0">
                <a:solidFill>
                  <a:schemeClr val="tx1"/>
                </a:solidFill>
              </a:rPr>
              <a:t>الإعلان الموجّه نحو </a:t>
            </a:r>
            <a:r>
              <a:rPr lang="ar-DZ" sz="2800" b="1" u="sng" dirty="0" smtClean="0">
                <a:solidFill>
                  <a:schemeClr val="tx1"/>
                </a:solidFill>
              </a:rPr>
              <a:t>أسواق الاستهلاك النهائي</a:t>
            </a:r>
          </a:p>
        </p:txBody>
      </p:sp>
      <p:sp>
        <p:nvSpPr>
          <p:cNvPr id="4" name="Organigramme : Processus 3"/>
          <p:cNvSpPr/>
          <p:nvPr/>
        </p:nvSpPr>
        <p:spPr>
          <a:xfrm>
            <a:off x="179512" y="3212976"/>
            <a:ext cx="8712968" cy="295232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400" b="1" dirty="0" smtClean="0"/>
              <a:t>الإعلان الأوّلي- مقابل الإعلان الانتقائي</a:t>
            </a:r>
            <a:r>
              <a:rPr lang="ar-DZ" sz="2400" dirty="0" smtClean="0"/>
              <a:t>:</a:t>
            </a:r>
            <a:r>
              <a:rPr lang="fr-FR" sz="2400" b="1" dirty="0" smtClean="0"/>
              <a:t> </a:t>
            </a:r>
            <a:r>
              <a:rPr lang="fr-FR" sz="2400" b="1" dirty="0" err="1" smtClean="0"/>
              <a:t>Primary</a:t>
            </a:r>
            <a:r>
              <a:rPr lang="fr-FR" sz="2400" b="1" dirty="0" smtClean="0"/>
              <a:t>- versus </a:t>
            </a:r>
            <a:r>
              <a:rPr lang="fr-FR" sz="2400" b="1" dirty="0" err="1" smtClean="0"/>
              <a:t>Selective</a:t>
            </a:r>
            <a:r>
              <a:rPr lang="fr-FR" sz="2400" b="1" dirty="0" smtClean="0"/>
              <a:t>-</a:t>
            </a:r>
            <a:r>
              <a:rPr lang="fr-FR" sz="2400" b="1" dirty="0" err="1" smtClean="0"/>
              <a:t>Demand</a:t>
            </a:r>
            <a:r>
              <a:rPr lang="fr-FR" sz="2400" b="1" dirty="0" smtClean="0"/>
              <a:t> </a:t>
            </a:r>
            <a:r>
              <a:rPr lang="fr-FR" sz="2400" b="1" dirty="0" err="1" smtClean="0"/>
              <a:t>Advertising</a:t>
            </a:r>
            <a:endParaRPr lang="ar-DZ" sz="2400" dirty="0" smtClean="0"/>
          </a:p>
          <a:p>
            <a:pPr algn="r" rtl="1"/>
            <a:r>
              <a:rPr lang="ar-DZ" sz="2400" dirty="0" smtClean="0"/>
              <a:t> </a:t>
            </a:r>
          </a:p>
          <a:p>
            <a:pPr algn="r" rtl="1"/>
            <a:r>
              <a:rPr lang="ar-DZ" sz="2400" dirty="0" smtClean="0"/>
              <a:t>تم تصميم إعلانات الطلب الأوّلي لتحفيز الطلب على فئة المنتج أو الصناعة بأكملها. يركز إعلان الطلب الانتقائي على خلق طلب على العلامات التجارية لشركة معينة. تهتم معظم إعلانات المنتجات والخدمات بتحفيز الطلب الانتقائي وتؤكد على أسباب شراء علامة تجارية معينة.</a:t>
            </a:r>
            <a:endParaRPr lang="fr-FR" sz="2000" b="1"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3600" b="1" dirty="0" smtClean="0">
                <a:solidFill>
                  <a:srgbClr val="C00000"/>
                </a:solidFill>
              </a:rPr>
              <a:t/>
            </a:r>
            <a:br>
              <a:rPr lang="ar-DZ" sz="36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a:bodyPr>
          <a:lstStyle/>
          <a:p>
            <a:pPr rtl="1"/>
            <a:r>
              <a:rPr lang="ar-DZ" sz="3000" b="1" dirty="0" err="1" smtClean="0">
                <a:solidFill>
                  <a:schemeClr val="tx1"/>
                </a:solidFill>
              </a:rPr>
              <a:t>1ـ</a:t>
            </a:r>
            <a:r>
              <a:rPr lang="ar-DZ" sz="3000" b="1" dirty="0" smtClean="0">
                <a:solidFill>
                  <a:schemeClr val="tx1"/>
                </a:solidFill>
              </a:rPr>
              <a:t> </a:t>
            </a:r>
            <a:r>
              <a:rPr lang="ar-DZ" sz="2800" b="1" dirty="0" err="1" smtClean="0">
                <a:solidFill>
                  <a:schemeClr val="tx1"/>
                </a:solidFill>
              </a:rPr>
              <a:t>الإعلان </a:t>
            </a:r>
            <a:r>
              <a:rPr lang="ar-DZ" sz="2800" b="1" dirty="0" smtClean="0">
                <a:solidFill>
                  <a:schemeClr val="tx1"/>
                </a:solidFill>
              </a:rPr>
              <a:t>(الإشهار</a:t>
            </a:r>
            <a:r>
              <a:rPr lang="ar-DZ" sz="2800" b="1" dirty="0" err="1" smtClean="0">
                <a:solidFill>
                  <a:schemeClr val="tx1"/>
                </a:solidFill>
              </a:rPr>
              <a:t>):</a:t>
            </a:r>
            <a:endParaRPr lang="fr-FR" sz="3000" b="1" dirty="0" smtClean="0">
              <a:solidFill>
                <a:schemeClr val="tx1"/>
              </a:solidFill>
            </a:endParaRPr>
          </a:p>
          <a:p>
            <a:pPr rtl="1"/>
            <a:r>
              <a:rPr lang="ar-DZ" sz="2800" b="1" dirty="0" smtClean="0">
                <a:solidFill>
                  <a:schemeClr val="tx1"/>
                </a:solidFill>
              </a:rPr>
              <a:t>يختلف الاعلان حسب </a:t>
            </a:r>
            <a:r>
              <a:rPr lang="ar-DZ" sz="2800" b="1" u="sng" dirty="0" smtClean="0">
                <a:solidFill>
                  <a:schemeClr val="tx1"/>
                </a:solidFill>
              </a:rPr>
              <a:t>نوعه والفئة </a:t>
            </a:r>
            <a:r>
              <a:rPr lang="ar-DZ" sz="2800" b="1" u="sng" dirty="0" err="1" smtClean="0">
                <a:solidFill>
                  <a:schemeClr val="tx1"/>
                </a:solidFill>
              </a:rPr>
              <a:t>المستهدفة</a:t>
            </a:r>
            <a:r>
              <a:rPr lang="ar-DZ" sz="2800" b="1" dirty="0" err="1" smtClean="0">
                <a:solidFill>
                  <a:schemeClr val="tx1"/>
                </a:solidFill>
              </a:rPr>
              <a:t>:</a:t>
            </a:r>
            <a:endParaRPr lang="ar-DZ" sz="2800" b="1" dirty="0" smtClean="0">
              <a:solidFill>
                <a:schemeClr val="tx1"/>
              </a:solidFill>
            </a:endParaRPr>
          </a:p>
          <a:p>
            <a:pPr rtl="1"/>
            <a:r>
              <a:rPr lang="ar-DZ" sz="2800" b="1" dirty="0" smtClean="0">
                <a:solidFill>
                  <a:schemeClr val="tx1"/>
                </a:solidFill>
              </a:rPr>
              <a:t>الإعلان الموجّه نحو </a:t>
            </a:r>
            <a:r>
              <a:rPr lang="ar-DZ" sz="2800" b="1" u="sng" dirty="0" smtClean="0">
                <a:solidFill>
                  <a:schemeClr val="tx1"/>
                </a:solidFill>
              </a:rPr>
              <a:t>أسواق الاستهلاك النهائي</a:t>
            </a:r>
          </a:p>
        </p:txBody>
      </p:sp>
      <p:sp>
        <p:nvSpPr>
          <p:cNvPr id="4" name="Organigramme : Processus 3"/>
          <p:cNvSpPr/>
          <p:nvPr/>
        </p:nvSpPr>
        <p:spPr>
          <a:xfrm>
            <a:off x="179512" y="3068960"/>
            <a:ext cx="8712968" cy="36004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b="1" dirty="0" err="1" smtClean="0"/>
              <a:t>Primary</a:t>
            </a:r>
            <a:r>
              <a:rPr lang="fr-FR" sz="2400" b="1" dirty="0" smtClean="0"/>
              <a:t>- versus </a:t>
            </a:r>
            <a:r>
              <a:rPr lang="fr-FR" sz="2400" b="1" dirty="0" err="1" smtClean="0"/>
              <a:t>Selective</a:t>
            </a:r>
            <a:r>
              <a:rPr lang="fr-FR" sz="2400" b="1" dirty="0" smtClean="0"/>
              <a:t>-</a:t>
            </a:r>
            <a:r>
              <a:rPr lang="fr-FR" sz="2400" b="1" dirty="0" err="1" smtClean="0"/>
              <a:t>Demand</a:t>
            </a:r>
            <a:r>
              <a:rPr lang="fr-FR" sz="2400" b="1" dirty="0" smtClean="0"/>
              <a:t> </a:t>
            </a:r>
            <a:r>
              <a:rPr lang="fr-FR" sz="2400" b="1" dirty="0" err="1" smtClean="0"/>
              <a:t>Advertising</a:t>
            </a:r>
            <a:endParaRPr lang="fr-FR" sz="2400" b="1" dirty="0" smtClean="0"/>
          </a:p>
          <a:p>
            <a:pPr algn="just"/>
            <a:r>
              <a:rPr lang="en-US" sz="2400" dirty="0" smtClean="0"/>
              <a:t>An advertiser might concentrate on stimulating primary demand when, for example, its brand dominates a market and will benefit the most from overall market growth. Primary-demand advertising is often used as part of a promotional strategy to help a new product gain market acceptance, since the challenge is to sell customers on the product concept as much as to sell a particular brand. Industry trade associations also try to stimulate primary demand for their members’ products, among them cotton, milk, orange </a:t>
            </a:r>
            <a:r>
              <a:rPr lang="fr-FR" sz="2400" dirty="0" err="1" smtClean="0"/>
              <a:t>juice</a:t>
            </a:r>
            <a:r>
              <a:rPr lang="fr-FR" sz="2400" dirty="0" smtClean="0"/>
              <a:t>, </a:t>
            </a:r>
            <a:r>
              <a:rPr lang="fr-FR" sz="2400" dirty="0" err="1" smtClean="0"/>
              <a:t>pork</a:t>
            </a:r>
            <a:r>
              <a:rPr lang="fr-FR" sz="2400" dirty="0" smtClean="0"/>
              <a:t>, and </a:t>
            </a:r>
            <a:r>
              <a:rPr lang="fr-FR" sz="2400" dirty="0" err="1" smtClean="0"/>
              <a:t>beef</a:t>
            </a:r>
            <a:r>
              <a:rPr lang="fr-FR" sz="2400" dirty="0" smtClean="0"/>
              <a:t>.</a:t>
            </a:r>
            <a:endParaRPr lang="fr-FR" sz="20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03648" y="260648"/>
            <a:ext cx="6120680" cy="1152128"/>
          </a:xfrm>
        </p:spPr>
        <p:txBody>
          <a:bodyPr>
            <a:normAutofit fontScale="90000"/>
          </a:bodyPr>
          <a:lstStyle/>
          <a:p>
            <a:pPr rtl="1"/>
            <a:r>
              <a:rPr lang="ar-DZ" sz="3200" b="1" dirty="0" smtClean="0"/>
              <a:t>الاتصال</a:t>
            </a:r>
            <a:r>
              <a:rPr lang="ar-DZ" sz="3200" dirty="0" smtClean="0"/>
              <a:t> </a:t>
            </a:r>
            <a:r>
              <a:rPr lang="ar-DZ" sz="3600" b="1" dirty="0" smtClean="0">
                <a:solidFill>
                  <a:srgbClr val="C00000"/>
                </a:solidFill>
              </a:rPr>
              <a:t/>
            </a:r>
            <a:br>
              <a:rPr lang="ar-DZ" sz="36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3600" dirty="0">
              <a:solidFill>
                <a:srgbClr val="C00000"/>
              </a:solidFill>
            </a:endParaRPr>
          </a:p>
        </p:txBody>
      </p:sp>
      <p:sp>
        <p:nvSpPr>
          <p:cNvPr id="3" name="Sous-titre 2"/>
          <p:cNvSpPr>
            <a:spLocks noGrp="1"/>
          </p:cNvSpPr>
          <p:nvPr>
            <p:ph type="subTitle" idx="1"/>
          </p:nvPr>
        </p:nvSpPr>
        <p:spPr>
          <a:xfrm>
            <a:off x="611560" y="1340768"/>
            <a:ext cx="7088832" cy="3888432"/>
          </a:xfrm>
        </p:spPr>
        <p:txBody>
          <a:bodyPr>
            <a:normAutofit/>
          </a:bodyPr>
          <a:lstStyle/>
          <a:p>
            <a:pPr rtl="1"/>
            <a:r>
              <a:rPr lang="ar-DZ" sz="1800" dirty="0" smtClean="0">
                <a:solidFill>
                  <a:schemeClr val="tx1"/>
                </a:solidFill>
              </a:rPr>
              <a:t>تغذية عكسية</a:t>
            </a:r>
          </a:p>
          <a:p>
            <a:pPr algn="r" rtl="1"/>
            <a:r>
              <a:rPr lang="ar-DZ" sz="2800" dirty="0" smtClean="0">
                <a:solidFill>
                  <a:srgbClr val="7030A0"/>
                </a:solidFill>
              </a:rPr>
              <a:t>البيئة التسويقية                                   البيئة التسويقية  </a:t>
            </a:r>
          </a:p>
          <a:p>
            <a:pPr algn="r" rtl="1"/>
            <a:r>
              <a:rPr lang="ar-DZ" sz="2800" dirty="0">
                <a:solidFill>
                  <a:srgbClr val="7030A0"/>
                </a:solidFill>
              </a:rPr>
              <a:t> </a:t>
            </a:r>
            <a:r>
              <a:rPr lang="ar-DZ" sz="2800" dirty="0" smtClean="0">
                <a:solidFill>
                  <a:srgbClr val="7030A0"/>
                </a:solidFill>
              </a:rPr>
              <a:t>  (السوق</a:t>
            </a:r>
            <a:r>
              <a:rPr lang="ar-DZ" sz="2800" dirty="0" err="1" smtClean="0">
                <a:solidFill>
                  <a:srgbClr val="7030A0"/>
                </a:solidFill>
              </a:rPr>
              <a:t>)                                           </a:t>
            </a:r>
            <a:r>
              <a:rPr lang="ar-DZ" sz="2800" dirty="0" smtClean="0">
                <a:solidFill>
                  <a:srgbClr val="7030A0"/>
                </a:solidFill>
              </a:rPr>
              <a:t>(السوق</a:t>
            </a:r>
            <a:r>
              <a:rPr lang="ar-DZ" sz="2800" dirty="0" err="1" smtClean="0">
                <a:solidFill>
                  <a:srgbClr val="7030A0"/>
                </a:solidFill>
              </a:rPr>
              <a:t>)</a:t>
            </a:r>
            <a:endParaRPr lang="fr-FR" sz="2800" dirty="0" smtClean="0">
              <a:solidFill>
                <a:srgbClr val="7030A0"/>
              </a:solidFill>
            </a:endParaRPr>
          </a:p>
          <a:p>
            <a:pPr rtl="1"/>
            <a:endParaRPr lang="fr-FR" sz="2800" dirty="0" smtClean="0"/>
          </a:p>
          <a:p>
            <a:pPr rtl="1"/>
            <a:endParaRPr lang="fr-FR" sz="2800" b="1" dirty="0">
              <a:solidFill>
                <a:schemeClr val="tx1"/>
              </a:solidFill>
            </a:endParaRPr>
          </a:p>
        </p:txBody>
      </p:sp>
      <p:sp>
        <p:nvSpPr>
          <p:cNvPr id="4" name="Rectangle 3"/>
          <p:cNvSpPr/>
          <p:nvPr/>
        </p:nvSpPr>
        <p:spPr>
          <a:xfrm>
            <a:off x="2699792" y="2564904"/>
            <a:ext cx="3312368" cy="172819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ZoneTexte 5"/>
          <p:cNvSpPr txBox="1"/>
          <p:nvPr/>
        </p:nvSpPr>
        <p:spPr>
          <a:xfrm>
            <a:off x="2915816" y="2060849"/>
            <a:ext cx="2736304" cy="800219"/>
          </a:xfrm>
          <a:prstGeom prst="rect">
            <a:avLst/>
          </a:prstGeom>
          <a:noFill/>
        </p:spPr>
        <p:txBody>
          <a:bodyPr wrap="square" rtlCol="0">
            <a:spAutoFit/>
          </a:bodyPr>
          <a:lstStyle/>
          <a:p>
            <a:pPr algn="ctr" rtl="1"/>
            <a:r>
              <a:rPr lang="ar-DZ" sz="2800" b="1" dirty="0" smtClean="0"/>
              <a:t>المؤسسة الاقتصادية</a:t>
            </a:r>
          </a:p>
          <a:p>
            <a:pPr algn="ctr" rtl="1"/>
            <a:endParaRPr lang="fr-FR" b="1" dirty="0"/>
          </a:p>
        </p:txBody>
      </p:sp>
      <p:sp>
        <p:nvSpPr>
          <p:cNvPr id="7" name="Ellipse 6"/>
          <p:cNvSpPr/>
          <p:nvPr/>
        </p:nvSpPr>
        <p:spPr>
          <a:xfrm>
            <a:off x="2699792" y="2564904"/>
            <a:ext cx="3312368" cy="1728192"/>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fr-FR"/>
          </a:p>
        </p:txBody>
      </p:sp>
      <p:grpSp>
        <p:nvGrpSpPr>
          <p:cNvPr id="1026" name="Group 2"/>
          <p:cNvGrpSpPr>
            <a:grpSpLocks/>
          </p:cNvGrpSpPr>
          <p:nvPr/>
        </p:nvGrpSpPr>
        <p:grpSpPr bwMode="auto">
          <a:xfrm>
            <a:off x="2699792" y="2564904"/>
            <a:ext cx="3312151" cy="1727950"/>
            <a:chOff x="3888" y="5097"/>
            <a:chExt cx="4591" cy="2720"/>
          </a:xfrm>
        </p:grpSpPr>
        <p:sp>
          <p:nvSpPr>
            <p:cNvPr id="1027" name="AutoShape 3"/>
            <p:cNvSpPr>
              <a:spLocks noChangeArrowheads="1"/>
            </p:cNvSpPr>
            <p:nvPr/>
          </p:nvSpPr>
          <p:spPr bwMode="auto">
            <a:xfrm>
              <a:off x="3888" y="5097"/>
              <a:ext cx="4591" cy="272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1" name="Line 7"/>
            <p:cNvSpPr>
              <a:spLocks noChangeShapeType="1"/>
            </p:cNvSpPr>
            <p:nvPr/>
          </p:nvSpPr>
          <p:spPr bwMode="auto">
            <a:xfrm flipH="1">
              <a:off x="6084" y="7137"/>
              <a:ext cx="0" cy="68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cxnSp>
        <p:nvCxnSpPr>
          <p:cNvPr id="18" name="Connecteur droit 17"/>
          <p:cNvCxnSpPr/>
          <p:nvPr/>
        </p:nvCxnSpPr>
        <p:spPr>
          <a:xfrm flipH="1">
            <a:off x="5148064" y="2996952"/>
            <a:ext cx="648072"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flipH="1" flipV="1">
            <a:off x="2843808" y="3068960"/>
            <a:ext cx="72008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ZoneTexte 21"/>
          <p:cNvSpPr txBox="1"/>
          <p:nvPr/>
        </p:nvSpPr>
        <p:spPr>
          <a:xfrm>
            <a:off x="3635896" y="2564904"/>
            <a:ext cx="1440160" cy="461665"/>
          </a:xfrm>
          <a:prstGeom prst="rect">
            <a:avLst/>
          </a:prstGeom>
          <a:noFill/>
        </p:spPr>
        <p:txBody>
          <a:bodyPr wrap="square" rtlCol="0">
            <a:spAutoFit/>
          </a:bodyPr>
          <a:lstStyle/>
          <a:p>
            <a:pPr algn="ctr"/>
            <a:r>
              <a:rPr lang="ar-DZ" sz="2400" b="1" dirty="0" smtClean="0"/>
              <a:t>إنتاج</a:t>
            </a:r>
            <a:endParaRPr lang="fr-FR" sz="2400" b="1" dirty="0"/>
          </a:p>
        </p:txBody>
      </p:sp>
      <p:sp>
        <p:nvSpPr>
          <p:cNvPr id="23" name="ZoneTexte 22"/>
          <p:cNvSpPr txBox="1"/>
          <p:nvPr/>
        </p:nvSpPr>
        <p:spPr>
          <a:xfrm rot="18724743">
            <a:off x="4592951" y="3512934"/>
            <a:ext cx="1440160" cy="461665"/>
          </a:xfrm>
          <a:prstGeom prst="rect">
            <a:avLst/>
          </a:prstGeom>
          <a:noFill/>
        </p:spPr>
        <p:txBody>
          <a:bodyPr wrap="square" rtlCol="0">
            <a:spAutoFit/>
          </a:bodyPr>
          <a:lstStyle/>
          <a:p>
            <a:pPr algn="ctr"/>
            <a:r>
              <a:rPr lang="ar-DZ" sz="2400" b="1" dirty="0" smtClean="0"/>
              <a:t>أفراد</a:t>
            </a:r>
            <a:endParaRPr lang="fr-FR" sz="2400" b="1" dirty="0"/>
          </a:p>
        </p:txBody>
      </p:sp>
      <p:sp>
        <p:nvSpPr>
          <p:cNvPr id="24" name="ZoneTexte 23"/>
          <p:cNvSpPr txBox="1"/>
          <p:nvPr/>
        </p:nvSpPr>
        <p:spPr>
          <a:xfrm rot="2041780">
            <a:off x="2678472" y="3460573"/>
            <a:ext cx="1440160" cy="461665"/>
          </a:xfrm>
          <a:prstGeom prst="rect">
            <a:avLst/>
          </a:prstGeom>
          <a:noFill/>
        </p:spPr>
        <p:txBody>
          <a:bodyPr wrap="square" rtlCol="0">
            <a:spAutoFit/>
          </a:bodyPr>
          <a:lstStyle/>
          <a:p>
            <a:pPr algn="ctr"/>
            <a:r>
              <a:rPr lang="ar-DZ" sz="2400" b="1" dirty="0" smtClean="0"/>
              <a:t>مالية</a:t>
            </a:r>
            <a:endParaRPr lang="fr-FR" sz="2400" b="1" dirty="0"/>
          </a:p>
        </p:txBody>
      </p:sp>
      <p:sp>
        <p:nvSpPr>
          <p:cNvPr id="25" name="ZoneTexte 24"/>
          <p:cNvSpPr txBox="1"/>
          <p:nvPr/>
        </p:nvSpPr>
        <p:spPr>
          <a:xfrm>
            <a:off x="3635896" y="3183359"/>
            <a:ext cx="1440160" cy="461665"/>
          </a:xfrm>
          <a:prstGeom prst="rect">
            <a:avLst/>
          </a:prstGeom>
          <a:solidFill>
            <a:srgbClr val="92D050"/>
          </a:solidFill>
        </p:spPr>
        <p:txBody>
          <a:bodyPr wrap="square" rtlCol="0">
            <a:spAutoFit/>
          </a:bodyPr>
          <a:lstStyle/>
          <a:p>
            <a:pPr algn="ctr"/>
            <a:r>
              <a:rPr lang="ar-DZ" sz="2400" b="1" dirty="0" smtClean="0"/>
              <a:t>تسويق</a:t>
            </a:r>
            <a:endParaRPr lang="fr-FR" sz="2400" b="1" dirty="0"/>
          </a:p>
        </p:txBody>
      </p:sp>
      <p:sp>
        <p:nvSpPr>
          <p:cNvPr id="26" name="Flèche courbée vers la gauche 25"/>
          <p:cNvSpPr/>
          <p:nvPr/>
        </p:nvSpPr>
        <p:spPr>
          <a:xfrm rot="2239027">
            <a:off x="6317137" y="3108739"/>
            <a:ext cx="1071492" cy="208064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7" name="Flèche courbée vers la gauche 26"/>
          <p:cNvSpPr/>
          <p:nvPr/>
        </p:nvSpPr>
        <p:spPr>
          <a:xfrm rot="8755749">
            <a:off x="1137192" y="2978708"/>
            <a:ext cx="1103946" cy="2137472"/>
          </a:xfrm>
          <a:prstGeom prst="curvedLeftArrow">
            <a:avLst>
              <a:gd name="adj1" fmla="val 25000"/>
              <a:gd name="adj2" fmla="val 50000"/>
              <a:gd name="adj3" fmla="val 2400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8" name="ZoneTexte 27"/>
          <p:cNvSpPr txBox="1"/>
          <p:nvPr/>
        </p:nvSpPr>
        <p:spPr>
          <a:xfrm>
            <a:off x="899592" y="4869160"/>
            <a:ext cx="6768752" cy="1231106"/>
          </a:xfrm>
          <a:prstGeom prst="rect">
            <a:avLst/>
          </a:prstGeom>
          <a:noFill/>
        </p:spPr>
        <p:txBody>
          <a:bodyPr wrap="square" rtlCol="0">
            <a:spAutoFit/>
          </a:bodyPr>
          <a:lstStyle/>
          <a:p>
            <a:pPr algn="r" rtl="1"/>
            <a:r>
              <a:rPr lang="ar-DZ" sz="2800" dirty="0" smtClean="0"/>
              <a:t>اتّصال قبلي</a:t>
            </a:r>
            <a:r>
              <a:rPr lang="ar-DZ" dirty="0" smtClean="0"/>
              <a:t>                   </a:t>
            </a:r>
            <a:r>
              <a:rPr lang="ar-DZ" sz="2800" dirty="0" smtClean="0"/>
              <a:t>اتّصال داخلي</a:t>
            </a:r>
            <a:r>
              <a:rPr lang="ar-DZ" dirty="0" smtClean="0"/>
              <a:t>                </a:t>
            </a:r>
            <a:r>
              <a:rPr lang="ar-DZ" sz="2800" dirty="0" smtClean="0"/>
              <a:t>اتّصال بعدي</a:t>
            </a:r>
          </a:p>
          <a:p>
            <a:pPr algn="r" rtl="1"/>
            <a:r>
              <a:rPr lang="ar-DZ" dirty="0" smtClean="0"/>
              <a:t>(</a:t>
            </a:r>
            <a:r>
              <a:rPr lang="ar-DZ" dirty="0" smtClean="0">
                <a:solidFill>
                  <a:schemeClr val="tx1"/>
                </a:solidFill>
              </a:rPr>
              <a:t>المؤسسة</a:t>
            </a:r>
            <a:r>
              <a:rPr lang="fr-FR" dirty="0" smtClean="0">
                <a:solidFill>
                  <a:schemeClr val="tx1"/>
                </a:solidFill>
              </a:rPr>
              <a:t>/</a:t>
            </a:r>
            <a:r>
              <a:rPr lang="ar-DZ" dirty="0" smtClean="0">
                <a:solidFill>
                  <a:schemeClr val="tx1"/>
                </a:solidFill>
              </a:rPr>
              <a:t>السوق</a:t>
            </a:r>
            <a:r>
              <a:rPr lang="ar-DZ" dirty="0" err="1" smtClean="0">
                <a:solidFill>
                  <a:schemeClr val="tx1"/>
                </a:solidFill>
              </a:rPr>
              <a:t>)                    </a:t>
            </a:r>
            <a:r>
              <a:rPr lang="ar-DZ" dirty="0" smtClean="0"/>
              <a:t>(</a:t>
            </a:r>
            <a:r>
              <a:rPr lang="ar-DZ" dirty="0" smtClean="0">
                <a:solidFill>
                  <a:schemeClr val="tx1"/>
                </a:solidFill>
              </a:rPr>
              <a:t>المؤسسة</a:t>
            </a:r>
            <a:r>
              <a:rPr lang="fr-FR" dirty="0" smtClean="0">
                <a:solidFill>
                  <a:schemeClr val="tx1"/>
                </a:solidFill>
              </a:rPr>
              <a:t>/</a:t>
            </a:r>
            <a:r>
              <a:rPr lang="ar-DZ" dirty="0" smtClean="0">
                <a:solidFill>
                  <a:schemeClr val="tx1"/>
                </a:solidFill>
              </a:rPr>
              <a:t>التسويق</a:t>
            </a:r>
            <a:r>
              <a:rPr lang="ar-DZ" dirty="0" err="1" smtClean="0">
                <a:solidFill>
                  <a:schemeClr val="tx1"/>
                </a:solidFill>
              </a:rPr>
              <a:t>)                </a:t>
            </a:r>
            <a:r>
              <a:rPr lang="ar-DZ" dirty="0" smtClean="0"/>
              <a:t>(</a:t>
            </a:r>
            <a:r>
              <a:rPr lang="ar-DZ" dirty="0" smtClean="0">
                <a:solidFill>
                  <a:schemeClr val="tx1"/>
                </a:solidFill>
              </a:rPr>
              <a:t>المؤسسة</a:t>
            </a:r>
            <a:r>
              <a:rPr lang="fr-FR" dirty="0" smtClean="0">
                <a:solidFill>
                  <a:schemeClr val="tx1"/>
                </a:solidFill>
              </a:rPr>
              <a:t>/</a:t>
            </a:r>
            <a:r>
              <a:rPr lang="ar-DZ" dirty="0" smtClean="0">
                <a:solidFill>
                  <a:schemeClr val="tx1"/>
                </a:solidFill>
              </a:rPr>
              <a:t>الترويج</a:t>
            </a:r>
            <a:r>
              <a:rPr lang="ar-DZ" dirty="0" err="1" smtClean="0">
                <a:solidFill>
                  <a:schemeClr val="tx1"/>
                </a:solidFill>
              </a:rPr>
              <a:t>)</a:t>
            </a:r>
            <a:endParaRPr lang="ar-DZ" dirty="0" smtClean="0">
              <a:solidFill>
                <a:schemeClr val="tx1"/>
              </a:solidFill>
            </a:endParaRPr>
          </a:p>
          <a:p>
            <a:pPr algn="r" rtl="1"/>
            <a:endParaRPr lang="fr-FR" sz="2800" dirty="0"/>
          </a:p>
        </p:txBody>
      </p:sp>
      <p:sp>
        <p:nvSpPr>
          <p:cNvPr id="29" name="Flèche courbée vers le bas 28"/>
          <p:cNvSpPr/>
          <p:nvPr/>
        </p:nvSpPr>
        <p:spPr>
          <a:xfrm>
            <a:off x="1691680" y="1340768"/>
            <a:ext cx="5040560" cy="72008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3600" b="1" dirty="0" smtClean="0">
                <a:solidFill>
                  <a:srgbClr val="C00000"/>
                </a:solidFill>
              </a:rPr>
              <a:t/>
            </a:r>
            <a:br>
              <a:rPr lang="ar-DZ" sz="36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a:bodyPr>
          <a:lstStyle/>
          <a:p>
            <a:pPr rtl="1"/>
            <a:r>
              <a:rPr lang="ar-DZ" sz="3000" b="1" dirty="0" err="1" smtClean="0">
                <a:solidFill>
                  <a:schemeClr val="tx1"/>
                </a:solidFill>
              </a:rPr>
              <a:t>1ـ</a:t>
            </a:r>
            <a:r>
              <a:rPr lang="ar-DZ" sz="3000" b="1" dirty="0" smtClean="0">
                <a:solidFill>
                  <a:schemeClr val="tx1"/>
                </a:solidFill>
              </a:rPr>
              <a:t> </a:t>
            </a:r>
            <a:r>
              <a:rPr lang="ar-DZ" sz="2800" b="1" dirty="0" err="1" smtClean="0">
                <a:solidFill>
                  <a:schemeClr val="tx1"/>
                </a:solidFill>
              </a:rPr>
              <a:t>الإعلان </a:t>
            </a:r>
            <a:r>
              <a:rPr lang="ar-DZ" sz="2800" b="1" dirty="0" smtClean="0">
                <a:solidFill>
                  <a:schemeClr val="tx1"/>
                </a:solidFill>
              </a:rPr>
              <a:t>(الإشهار</a:t>
            </a:r>
            <a:r>
              <a:rPr lang="ar-DZ" sz="2800" b="1" dirty="0" err="1" smtClean="0">
                <a:solidFill>
                  <a:schemeClr val="tx1"/>
                </a:solidFill>
              </a:rPr>
              <a:t>):</a:t>
            </a:r>
            <a:endParaRPr lang="fr-FR" sz="3000" b="1" dirty="0" smtClean="0">
              <a:solidFill>
                <a:schemeClr val="tx1"/>
              </a:solidFill>
            </a:endParaRPr>
          </a:p>
          <a:p>
            <a:pPr rtl="1"/>
            <a:r>
              <a:rPr lang="ar-DZ" sz="2800" b="1" dirty="0" smtClean="0">
                <a:solidFill>
                  <a:schemeClr val="tx1"/>
                </a:solidFill>
              </a:rPr>
              <a:t>يختلف الاعلان حسب </a:t>
            </a:r>
            <a:r>
              <a:rPr lang="ar-DZ" sz="2800" b="1" u="sng" dirty="0" smtClean="0">
                <a:solidFill>
                  <a:schemeClr val="tx1"/>
                </a:solidFill>
              </a:rPr>
              <a:t>نوعه والفئة </a:t>
            </a:r>
            <a:r>
              <a:rPr lang="ar-DZ" sz="2800" b="1" u="sng" dirty="0" err="1" smtClean="0">
                <a:solidFill>
                  <a:schemeClr val="tx1"/>
                </a:solidFill>
              </a:rPr>
              <a:t>المستهدفة</a:t>
            </a:r>
            <a:r>
              <a:rPr lang="ar-DZ" sz="2800" b="1" dirty="0" err="1" smtClean="0">
                <a:solidFill>
                  <a:schemeClr val="tx1"/>
                </a:solidFill>
              </a:rPr>
              <a:t>:</a:t>
            </a:r>
            <a:endParaRPr lang="ar-DZ" sz="2800" b="1" dirty="0" smtClean="0">
              <a:solidFill>
                <a:schemeClr val="tx1"/>
              </a:solidFill>
            </a:endParaRPr>
          </a:p>
          <a:p>
            <a:pPr rtl="1"/>
            <a:r>
              <a:rPr lang="ar-DZ" sz="2800" b="1" dirty="0" smtClean="0">
                <a:solidFill>
                  <a:schemeClr val="tx1"/>
                </a:solidFill>
              </a:rPr>
              <a:t>الإعلان الموجّه نحو </a:t>
            </a:r>
            <a:r>
              <a:rPr lang="ar-DZ" sz="2800" b="1" u="sng" dirty="0" smtClean="0">
                <a:solidFill>
                  <a:schemeClr val="tx1"/>
                </a:solidFill>
              </a:rPr>
              <a:t>أسواق الاستهلاك النهائي</a:t>
            </a:r>
          </a:p>
        </p:txBody>
      </p:sp>
      <p:sp>
        <p:nvSpPr>
          <p:cNvPr id="4" name="Organigramme : Processus 3"/>
          <p:cNvSpPr/>
          <p:nvPr/>
        </p:nvSpPr>
        <p:spPr>
          <a:xfrm>
            <a:off x="179512" y="3068960"/>
            <a:ext cx="8712968" cy="36004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b="1" dirty="0" err="1" smtClean="0"/>
              <a:t>Primary</a:t>
            </a:r>
            <a:r>
              <a:rPr lang="fr-FR" sz="2400" b="1" dirty="0" smtClean="0"/>
              <a:t>- versus </a:t>
            </a:r>
            <a:r>
              <a:rPr lang="fr-FR" sz="2400" b="1" dirty="0" err="1" smtClean="0"/>
              <a:t>Selective</a:t>
            </a:r>
            <a:r>
              <a:rPr lang="fr-FR" sz="2400" b="1" dirty="0" smtClean="0"/>
              <a:t>-</a:t>
            </a:r>
            <a:r>
              <a:rPr lang="fr-FR" sz="2400" b="1" dirty="0" err="1" smtClean="0"/>
              <a:t>Demand</a:t>
            </a:r>
            <a:r>
              <a:rPr lang="fr-FR" sz="2400" b="1" dirty="0" smtClean="0"/>
              <a:t> </a:t>
            </a:r>
            <a:r>
              <a:rPr lang="fr-FR" sz="2400" b="1" dirty="0" err="1" smtClean="0"/>
              <a:t>Advertising</a:t>
            </a:r>
            <a:endParaRPr lang="fr-FR" sz="2400" b="1" dirty="0" smtClean="0"/>
          </a:p>
          <a:p>
            <a:pPr algn="just"/>
            <a:r>
              <a:rPr lang="ar-DZ" sz="2400" dirty="0" smtClean="0"/>
              <a:t>قد يركز المعلن على تحفيز الطلب الأوّلي عندما تهيمن علامته التجارية على السوق وستستفيد إلى أقصى حد من النمو الإجمالي للسوق. غالبًا ما يتم استخدام إعلان الطلب الأوّلي كجزء من إستراتيجية ترويجية لمساعدة منتج جديد على كسب قبول السوق ، نظرًا لأن التحدي يتمثل في بيع العملاء مفهوم المنتج بقدر بيعهم علامة تجارية معينة. تحاول الجمعيات الصناعية التجارية تحفيز الطلب الأوّلي على منتجات أعضائها.........</a:t>
            </a:r>
            <a:endParaRPr lang="fr-FR" sz="2000" b="1"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3600" b="1" dirty="0" smtClean="0">
                <a:solidFill>
                  <a:srgbClr val="C00000"/>
                </a:solidFill>
              </a:rPr>
              <a:t/>
            </a:r>
            <a:br>
              <a:rPr lang="ar-DZ" sz="36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a:bodyPr>
          <a:lstStyle/>
          <a:p>
            <a:pPr rtl="1"/>
            <a:r>
              <a:rPr lang="ar-DZ" sz="3000" b="1" dirty="0" err="1" smtClean="0">
                <a:solidFill>
                  <a:schemeClr val="tx1"/>
                </a:solidFill>
              </a:rPr>
              <a:t>1ـ</a:t>
            </a:r>
            <a:r>
              <a:rPr lang="ar-DZ" sz="3000" b="1" dirty="0" smtClean="0">
                <a:solidFill>
                  <a:schemeClr val="tx1"/>
                </a:solidFill>
              </a:rPr>
              <a:t> </a:t>
            </a:r>
            <a:r>
              <a:rPr lang="ar-DZ" sz="2800" b="1" dirty="0" err="1" smtClean="0">
                <a:solidFill>
                  <a:schemeClr val="tx1"/>
                </a:solidFill>
              </a:rPr>
              <a:t>الإعلان </a:t>
            </a:r>
            <a:r>
              <a:rPr lang="ar-DZ" sz="2800" b="1" dirty="0" smtClean="0">
                <a:solidFill>
                  <a:schemeClr val="tx1"/>
                </a:solidFill>
              </a:rPr>
              <a:t>(الإشهار</a:t>
            </a:r>
            <a:r>
              <a:rPr lang="ar-DZ" sz="2800" b="1" dirty="0" err="1" smtClean="0">
                <a:solidFill>
                  <a:schemeClr val="tx1"/>
                </a:solidFill>
              </a:rPr>
              <a:t>):</a:t>
            </a:r>
            <a:endParaRPr lang="fr-FR" sz="3000" b="1" dirty="0" smtClean="0">
              <a:solidFill>
                <a:schemeClr val="tx1"/>
              </a:solidFill>
            </a:endParaRPr>
          </a:p>
          <a:p>
            <a:pPr rtl="1"/>
            <a:r>
              <a:rPr lang="ar-DZ" sz="2800" b="1" dirty="0" smtClean="0">
                <a:solidFill>
                  <a:schemeClr val="tx1"/>
                </a:solidFill>
              </a:rPr>
              <a:t>يختلف الاعلان حسب </a:t>
            </a:r>
            <a:r>
              <a:rPr lang="ar-DZ" sz="2800" b="1" u="sng" dirty="0" smtClean="0">
                <a:solidFill>
                  <a:schemeClr val="tx1"/>
                </a:solidFill>
              </a:rPr>
              <a:t>نوعه والفئة </a:t>
            </a:r>
            <a:r>
              <a:rPr lang="ar-DZ" sz="2800" b="1" u="sng" dirty="0" err="1" smtClean="0">
                <a:solidFill>
                  <a:schemeClr val="tx1"/>
                </a:solidFill>
              </a:rPr>
              <a:t>المستهدفة</a:t>
            </a:r>
            <a:r>
              <a:rPr lang="ar-DZ" sz="2800" b="1" dirty="0" err="1" smtClean="0">
                <a:solidFill>
                  <a:schemeClr val="tx1"/>
                </a:solidFill>
              </a:rPr>
              <a:t>:</a:t>
            </a:r>
            <a:endParaRPr lang="ar-DZ" sz="2800" b="1" dirty="0" smtClean="0">
              <a:solidFill>
                <a:schemeClr val="tx1"/>
              </a:solidFill>
            </a:endParaRPr>
          </a:p>
          <a:p>
            <a:pPr rtl="1"/>
            <a:r>
              <a:rPr lang="ar-DZ" sz="2800" b="1" dirty="0" smtClean="0">
                <a:solidFill>
                  <a:schemeClr val="tx1"/>
                </a:solidFill>
              </a:rPr>
              <a:t>الإعلان الموجّه نحو </a:t>
            </a:r>
            <a:r>
              <a:rPr lang="ar-DZ" sz="2800" b="1" u="sng" dirty="0" smtClean="0">
                <a:solidFill>
                  <a:schemeClr val="tx1"/>
                </a:solidFill>
              </a:rPr>
              <a:t>السوق الصناعية</a:t>
            </a:r>
          </a:p>
        </p:txBody>
      </p:sp>
      <p:sp>
        <p:nvSpPr>
          <p:cNvPr id="4" name="Organigramme : Processus 3"/>
          <p:cNvSpPr/>
          <p:nvPr/>
        </p:nvSpPr>
        <p:spPr>
          <a:xfrm>
            <a:off x="179512" y="3068960"/>
            <a:ext cx="8712968" cy="36004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800" b="1" dirty="0" smtClean="0"/>
              <a:t>Business-to-Business </a:t>
            </a:r>
            <a:r>
              <a:rPr lang="fr-FR" sz="2800" b="1" dirty="0" err="1" smtClean="0"/>
              <a:t>Advertising</a:t>
            </a:r>
            <a:r>
              <a:rPr lang="ar-DZ" sz="2800" b="1" dirty="0" smtClean="0"/>
              <a:t> الإعلان الصناعي</a:t>
            </a:r>
            <a:endParaRPr lang="fr-FR" sz="2800" b="1" dirty="0" smtClean="0"/>
          </a:p>
          <a:p>
            <a:pPr algn="just"/>
            <a:r>
              <a:rPr lang="en-US" sz="2400" dirty="0" smtClean="0"/>
              <a:t>Advertising targeted at individuals who buy or influence the purchase of industrial goods or services for their companies. Industrial goods are products that either become a physical part of another product (raw material or component parts), are used in manufacturing other goods (machinery), or are used to help a company conduct its business (e.g., office supplies, computers). Business services such as insurance, travel services, and</a:t>
            </a:r>
            <a:r>
              <a:rPr lang="ar-DZ" sz="2400" dirty="0" smtClean="0"/>
              <a:t> </a:t>
            </a:r>
            <a:r>
              <a:rPr lang="en-GB" sz="2400" dirty="0" smtClean="0"/>
              <a:t> </a:t>
            </a:r>
            <a:r>
              <a:rPr lang="en-US" sz="2400" dirty="0" smtClean="0"/>
              <a:t>health care are also included in this category.</a:t>
            </a:r>
            <a:endParaRPr lang="fr-FR" sz="2000" b="1"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3600" b="1" dirty="0" smtClean="0">
                <a:solidFill>
                  <a:srgbClr val="C00000"/>
                </a:solidFill>
              </a:rPr>
              <a:t/>
            </a:r>
            <a:br>
              <a:rPr lang="ar-DZ" sz="36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a:bodyPr>
          <a:lstStyle/>
          <a:p>
            <a:pPr rtl="1"/>
            <a:r>
              <a:rPr lang="ar-DZ" sz="3000" b="1" dirty="0" err="1" smtClean="0">
                <a:solidFill>
                  <a:schemeClr val="tx1"/>
                </a:solidFill>
              </a:rPr>
              <a:t>1ـ</a:t>
            </a:r>
            <a:r>
              <a:rPr lang="ar-DZ" sz="3000" b="1" dirty="0" smtClean="0">
                <a:solidFill>
                  <a:schemeClr val="tx1"/>
                </a:solidFill>
              </a:rPr>
              <a:t> </a:t>
            </a:r>
            <a:r>
              <a:rPr lang="ar-DZ" sz="2800" b="1" dirty="0" err="1" smtClean="0">
                <a:solidFill>
                  <a:schemeClr val="tx1"/>
                </a:solidFill>
              </a:rPr>
              <a:t>الإعلان </a:t>
            </a:r>
            <a:r>
              <a:rPr lang="ar-DZ" sz="2800" b="1" dirty="0" smtClean="0">
                <a:solidFill>
                  <a:schemeClr val="tx1"/>
                </a:solidFill>
              </a:rPr>
              <a:t>(الإشهار</a:t>
            </a:r>
            <a:r>
              <a:rPr lang="ar-DZ" sz="2800" b="1" dirty="0" err="1" smtClean="0">
                <a:solidFill>
                  <a:schemeClr val="tx1"/>
                </a:solidFill>
              </a:rPr>
              <a:t>):</a:t>
            </a:r>
            <a:endParaRPr lang="fr-FR" sz="3000" b="1" dirty="0" smtClean="0">
              <a:solidFill>
                <a:schemeClr val="tx1"/>
              </a:solidFill>
            </a:endParaRPr>
          </a:p>
          <a:p>
            <a:pPr rtl="1"/>
            <a:r>
              <a:rPr lang="ar-DZ" sz="2800" b="1" dirty="0" smtClean="0">
                <a:solidFill>
                  <a:schemeClr val="tx1"/>
                </a:solidFill>
              </a:rPr>
              <a:t>يختلف الاعلان حسب </a:t>
            </a:r>
            <a:r>
              <a:rPr lang="ar-DZ" sz="2800" b="1" u="sng" dirty="0" smtClean="0">
                <a:solidFill>
                  <a:schemeClr val="tx1"/>
                </a:solidFill>
              </a:rPr>
              <a:t>نوعه والفئة </a:t>
            </a:r>
            <a:r>
              <a:rPr lang="ar-DZ" sz="2800" b="1" u="sng" dirty="0" err="1" smtClean="0">
                <a:solidFill>
                  <a:schemeClr val="tx1"/>
                </a:solidFill>
              </a:rPr>
              <a:t>المستهدفة</a:t>
            </a:r>
            <a:r>
              <a:rPr lang="ar-DZ" sz="2800" b="1" dirty="0" err="1" smtClean="0">
                <a:solidFill>
                  <a:schemeClr val="tx1"/>
                </a:solidFill>
              </a:rPr>
              <a:t>:</a:t>
            </a:r>
            <a:endParaRPr lang="ar-DZ" sz="2800" b="1" dirty="0" smtClean="0">
              <a:solidFill>
                <a:schemeClr val="tx1"/>
              </a:solidFill>
            </a:endParaRPr>
          </a:p>
          <a:p>
            <a:pPr rtl="1"/>
            <a:r>
              <a:rPr lang="ar-DZ" sz="2800" b="1" dirty="0" smtClean="0">
                <a:solidFill>
                  <a:schemeClr val="tx1"/>
                </a:solidFill>
              </a:rPr>
              <a:t>الإعلان الموجّه نحو </a:t>
            </a:r>
            <a:r>
              <a:rPr lang="ar-DZ" sz="2800" b="1" u="sng" dirty="0" smtClean="0">
                <a:solidFill>
                  <a:schemeClr val="tx1"/>
                </a:solidFill>
              </a:rPr>
              <a:t>السوق الصناعية</a:t>
            </a:r>
          </a:p>
        </p:txBody>
      </p:sp>
      <p:sp>
        <p:nvSpPr>
          <p:cNvPr id="4" name="Organigramme : Processus 3"/>
          <p:cNvSpPr/>
          <p:nvPr/>
        </p:nvSpPr>
        <p:spPr>
          <a:xfrm>
            <a:off x="179512" y="3068960"/>
            <a:ext cx="8712968" cy="36004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t>الإعلان الصناعي</a:t>
            </a:r>
            <a:r>
              <a:rPr lang="ar-DZ" sz="2800" dirty="0" smtClean="0"/>
              <a:t>: </a:t>
            </a:r>
            <a:r>
              <a:rPr lang="fr-FR" sz="2800" b="1" dirty="0" smtClean="0"/>
              <a:t>Business-to-Business </a:t>
            </a:r>
            <a:r>
              <a:rPr lang="fr-FR" sz="2800" b="1" dirty="0" err="1" smtClean="0"/>
              <a:t>Advertising</a:t>
            </a:r>
            <a:endParaRPr lang="fr-FR" sz="2800" b="1" dirty="0" smtClean="0"/>
          </a:p>
          <a:p>
            <a:pPr algn="r" rtl="1"/>
            <a:endParaRPr lang="ar-DZ" sz="2800" dirty="0" smtClean="0"/>
          </a:p>
          <a:p>
            <a:pPr algn="r" rtl="1"/>
            <a:r>
              <a:rPr lang="ar-DZ" sz="2800" dirty="0" smtClean="0"/>
              <a:t>الإعلانات التي تستهدف الأفراد الذين يشترون السلع أو الخدمات الصناعية لشركاتهم أو يؤثرون في شرائها. السلع الصناعية هي منتجات إما أن تصبح جزءًا ماديًا من منتج آخر (مادة خام أو أجزاء مكونة) ، أو تُستخدم في تصنيع سلع أخرى (آلات) ، أو تُستخدم لمساعدة الشركة في إدارة أعمالها (على سبيل المثال ، اللوازم المكتبية ، وأجهزة الكمبيوتر). يتم أيضًا تضمين خدمات الأعمال مثل التأمين وخدمات السفر والرعاية الصحية في هذه الفئة.</a:t>
            </a:r>
            <a:endParaRPr lang="fr-FR" sz="2000" b="1"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a:bodyPr>
          <a:lstStyle/>
          <a:p>
            <a:pPr rtl="1"/>
            <a:r>
              <a:rPr lang="ar-DZ" sz="3000" b="1" dirty="0" err="1" smtClean="0">
                <a:solidFill>
                  <a:schemeClr val="tx1"/>
                </a:solidFill>
              </a:rPr>
              <a:t>1ـ</a:t>
            </a:r>
            <a:r>
              <a:rPr lang="ar-DZ" sz="3000" b="1" dirty="0" smtClean="0">
                <a:solidFill>
                  <a:schemeClr val="tx1"/>
                </a:solidFill>
              </a:rPr>
              <a:t> </a:t>
            </a:r>
            <a:r>
              <a:rPr lang="ar-DZ" sz="2800" b="1" dirty="0" err="1" smtClean="0">
                <a:solidFill>
                  <a:schemeClr val="tx1"/>
                </a:solidFill>
              </a:rPr>
              <a:t>الإعلان </a:t>
            </a:r>
            <a:r>
              <a:rPr lang="ar-DZ" sz="2800" b="1" dirty="0" smtClean="0">
                <a:solidFill>
                  <a:schemeClr val="tx1"/>
                </a:solidFill>
              </a:rPr>
              <a:t>(الإشهار</a:t>
            </a:r>
            <a:r>
              <a:rPr lang="ar-DZ" sz="2800" b="1" dirty="0" err="1" smtClean="0">
                <a:solidFill>
                  <a:schemeClr val="tx1"/>
                </a:solidFill>
              </a:rPr>
              <a:t>):</a:t>
            </a:r>
            <a:endParaRPr lang="fr-FR" sz="3000" b="1" dirty="0" smtClean="0">
              <a:solidFill>
                <a:schemeClr val="tx1"/>
              </a:solidFill>
            </a:endParaRPr>
          </a:p>
          <a:p>
            <a:pPr rtl="1"/>
            <a:r>
              <a:rPr lang="ar-DZ" sz="2800" b="1" dirty="0" smtClean="0">
                <a:solidFill>
                  <a:schemeClr val="tx1"/>
                </a:solidFill>
              </a:rPr>
              <a:t>يختلف الاعلان حسب </a:t>
            </a:r>
            <a:r>
              <a:rPr lang="ar-DZ" sz="2800" b="1" u="sng" dirty="0" smtClean="0">
                <a:solidFill>
                  <a:schemeClr val="tx1"/>
                </a:solidFill>
              </a:rPr>
              <a:t>نوعه والفئة </a:t>
            </a:r>
            <a:r>
              <a:rPr lang="ar-DZ" sz="2800" b="1" u="sng" dirty="0" err="1" smtClean="0">
                <a:solidFill>
                  <a:schemeClr val="tx1"/>
                </a:solidFill>
              </a:rPr>
              <a:t>المستهدفة</a:t>
            </a:r>
            <a:r>
              <a:rPr lang="ar-DZ" sz="2800" b="1" dirty="0" err="1" smtClean="0">
                <a:solidFill>
                  <a:schemeClr val="tx1"/>
                </a:solidFill>
              </a:rPr>
              <a:t>:</a:t>
            </a:r>
            <a:endParaRPr lang="ar-DZ" sz="2800" b="1" dirty="0" smtClean="0">
              <a:solidFill>
                <a:schemeClr val="tx1"/>
              </a:solidFill>
            </a:endParaRPr>
          </a:p>
          <a:p>
            <a:pPr rtl="1"/>
            <a:r>
              <a:rPr lang="ar-DZ" sz="2800" b="1" dirty="0" smtClean="0">
                <a:solidFill>
                  <a:schemeClr val="tx1"/>
                </a:solidFill>
              </a:rPr>
              <a:t>الإعلان الموجّه نحو </a:t>
            </a:r>
            <a:r>
              <a:rPr lang="ar-DZ" sz="2800" b="1" u="sng" dirty="0" smtClean="0">
                <a:solidFill>
                  <a:schemeClr val="tx1"/>
                </a:solidFill>
              </a:rPr>
              <a:t>السوق الصناعية</a:t>
            </a:r>
          </a:p>
        </p:txBody>
      </p:sp>
      <p:sp>
        <p:nvSpPr>
          <p:cNvPr id="4" name="Organigramme : Processus 3"/>
          <p:cNvSpPr/>
          <p:nvPr/>
        </p:nvSpPr>
        <p:spPr>
          <a:xfrm>
            <a:off x="179512" y="3068960"/>
            <a:ext cx="8712968" cy="36004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800" b="1" dirty="0" smtClean="0"/>
              <a:t>Professional </a:t>
            </a:r>
            <a:r>
              <a:rPr lang="fr-FR" sz="2800" b="1" dirty="0" err="1" smtClean="0"/>
              <a:t>Advertising</a:t>
            </a:r>
            <a:r>
              <a:rPr lang="ar-DZ" sz="2800" b="1" dirty="0" smtClean="0"/>
              <a:t> الإعلان المهني ـ الحرفي</a:t>
            </a:r>
          </a:p>
          <a:p>
            <a:endParaRPr lang="fr-FR" sz="2800" b="1" dirty="0" smtClean="0"/>
          </a:p>
          <a:p>
            <a:pPr algn="just"/>
            <a:r>
              <a:rPr lang="en-US" sz="2800" dirty="0" smtClean="0"/>
              <a:t>Advertising targeted to professionals such as doctors, lawyers, dentists, engineers, or professors to encourage them to use a company’s product in their business  operations. It might also be used to encourage professionals to recommend or specify the use of a company’s product by end-users.</a:t>
            </a:r>
            <a:endParaRPr lang="fr-FR" sz="2000" b="1"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a:bodyPr>
          <a:lstStyle/>
          <a:p>
            <a:pPr rtl="1"/>
            <a:r>
              <a:rPr lang="ar-DZ" sz="3000" b="1" dirty="0" err="1" smtClean="0">
                <a:solidFill>
                  <a:schemeClr val="tx1"/>
                </a:solidFill>
              </a:rPr>
              <a:t>1ـ</a:t>
            </a:r>
            <a:r>
              <a:rPr lang="ar-DZ" sz="3000" b="1" dirty="0" smtClean="0">
                <a:solidFill>
                  <a:schemeClr val="tx1"/>
                </a:solidFill>
              </a:rPr>
              <a:t> </a:t>
            </a:r>
            <a:r>
              <a:rPr lang="ar-DZ" sz="2800" b="1" dirty="0" err="1" smtClean="0">
                <a:solidFill>
                  <a:schemeClr val="tx1"/>
                </a:solidFill>
              </a:rPr>
              <a:t>الإعلان </a:t>
            </a:r>
            <a:r>
              <a:rPr lang="ar-DZ" sz="2800" b="1" dirty="0" smtClean="0">
                <a:solidFill>
                  <a:schemeClr val="tx1"/>
                </a:solidFill>
              </a:rPr>
              <a:t>(الإشهار</a:t>
            </a:r>
            <a:r>
              <a:rPr lang="ar-DZ" sz="2800" b="1" dirty="0" err="1" smtClean="0">
                <a:solidFill>
                  <a:schemeClr val="tx1"/>
                </a:solidFill>
              </a:rPr>
              <a:t>):</a:t>
            </a:r>
            <a:endParaRPr lang="fr-FR" sz="3000" b="1" dirty="0" smtClean="0">
              <a:solidFill>
                <a:schemeClr val="tx1"/>
              </a:solidFill>
            </a:endParaRPr>
          </a:p>
          <a:p>
            <a:pPr rtl="1"/>
            <a:r>
              <a:rPr lang="ar-DZ" sz="2800" b="1" dirty="0" smtClean="0">
                <a:solidFill>
                  <a:schemeClr val="tx1"/>
                </a:solidFill>
              </a:rPr>
              <a:t>يختلف الاعلان حسب </a:t>
            </a:r>
            <a:r>
              <a:rPr lang="ar-DZ" sz="2800" b="1" u="sng" dirty="0" smtClean="0">
                <a:solidFill>
                  <a:schemeClr val="tx1"/>
                </a:solidFill>
              </a:rPr>
              <a:t>نوعه والفئة </a:t>
            </a:r>
            <a:r>
              <a:rPr lang="ar-DZ" sz="2800" b="1" u="sng" dirty="0" err="1" smtClean="0">
                <a:solidFill>
                  <a:schemeClr val="tx1"/>
                </a:solidFill>
              </a:rPr>
              <a:t>المستهدفة</a:t>
            </a:r>
            <a:r>
              <a:rPr lang="ar-DZ" sz="2800" b="1" dirty="0" err="1" smtClean="0">
                <a:solidFill>
                  <a:schemeClr val="tx1"/>
                </a:solidFill>
              </a:rPr>
              <a:t>:</a:t>
            </a:r>
            <a:endParaRPr lang="ar-DZ" sz="2800" b="1" dirty="0" smtClean="0">
              <a:solidFill>
                <a:schemeClr val="tx1"/>
              </a:solidFill>
            </a:endParaRPr>
          </a:p>
          <a:p>
            <a:pPr rtl="1"/>
            <a:r>
              <a:rPr lang="ar-DZ" sz="2800" b="1" dirty="0" smtClean="0">
                <a:solidFill>
                  <a:schemeClr val="tx1"/>
                </a:solidFill>
              </a:rPr>
              <a:t>الإعلان الموجّه نحو </a:t>
            </a:r>
            <a:r>
              <a:rPr lang="ar-DZ" sz="2800" b="1" u="sng" dirty="0" smtClean="0">
                <a:solidFill>
                  <a:schemeClr val="tx1"/>
                </a:solidFill>
              </a:rPr>
              <a:t>السوق الصناعية</a:t>
            </a:r>
          </a:p>
        </p:txBody>
      </p:sp>
      <p:sp>
        <p:nvSpPr>
          <p:cNvPr id="4" name="Organigramme : Processus 3"/>
          <p:cNvSpPr/>
          <p:nvPr/>
        </p:nvSpPr>
        <p:spPr>
          <a:xfrm>
            <a:off x="179512" y="3068960"/>
            <a:ext cx="8712968" cy="36004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t>الإعلان المهني ـ الحرفي</a:t>
            </a:r>
          </a:p>
          <a:p>
            <a:pPr algn="r" rtl="1"/>
            <a:endParaRPr lang="ar-DZ" sz="2800" dirty="0" smtClean="0"/>
          </a:p>
          <a:p>
            <a:pPr algn="r" rtl="1"/>
            <a:r>
              <a:rPr lang="ar-DZ" sz="2800" dirty="0" smtClean="0"/>
              <a:t>إعلانات تستهدف المهنيين مثل الأطباء أو المحامين أو أطباء الأسنان أو المهندسين أو الأساتذة لتشجيعهم على استخدام منتج الشركة في عملياتهم التجارية. يمكن استخدامه أيضًا لتشجيع المهنيين للتوصية باستخدام منتج الشركة من قبل المستخدمين النهائيين.</a:t>
            </a:r>
            <a:endParaRPr lang="fr-FR" sz="2000" b="1"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3600" b="1" dirty="0" smtClean="0">
                <a:solidFill>
                  <a:srgbClr val="C00000"/>
                </a:solidFill>
              </a:rPr>
              <a:t/>
            </a:r>
            <a:br>
              <a:rPr lang="ar-DZ" sz="36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36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a:bodyPr>
          <a:lstStyle/>
          <a:p>
            <a:pPr rtl="1"/>
            <a:r>
              <a:rPr lang="ar-DZ" sz="3000" b="1" dirty="0" err="1" smtClean="0">
                <a:solidFill>
                  <a:schemeClr val="tx1"/>
                </a:solidFill>
              </a:rPr>
              <a:t>1ـ</a:t>
            </a:r>
            <a:r>
              <a:rPr lang="ar-DZ" sz="3000" b="1" dirty="0" smtClean="0">
                <a:solidFill>
                  <a:schemeClr val="tx1"/>
                </a:solidFill>
              </a:rPr>
              <a:t> </a:t>
            </a:r>
            <a:r>
              <a:rPr lang="ar-DZ" sz="2800" b="1" dirty="0" err="1" smtClean="0">
                <a:solidFill>
                  <a:schemeClr val="tx1"/>
                </a:solidFill>
              </a:rPr>
              <a:t>الإعلان </a:t>
            </a:r>
            <a:r>
              <a:rPr lang="ar-DZ" sz="2800" b="1" dirty="0" smtClean="0">
                <a:solidFill>
                  <a:schemeClr val="tx1"/>
                </a:solidFill>
              </a:rPr>
              <a:t>(الإشهار</a:t>
            </a:r>
            <a:r>
              <a:rPr lang="ar-DZ" sz="2800" b="1" dirty="0" err="1" smtClean="0">
                <a:solidFill>
                  <a:schemeClr val="tx1"/>
                </a:solidFill>
              </a:rPr>
              <a:t>):</a:t>
            </a:r>
            <a:endParaRPr lang="fr-FR" sz="3000" b="1" dirty="0" smtClean="0">
              <a:solidFill>
                <a:schemeClr val="tx1"/>
              </a:solidFill>
            </a:endParaRPr>
          </a:p>
          <a:p>
            <a:pPr rtl="1"/>
            <a:r>
              <a:rPr lang="ar-DZ" sz="2800" b="1" dirty="0" smtClean="0">
                <a:solidFill>
                  <a:schemeClr val="tx1"/>
                </a:solidFill>
              </a:rPr>
              <a:t>يختلف الاعلان حسب </a:t>
            </a:r>
            <a:r>
              <a:rPr lang="ar-DZ" sz="2800" b="1" u="sng" dirty="0" smtClean="0">
                <a:solidFill>
                  <a:schemeClr val="tx1"/>
                </a:solidFill>
              </a:rPr>
              <a:t>نوعه والفئة </a:t>
            </a:r>
            <a:r>
              <a:rPr lang="ar-DZ" sz="2800" b="1" u="sng" dirty="0" err="1" smtClean="0">
                <a:solidFill>
                  <a:schemeClr val="tx1"/>
                </a:solidFill>
              </a:rPr>
              <a:t>المستهدفة</a:t>
            </a:r>
            <a:r>
              <a:rPr lang="ar-DZ" sz="2800" b="1" dirty="0" err="1" smtClean="0">
                <a:solidFill>
                  <a:schemeClr val="tx1"/>
                </a:solidFill>
              </a:rPr>
              <a:t>:</a:t>
            </a:r>
            <a:endParaRPr lang="ar-DZ" sz="2800" b="1" dirty="0" smtClean="0">
              <a:solidFill>
                <a:schemeClr val="tx1"/>
              </a:solidFill>
            </a:endParaRPr>
          </a:p>
          <a:p>
            <a:pPr rtl="1"/>
            <a:r>
              <a:rPr lang="ar-DZ" sz="2800" b="1" dirty="0" smtClean="0">
                <a:solidFill>
                  <a:schemeClr val="tx1"/>
                </a:solidFill>
              </a:rPr>
              <a:t>الإعلان الموجّه نحو </a:t>
            </a:r>
            <a:r>
              <a:rPr lang="ar-DZ" sz="2800" b="1" u="sng" dirty="0" smtClean="0">
                <a:solidFill>
                  <a:schemeClr val="tx1"/>
                </a:solidFill>
              </a:rPr>
              <a:t>السوق الصناعية</a:t>
            </a:r>
          </a:p>
        </p:txBody>
      </p:sp>
      <p:sp>
        <p:nvSpPr>
          <p:cNvPr id="4" name="Organigramme : Processus 3"/>
          <p:cNvSpPr/>
          <p:nvPr/>
        </p:nvSpPr>
        <p:spPr>
          <a:xfrm>
            <a:off x="179512" y="3284984"/>
            <a:ext cx="8712968" cy="295232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800" b="1" dirty="0" smtClean="0"/>
              <a:t>Trade </a:t>
            </a:r>
            <a:r>
              <a:rPr lang="fr-FR" sz="2800" b="1" dirty="0" err="1" smtClean="0"/>
              <a:t>Advertising</a:t>
            </a:r>
            <a:r>
              <a:rPr lang="ar-DZ" sz="2800" b="1" dirty="0" smtClean="0"/>
              <a:t> الإعلانات التجارية</a:t>
            </a:r>
            <a:endParaRPr lang="fr-FR" sz="2800" b="1" dirty="0" smtClean="0"/>
          </a:p>
          <a:p>
            <a:r>
              <a:rPr lang="en-US" sz="2800" dirty="0" smtClean="0"/>
              <a:t>Advertising targeted to marketing channel members such as wholesalers, distributors, and retailers. The goal is to encourage channel members to stock, promote, and resell the manufacturer’s branded products to their </a:t>
            </a:r>
            <a:r>
              <a:rPr lang="fr-FR" sz="2800" dirty="0" err="1" smtClean="0"/>
              <a:t>customers</a:t>
            </a:r>
            <a:r>
              <a:rPr lang="fr-FR" sz="2800" dirty="0" smtClean="0"/>
              <a:t>.</a:t>
            </a:r>
            <a:endParaRPr lang="fr-FR" sz="2000" b="1"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3600" b="1" dirty="0" smtClean="0">
                <a:solidFill>
                  <a:srgbClr val="C00000"/>
                </a:solidFill>
              </a:rPr>
              <a:t/>
            </a:r>
            <a:br>
              <a:rPr lang="ar-DZ" sz="36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36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a:bodyPr>
          <a:lstStyle/>
          <a:p>
            <a:pPr rtl="1"/>
            <a:r>
              <a:rPr lang="ar-DZ" sz="3000" b="1" dirty="0" err="1" smtClean="0">
                <a:solidFill>
                  <a:schemeClr val="tx1"/>
                </a:solidFill>
              </a:rPr>
              <a:t>1ـ</a:t>
            </a:r>
            <a:r>
              <a:rPr lang="ar-DZ" sz="3000" b="1" dirty="0" smtClean="0">
                <a:solidFill>
                  <a:schemeClr val="tx1"/>
                </a:solidFill>
              </a:rPr>
              <a:t> </a:t>
            </a:r>
            <a:r>
              <a:rPr lang="ar-DZ" sz="2800" b="1" dirty="0" err="1" smtClean="0">
                <a:solidFill>
                  <a:schemeClr val="tx1"/>
                </a:solidFill>
              </a:rPr>
              <a:t>الإعلان </a:t>
            </a:r>
            <a:r>
              <a:rPr lang="ar-DZ" sz="2800" b="1" dirty="0" smtClean="0">
                <a:solidFill>
                  <a:schemeClr val="tx1"/>
                </a:solidFill>
              </a:rPr>
              <a:t>(الإشهار</a:t>
            </a:r>
            <a:r>
              <a:rPr lang="ar-DZ" sz="2800" b="1" dirty="0" err="1" smtClean="0">
                <a:solidFill>
                  <a:schemeClr val="tx1"/>
                </a:solidFill>
              </a:rPr>
              <a:t>):</a:t>
            </a:r>
            <a:endParaRPr lang="fr-FR" sz="3000" b="1" dirty="0" smtClean="0">
              <a:solidFill>
                <a:schemeClr val="tx1"/>
              </a:solidFill>
            </a:endParaRPr>
          </a:p>
          <a:p>
            <a:pPr rtl="1"/>
            <a:r>
              <a:rPr lang="ar-DZ" sz="2800" b="1" dirty="0" smtClean="0">
                <a:solidFill>
                  <a:schemeClr val="tx1"/>
                </a:solidFill>
              </a:rPr>
              <a:t>يختلف الاعلان حسب </a:t>
            </a:r>
            <a:r>
              <a:rPr lang="ar-DZ" sz="2800" b="1" u="sng" dirty="0" smtClean="0">
                <a:solidFill>
                  <a:schemeClr val="tx1"/>
                </a:solidFill>
              </a:rPr>
              <a:t>نوعه والفئة </a:t>
            </a:r>
            <a:r>
              <a:rPr lang="ar-DZ" sz="2800" b="1" u="sng" dirty="0" err="1" smtClean="0">
                <a:solidFill>
                  <a:schemeClr val="tx1"/>
                </a:solidFill>
              </a:rPr>
              <a:t>المستهدفة</a:t>
            </a:r>
            <a:r>
              <a:rPr lang="ar-DZ" sz="2800" b="1" dirty="0" err="1" smtClean="0">
                <a:solidFill>
                  <a:schemeClr val="tx1"/>
                </a:solidFill>
              </a:rPr>
              <a:t>:</a:t>
            </a:r>
            <a:endParaRPr lang="ar-DZ" sz="2800" b="1" dirty="0" smtClean="0">
              <a:solidFill>
                <a:schemeClr val="tx1"/>
              </a:solidFill>
            </a:endParaRPr>
          </a:p>
          <a:p>
            <a:pPr rtl="1"/>
            <a:r>
              <a:rPr lang="ar-DZ" sz="2800" b="1" dirty="0" smtClean="0">
                <a:solidFill>
                  <a:schemeClr val="tx1"/>
                </a:solidFill>
              </a:rPr>
              <a:t>الإعلان الموجّه نحو </a:t>
            </a:r>
            <a:r>
              <a:rPr lang="ar-DZ" sz="2800" b="1" u="sng" dirty="0" smtClean="0">
                <a:solidFill>
                  <a:schemeClr val="tx1"/>
                </a:solidFill>
              </a:rPr>
              <a:t>السوق الصناعية</a:t>
            </a:r>
          </a:p>
        </p:txBody>
      </p:sp>
      <p:sp>
        <p:nvSpPr>
          <p:cNvPr id="4" name="Organigramme : Processus 3"/>
          <p:cNvSpPr/>
          <p:nvPr/>
        </p:nvSpPr>
        <p:spPr>
          <a:xfrm>
            <a:off x="179512" y="3284984"/>
            <a:ext cx="8712968" cy="295232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t>الإعلانات التجارية</a:t>
            </a:r>
            <a:r>
              <a:rPr lang="ar-DZ" sz="2800" dirty="0" smtClean="0"/>
              <a:t>:</a:t>
            </a:r>
          </a:p>
          <a:p>
            <a:pPr algn="r" rtl="1"/>
            <a:r>
              <a:rPr lang="ar-DZ" sz="2800" dirty="0" smtClean="0"/>
              <a:t> يستهدف الإعلان التجاري أعضاء قناة التوزيع مثل تجار الجملة وتجار التجزئة. الهدف هو تشجيع أعضاء القناة على تخزين المنتجات ذات العلامات التجارية الخاصة بالشركة المصنعة والترويج لها وإعادة بيعها للعملاء.</a:t>
            </a:r>
            <a:endParaRPr lang="fr-FR" sz="2000" b="1"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3600" b="1" dirty="0" smtClean="0">
                <a:solidFill>
                  <a:srgbClr val="C00000"/>
                </a:solidFill>
              </a:rPr>
              <a:t/>
            </a:r>
            <a:br>
              <a:rPr lang="ar-DZ" sz="36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36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a:bodyPr>
          <a:lstStyle/>
          <a:p>
            <a:pPr rtl="1"/>
            <a:r>
              <a:rPr lang="ar-DZ" sz="3000" b="1" dirty="0" err="1" smtClean="0">
                <a:solidFill>
                  <a:schemeClr val="tx1"/>
                </a:solidFill>
              </a:rPr>
              <a:t>1ـ</a:t>
            </a:r>
            <a:r>
              <a:rPr lang="ar-DZ" sz="3000" b="1" dirty="0" smtClean="0">
                <a:solidFill>
                  <a:schemeClr val="tx1"/>
                </a:solidFill>
              </a:rPr>
              <a:t> </a:t>
            </a:r>
            <a:r>
              <a:rPr lang="ar-DZ" sz="2800" b="1" dirty="0" err="1" smtClean="0">
                <a:solidFill>
                  <a:schemeClr val="tx1"/>
                </a:solidFill>
              </a:rPr>
              <a:t>الإعلان </a:t>
            </a:r>
            <a:r>
              <a:rPr lang="ar-DZ" sz="2800" b="1" dirty="0" smtClean="0">
                <a:solidFill>
                  <a:schemeClr val="tx1"/>
                </a:solidFill>
              </a:rPr>
              <a:t>(الإشهار</a:t>
            </a:r>
            <a:r>
              <a:rPr lang="ar-DZ" sz="2800" b="1" dirty="0" err="1" smtClean="0">
                <a:solidFill>
                  <a:schemeClr val="tx1"/>
                </a:solidFill>
              </a:rPr>
              <a:t>):</a:t>
            </a:r>
            <a:endParaRPr lang="fr-FR" sz="3000" b="1" dirty="0" smtClean="0">
              <a:solidFill>
                <a:schemeClr val="tx1"/>
              </a:solidFill>
            </a:endParaRPr>
          </a:p>
          <a:p>
            <a:pPr rtl="1"/>
            <a:r>
              <a:rPr lang="ar-DZ" sz="2800" b="1" dirty="0" smtClean="0">
                <a:solidFill>
                  <a:schemeClr val="tx1"/>
                </a:solidFill>
              </a:rPr>
              <a:t>ميزانية الإعلان</a:t>
            </a:r>
          </a:p>
        </p:txBody>
      </p:sp>
      <p:sp>
        <p:nvSpPr>
          <p:cNvPr id="4" name="Organigramme : Processus 3"/>
          <p:cNvSpPr/>
          <p:nvPr/>
        </p:nvSpPr>
        <p:spPr>
          <a:xfrm>
            <a:off x="179512" y="2924944"/>
            <a:ext cx="8712968" cy="295232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3600" b="1" dirty="0" smtClean="0"/>
              <a:t>وهي حجم المبالغ المخصّصة للإنفاق على الإعلان.</a:t>
            </a:r>
          </a:p>
          <a:p>
            <a:pPr algn="ctr" rtl="1"/>
            <a:r>
              <a:rPr lang="ar-DZ" sz="3600" b="1" dirty="0" smtClean="0"/>
              <a:t>وتتأثّر بما </a:t>
            </a:r>
            <a:r>
              <a:rPr lang="ar-DZ" sz="3600" b="1" dirty="0" err="1" smtClean="0"/>
              <a:t>يلي:</a:t>
            </a:r>
            <a:endParaRPr lang="ar-DZ" sz="3600" b="1" dirty="0"/>
          </a:p>
          <a:p>
            <a:pPr algn="ctr" rtl="1"/>
            <a:r>
              <a:rPr lang="ar-DZ" sz="3600" b="1" dirty="0" smtClean="0"/>
              <a:t>الإمكانيات المالية </a:t>
            </a:r>
            <a:r>
              <a:rPr lang="ar-DZ" sz="3600" b="1" dirty="0" err="1" smtClean="0"/>
              <a:t>للمؤسّسة </a:t>
            </a:r>
            <a:r>
              <a:rPr lang="ar-DZ" sz="3600" b="1" dirty="0" smtClean="0"/>
              <a:t>–طبيعة </a:t>
            </a:r>
            <a:r>
              <a:rPr lang="ar-DZ" sz="3600" b="1" dirty="0" err="1" smtClean="0"/>
              <a:t>المنتجات </a:t>
            </a:r>
            <a:r>
              <a:rPr lang="ar-DZ" sz="3600" b="1" dirty="0" smtClean="0"/>
              <a:t>– الظروف الاقتصادية </a:t>
            </a:r>
            <a:r>
              <a:rPr lang="ar-DZ" sz="3600" b="1" dirty="0" err="1" smtClean="0"/>
              <a:t>العامّة </a:t>
            </a:r>
            <a:r>
              <a:rPr lang="ar-DZ" sz="3600" b="1" dirty="0" smtClean="0"/>
              <a:t>– دورة حياة </a:t>
            </a:r>
            <a:r>
              <a:rPr lang="ar-DZ" sz="3600" b="1" dirty="0" err="1" smtClean="0"/>
              <a:t>المنتوج</a:t>
            </a:r>
            <a:r>
              <a:rPr lang="ar-DZ" sz="3600" b="1" dirty="0" smtClean="0"/>
              <a:t> – ميزانية إعلان </a:t>
            </a:r>
            <a:r>
              <a:rPr lang="ar-DZ" sz="3600" b="1" dirty="0" err="1" smtClean="0"/>
              <a:t>المنافسين </a:t>
            </a:r>
            <a:r>
              <a:rPr lang="ar-DZ" sz="3600" b="1" dirty="0" smtClean="0"/>
              <a:t>– ميزانيات الإعلان السابقة</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3600" b="1" dirty="0" smtClean="0">
                <a:solidFill>
                  <a:srgbClr val="C00000"/>
                </a:solidFill>
              </a:rPr>
              <a:t/>
            </a:r>
            <a:br>
              <a:rPr lang="ar-DZ" sz="36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36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a:bodyPr>
          <a:lstStyle/>
          <a:p>
            <a:pPr rtl="1"/>
            <a:r>
              <a:rPr lang="ar-DZ" sz="3000" b="1" dirty="0" err="1" smtClean="0">
                <a:solidFill>
                  <a:schemeClr val="tx1"/>
                </a:solidFill>
              </a:rPr>
              <a:t>1ـ</a:t>
            </a:r>
            <a:r>
              <a:rPr lang="ar-DZ" sz="3000" b="1" dirty="0" smtClean="0">
                <a:solidFill>
                  <a:schemeClr val="tx1"/>
                </a:solidFill>
              </a:rPr>
              <a:t> </a:t>
            </a:r>
            <a:r>
              <a:rPr lang="ar-DZ" sz="2800" b="1" dirty="0" err="1" smtClean="0">
                <a:solidFill>
                  <a:schemeClr val="tx1"/>
                </a:solidFill>
              </a:rPr>
              <a:t>الإعلان </a:t>
            </a:r>
            <a:r>
              <a:rPr lang="ar-DZ" sz="2800" b="1" dirty="0" smtClean="0">
                <a:solidFill>
                  <a:schemeClr val="tx1"/>
                </a:solidFill>
              </a:rPr>
              <a:t>(الإشهار</a:t>
            </a:r>
            <a:r>
              <a:rPr lang="ar-DZ" sz="2800" b="1" dirty="0" err="1" smtClean="0">
                <a:solidFill>
                  <a:schemeClr val="tx1"/>
                </a:solidFill>
              </a:rPr>
              <a:t>):</a:t>
            </a:r>
            <a:endParaRPr lang="fr-FR" sz="3000" b="1" dirty="0" smtClean="0">
              <a:solidFill>
                <a:schemeClr val="tx1"/>
              </a:solidFill>
            </a:endParaRPr>
          </a:p>
          <a:p>
            <a:pPr rtl="1"/>
            <a:r>
              <a:rPr lang="ar-DZ" sz="2800" b="1" dirty="0" smtClean="0">
                <a:solidFill>
                  <a:schemeClr val="tx1"/>
                </a:solidFill>
              </a:rPr>
              <a:t>ميزانية الإعلان</a:t>
            </a:r>
          </a:p>
        </p:txBody>
      </p:sp>
      <p:sp>
        <p:nvSpPr>
          <p:cNvPr id="4" name="Organigramme : Processus 3"/>
          <p:cNvSpPr/>
          <p:nvPr/>
        </p:nvSpPr>
        <p:spPr>
          <a:xfrm>
            <a:off x="179512" y="2924944"/>
            <a:ext cx="8712968" cy="295232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3600" b="1" dirty="0" smtClean="0"/>
              <a:t>وهي حجم المبالغ المخصّصة للإنفاق على الإعلان.</a:t>
            </a:r>
          </a:p>
          <a:p>
            <a:pPr algn="ctr" rtl="1"/>
            <a:r>
              <a:rPr lang="ar-DZ" sz="3600" b="1" dirty="0" err="1" smtClean="0"/>
              <a:t>وتحذّد</a:t>
            </a:r>
            <a:r>
              <a:rPr lang="ar-DZ" sz="3600" b="1" dirty="0" smtClean="0"/>
              <a:t> وفق أحد الطرق </a:t>
            </a:r>
            <a:r>
              <a:rPr lang="ar-DZ" sz="3600" b="1" dirty="0" err="1" smtClean="0"/>
              <a:t>التالية:</a:t>
            </a:r>
            <a:endParaRPr lang="ar-DZ" sz="3600" b="1" dirty="0" smtClean="0"/>
          </a:p>
          <a:p>
            <a:pPr algn="ctr" rtl="1"/>
            <a:r>
              <a:rPr lang="ar-DZ" sz="3600" b="1" dirty="0" err="1" smtClean="0"/>
              <a:t>جزافيا </a:t>
            </a:r>
            <a:r>
              <a:rPr lang="ar-DZ" sz="3600" b="1" dirty="0" smtClean="0"/>
              <a:t>– نسبة من </a:t>
            </a:r>
            <a:r>
              <a:rPr lang="ar-DZ" sz="3600" b="1" dirty="0" err="1" smtClean="0"/>
              <a:t>المبيعات </a:t>
            </a:r>
            <a:r>
              <a:rPr lang="ar-DZ" sz="3600" b="1" dirty="0" smtClean="0"/>
              <a:t>– على أساس الموارد المالية </a:t>
            </a:r>
            <a:r>
              <a:rPr lang="ar-DZ" sz="3600" b="1" dirty="0" err="1" smtClean="0"/>
              <a:t>المتاحة </a:t>
            </a:r>
            <a:r>
              <a:rPr lang="ar-DZ" sz="3600" b="1" dirty="0" smtClean="0"/>
              <a:t>– على أساس </a:t>
            </a:r>
            <a:r>
              <a:rPr lang="ar-DZ" sz="3600" b="1" dirty="0" err="1" smtClean="0"/>
              <a:t>المنافسة </a:t>
            </a:r>
            <a:r>
              <a:rPr lang="ar-DZ" sz="3600" b="1" dirty="0" smtClean="0"/>
              <a:t>– على أساس تحديد الأنشطة الإعلانية المطلوبة للفترة وترجمة ذلك إلى أموال</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3600" b="1" dirty="0" smtClean="0">
                <a:solidFill>
                  <a:srgbClr val="C00000"/>
                </a:solidFill>
              </a:rPr>
              <a:t/>
            </a:r>
            <a:br>
              <a:rPr lang="ar-DZ" sz="36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36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a:bodyPr>
          <a:lstStyle/>
          <a:p>
            <a:pPr rtl="1"/>
            <a:r>
              <a:rPr lang="ar-DZ" sz="3000" b="1" dirty="0" err="1" smtClean="0">
                <a:solidFill>
                  <a:schemeClr val="tx1"/>
                </a:solidFill>
              </a:rPr>
              <a:t>1ـ</a:t>
            </a:r>
            <a:r>
              <a:rPr lang="ar-DZ" sz="3000" b="1" dirty="0" smtClean="0">
                <a:solidFill>
                  <a:schemeClr val="tx1"/>
                </a:solidFill>
              </a:rPr>
              <a:t> </a:t>
            </a:r>
            <a:r>
              <a:rPr lang="ar-DZ" sz="2800" b="1" dirty="0" err="1" smtClean="0">
                <a:solidFill>
                  <a:schemeClr val="tx1"/>
                </a:solidFill>
              </a:rPr>
              <a:t>الإعلان </a:t>
            </a:r>
            <a:r>
              <a:rPr lang="ar-DZ" sz="2800" b="1" dirty="0" smtClean="0">
                <a:solidFill>
                  <a:schemeClr val="tx1"/>
                </a:solidFill>
              </a:rPr>
              <a:t>(الإشهار</a:t>
            </a:r>
            <a:r>
              <a:rPr lang="ar-DZ" sz="2800" b="1" dirty="0" err="1" smtClean="0">
                <a:solidFill>
                  <a:schemeClr val="tx1"/>
                </a:solidFill>
              </a:rPr>
              <a:t>):</a:t>
            </a:r>
            <a:endParaRPr lang="fr-FR" sz="3000" b="1" dirty="0" smtClean="0">
              <a:solidFill>
                <a:schemeClr val="tx1"/>
              </a:solidFill>
            </a:endParaRPr>
          </a:p>
          <a:p>
            <a:pPr rtl="1"/>
            <a:r>
              <a:rPr lang="ar-DZ" sz="2800" b="1" dirty="0" smtClean="0">
                <a:solidFill>
                  <a:schemeClr val="tx1"/>
                </a:solidFill>
              </a:rPr>
              <a:t>وسائل الإعلان</a:t>
            </a:r>
          </a:p>
        </p:txBody>
      </p:sp>
      <p:sp>
        <p:nvSpPr>
          <p:cNvPr id="4" name="Organigramme : Processus 3"/>
          <p:cNvSpPr/>
          <p:nvPr/>
        </p:nvSpPr>
        <p:spPr>
          <a:xfrm>
            <a:off x="179512" y="2924944"/>
            <a:ext cx="8712968" cy="295232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3600" b="1" dirty="0" smtClean="0"/>
              <a:t>وتتمثّل في الوسائل المقروءة والمسموعة والسمعية البصرية، حيث يتمّ اختيارها على أساس الموارد المتاحة، عدد الجمهور المستهدف، طبيعة </a:t>
            </a:r>
            <a:r>
              <a:rPr lang="ar-DZ" sz="3600" b="1" dirty="0" err="1" smtClean="0"/>
              <a:t>المنتوج</a:t>
            </a:r>
            <a:r>
              <a:rPr lang="ar-DZ" sz="3600" b="1" dirty="0" smtClean="0"/>
              <a:t>، خصائص الجمهور المستهدف، اتّجاهات الجمهور نحو وسائل الإعلان، متطلبات التوزيع، طبيعة الرسالة الإعلانية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03648" y="260648"/>
            <a:ext cx="6120680" cy="1368152"/>
          </a:xfrm>
        </p:spPr>
        <p:txBody>
          <a:bodyPr>
            <a:normAutofit fontScale="90000"/>
          </a:bodyPr>
          <a:lstStyle/>
          <a:p>
            <a:pPr rtl="1"/>
            <a:r>
              <a:rPr lang="ar-DZ" sz="4000" b="1" dirty="0" smtClean="0"/>
              <a:t>الاتصال</a:t>
            </a:r>
            <a:r>
              <a:rPr lang="ar-DZ" sz="3200" dirty="0" smtClean="0"/>
              <a:t> </a:t>
            </a:r>
            <a:r>
              <a:rPr lang="ar-DZ" sz="3600" b="1" dirty="0" smtClean="0">
                <a:solidFill>
                  <a:srgbClr val="C00000"/>
                </a:solidFill>
              </a:rPr>
              <a:t/>
            </a:r>
            <a:br>
              <a:rPr lang="ar-DZ" sz="3600" b="1" dirty="0" smtClean="0">
                <a:solidFill>
                  <a:srgbClr val="C00000"/>
                </a:solidFill>
              </a:rPr>
            </a:br>
            <a:r>
              <a:rPr lang="ar-DZ"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2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2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556792"/>
            <a:ext cx="6728792" cy="4608512"/>
          </a:xfrm>
        </p:spPr>
        <p:txBody>
          <a:bodyPr>
            <a:normAutofit/>
          </a:bodyPr>
          <a:lstStyle/>
          <a:p>
            <a:pPr rtl="1"/>
            <a:endParaRPr lang="fr-FR" sz="2800" dirty="0" smtClean="0">
              <a:solidFill>
                <a:schemeClr val="tx1"/>
              </a:solidFill>
            </a:endParaRPr>
          </a:p>
          <a:p>
            <a:pPr rtl="1"/>
            <a:r>
              <a:rPr lang="ar-DZ" sz="2800" b="1" dirty="0" smtClean="0">
                <a:solidFill>
                  <a:srgbClr val="C00000"/>
                </a:solidFill>
              </a:rPr>
              <a:t>الاتصالات التسويقية المتكاملة هي</a:t>
            </a:r>
            <a:endParaRPr lang="ar-DZ" sz="2800" dirty="0" smtClean="0">
              <a:solidFill>
                <a:schemeClr val="tx1"/>
              </a:solidFill>
            </a:endParaRPr>
          </a:p>
          <a:p>
            <a:pPr rtl="1"/>
            <a:r>
              <a:rPr lang="ar-DZ" sz="2800" b="1" dirty="0" smtClean="0">
                <a:solidFill>
                  <a:schemeClr val="tx1"/>
                </a:solidFill>
              </a:rPr>
              <a:t>توجّه استراتيجي في عملية إدماج وتنفيذ عناصر المزيج الترويجي</a:t>
            </a:r>
            <a:endParaRPr lang="fr-FR" sz="2800" b="1" dirty="0" smtClean="0">
              <a:solidFill>
                <a:schemeClr val="tx1"/>
              </a:solidFill>
            </a:endParaRPr>
          </a:p>
          <a:p>
            <a:pPr rtl="1"/>
            <a:endParaRPr lang="ar-DZ" sz="2800" b="1" dirty="0" smtClean="0">
              <a:solidFill>
                <a:schemeClr val="tx1"/>
              </a:solidFill>
            </a:endParaRPr>
          </a:p>
          <a:p>
            <a:pPr rtl="1"/>
            <a:r>
              <a:rPr lang="ar-DZ" sz="2800" b="1" dirty="0" smtClean="0">
                <a:solidFill>
                  <a:schemeClr val="tx1"/>
                </a:solidFill>
              </a:rPr>
              <a:t>يهدف هذا التّوجّه إلى التنسيق بين مختلف أدوات الاتصال التسويقي، من جهة، وبينها وبين النشاطات التسويقية الموجّهة نحو الاتّصال و التواصل مع زبائن المؤسسة </a:t>
            </a:r>
          </a:p>
          <a:p>
            <a:pPr rtl="1"/>
            <a:endParaRPr lang="fr-FR" sz="2800" dirty="0" smtClean="0"/>
          </a:p>
          <a:p>
            <a:pPr rtl="1"/>
            <a:endParaRPr lang="fr-FR" sz="2800" dirty="0" smtClean="0"/>
          </a:p>
          <a:p>
            <a:pPr rtl="1"/>
            <a:endParaRPr lang="fr-FR" sz="2800" dirty="0" smtClean="0"/>
          </a:p>
          <a:p>
            <a:pPr rtl="1"/>
            <a:endParaRPr lang="fr-FR" sz="2800" b="1" dirty="0">
              <a:solidFill>
                <a:schemeClr val="tx1"/>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3600" b="1" dirty="0" smtClean="0">
                <a:solidFill>
                  <a:srgbClr val="C00000"/>
                </a:solidFill>
              </a:rPr>
              <a:t/>
            </a:r>
            <a:br>
              <a:rPr lang="ar-DZ" sz="36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endParaRPr lang="fr-FR" sz="24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a:bodyPr>
          <a:lstStyle/>
          <a:p>
            <a:pPr rtl="1"/>
            <a:r>
              <a:rPr lang="ar-DZ" sz="2800" b="1" dirty="0" err="1" smtClean="0">
                <a:solidFill>
                  <a:schemeClr val="tx1"/>
                </a:solidFill>
              </a:rPr>
              <a:t>2ـ</a:t>
            </a:r>
            <a:r>
              <a:rPr lang="ar-DZ" sz="2800" b="1" dirty="0" smtClean="0">
                <a:solidFill>
                  <a:schemeClr val="tx1"/>
                </a:solidFill>
              </a:rPr>
              <a:t> </a:t>
            </a:r>
            <a:r>
              <a:rPr lang="ar-DZ" sz="2800" b="1" u="sng" dirty="0" smtClean="0">
                <a:solidFill>
                  <a:schemeClr val="tx1"/>
                </a:solidFill>
              </a:rPr>
              <a:t>تنشيط المبيعات</a:t>
            </a:r>
            <a:endParaRPr lang="ar-DZ" sz="2800" b="1" dirty="0" smtClean="0">
              <a:solidFill>
                <a:schemeClr val="tx1"/>
              </a:solidFill>
            </a:endParaRPr>
          </a:p>
          <a:p>
            <a:pPr rtl="1"/>
            <a:endParaRPr lang="ar-DZ" sz="2800" b="1" u="sng" dirty="0" smtClean="0">
              <a:solidFill>
                <a:schemeClr val="tx1"/>
              </a:solidFill>
            </a:endParaRPr>
          </a:p>
          <a:p>
            <a:pPr rtl="1"/>
            <a:r>
              <a:rPr lang="ar-DZ" sz="2800" b="1" dirty="0" smtClean="0">
                <a:solidFill>
                  <a:schemeClr val="tx1"/>
                </a:solidFill>
              </a:rPr>
              <a:t> تحفيز قصير المدّة يهدف إلى التشجيع على الشراء</a:t>
            </a:r>
          </a:p>
          <a:p>
            <a:pPr rtl="1"/>
            <a:endParaRPr lang="ar-DZ" sz="2800" b="1" dirty="0" smtClean="0">
              <a:solidFill>
                <a:schemeClr val="tx1"/>
              </a:solidFill>
            </a:endParaRPr>
          </a:p>
          <a:p>
            <a:pPr rtl="1"/>
            <a:r>
              <a:rPr lang="ar-DZ" sz="2800" b="1" dirty="0" smtClean="0">
                <a:solidFill>
                  <a:schemeClr val="tx1"/>
                </a:solidFill>
              </a:rPr>
              <a:t>الفئات المستهدفة </a:t>
            </a:r>
          </a:p>
          <a:p>
            <a:pPr rtl="1"/>
            <a:endParaRPr lang="ar-DZ" sz="2800" b="1" dirty="0" smtClean="0">
              <a:solidFill>
                <a:schemeClr val="tx1"/>
              </a:solidFill>
            </a:endParaRPr>
          </a:p>
          <a:p>
            <a:pPr rtl="1"/>
            <a:r>
              <a:rPr lang="ar-DZ" sz="2800" b="1" dirty="0" smtClean="0">
                <a:solidFill>
                  <a:schemeClr val="tx1"/>
                </a:solidFill>
              </a:rPr>
              <a:t>المستهلكين  ـ  تجار الجملة والتجزئة  ـ  قوّة البيع</a:t>
            </a:r>
          </a:p>
        </p:txBody>
      </p:sp>
      <p:cxnSp>
        <p:nvCxnSpPr>
          <p:cNvPr id="6" name="Connecteur droit avec flèche 5"/>
          <p:cNvCxnSpPr/>
          <p:nvPr/>
        </p:nvCxnSpPr>
        <p:spPr>
          <a:xfrm>
            <a:off x="4788024" y="3933056"/>
            <a:ext cx="1296144" cy="7920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 name="Connecteur droit avec flèche 8"/>
          <p:cNvCxnSpPr/>
          <p:nvPr/>
        </p:nvCxnSpPr>
        <p:spPr>
          <a:xfrm>
            <a:off x="4283968" y="3933056"/>
            <a:ext cx="0" cy="7920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 name="Connecteur droit avec flèche 10"/>
          <p:cNvCxnSpPr/>
          <p:nvPr/>
        </p:nvCxnSpPr>
        <p:spPr>
          <a:xfrm flipH="1">
            <a:off x="2339752" y="3933056"/>
            <a:ext cx="1224136" cy="7920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03648" y="332656"/>
            <a:ext cx="6120680" cy="1152128"/>
          </a:xfrm>
        </p:spPr>
        <p:txBody>
          <a:bodyPr>
            <a:normAutofit fontScale="90000"/>
          </a:bodyPr>
          <a:lstStyle/>
          <a:p>
            <a:pPr rtl="1"/>
            <a:r>
              <a:rPr lang="ar-DZ" sz="3600" b="1" dirty="0" smtClean="0"/>
              <a:t>الاتصال</a:t>
            </a:r>
            <a:r>
              <a:rPr lang="ar-DZ" sz="3600" dirty="0" smtClean="0"/>
              <a:t> </a:t>
            </a:r>
            <a:r>
              <a:rPr lang="ar-DZ" sz="3600" b="1" dirty="0" smtClean="0">
                <a:solidFill>
                  <a:srgbClr val="C00000"/>
                </a:solidFill>
              </a:rPr>
              <a:t/>
            </a:r>
            <a:br>
              <a:rPr lang="ar-DZ" sz="36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 </a:t>
            </a:r>
            <a:r>
              <a:rPr lang="ar-DZ" sz="3200" b="1" dirty="0" smtClean="0">
                <a:solidFill>
                  <a:srgbClr val="C00000"/>
                </a:solidFill>
              </a:rPr>
              <a:t/>
            </a:r>
            <a:br>
              <a:rPr lang="ar-DZ" sz="3200" b="1" dirty="0" smtClean="0">
                <a:solidFill>
                  <a:srgbClr val="C00000"/>
                </a:solidFill>
              </a:rPr>
            </a:br>
            <a:r>
              <a:rPr lang="ar-DZ" sz="3100" b="1" dirty="0" err="1" smtClean="0"/>
              <a:t>2ـ</a:t>
            </a:r>
            <a:r>
              <a:rPr lang="ar-DZ" sz="3100" b="1" dirty="0" smtClean="0"/>
              <a:t> </a:t>
            </a:r>
            <a:r>
              <a:rPr lang="ar-DZ" sz="3100" b="1" u="sng" dirty="0" smtClean="0"/>
              <a:t>تنشيط المبيعات</a:t>
            </a:r>
            <a:r>
              <a:rPr lang="ar-DZ" sz="3200" b="1" dirty="0" smtClean="0"/>
              <a:t/>
            </a:r>
            <a:br>
              <a:rPr lang="ar-DZ" sz="3200" b="1" dirty="0" smtClean="0"/>
            </a:br>
            <a:endParaRPr lang="fr-FR" sz="32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a:bodyPr>
          <a:lstStyle/>
          <a:p>
            <a:pPr rtl="1"/>
            <a:r>
              <a:rPr lang="ar-DZ" sz="2800" b="1" dirty="0" smtClean="0">
                <a:solidFill>
                  <a:schemeClr val="tx1"/>
                </a:solidFill>
              </a:rPr>
              <a:t>الفئات المستهدفة </a:t>
            </a:r>
          </a:p>
          <a:p>
            <a:pPr rtl="1"/>
            <a:endParaRPr lang="ar-DZ" sz="2800" b="1" dirty="0" smtClean="0">
              <a:solidFill>
                <a:schemeClr val="tx1"/>
              </a:solidFill>
            </a:endParaRPr>
          </a:p>
          <a:p>
            <a:pPr rtl="1"/>
            <a:r>
              <a:rPr lang="ar-DZ" sz="2800" b="1" dirty="0" smtClean="0">
                <a:solidFill>
                  <a:schemeClr val="tx1"/>
                </a:solidFill>
              </a:rPr>
              <a:t>المستهلكين  ـ  تجار الجملة والتجزئة  ـ  قوّة البيع</a:t>
            </a:r>
          </a:p>
          <a:p>
            <a:pPr rtl="1"/>
            <a:endParaRPr lang="ar-DZ" sz="2800" b="1" dirty="0" smtClean="0">
              <a:solidFill>
                <a:schemeClr val="tx1"/>
              </a:solidFill>
            </a:endParaRPr>
          </a:p>
          <a:p>
            <a:pPr algn="r" rtl="1"/>
            <a:endParaRPr lang="ar-DZ" sz="2800" b="1" dirty="0" smtClean="0">
              <a:solidFill>
                <a:schemeClr val="tx1"/>
              </a:solidFill>
            </a:endParaRPr>
          </a:p>
        </p:txBody>
      </p:sp>
      <p:cxnSp>
        <p:nvCxnSpPr>
          <p:cNvPr id="6" name="Connecteur droit avec flèche 5"/>
          <p:cNvCxnSpPr/>
          <p:nvPr/>
        </p:nvCxnSpPr>
        <p:spPr>
          <a:xfrm>
            <a:off x="4788024" y="1844824"/>
            <a:ext cx="1296144" cy="7920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 name="Connecteur droit avec flèche 8"/>
          <p:cNvCxnSpPr/>
          <p:nvPr/>
        </p:nvCxnSpPr>
        <p:spPr>
          <a:xfrm>
            <a:off x="4355976" y="1844824"/>
            <a:ext cx="0" cy="7920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 name="Connecteur droit avec flèche 10"/>
          <p:cNvCxnSpPr/>
          <p:nvPr/>
        </p:nvCxnSpPr>
        <p:spPr>
          <a:xfrm flipH="1">
            <a:off x="2483768" y="1844824"/>
            <a:ext cx="1224136" cy="7920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7" name="Rectangle 6"/>
          <p:cNvSpPr/>
          <p:nvPr/>
        </p:nvSpPr>
        <p:spPr>
          <a:xfrm>
            <a:off x="6012160" y="4077072"/>
            <a:ext cx="1440160" cy="20882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b="1" dirty="0" err="1" smtClean="0"/>
              <a:t>الحسومات</a:t>
            </a:r>
            <a:endParaRPr lang="ar-DZ" b="1" dirty="0" smtClean="0"/>
          </a:p>
          <a:p>
            <a:pPr algn="ctr"/>
            <a:r>
              <a:rPr lang="ar-DZ" b="1" dirty="0" smtClean="0"/>
              <a:t>العيّنات المجّانية</a:t>
            </a:r>
          </a:p>
          <a:p>
            <a:pPr algn="ctr"/>
            <a:r>
              <a:rPr lang="ar-DZ" b="1" dirty="0" smtClean="0"/>
              <a:t>الكوبونات</a:t>
            </a:r>
          </a:p>
          <a:p>
            <a:pPr algn="ctr"/>
            <a:r>
              <a:rPr lang="ar-DZ" b="1" dirty="0" smtClean="0"/>
              <a:t>المسابقات</a:t>
            </a:r>
          </a:p>
          <a:p>
            <a:pPr algn="ctr"/>
            <a:r>
              <a:rPr lang="ar-DZ" b="1" dirty="0" smtClean="0"/>
              <a:t>الجوائز</a:t>
            </a:r>
          </a:p>
          <a:p>
            <a:pPr algn="ctr"/>
            <a:r>
              <a:rPr lang="ar-DZ" b="1" dirty="0" smtClean="0"/>
              <a:t>...الخ</a:t>
            </a:r>
            <a:endParaRPr lang="fr-FR" b="1" dirty="0"/>
          </a:p>
        </p:txBody>
      </p:sp>
      <p:sp>
        <p:nvSpPr>
          <p:cNvPr id="8" name="Rectangle 7"/>
          <p:cNvSpPr/>
          <p:nvPr/>
        </p:nvSpPr>
        <p:spPr>
          <a:xfrm>
            <a:off x="3635896" y="4077072"/>
            <a:ext cx="1440160" cy="20882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b="1" dirty="0" err="1" smtClean="0"/>
              <a:t>الحسومات</a:t>
            </a:r>
            <a:endParaRPr lang="ar-DZ" b="1" dirty="0" smtClean="0"/>
          </a:p>
          <a:p>
            <a:pPr algn="ctr"/>
            <a:r>
              <a:rPr lang="ar-DZ" b="1" dirty="0" smtClean="0"/>
              <a:t>السلع المجانية</a:t>
            </a:r>
          </a:p>
          <a:p>
            <a:pPr algn="ctr"/>
            <a:r>
              <a:rPr lang="ar-DZ" b="1" dirty="0" smtClean="0"/>
              <a:t>الاعلان المشترك</a:t>
            </a:r>
          </a:p>
          <a:p>
            <a:pPr algn="ctr"/>
            <a:r>
              <a:rPr lang="ar-DZ" b="1" dirty="0" smtClean="0"/>
              <a:t>المسابقات</a:t>
            </a:r>
          </a:p>
          <a:p>
            <a:pPr algn="ctr"/>
            <a:r>
              <a:rPr lang="ar-DZ" b="1" dirty="0" smtClean="0"/>
              <a:t>التدريب المجاني</a:t>
            </a:r>
            <a:endParaRPr lang="fr-FR" b="1" dirty="0"/>
          </a:p>
        </p:txBody>
      </p:sp>
      <p:sp>
        <p:nvSpPr>
          <p:cNvPr id="10" name="Rectangle 9"/>
          <p:cNvSpPr/>
          <p:nvPr/>
        </p:nvSpPr>
        <p:spPr>
          <a:xfrm>
            <a:off x="1331640" y="4077072"/>
            <a:ext cx="1440160" cy="20882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b="1" dirty="0" smtClean="0"/>
              <a:t>العمولات</a:t>
            </a:r>
          </a:p>
          <a:p>
            <a:pPr algn="ctr"/>
            <a:r>
              <a:rPr lang="ar-DZ" b="1" dirty="0" smtClean="0"/>
              <a:t>الجوائز</a:t>
            </a:r>
          </a:p>
          <a:p>
            <a:pPr algn="ctr"/>
            <a:r>
              <a:rPr lang="ar-DZ" b="1" dirty="0" smtClean="0"/>
              <a:t>الهدايا</a:t>
            </a:r>
          </a:p>
          <a:p>
            <a:pPr algn="ctr"/>
            <a:r>
              <a:rPr lang="ar-DZ" b="1" dirty="0" smtClean="0"/>
              <a:t>المسابقات</a:t>
            </a:r>
            <a:endParaRPr lang="fr-FR" b="1" dirty="0"/>
          </a:p>
        </p:txBody>
      </p:sp>
      <p:cxnSp>
        <p:nvCxnSpPr>
          <p:cNvPr id="13" name="Connecteur droit avec flèche 12"/>
          <p:cNvCxnSpPr/>
          <p:nvPr/>
        </p:nvCxnSpPr>
        <p:spPr>
          <a:xfrm>
            <a:off x="6156176" y="2924944"/>
            <a:ext cx="0" cy="115212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6" name="Connecteur droit avec flèche 15"/>
          <p:cNvCxnSpPr>
            <a:endCxn id="8" idx="0"/>
          </p:cNvCxnSpPr>
          <p:nvPr/>
        </p:nvCxnSpPr>
        <p:spPr>
          <a:xfrm>
            <a:off x="4355976" y="2924944"/>
            <a:ext cx="0" cy="115212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8" name="Connecteur droit avec flèche 17"/>
          <p:cNvCxnSpPr/>
          <p:nvPr/>
        </p:nvCxnSpPr>
        <p:spPr>
          <a:xfrm>
            <a:off x="2411760" y="2924944"/>
            <a:ext cx="0" cy="115212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3600" b="1" dirty="0" smtClean="0">
                <a:solidFill>
                  <a:srgbClr val="C00000"/>
                </a:solidFill>
              </a:rPr>
              <a:t/>
            </a:r>
            <a:br>
              <a:rPr lang="ar-DZ" sz="36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endParaRPr lang="fr-FR" sz="2400" dirty="0">
              <a:solidFill>
                <a:srgbClr val="C00000"/>
              </a:solidFill>
            </a:endParaRPr>
          </a:p>
        </p:txBody>
      </p:sp>
      <p:sp>
        <p:nvSpPr>
          <p:cNvPr id="3" name="Sous-titre 2"/>
          <p:cNvSpPr>
            <a:spLocks noGrp="1"/>
          </p:cNvSpPr>
          <p:nvPr>
            <p:ph type="subTitle" idx="1"/>
          </p:nvPr>
        </p:nvSpPr>
        <p:spPr>
          <a:xfrm>
            <a:off x="1043608" y="1484784"/>
            <a:ext cx="6728792" cy="5184576"/>
          </a:xfrm>
        </p:spPr>
        <p:txBody>
          <a:bodyPr>
            <a:normAutofit/>
          </a:bodyPr>
          <a:lstStyle/>
          <a:p>
            <a:pPr rtl="1"/>
            <a:r>
              <a:rPr lang="ar-DZ" sz="2800" b="1" dirty="0" err="1" smtClean="0">
                <a:solidFill>
                  <a:schemeClr val="tx1"/>
                </a:solidFill>
              </a:rPr>
              <a:t>2ـ</a:t>
            </a:r>
            <a:r>
              <a:rPr lang="ar-DZ" sz="2800" b="1" dirty="0" smtClean="0">
                <a:solidFill>
                  <a:schemeClr val="tx1"/>
                </a:solidFill>
              </a:rPr>
              <a:t> </a:t>
            </a:r>
            <a:r>
              <a:rPr lang="ar-DZ" sz="2800" b="1" u="sng" dirty="0" smtClean="0">
                <a:solidFill>
                  <a:schemeClr val="tx1"/>
                </a:solidFill>
              </a:rPr>
              <a:t>تنشيط المبيعات</a:t>
            </a:r>
          </a:p>
          <a:p>
            <a:pPr rtl="1"/>
            <a:endParaRPr lang="ar-DZ" sz="2800" b="1" dirty="0" smtClean="0">
              <a:solidFill>
                <a:schemeClr val="tx1"/>
              </a:solidFill>
            </a:endParaRPr>
          </a:p>
          <a:p>
            <a:pPr rtl="1"/>
            <a:r>
              <a:rPr lang="ar-DZ" sz="2800" b="1" dirty="0" smtClean="0">
                <a:solidFill>
                  <a:schemeClr val="tx1"/>
                </a:solidFill>
              </a:rPr>
              <a:t>أسباب تزايد الاهتمام بتنشيط المبيعات</a:t>
            </a:r>
          </a:p>
          <a:p>
            <a:pPr rtl="1"/>
            <a:endParaRPr lang="ar-DZ" sz="2800" b="1" dirty="0" smtClean="0">
              <a:solidFill>
                <a:schemeClr val="tx1"/>
              </a:solidFill>
            </a:endParaRPr>
          </a:p>
          <a:p>
            <a:pPr lvl="1" algn="r" rtl="1">
              <a:buFont typeface="Wingdings" pitchFamily="2" charset="2"/>
              <a:buChar char="ü"/>
            </a:pPr>
            <a:r>
              <a:rPr lang="ar-DZ" sz="2400" b="1" dirty="0" smtClean="0">
                <a:solidFill>
                  <a:schemeClr val="tx1"/>
                </a:solidFill>
              </a:rPr>
              <a:t>أداة مهمّة لزيادة المبيعات</a:t>
            </a:r>
          </a:p>
          <a:p>
            <a:pPr lvl="1" algn="r" rtl="1">
              <a:buFont typeface="Wingdings" pitchFamily="2" charset="2"/>
              <a:buChar char="ü"/>
            </a:pPr>
            <a:r>
              <a:rPr lang="ar-DZ" sz="2400" b="1" dirty="0" err="1" smtClean="0">
                <a:solidFill>
                  <a:schemeClr val="tx1"/>
                </a:solidFill>
              </a:rPr>
              <a:t>حدّة</a:t>
            </a:r>
            <a:r>
              <a:rPr lang="ar-DZ" sz="2400" b="1" dirty="0" smtClean="0">
                <a:solidFill>
                  <a:schemeClr val="tx1"/>
                </a:solidFill>
              </a:rPr>
              <a:t> المنافسة وصعوبة التمييز بين عروض المنافسين</a:t>
            </a:r>
          </a:p>
          <a:p>
            <a:pPr lvl="1" algn="r" rtl="1">
              <a:buFont typeface="Wingdings" pitchFamily="2" charset="2"/>
              <a:buChar char="ü"/>
            </a:pPr>
            <a:r>
              <a:rPr lang="ar-DZ" sz="2400" b="1" dirty="0" smtClean="0">
                <a:solidFill>
                  <a:schemeClr val="tx1"/>
                </a:solidFill>
              </a:rPr>
              <a:t>ارتفاع تكاليف الإعلان</a:t>
            </a:r>
          </a:p>
          <a:p>
            <a:pPr lvl="1" algn="r" rtl="1">
              <a:buFont typeface="Wingdings" pitchFamily="2" charset="2"/>
              <a:buChar char="ü"/>
            </a:pPr>
            <a:r>
              <a:rPr lang="ar-DZ" sz="2400" b="1" dirty="0" smtClean="0">
                <a:solidFill>
                  <a:schemeClr val="tx1"/>
                </a:solidFill>
              </a:rPr>
              <a:t>إلحاح الموزّعين</a:t>
            </a:r>
          </a:p>
          <a:p>
            <a:pPr lvl="1" algn="r" rtl="1">
              <a:buFont typeface="Wingdings" pitchFamily="2" charset="2"/>
              <a:buChar char="ü"/>
            </a:pPr>
            <a:r>
              <a:rPr lang="ar-DZ" sz="2400" b="1" dirty="0" smtClean="0">
                <a:solidFill>
                  <a:schemeClr val="tx1"/>
                </a:solidFill>
              </a:rPr>
              <a:t>دور تكنولوجيا المعلومات</a:t>
            </a:r>
          </a:p>
          <a:p>
            <a:pPr algn="r" rtl="1"/>
            <a:endParaRPr lang="ar-DZ" sz="2800" b="1" dirty="0" smtClean="0">
              <a:solidFill>
                <a:schemeClr val="tx1"/>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0"/>
            <a:ext cx="6120680" cy="836712"/>
          </a:xfrm>
        </p:spPr>
        <p:txBody>
          <a:bodyPr>
            <a:normAutofit fontScale="90000"/>
          </a:bodyPr>
          <a:lstStyle/>
          <a:p>
            <a:pPr rtl="1"/>
            <a:r>
              <a:rPr lang="ar-DZ" sz="3600" b="1" dirty="0" smtClean="0">
                <a:solidFill>
                  <a:srgbClr val="C00000"/>
                </a:solidFill>
              </a:rPr>
              <a:t/>
            </a:r>
            <a:br>
              <a:rPr lang="ar-DZ" sz="3600" b="1" dirty="0" smtClean="0">
                <a:solidFill>
                  <a:srgbClr val="C00000"/>
                </a:solidFill>
              </a:rPr>
            </a:br>
            <a:r>
              <a:rPr lang="ar-DZ" sz="3100" b="1" dirty="0" err="1" smtClean="0"/>
              <a:t>2ـ</a:t>
            </a:r>
            <a:r>
              <a:rPr lang="ar-DZ" sz="3100" b="1" dirty="0" smtClean="0"/>
              <a:t> </a:t>
            </a:r>
            <a:r>
              <a:rPr lang="ar-DZ" sz="3100" b="1" u="sng" dirty="0" smtClean="0"/>
              <a:t>تنشيط المبيعات</a:t>
            </a:r>
            <a:r>
              <a:rPr lang="ar-DZ" sz="3100" b="1" dirty="0" smtClean="0"/>
              <a:t/>
            </a:r>
            <a:br>
              <a:rPr lang="ar-DZ" sz="3100" b="1" dirty="0" smtClean="0"/>
            </a:br>
            <a:endParaRPr lang="fr-FR" sz="3100" dirty="0">
              <a:solidFill>
                <a:srgbClr val="C00000"/>
              </a:solidFill>
            </a:endParaRPr>
          </a:p>
        </p:txBody>
      </p:sp>
      <p:sp>
        <p:nvSpPr>
          <p:cNvPr id="3" name="Sous-titre 2"/>
          <p:cNvSpPr>
            <a:spLocks noGrp="1"/>
          </p:cNvSpPr>
          <p:nvPr>
            <p:ph type="subTitle" idx="1"/>
          </p:nvPr>
        </p:nvSpPr>
        <p:spPr>
          <a:xfrm>
            <a:off x="1043608" y="908720"/>
            <a:ext cx="6728792" cy="5760640"/>
          </a:xfrm>
        </p:spPr>
        <p:txBody>
          <a:bodyPr>
            <a:normAutofit/>
          </a:bodyPr>
          <a:lstStyle/>
          <a:p>
            <a:pPr rtl="1"/>
            <a:r>
              <a:rPr lang="ar-DZ" sz="2800" b="1" dirty="0" smtClean="0">
                <a:solidFill>
                  <a:schemeClr val="tx1"/>
                </a:solidFill>
              </a:rPr>
              <a:t>أهداف تنشيط المبيعات</a:t>
            </a:r>
          </a:p>
          <a:p>
            <a:pPr rtl="1"/>
            <a:r>
              <a:rPr lang="ar-DZ" sz="2800" b="1" dirty="0" smtClean="0">
                <a:solidFill>
                  <a:schemeClr val="tx1"/>
                </a:solidFill>
              </a:rPr>
              <a:t>الفئات المستهدفة </a:t>
            </a:r>
          </a:p>
          <a:p>
            <a:pPr rtl="1"/>
            <a:endParaRPr lang="ar-DZ" sz="2800" b="1" dirty="0" smtClean="0">
              <a:solidFill>
                <a:schemeClr val="tx1"/>
              </a:solidFill>
            </a:endParaRPr>
          </a:p>
          <a:p>
            <a:pPr rtl="1"/>
            <a:r>
              <a:rPr lang="ar-DZ" sz="2800" b="1" dirty="0" smtClean="0">
                <a:solidFill>
                  <a:schemeClr val="tx1"/>
                </a:solidFill>
              </a:rPr>
              <a:t>المستهلكين  ـ  تجار الجملة والتجزئة  ـ  قوّة البيع</a:t>
            </a:r>
          </a:p>
          <a:p>
            <a:pPr rtl="1"/>
            <a:endParaRPr lang="ar-DZ" sz="2800" b="1" dirty="0" smtClean="0">
              <a:solidFill>
                <a:schemeClr val="tx1"/>
              </a:solidFill>
            </a:endParaRPr>
          </a:p>
          <a:p>
            <a:pPr algn="r" rtl="1"/>
            <a:endParaRPr lang="ar-DZ" sz="2800" b="1" dirty="0" smtClean="0">
              <a:solidFill>
                <a:schemeClr val="tx1"/>
              </a:solidFill>
            </a:endParaRPr>
          </a:p>
        </p:txBody>
      </p:sp>
      <p:cxnSp>
        <p:nvCxnSpPr>
          <p:cNvPr id="6" name="Connecteur droit avec flèche 5"/>
          <p:cNvCxnSpPr/>
          <p:nvPr/>
        </p:nvCxnSpPr>
        <p:spPr>
          <a:xfrm>
            <a:off x="4788024" y="1844824"/>
            <a:ext cx="1296144" cy="7920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 name="Connecteur droit avec flèche 8"/>
          <p:cNvCxnSpPr/>
          <p:nvPr/>
        </p:nvCxnSpPr>
        <p:spPr>
          <a:xfrm>
            <a:off x="4355976" y="1844824"/>
            <a:ext cx="0" cy="7920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 name="Connecteur droit avec flèche 10"/>
          <p:cNvCxnSpPr/>
          <p:nvPr/>
        </p:nvCxnSpPr>
        <p:spPr>
          <a:xfrm flipH="1">
            <a:off x="2483768" y="1844824"/>
            <a:ext cx="1224136" cy="7920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7" name="Rectangle 6"/>
          <p:cNvSpPr/>
          <p:nvPr/>
        </p:nvSpPr>
        <p:spPr>
          <a:xfrm>
            <a:off x="5796136" y="3284984"/>
            <a:ext cx="1800200" cy="28803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buFont typeface="Wingdings" pitchFamily="2" charset="2"/>
              <a:buChar char="ü"/>
            </a:pPr>
            <a:r>
              <a:rPr lang="ar-DZ" b="1" dirty="0" smtClean="0"/>
              <a:t>زيادة المبيعات</a:t>
            </a:r>
          </a:p>
          <a:p>
            <a:pPr algn="ctr" rtl="1">
              <a:buFont typeface="Wingdings" pitchFamily="2" charset="2"/>
              <a:buChar char="ü"/>
            </a:pPr>
            <a:r>
              <a:rPr lang="ar-DZ" b="1" dirty="0" smtClean="0"/>
              <a:t>تنمية الحصة السوقية</a:t>
            </a:r>
          </a:p>
          <a:p>
            <a:pPr algn="ctr" rtl="1">
              <a:buFont typeface="Wingdings" pitchFamily="2" charset="2"/>
              <a:buChar char="ü"/>
            </a:pPr>
            <a:r>
              <a:rPr lang="ar-DZ" b="1" dirty="0" smtClean="0"/>
              <a:t>جذب مستهلكين جدد</a:t>
            </a:r>
          </a:p>
          <a:p>
            <a:pPr algn="ctr" rtl="1">
              <a:buFont typeface="Wingdings" pitchFamily="2" charset="2"/>
              <a:buChar char="ü"/>
            </a:pPr>
            <a:r>
              <a:rPr lang="ar-DZ" b="1" dirty="0" smtClean="0"/>
              <a:t>تحويل المستهلكين  من العلامات</a:t>
            </a:r>
          </a:p>
          <a:p>
            <a:pPr algn="ctr" rtl="1">
              <a:buFont typeface="Wingdings" pitchFamily="2" charset="2"/>
              <a:buChar char="ü"/>
            </a:pPr>
            <a:r>
              <a:rPr lang="ar-DZ" b="1" dirty="0" smtClean="0"/>
              <a:t>المنافسة</a:t>
            </a:r>
          </a:p>
          <a:p>
            <a:pPr algn="ctr" rtl="1">
              <a:buFont typeface="Wingdings" pitchFamily="2" charset="2"/>
              <a:buChar char="ü"/>
            </a:pPr>
            <a:r>
              <a:rPr lang="ar-DZ" b="1" dirty="0" smtClean="0"/>
              <a:t>الحفاظ على ولاء المستهلكين</a:t>
            </a:r>
            <a:endParaRPr lang="fr-FR" b="1" dirty="0"/>
          </a:p>
        </p:txBody>
      </p:sp>
      <p:sp>
        <p:nvSpPr>
          <p:cNvPr id="8" name="Rectangle 7"/>
          <p:cNvSpPr/>
          <p:nvPr/>
        </p:nvSpPr>
        <p:spPr>
          <a:xfrm>
            <a:off x="3347864" y="3284984"/>
            <a:ext cx="1728192" cy="28803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buFont typeface="Wingdings" pitchFamily="2" charset="2"/>
              <a:buChar char="ü"/>
            </a:pPr>
            <a:r>
              <a:rPr lang="ar-DZ" b="1" dirty="0" smtClean="0"/>
              <a:t>إقناع الموزّعين بعرض السلعة</a:t>
            </a:r>
          </a:p>
          <a:p>
            <a:pPr algn="ctr" rtl="1">
              <a:buFont typeface="Wingdings" pitchFamily="2" charset="2"/>
              <a:buChar char="ü"/>
            </a:pPr>
            <a:r>
              <a:rPr lang="ar-DZ" b="1" dirty="0" smtClean="0"/>
              <a:t>الإعلان عن منتجات المؤسسة</a:t>
            </a:r>
          </a:p>
          <a:p>
            <a:pPr algn="ctr" rtl="1">
              <a:buFont typeface="Wingdings" pitchFamily="2" charset="2"/>
              <a:buChar char="ü"/>
            </a:pPr>
            <a:r>
              <a:rPr lang="ar-DZ" b="1" dirty="0" smtClean="0"/>
              <a:t>إعطاء منتجات المؤسسة مكان أكبر على الأرفف</a:t>
            </a:r>
          </a:p>
          <a:p>
            <a:pPr algn="ctr" rtl="1">
              <a:buFont typeface="Wingdings" pitchFamily="2" charset="2"/>
              <a:buChar char="ü"/>
            </a:pPr>
            <a:r>
              <a:rPr lang="ar-DZ" b="1" dirty="0" smtClean="0"/>
              <a:t>تشجيع الموزّعين على رفع المخزون السلعي لديهم</a:t>
            </a:r>
            <a:endParaRPr lang="fr-FR" b="1" dirty="0"/>
          </a:p>
        </p:txBody>
      </p:sp>
      <p:sp>
        <p:nvSpPr>
          <p:cNvPr id="10" name="Rectangle 9"/>
          <p:cNvSpPr/>
          <p:nvPr/>
        </p:nvSpPr>
        <p:spPr>
          <a:xfrm>
            <a:off x="1187624" y="3284984"/>
            <a:ext cx="1584176" cy="28803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buFont typeface="Wingdings" pitchFamily="2" charset="2"/>
              <a:buChar char="ü"/>
            </a:pPr>
            <a:r>
              <a:rPr lang="ar-DZ" b="1" dirty="0" smtClean="0"/>
              <a:t>زيادة اهتمام قوّة البيع</a:t>
            </a:r>
          </a:p>
          <a:p>
            <a:pPr algn="ctr" rtl="1">
              <a:buFont typeface="Wingdings" pitchFamily="2" charset="2"/>
              <a:buChar char="ü"/>
            </a:pPr>
            <a:r>
              <a:rPr lang="ar-DZ" b="1" dirty="0" smtClean="0"/>
              <a:t>تحفيزها على الترويج</a:t>
            </a:r>
          </a:p>
          <a:p>
            <a:pPr algn="ctr"/>
            <a:endParaRPr lang="fr-FR" b="1" dirty="0"/>
          </a:p>
        </p:txBody>
      </p:sp>
      <p:cxnSp>
        <p:nvCxnSpPr>
          <p:cNvPr id="13" name="Connecteur droit avec flèche 12"/>
          <p:cNvCxnSpPr/>
          <p:nvPr/>
        </p:nvCxnSpPr>
        <p:spPr>
          <a:xfrm>
            <a:off x="6156176" y="2708920"/>
            <a:ext cx="0" cy="57606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6" name="Connecteur droit avec flèche 15"/>
          <p:cNvCxnSpPr/>
          <p:nvPr/>
        </p:nvCxnSpPr>
        <p:spPr>
          <a:xfrm>
            <a:off x="4355976" y="2852936"/>
            <a:ext cx="0" cy="43204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8" name="Connecteur droit avec flèche 17"/>
          <p:cNvCxnSpPr/>
          <p:nvPr/>
        </p:nvCxnSpPr>
        <p:spPr>
          <a:xfrm>
            <a:off x="2411760" y="2780928"/>
            <a:ext cx="0" cy="50405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3ـ</a:t>
            </a:r>
            <a:r>
              <a:rPr lang="ar-DZ" sz="2800" b="1" dirty="0" smtClean="0">
                <a:solidFill>
                  <a:srgbClr val="C00000"/>
                </a:solidFill>
              </a:rPr>
              <a:t> النشر والعلاقات العامّة</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rtl="1"/>
            <a:r>
              <a:rPr lang="ar-DZ" sz="2800" b="1" dirty="0" smtClean="0">
                <a:solidFill>
                  <a:schemeClr val="tx1"/>
                </a:solidFill>
              </a:rPr>
              <a:t>النّشــر</a:t>
            </a:r>
            <a:r>
              <a:rPr lang="ar-DZ" sz="2800" dirty="0" smtClean="0">
                <a:solidFill>
                  <a:schemeClr val="tx1"/>
                </a:solidFill>
              </a:rPr>
              <a:t>: هو أداة اتّصال غير شخصية، معلومة المصدر، لكنّها غير مدفوعة الأجر، تهدف إلى إرسال معلومات ترتبط بالمؤسّسة ونشاطاتها ودورها قصد تحسين صورتها لدى الجمهور.</a:t>
            </a:r>
            <a:endParaRPr lang="fr-FR" sz="2800" dirty="0" smtClean="0">
              <a:solidFill>
                <a:schemeClr val="tx1"/>
              </a:solidFill>
            </a:endParaRPr>
          </a:p>
          <a:p>
            <a:pPr rtl="1"/>
            <a:r>
              <a:rPr lang="ar-DZ" sz="2800" b="1" dirty="0" smtClean="0">
                <a:solidFill>
                  <a:schemeClr val="tx1"/>
                </a:solidFill>
              </a:rPr>
              <a:t> </a:t>
            </a:r>
            <a:endParaRPr lang="fr-FR" sz="2800" dirty="0" smtClean="0">
              <a:solidFill>
                <a:schemeClr val="tx1"/>
              </a:solidFill>
            </a:endParaRPr>
          </a:p>
          <a:p>
            <a:pPr rtl="1"/>
            <a:r>
              <a:rPr lang="ar-DZ" sz="2800" b="1" dirty="0" smtClean="0">
                <a:solidFill>
                  <a:schemeClr val="tx1"/>
                </a:solidFill>
              </a:rPr>
              <a:t>العلاقات العامـّة</a:t>
            </a:r>
            <a:r>
              <a:rPr lang="ar-DZ" sz="2800" dirty="0" smtClean="0">
                <a:solidFill>
                  <a:schemeClr val="tx1"/>
                </a:solidFill>
              </a:rPr>
              <a:t>: وسيلة اتّصال، تهدف إلى بناء علاقات جيّدة بين المؤسّسة و جميع الأطراف المتعامل معها من عملاء، و موزّعين، و مورّدين، وحملة الأسهم، وعاملين، </a:t>
            </a:r>
            <a:r>
              <a:rPr lang="ar-DZ" sz="2800" dirty="0" err="1" smtClean="0">
                <a:solidFill>
                  <a:schemeClr val="tx1"/>
                </a:solidFill>
              </a:rPr>
              <a:t>وغيرهم.</a:t>
            </a:r>
            <a:r>
              <a:rPr lang="ar-DZ" sz="2800" dirty="0" smtClean="0">
                <a:solidFill>
                  <a:schemeClr val="tx1"/>
                </a:solidFill>
              </a:rPr>
              <a:t> تنفّد العلاقات العامّة عبر الزّيارات، المشاركة في التظاهرات المختلفة و رعايتها، المشاركة في المعارض و المؤتمرات، إقامة الملتقيات والنّدوات، أو عبر النشر وغيره.</a:t>
            </a:r>
            <a:endParaRPr lang="fr-FR" sz="2800" dirty="0" smtClean="0">
              <a:solidFill>
                <a:schemeClr val="tx1"/>
              </a:solidFill>
            </a:endParaRPr>
          </a:p>
          <a:p>
            <a:pPr rtl="1"/>
            <a:endParaRPr lang="ar-DZ" sz="2800" b="1" dirty="0" smtClean="0">
              <a:solidFill>
                <a:schemeClr val="tx1"/>
              </a:solidFill>
            </a:endParaRPr>
          </a:p>
          <a:p>
            <a:pPr algn="r" rtl="1"/>
            <a:endParaRPr lang="ar-DZ" sz="2800" b="1" dirty="0" smtClean="0">
              <a:solidFill>
                <a:schemeClr val="tx1"/>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3ـ</a:t>
            </a:r>
            <a:r>
              <a:rPr lang="ar-DZ" sz="2800" b="1" dirty="0" smtClean="0">
                <a:solidFill>
                  <a:srgbClr val="C00000"/>
                </a:solidFill>
              </a:rPr>
              <a:t> النشر والعلاقات العامّة</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en-US" sz="2800" b="1" u="sng" dirty="0" smtClean="0">
                <a:solidFill>
                  <a:schemeClr val="tx1"/>
                </a:solidFill>
              </a:rPr>
              <a:t>Publicity</a:t>
            </a:r>
            <a:r>
              <a:rPr lang="ar-DZ" sz="2800" b="1" u="sng" dirty="0" smtClean="0">
                <a:solidFill>
                  <a:schemeClr val="tx1"/>
                </a:solidFill>
              </a:rPr>
              <a:t>النشر </a:t>
            </a:r>
            <a:endParaRPr lang="en-US" sz="2800" b="1" u="sng" dirty="0" smtClean="0">
              <a:solidFill>
                <a:schemeClr val="tx1"/>
              </a:solidFill>
            </a:endParaRPr>
          </a:p>
          <a:p>
            <a:pPr algn="just"/>
            <a:endParaRPr lang="en-US" sz="2800" b="1" u="sng" dirty="0" smtClean="0">
              <a:solidFill>
                <a:schemeClr val="tx1"/>
              </a:solidFill>
            </a:endParaRPr>
          </a:p>
          <a:p>
            <a:pPr lvl="1" algn="just"/>
            <a:r>
              <a:rPr lang="en-US" dirty="0" smtClean="0">
                <a:solidFill>
                  <a:schemeClr val="tx1"/>
                </a:solidFill>
              </a:rPr>
              <a:t>refers to non personal communications regarding an organization, product, service, or idea not directly paid for or run under identified sponsorship. It usually comes in the form of a news story, editorial, or announcement about an organization and/or its products and services.</a:t>
            </a:r>
            <a:endParaRPr lang="ar-DZ" dirty="0" smtClean="0">
              <a:solidFill>
                <a:schemeClr val="tx1"/>
              </a:solidFil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3ـ</a:t>
            </a:r>
            <a:r>
              <a:rPr lang="ar-DZ" sz="2800" b="1" dirty="0" smtClean="0">
                <a:solidFill>
                  <a:srgbClr val="C00000"/>
                </a:solidFill>
              </a:rPr>
              <a:t> النشر والعلاقات العامّة</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en-US" sz="2800" b="1" u="sng" dirty="0" smtClean="0">
                <a:solidFill>
                  <a:schemeClr val="tx1"/>
                </a:solidFill>
              </a:rPr>
              <a:t>Publicity</a:t>
            </a:r>
          </a:p>
          <a:p>
            <a:pPr algn="just"/>
            <a:endParaRPr lang="en-US" dirty="0" smtClean="0">
              <a:solidFill>
                <a:schemeClr val="tx1"/>
              </a:solidFill>
            </a:endParaRPr>
          </a:p>
          <a:p>
            <a:pPr lvl="1" algn="just"/>
            <a:r>
              <a:rPr lang="en-US" dirty="0" smtClean="0">
                <a:solidFill>
                  <a:schemeClr val="tx1"/>
                </a:solidFill>
              </a:rPr>
              <a:t>Like advertising, publicity involves non personal</a:t>
            </a:r>
          </a:p>
          <a:p>
            <a:pPr lvl="1" algn="just"/>
            <a:r>
              <a:rPr lang="en-US" dirty="0" smtClean="0">
                <a:solidFill>
                  <a:schemeClr val="tx1"/>
                </a:solidFill>
              </a:rPr>
              <a:t>communication to a mass audience, but unlike advertising, publicity is not directly paid for by the company. The company or organization attempts to get the media to cover or run a favorable story on a product, service, cause, or event to affect awareness, knowledge, </a:t>
            </a:r>
            <a:r>
              <a:rPr lang="fr-FR" dirty="0" smtClean="0">
                <a:solidFill>
                  <a:schemeClr val="tx1"/>
                </a:solidFill>
              </a:rPr>
              <a:t>opinions, and/or </a:t>
            </a:r>
            <a:r>
              <a:rPr lang="fr-FR" dirty="0" err="1" smtClean="0">
                <a:solidFill>
                  <a:schemeClr val="tx1"/>
                </a:solidFill>
              </a:rPr>
              <a:t>behavior</a:t>
            </a:r>
            <a:r>
              <a:rPr lang="fr-FR" dirty="0" smtClean="0">
                <a:solidFill>
                  <a:schemeClr val="tx1"/>
                </a:solidFill>
              </a:rPr>
              <a:t>.</a:t>
            </a:r>
            <a:endParaRPr lang="ar-DZ" dirty="0" smtClean="0">
              <a:solidFill>
                <a:schemeClr val="tx1"/>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3ـ</a:t>
            </a:r>
            <a:r>
              <a:rPr lang="ar-DZ" sz="2800" b="1" dirty="0" smtClean="0">
                <a:solidFill>
                  <a:srgbClr val="C00000"/>
                </a:solidFill>
              </a:rPr>
              <a:t> النشر والعلاقات العامّة</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en-US" sz="2800" b="1" u="sng" dirty="0" smtClean="0">
                <a:solidFill>
                  <a:schemeClr val="tx1"/>
                </a:solidFill>
              </a:rPr>
              <a:t>Publicity</a:t>
            </a:r>
            <a:r>
              <a:rPr lang="ar-DZ" sz="2800" b="1" u="sng" dirty="0" smtClean="0">
                <a:solidFill>
                  <a:schemeClr val="tx1"/>
                </a:solidFill>
              </a:rPr>
              <a:t>  النشر </a:t>
            </a:r>
            <a:endParaRPr lang="en-US" sz="2800" b="1" u="sng" dirty="0" smtClean="0">
              <a:solidFill>
                <a:schemeClr val="tx1"/>
              </a:solidFill>
            </a:endParaRPr>
          </a:p>
          <a:p>
            <a:pPr algn="just"/>
            <a:endParaRPr lang="en-US" dirty="0" smtClean="0">
              <a:solidFill>
                <a:schemeClr val="tx1"/>
              </a:solidFill>
            </a:endParaRPr>
          </a:p>
          <a:p>
            <a:pPr lvl="1" algn="just" rtl="1"/>
            <a:r>
              <a:rPr lang="ar-DZ" dirty="0" smtClean="0">
                <a:solidFill>
                  <a:srgbClr val="C00000"/>
                </a:solidFill>
              </a:rPr>
              <a:t>مثل الإعلان ، يتضمن النشر اتصالات غير شخصية لجمهور كبير ، ولكن على عكس الإعلان ، لا يتم دفع تكاليف النشر مباشرة من قبل الشركة. تحاول الشركة أو المنظمة حمل وسائل الإعلام على تغطية أو نشر قصة إيجابية عن منتج أو خدمة أو سبب أو حدث للتأثير على الوعي والمعرفة والآراء و / أو السلوك.</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3ـ</a:t>
            </a:r>
            <a:r>
              <a:rPr lang="ar-DZ" sz="2800" b="1" dirty="0" smtClean="0">
                <a:solidFill>
                  <a:srgbClr val="C00000"/>
                </a:solidFill>
              </a:rPr>
              <a:t> النشر والعلاقات العامّة</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en-US" sz="2800" b="1" u="sng" dirty="0" smtClean="0">
                <a:solidFill>
                  <a:schemeClr val="tx1"/>
                </a:solidFill>
              </a:rPr>
              <a:t>Publicity</a:t>
            </a:r>
            <a:r>
              <a:rPr lang="ar-DZ" sz="2800" b="1" u="sng" dirty="0" smtClean="0">
                <a:solidFill>
                  <a:schemeClr val="tx1"/>
                </a:solidFill>
              </a:rPr>
              <a:t> </a:t>
            </a:r>
            <a:r>
              <a:rPr lang="en-US" sz="2800" b="1" u="sng" dirty="0" smtClean="0">
                <a:solidFill>
                  <a:schemeClr val="tx1"/>
                </a:solidFill>
              </a:rPr>
              <a:t>Techniques  </a:t>
            </a:r>
            <a:r>
              <a:rPr lang="ar-DZ" sz="2800" b="1" u="sng" dirty="0" smtClean="0">
                <a:solidFill>
                  <a:schemeClr val="tx1"/>
                </a:solidFill>
              </a:rPr>
              <a:t>تقنيات النشر</a:t>
            </a:r>
            <a:endParaRPr lang="en-US" sz="2800" b="1" u="sng" dirty="0" smtClean="0">
              <a:solidFill>
                <a:schemeClr val="tx1"/>
              </a:solidFill>
            </a:endParaRPr>
          </a:p>
          <a:p>
            <a:pPr algn="just"/>
            <a:endParaRPr lang="en-US" dirty="0" smtClean="0">
              <a:solidFill>
                <a:schemeClr val="tx1"/>
              </a:solidFill>
            </a:endParaRPr>
          </a:p>
          <a:p>
            <a:r>
              <a:rPr lang="en-US" dirty="0" smtClean="0">
                <a:solidFill>
                  <a:schemeClr val="tx1"/>
                </a:solidFill>
              </a:rPr>
              <a:t>Techniques used to gain publicity include:</a:t>
            </a:r>
          </a:p>
          <a:p>
            <a:r>
              <a:rPr lang="en-US" dirty="0" smtClean="0">
                <a:solidFill>
                  <a:schemeClr val="tx1"/>
                </a:solidFill>
              </a:rPr>
              <a:t> news release, </a:t>
            </a:r>
          </a:p>
          <a:p>
            <a:r>
              <a:rPr lang="en-US" dirty="0" smtClean="0">
                <a:solidFill>
                  <a:schemeClr val="tx1"/>
                </a:solidFill>
              </a:rPr>
              <a:t>press conferences,</a:t>
            </a:r>
          </a:p>
          <a:p>
            <a:r>
              <a:rPr lang="en-US" dirty="0" smtClean="0">
                <a:solidFill>
                  <a:schemeClr val="tx1"/>
                </a:solidFill>
              </a:rPr>
              <a:t> feature articles, </a:t>
            </a:r>
          </a:p>
          <a:p>
            <a:r>
              <a:rPr lang="en-US" dirty="0" smtClean="0">
                <a:solidFill>
                  <a:schemeClr val="tx1"/>
                </a:solidFill>
              </a:rPr>
              <a:t>photographs, </a:t>
            </a:r>
          </a:p>
          <a:p>
            <a:r>
              <a:rPr lang="en-US" dirty="0" smtClean="0">
                <a:solidFill>
                  <a:schemeClr val="tx1"/>
                </a:solidFill>
              </a:rPr>
              <a:t>films and videotapes.</a:t>
            </a:r>
            <a:endParaRPr lang="ar-DZ" dirty="0" smtClean="0">
              <a:solidFill>
                <a:schemeClr val="tx1"/>
              </a:solidFill>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3ـ</a:t>
            </a:r>
            <a:r>
              <a:rPr lang="ar-DZ" sz="2800" b="1" dirty="0" smtClean="0">
                <a:solidFill>
                  <a:srgbClr val="C00000"/>
                </a:solidFill>
              </a:rPr>
              <a:t> النشر والعلاقات العامّة</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en-US" sz="2800" b="1" u="sng" dirty="0" smtClean="0">
                <a:solidFill>
                  <a:schemeClr val="tx1"/>
                </a:solidFill>
              </a:rPr>
              <a:t>Publicity</a:t>
            </a:r>
            <a:r>
              <a:rPr lang="ar-DZ" sz="2800" b="1" u="sng" dirty="0" smtClean="0">
                <a:solidFill>
                  <a:schemeClr val="tx1"/>
                </a:solidFill>
              </a:rPr>
              <a:t> </a:t>
            </a:r>
            <a:r>
              <a:rPr lang="en-US" sz="2800" b="1" u="sng" dirty="0" smtClean="0">
                <a:solidFill>
                  <a:schemeClr val="tx1"/>
                </a:solidFill>
              </a:rPr>
              <a:t>Techniques  </a:t>
            </a:r>
            <a:r>
              <a:rPr lang="ar-DZ" sz="2800" b="1" u="sng" dirty="0" smtClean="0">
                <a:solidFill>
                  <a:schemeClr val="tx1"/>
                </a:solidFill>
              </a:rPr>
              <a:t>تقنيات النشر</a:t>
            </a:r>
            <a:endParaRPr lang="en-US" sz="2800" b="1" u="sng" dirty="0" smtClean="0">
              <a:solidFill>
                <a:schemeClr val="tx1"/>
              </a:solidFill>
            </a:endParaRPr>
          </a:p>
          <a:p>
            <a:pPr algn="just"/>
            <a:endParaRPr lang="en-US" dirty="0" smtClean="0">
              <a:solidFill>
                <a:srgbClr val="C00000"/>
              </a:solidFill>
            </a:endParaRPr>
          </a:p>
          <a:p>
            <a:r>
              <a:rPr lang="ar-DZ" dirty="0" smtClean="0">
                <a:solidFill>
                  <a:srgbClr val="C00000"/>
                </a:solidFill>
              </a:rPr>
              <a:t>تشمل الأساليب المستخدمة في النشرما يلي: </a:t>
            </a:r>
          </a:p>
          <a:p>
            <a:r>
              <a:rPr lang="ar-DZ" dirty="0" smtClean="0">
                <a:solidFill>
                  <a:srgbClr val="C00000"/>
                </a:solidFill>
              </a:rPr>
              <a:t>إطلاق أخبار، مؤتمرات صحفية، مقالات، الصور، الأفلام وأشرطة الفيديو.</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4000" b="1" dirty="0" smtClean="0"/>
              <a:t>الاتصال</a:t>
            </a:r>
            <a:r>
              <a:rPr lang="ar-DZ" sz="3200" dirty="0" smtClean="0"/>
              <a:t> </a:t>
            </a:r>
            <a:r>
              <a:rPr lang="ar-DZ" sz="3600" b="1" dirty="0" smtClean="0">
                <a:solidFill>
                  <a:srgbClr val="C00000"/>
                </a:solidFill>
              </a:rPr>
              <a:t/>
            </a:r>
            <a:br>
              <a:rPr lang="ar-DZ" sz="3600" b="1" dirty="0" smtClean="0">
                <a:solidFill>
                  <a:srgbClr val="C00000"/>
                </a:solidFill>
              </a:rPr>
            </a:br>
            <a:r>
              <a:rPr lang="ar-DZ"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2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2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556792"/>
            <a:ext cx="6728792" cy="4608512"/>
          </a:xfrm>
        </p:spPr>
        <p:txBody>
          <a:bodyPr>
            <a:normAutofit/>
          </a:bodyPr>
          <a:lstStyle/>
          <a:p>
            <a:pPr rtl="1"/>
            <a:endParaRPr lang="ar-DZ" sz="2800" dirty="0" smtClean="0">
              <a:solidFill>
                <a:schemeClr val="tx1"/>
              </a:solidFill>
            </a:endParaRPr>
          </a:p>
          <a:p>
            <a:pPr rtl="1"/>
            <a:r>
              <a:rPr lang="ar-DZ" sz="2800" b="1" dirty="0" smtClean="0">
                <a:solidFill>
                  <a:srgbClr val="C00000"/>
                </a:solidFill>
              </a:rPr>
              <a:t>الاتصالات التسويقية المتكاملة</a:t>
            </a:r>
            <a:endParaRPr lang="ar-DZ" sz="2800" b="1" dirty="0" smtClean="0">
              <a:solidFill>
                <a:schemeClr val="tx1"/>
              </a:solidFill>
            </a:endParaRPr>
          </a:p>
          <a:p>
            <a:pPr rtl="1"/>
            <a:r>
              <a:rPr lang="ar-DZ" sz="2800" b="1" dirty="0" smtClean="0">
                <a:solidFill>
                  <a:schemeClr val="tx1"/>
                </a:solidFill>
              </a:rPr>
              <a:t>هي مفهوم لتخطيط شامل للاتصالات التسويقية يبرز القيمة المضافة للدور الاستراتيجي لمختلف عناصر المزيج الترويجي(اشهار، تسويق مباشر، تنشيط المبيعات، العلاقات العامّة...الخ) المدمجة بشكل توليفي مع بقية النشاطات ذات العلاقة مع أسواق المؤسسة ومع عناصر المزيج التسويقي قصد توفير الوضوح والاتساق و تحقيق اقصى تأثير للعملية الاتصالية</a:t>
            </a:r>
          </a:p>
          <a:p>
            <a:pPr rtl="1"/>
            <a:endParaRPr lang="fr-FR" sz="2800" dirty="0" smtClean="0"/>
          </a:p>
          <a:p>
            <a:pPr rtl="1"/>
            <a:endParaRPr lang="fr-FR" sz="2800" dirty="0" smtClean="0"/>
          </a:p>
          <a:p>
            <a:pPr rtl="1"/>
            <a:endParaRPr lang="fr-FR" sz="2800" dirty="0" smtClean="0"/>
          </a:p>
          <a:p>
            <a:pPr rtl="1"/>
            <a:endParaRPr lang="fr-FR" sz="2800" b="1" dirty="0">
              <a:solidFill>
                <a:schemeClr val="tx1"/>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3ـ</a:t>
            </a:r>
            <a:r>
              <a:rPr lang="ar-DZ" sz="2800" b="1" dirty="0" smtClean="0">
                <a:solidFill>
                  <a:srgbClr val="C00000"/>
                </a:solidFill>
              </a:rPr>
              <a:t> النشر والعلاقات العامّة</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en-US" sz="2800" b="1" u="sng" dirty="0" smtClean="0">
                <a:solidFill>
                  <a:schemeClr val="tx1"/>
                </a:solidFill>
              </a:rPr>
              <a:t>Publicity Advantage</a:t>
            </a:r>
            <a:r>
              <a:rPr lang="ar-DZ" sz="2800" b="1" u="sng" dirty="0" smtClean="0">
                <a:solidFill>
                  <a:schemeClr val="tx1"/>
                </a:solidFill>
              </a:rPr>
              <a:t> </a:t>
            </a:r>
            <a:r>
              <a:rPr lang="ar-DZ" sz="2800" b="1" dirty="0" smtClean="0">
                <a:solidFill>
                  <a:srgbClr val="C00000"/>
                </a:solidFill>
              </a:rPr>
              <a:t>ميزة النشر </a:t>
            </a:r>
            <a:endParaRPr lang="en-US" sz="2800" b="1" u="sng" dirty="0" smtClean="0">
              <a:solidFill>
                <a:schemeClr val="tx1"/>
              </a:solidFill>
            </a:endParaRPr>
          </a:p>
          <a:p>
            <a:pPr algn="just"/>
            <a:endParaRPr lang="en-US" dirty="0" smtClean="0">
              <a:solidFill>
                <a:schemeClr val="tx1"/>
              </a:solidFill>
            </a:endParaRPr>
          </a:p>
          <a:p>
            <a:pPr lvl="1" algn="just"/>
            <a:r>
              <a:rPr lang="en-US" dirty="0" smtClean="0">
                <a:solidFill>
                  <a:schemeClr val="tx1"/>
                </a:solidFill>
              </a:rPr>
              <a:t>An advantage of publicity over other forms of promotion is its </a:t>
            </a:r>
            <a:r>
              <a:rPr lang="en-US" b="1" dirty="0" smtClean="0">
                <a:solidFill>
                  <a:srgbClr val="C00000"/>
                </a:solidFill>
              </a:rPr>
              <a:t>credibility</a:t>
            </a:r>
            <a:r>
              <a:rPr lang="en-US" dirty="0" smtClean="0">
                <a:solidFill>
                  <a:schemeClr val="tx1"/>
                </a:solidFill>
              </a:rPr>
              <a:t>. Consumers generally tend to be less doubtful toward favorable information about a product or service when it comes from a source they perceive as neutral.</a:t>
            </a:r>
            <a:endParaRPr lang="ar-DZ" dirty="0" smtClean="0">
              <a:solidFill>
                <a:schemeClr val="tx1"/>
              </a:solidFill>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3ـ</a:t>
            </a:r>
            <a:r>
              <a:rPr lang="ar-DZ" sz="2800" b="1" dirty="0" smtClean="0">
                <a:solidFill>
                  <a:srgbClr val="C00000"/>
                </a:solidFill>
              </a:rPr>
              <a:t> النشر والعلاقات العامّة</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marL="0" lvl="1" algn="just"/>
            <a:r>
              <a:rPr lang="en-US" sz="2800" b="1" u="sng" dirty="0" smtClean="0">
                <a:solidFill>
                  <a:schemeClr val="tx1"/>
                </a:solidFill>
              </a:rPr>
              <a:t>Publicity Advantage</a:t>
            </a:r>
            <a:r>
              <a:rPr lang="ar-DZ" b="1" dirty="0" smtClean="0">
                <a:solidFill>
                  <a:srgbClr val="C00000"/>
                </a:solidFill>
              </a:rPr>
              <a:t>ميزة النشر </a:t>
            </a:r>
          </a:p>
          <a:p>
            <a:pPr algn="just"/>
            <a:endParaRPr lang="en-US" sz="2800" b="1" u="sng" dirty="0" smtClean="0">
              <a:solidFill>
                <a:schemeClr val="tx1"/>
              </a:solidFill>
            </a:endParaRPr>
          </a:p>
          <a:p>
            <a:pPr algn="just"/>
            <a:endParaRPr lang="en-US" dirty="0" smtClean="0">
              <a:solidFill>
                <a:schemeClr val="tx1"/>
              </a:solidFill>
            </a:endParaRPr>
          </a:p>
          <a:p>
            <a:pPr lvl="1" algn="just"/>
            <a:r>
              <a:rPr lang="ar-DZ" dirty="0" smtClean="0">
                <a:solidFill>
                  <a:srgbClr val="C00000"/>
                </a:solidFill>
              </a:rPr>
              <a:t>ميزة النشرعلى أشكال الترويج الأخرى هي مصداقيتها. يميل المستهلكون عمومًا إلى أن يكونوا أقل شكًا في الحصول على معلومات مواتية حول منتج أو خدمة عندما تأتي من مصدر يعتبرونه محايدًا.</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3ـ</a:t>
            </a:r>
            <a:r>
              <a:rPr lang="ar-DZ" sz="2800" b="1" dirty="0" smtClean="0">
                <a:solidFill>
                  <a:srgbClr val="C00000"/>
                </a:solidFill>
              </a:rPr>
              <a:t> النشر والعلاقات العامّة</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en-US" sz="2800" b="1" u="sng" dirty="0" smtClean="0">
                <a:solidFill>
                  <a:schemeClr val="tx1"/>
                </a:solidFill>
              </a:rPr>
              <a:t>Publicity</a:t>
            </a:r>
            <a:r>
              <a:rPr lang="ar-DZ" sz="2800" b="1" dirty="0" smtClean="0">
                <a:solidFill>
                  <a:srgbClr val="C00000"/>
                </a:solidFill>
              </a:rPr>
              <a:t> </a:t>
            </a:r>
            <a:r>
              <a:rPr lang="en-US" sz="2800" b="1" u="sng" dirty="0" smtClean="0">
                <a:solidFill>
                  <a:schemeClr val="tx1"/>
                </a:solidFill>
              </a:rPr>
              <a:t>Advantage</a:t>
            </a:r>
            <a:r>
              <a:rPr lang="ar-DZ" sz="2800" b="1" dirty="0" smtClean="0">
                <a:solidFill>
                  <a:srgbClr val="C00000"/>
                </a:solidFill>
              </a:rPr>
              <a:t>ميزة النشر</a:t>
            </a:r>
            <a:r>
              <a:rPr lang="ar-DZ" sz="2800" b="1" u="sng" dirty="0" smtClean="0">
                <a:solidFill>
                  <a:schemeClr val="tx1"/>
                </a:solidFill>
              </a:rPr>
              <a:t> </a:t>
            </a:r>
            <a:endParaRPr lang="en-US" sz="2800" b="1" u="sng" dirty="0" smtClean="0">
              <a:solidFill>
                <a:schemeClr val="tx1"/>
              </a:solidFill>
            </a:endParaRPr>
          </a:p>
          <a:p>
            <a:pPr algn="just"/>
            <a:endParaRPr lang="en-US" dirty="0" smtClean="0">
              <a:solidFill>
                <a:schemeClr val="tx1"/>
              </a:solidFill>
            </a:endParaRPr>
          </a:p>
          <a:p>
            <a:pPr lvl="1" algn="just"/>
            <a:r>
              <a:rPr lang="en-US" dirty="0" smtClean="0">
                <a:solidFill>
                  <a:schemeClr val="tx1"/>
                </a:solidFill>
              </a:rPr>
              <a:t>Another advantage of publicity is its </a:t>
            </a:r>
            <a:r>
              <a:rPr lang="en-US" b="1" dirty="0" smtClean="0">
                <a:solidFill>
                  <a:srgbClr val="C00000"/>
                </a:solidFill>
              </a:rPr>
              <a:t>low cost</a:t>
            </a:r>
            <a:r>
              <a:rPr lang="en-US" dirty="0" smtClean="0">
                <a:solidFill>
                  <a:schemeClr val="tx1"/>
                </a:solidFill>
              </a:rPr>
              <a:t>, since the company is not paying for time or space in a mass medium such as TV, radio, or newspapers. While an organization may incur some costs in developing publicity items or maintaining a staff to do so, these expenses will be far less than those for the other promotional programs.</a:t>
            </a:r>
            <a:endParaRPr lang="ar-DZ" dirty="0" smtClean="0">
              <a:solidFill>
                <a:schemeClr val="tx1"/>
              </a:solidFill>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3ـ</a:t>
            </a:r>
            <a:r>
              <a:rPr lang="ar-DZ" sz="2800" b="1" dirty="0" smtClean="0">
                <a:solidFill>
                  <a:srgbClr val="C00000"/>
                </a:solidFill>
              </a:rPr>
              <a:t> النشر والعلاقات العامّة</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en-US" sz="2800" b="1" u="sng" dirty="0" smtClean="0">
                <a:solidFill>
                  <a:schemeClr val="tx1"/>
                </a:solidFill>
              </a:rPr>
              <a:t>Publicity</a:t>
            </a:r>
            <a:r>
              <a:rPr lang="ar-DZ" sz="2800" b="1" dirty="0" smtClean="0">
                <a:solidFill>
                  <a:srgbClr val="C00000"/>
                </a:solidFill>
              </a:rPr>
              <a:t> </a:t>
            </a:r>
            <a:r>
              <a:rPr lang="en-US" sz="2800" b="1" u="sng" dirty="0" smtClean="0">
                <a:solidFill>
                  <a:schemeClr val="tx1"/>
                </a:solidFill>
              </a:rPr>
              <a:t>Advantage</a:t>
            </a:r>
            <a:r>
              <a:rPr lang="ar-DZ" sz="2800" b="1" dirty="0" smtClean="0">
                <a:solidFill>
                  <a:srgbClr val="C00000"/>
                </a:solidFill>
              </a:rPr>
              <a:t>ميزة النشر</a:t>
            </a:r>
            <a:r>
              <a:rPr lang="ar-DZ" sz="2800" b="1" u="sng" dirty="0" smtClean="0">
                <a:solidFill>
                  <a:schemeClr val="tx1"/>
                </a:solidFill>
              </a:rPr>
              <a:t> </a:t>
            </a:r>
            <a:endParaRPr lang="en-US" sz="2800" b="1" u="sng" dirty="0" smtClean="0">
              <a:solidFill>
                <a:schemeClr val="tx1"/>
              </a:solidFill>
            </a:endParaRPr>
          </a:p>
          <a:p>
            <a:pPr algn="just"/>
            <a:endParaRPr lang="en-US" dirty="0" smtClean="0">
              <a:solidFill>
                <a:schemeClr val="tx1"/>
              </a:solidFill>
            </a:endParaRPr>
          </a:p>
          <a:p>
            <a:pPr lvl="1" algn="just" rtl="1"/>
            <a:r>
              <a:rPr lang="ar-DZ" dirty="0" smtClean="0">
                <a:solidFill>
                  <a:srgbClr val="C00000"/>
                </a:solidFill>
              </a:rPr>
              <a:t>ميزة أخرى للدعاية هي تكلفتها المنخفضة ، حيث أن الشركة لا تدفع مقابل الوقت أو المكان في وسيلة جماهيرية مثل التلفزيون أو الراديو أو الصحف. في حين أن المنظمة قد تتكبد بعض التكاليف في تطوير مواد الدعاية أو الاحتفاظ بالموظفين للقيام بذلك ، فإن هذه النفقات ستكون أقل بكثير من تلك الخاصة بالبرامج الترويجية الأخرى.</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3ـ</a:t>
            </a:r>
            <a:r>
              <a:rPr lang="ar-DZ" sz="2800" b="1" dirty="0" smtClean="0">
                <a:solidFill>
                  <a:srgbClr val="C00000"/>
                </a:solidFill>
              </a:rPr>
              <a:t> النشر والعلاقات العامّة</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en-US" sz="2800" b="1" u="sng" dirty="0" smtClean="0">
                <a:solidFill>
                  <a:schemeClr val="tx1"/>
                </a:solidFill>
              </a:rPr>
              <a:t>Publicity</a:t>
            </a:r>
            <a:r>
              <a:rPr lang="ar-DZ" sz="2800" b="1" dirty="0" smtClean="0">
                <a:solidFill>
                  <a:srgbClr val="C00000"/>
                </a:solidFill>
              </a:rPr>
              <a:t> </a:t>
            </a:r>
            <a:r>
              <a:rPr lang="en-US" sz="2800" b="1" u="sng" dirty="0" smtClean="0">
                <a:solidFill>
                  <a:schemeClr val="tx1"/>
                </a:solidFill>
              </a:rPr>
              <a:t>disadvantage</a:t>
            </a:r>
            <a:r>
              <a:rPr lang="ar-DZ" sz="2800" b="1" dirty="0" smtClean="0">
                <a:solidFill>
                  <a:srgbClr val="C00000"/>
                </a:solidFill>
              </a:rPr>
              <a:t>عيوب النشر</a:t>
            </a:r>
            <a:r>
              <a:rPr lang="ar-DZ" sz="2800" b="1" u="sng" dirty="0" smtClean="0">
                <a:solidFill>
                  <a:schemeClr val="tx1"/>
                </a:solidFill>
              </a:rPr>
              <a:t> </a:t>
            </a:r>
            <a:endParaRPr lang="en-US" sz="2800" b="1" u="sng" dirty="0" smtClean="0">
              <a:solidFill>
                <a:schemeClr val="tx1"/>
              </a:solidFill>
            </a:endParaRPr>
          </a:p>
          <a:p>
            <a:pPr algn="just"/>
            <a:endParaRPr lang="en-US" dirty="0" smtClean="0">
              <a:solidFill>
                <a:schemeClr val="tx1"/>
              </a:solidFill>
            </a:endParaRPr>
          </a:p>
          <a:p>
            <a:pPr lvl="1" algn="just"/>
            <a:r>
              <a:rPr lang="en-US" dirty="0" smtClean="0">
                <a:solidFill>
                  <a:schemeClr val="tx1"/>
                </a:solidFill>
              </a:rPr>
              <a:t>Publicity is not always under the control of an organization and is sometimes unfavorable.</a:t>
            </a:r>
          </a:p>
          <a:p>
            <a:pPr lvl="1" algn="just"/>
            <a:r>
              <a:rPr lang="en-US" dirty="0" smtClean="0">
                <a:solidFill>
                  <a:schemeClr val="tx1"/>
                </a:solidFill>
              </a:rPr>
              <a:t>Negative stories about a company and/or its products can be very damaging. </a:t>
            </a:r>
            <a:endParaRPr lang="ar-DZ" dirty="0" smtClean="0">
              <a:solidFill>
                <a:schemeClr val="tx1"/>
              </a:solidFill>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3ـ</a:t>
            </a:r>
            <a:r>
              <a:rPr lang="ar-DZ" sz="2800" b="1" dirty="0" smtClean="0">
                <a:solidFill>
                  <a:srgbClr val="C00000"/>
                </a:solidFill>
              </a:rPr>
              <a:t> النشر والعلاقات العامّة</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en-US" sz="2800" b="1" u="sng" dirty="0" smtClean="0">
                <a:solidFill>
                  <a:schemeClr val="tx1"/>
                </a:solidFill>
              </a:rPr>
              <a:t>Publicity</a:t>
            </a:r>
            <a:r>
              <a:rPr lang="ar-DZ" sz="2800" b="1" dirty="0" smtClean="0">
                <a:solidFill>
                  <a:srgbClr val="C00000"/>
                </a:solidFill>
              </a:rPr>
              <a:t> </a:t>
            </a:r>
            <a:r>
              <a:rPr lang="en-US" sz="2800" b="1" u="sng" dirty="0" smtClean="0">
                <a:solidFill>
                  <a:schemeClr val="tx1"/>
                </a:solidFill>
              </a:rPr>
              <a:t>disadvantage</a:t>
            </a:r>
            <a:r>
              <a:rPr lang="ar-DZ" sz="2800" b="1" dirty="0" smtClean="0">
                <a:solidFill>
                  <a:srgbClr val="C00000"/>
                </a:solidFill>
              </a:rPr>
              <a:t>عيوب النشر</a:t>
            </a:r>
            <a:r>
              <a:rPr lang="ar-DZ" sz="2800" b="1" u="sng" dirty="0" smtClean="0">
                <a:solidFill>
                  <a:schemeClr val="tx1"/>
                </a:solidFill>
              </a:rPr>
              <a:t> </a:t>
            </a:r>
            <a:endParaRPr lang="en-US" sz="2800" b="1" u="sng" dirty="0" smtClean="0">
              <a:solidFill>
                <a:schemeClr val="tx1"/>
              </a:solidFill>
            </a:endParaRPr>
          </a:p>
          <a:p>
            <a:pPr algn="just"/>
            <a:endParaRPr lang="en-US" dirty="0" smtClean="0">
              <a:solidFill>
                <a:schemeClr val="tx1"/>
              </a:solidFill>
            </a:endParaRPr>
          </a:p>
          <a:p>
            <a:pPr lvl="1" algn="just" rtl="1"/>
            <a:r>
              <a:rPr lang="ar-DZ" dirty="0" smtClean="0">
                <a:solidFill>
                  <a:srgbClr val="C00000"/>
                </a:solidFill>
              </a:rPr>
              <a:t>لا تخضع الدعاية دائمًا لسيطرة المنظمة وتكون أحيانًا غير مواتية. يمكن أن تكون القصص السلبية عن شركة و / أو منتجاتها ضارة للغاية.</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3ـ</a:t>
            </a:r>
            <a:r>
              <a:rPr lang="ar-DZ" sz="2800" b="1" dirty="0" smtClean="0">
                <a:solidFill>
                  <a:srgbClr val="C00000"/>
                </a:solidFill>
              </a:rPr>
              <a:t> النشر والعلاقات العامّة</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fr-FR" sz="2800" b="1" u="sng" dirty="0" smtClean="0">
                <a:solidFill>
                  <a:schemeClr val="tx1"/>
                </a:solidFill>
              </a:rPr>
              <a:t>Public Relations</a:t>
            </a:r>
            <a:endParaRPr lang="en-US" b="1" u="sng" dirty="0" smtClean="0">
              <a:solidFill>
                <a:schemeClr val="tx1"/>
              </a:solidFill>
            </a:endParaRPr>
          </a:p>
          <a:p>
            <a:pPr lvl="1" algn="just"/>
            <a:endParaRPr lang="en-US" dirty="0" smtClean="0">
              <a:solidFill>
                <a:schemeClr val="tx1"/>
              </a:solidFill>
            </a:endParaRPr>
          </a:p>
          <a:p>
            <a:pPr lvl="1" algn="just"/>
            <a:r>
              <a:rPr lang="en-US" dirty="0" smtClean="0">
                <a:solidFill>
                  <a:schemeClr val="tx1"/>
                </a:solidFill>
              </a:rPr>
              <a:t>When an organization systematically plans and distributes information in an attempt to control and manage its image and the nature of the coverage it receives, it is really engaging in a function known as public relations.</a:t>
            </a:r>
            <a:endParaRPr lang="ar-DZ" dirty="0" smtClean="0">
              <a:solidFill>
                <a:schemeClr val="tx1"/>
              </a:solidFill>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3ـ</a:t>
            </a:r>
            <a:r>
              <a:rPr lang="ar-DZ" sz="2800" b="1" dirty="0" smtClean="0">
                <a:solidFill>
                  <a:srgbClr val="C00000"/>
                </a:solidFill>
              </a:rPr>
              <a:t> النشر والعلاقات العامّة</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fr-FR" sz="2800" b="1" u="sng" dirty="0" smtClean="0">
                <a:solidFill>
                  <a:schemeClr val="tx1"/>
                </a:solidFill>
              </a:rPr>
              <a:t>Public Relations</a:t>
            </a:r>
            <a:r>
              <a:rPr lang="ar-DZ" sz="2800" b="1" u="sng" dirty="0" smtClean="0">
                <a:solidFill>
                  <a:schemeClr val="tx1"/>
                </a:solidFill>
              </a:rPr>
              <a:t> العلاقات العامة </a:t>
            </a:r>
            <a:endParaRPr lang="en-US" b="1" u="sng" dirty="0" smtClean="0">
              <a:solidFill>
                <a:schemeClr val="tx1"/>
              </a:solidFill>
            </a:endParaRPr>
          </a:p>
          <a:p>
            <a:pPr lvl="1" algn="just"/>
            <a:endParaRPr lang="en-US" dirty="0" smtClean="0">
              <a:solidFill>
                <a:schemeClr val="tx1"/>
              </a:solidFill>
            </a:endParaRPr>
          </a:p>
          <a:p>
            <a:pPr lvl="1" algn="just" rtl="1"/>
            <a:r>
              <a:rPr lang="ar-DZ" dirty="0" smtClean="0">
                <a:solidFill>
                  <a:srgbClr val="C00000"/>
                </a:solidFill>
              </a:rPr>
              <a:t>عندما تخطط الشركة وتوزع المعلومات بشكل منهجي في محاولة منها للتحكم في صورتها وإدارتها وطبيعة التغطية التي تتلقاها، فإنها تشارك حقًا في وظيفة تُعرف باسم العلاقات العامة.</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3ـ</a:t>
            </a:r>
            <a:r>
              <a:rPr lang="ar-DZ" sz="2800" b="1" dirty="0" smtClean="0">
                <a:solidFill>
                  <a:srgbClr val="C00000"/>
                </a:solidFill>
              </a:rPr>
              <a:t> النشر والعلاقات العامّة</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fr-FR" sz="2800" b="1" u="sng" dirty="0" smtClean="0">
                <a:solidFill>
                  <a:schemeClr val="tx1"/>
                </a:solidFill>
              </a:rPr>
              <a:t>Public Relations</a:t>
            </a:r>
            <a:endParaRPr lang="en-US" b="1" u="sng" dirty="0" smtClean="0">
              <a:solidFill>
                <a:schemeClr val="tx1"/>
              </a:solidFill>
            </a:endParaRPr>
          </a:p>
          <a:p>
            <a:pPr lvl="1" algn="just"/>
            <a:endParaRPr lang="en-US" dirty="0" smtClean="0">
              <a:solidFill>
                <a:schemeClr val="tx1"/>
              </a:solidFill>
            </a:endParaRPr>
          </a:p>
          <a:p>
            <a:pPr lvl="1" algn="just"/>
            <a:r>
              <a:rPr lang="en-US" dirty="0" smtClean="0">
                <a:solidFill>
                  <a:schemeClr val="tx1"/>
                </a:solidFill>
              </a:rPr>
              <a:t>the management function which evaluates public attitudes, identifies the policies and procedures of an individual or organization with the public interest, and</a:t>
            </a:r>
          </a:p>
          <a:p>
            <a:pPr lvl="1" algn="just"/>
            <a:r>
              <a:rPr lang="en-US" dirty="0" smtClean="0">
                <a:solidFill>
                  <a:schemeClr val="tx1"/>
                </a:solidFill>
              </a:rPr>
              <a:t>executes a program of action to earn public understanding and acceptance.</a:t>
            </a:r>
            <a:endParaRPr lang="ar-DZ" dirty="0" smtClean="0">
              <a:solidFill>
                <a:schemeClr val="tx1"/>
              </a:solidFill>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3ـ</a:t>
            </a:r>
            <a:r>
              <a:rPr lang="ar-DZ" sz="2800" b="1" dirty="0" smtClean="0">
                <a:solidFill>
                  <a:srgbClr val="C00000"/>
                </a:solidFill>
              </a:rPr>
              <a:t> النشر والعلاقات العامّة</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fr-FR" sz="2800" b="1" u="sng" dirty="0" smtClean="0">
                <a:solidFill>
                  <a:schemeClr val="tx1"/>
                </a:solidFill>
              </a:rPr>
              <a:t>Public Relations</a:t>
            </a:r>
            <a:r>
              <a:rPr lang="ar-DZ" sz="2800" b="1" u="sng" dirty="0" smtClean="0">
                <a:solidFill>
                  <a:schemeClr val="tx1"/>
                </a:solidFill>
              </a:rPr>
              <a:t> العلاقات العامة </a:t>
            </a:r>
            <a:endParaRPr lang="en-US" b="1" u="sng" dirty="0" smtClean="0">
              <a:solidFill>
                <a:schemeClr val="tx1"/>
              </a:solidFill>
            </a:endParaRPr>
          </a:p>
          <a:p>
            <a:pPr lvl="1" algn="just"/>
            <a:endParaRPr lang="en-US" dirty="0" smtClean="0">
              <a:solidFill>
                <a:schemeClr val="tx1"/>
              </a:solidFill>
            </a:endParaRPr>
          </a:p>
          <a:p>
            <a:pPr lvl="1" algn="just" rtl="1"/>
            <a:r>
              <a:rPr lang="ar-DZ" dirty="0" smtClean="0">
                <a:solidFill>
                  <a:srgbClr val="C00000"/>
                </a:solidFill>
              </a:rPr>
              <a:t>هي الوظيفة الإدارية التي تقيّم المواقف العامة، وتحدّد سياسات وإجراءات </a:t>
            </a:r>
            <a:r>
              <a:rPr lang="ar-DZ" dirty="0" smtClean="0">
                <a:solidFill>
                  <a:srgbClr val="C00000"/>
                </a:solidFill>
              </a:rPr>
              <a:t>المنظمة الخاصة بالمصلحة </a:t>
            </a:r>
            <a:r>
              <a:rPr lang="ar-DZ" dirty="0" smtClean="0">
                <a:solidFill>
                  <a:srgbClr val="C00000"/>
                </a:solidFill>
              </a:rPr>
              <a:t>العامة ، وتنفّذ </a:t>
            </a:r>
            <a:r>
              <a:rPr lang="ar-DZ" dirty="0" smtClean="0">
                <a:solidFill>
                  <a:srgbClr val="C00000"/>
                </a:solidFill>
              </a:rPr>
              <a:t>برامج العمل الموجّهة نحو كسب </a:t>
            </a:r>
            <a:r>
              <a:rPr lang="ar-DZ" dirty="0" smtClean="0">
                <a:solidFill>
                  <a:srgbClr val="C00000"/>
                </a:solidFill>
              </a:rPr>
              <a:t>فهم الجمهور وقبوله.</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15616" y="116632"/>
            <a:ext cx="6408712" cy="908721"/>
          </a:xfrm>
        </p:spPr>
        <p:txBody>
          <a:bodyPr/>
          <a:lstStyle/>
          <a:p>
            <a:pPr rtl="1"/>
            <a:r>
              <a:rPr lang="ar-DZ" dirty="0" smtClean="0"/>
              <a:t> الاتصال</a:t>
            </a:r>
            <a:endParaRPr lang="fr-FR" dirty="0"/>
          </a:p>
        </p:txBody>
      </p:sp>
      <p:sp>
        <p:nvSpPr>
          <p:cNvPr id="3" name="Sous-titre 2"/>
          <p:cNvSpPr>
            <a:spLocks noGrp="1"/>
          </p:cNvSpPr>
          <p:nvPr>
            <p:ph type="subTitle" idx="1"/>
          </p:nvPr>
        </p:nvSpPr>
        <p:spPr>
          <a:xfrm>
            <a:off x="467544" y="980728"/>
            <a:ext cx="7704856" cy="5472608"/>
          </a:xfrm>
        </p:spPr>
        <p:style>
          <a:lnRef idx="2">
            <a:schemeClr val="dk1"/>
          </a:lnRef>
          <a:fillRef idx="1">
            <a:schemeClr val="lt1"/>
          </a:fillRef>
          <a:effectRef idx="0">
            <a:schemeClr val="dk1"/>
          </a:effectRef>
          <a:fontRef idx="minor">
            <a:schemeClr val="dk1"/>
          </a:fontRef>
        </p:style>
        <p:txBody>
          <a:bodyPr>
            <a:normAutofit/>
          </a:bodyPr>
          <a:lstStyle/>
          <a:p>
            <a:pPr rtl="1"/>
            <a:r>
              <a:rPr lang="ar-DZ"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endParaRPr lang="fr-F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just" rtl="1"/>
            <a:r>
              <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 </a:t>
            </a:r>
            <a:r>
              <a:rPr lang="ar-DZ" sz="2800" cap="all" dirty="0" err="1"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أهدافه:</a:t>
            </a:r>
            <a:endPar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endParaRPr>
          </a:p>
          <a:p>
            <a:pPr marL="514350" indent="-514350" algn="just" rtl="1"/>
            <a:endPar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endParaRPr>
          </a:p>
        </p:txBody>
      </p:sp>
      <p:sp>
        <p:nvSpPr>
          <p:cNvPr id="4" name="Rectangle 3"/>
          <p:cNvSpPr/>
          <p:nvPr/>
        </p:nvSpPr>
        <p:spPr>
          <a:xfrm>
            <a:off x="3203848" y="2204864"/>
            <a:ext cx="230425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t>الإعلام و التعريف</a:t>
            </a:r>
            <a:endParaRPr lang="fr-FR" sz="2800" b="1" dirty="0"/>
          </a:p>
        </p:txBody>
      </p:sp>
      <p:sp>
        <p:nvSpPr>
          <p:cNvPr id="6" name="Rectangle 5"/>
          <p:cNvSpPr/>
          <p:nvPr/>
        </p:nvSpPr>
        <p:spPr>
          <a:xfrm>
            <a:off x="3203848" y="3140968"/>
            <a:ext cx="230425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t>التشجيع والتحفيز</a:t>
            </a:r>
            <a:endParaRPr lang="fr-FR" sz="2800" b="1" dirty="0"/>
          </a:p>
        </p:txBody>
      </p:sp>
      <p:sp>
        <p:nvSpPr>
          <p:cNvPr id="7" name="Rectangle 6"/>
          <p:cNvSpPr/>
          <p:nvPr/>
        </p:nvSpPr>
        <p:spPr>
          <a:xfrm>
            <a:off x="3203848" y="4077072"/>
            <a:ext cx="230425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t>التذكير</a:t>
            </a:r>
            <a:endParaRPr lang="fr-FR" sz="2800" b="1" dirty="0"/>
          </a:p>
        </p:txBody>
      </p:sp>
      <p:sp>
        <p:nvSpPr>
          <p:cNvPr id="8" name="Rectangle 7"/>
          <p:cNvSpPr/>
          <p:nvPr/>
        </p:nvSpPr>
        <p:spPr>
          <a:xfrm>
            <a:off x="3275856" y="5085184"/>
            <a:ext cx="230425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t>تغيير الآراء و الاتّجاهات</a:t>
            </a:r>
            <a:endParaRPr lang="fr-FR" b="1" dirty="0"/>
          </a:p>
        </p:txBody>
      </p:sp>
      <p:sp>
        <p:nvSpPr>
          <p:cNvPr id="9" name="Flèche vers le bas 8"/>
          <p:cNvSpPr/>
          <p:nvPr/>
        </p:nvSpPr>
        <p:spPr>
          <a:xfrm>
            <a:off x="4283968" y="2708920"/>
            <a:ext cx="216024" cy="504056"/>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vers le bas 9"/>
          <p:cNvSpPr/>
          <p:nvPr/>
        </p:nvSpPr>
        <p:spPr>
          <a:xfrm>
            <a:off x="4283968" y="3717032"/>
            <a:ext cx="216024" cy="504056"/>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vers le bas 11"/>
          <p:cNvSpPr/>
          <p:nvPr/>
        </p:nvSpPr>
        <p:spPr>
          <a:xfrm>
            <a:off x="4283968" y="4581128"/>
            <a:ext cx="216024" cy="504056"/>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3ـ</a:t>
            </a:r>
            <a:r>
              <a:rPr lang="ar-DZ" sz="2800" b="1" dirty="0" smtClean="0">
                <a:solidFill>
                  <a:srgbClr val="C00000"/>
                </a:solidFill>
              </a:rPr>
              <a:t> النشر والعلاقات العامّة</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fr-FR" sz="2800" b="1" u="sng" dirty="0" smtClean="0">
                <a:solidFill>
                  <a:schemeClr val="tx1"/>
                </a:solidFill>
              </a:rPr>
              <a:t>Public Relations</a:t>
            </a:r>
            <a:r>
              <a:rPr lang="ar-DZ" sz="2800" b="1" u="sng" dirty="0" smtClean="0">
                <a:solidFill>
                  <a:schemeClr val="tx1"/>
                </a:solidFill>
              </a:rPr>
              <a:t> العلاقات العامة </a:t>
            </a:r>
            <a:endParaRPr lang="en-US" b="1" u="sng" dirty="0" smtClean="0">
              <a:solidFill>
                <a:schemeClr val="tx1"/>
              </a:solidFill>
            </a:endParaRPr>
          </a:p>
          <a:p>
            <a:pPr lvl="1" algn="just"/>
            <a:endParaRPr lang="en-US" dirty="0" smtClean="0">
              <a:solidFill>
                <a:schemeClr val="tx1"/>
              </a:solidFill>
            </a:endParaRPr>
          </a:p>
          <a:p>
            <a:pPr lvl="1" algn="just"/>
            <a:r>
              <a:rPr lang="fr-FR" dirty="0" smtClean="0">
                <a:solidFill>
                  <a:schemeClr val="tx1"/>
                </a:solidFill>
              </a:rPr>
              <a:t>Public </a:t>
            </a:r>
            <a:r>
              <a:rPr lang="en-US" dirty="0" smtClean="0">
                <a:solidFill>
                  <a:schemeClr val="tx1"/>
                </a:solidFill>
              </a:rPr>
              <a:t>relations generally has a broader objective than publicity, as its purpose is to establish and maintain a positive image of the company among its various publics.</a:t>
            </a:r>
            <a:endParaRPr lang="ar-DZ" dirty="0" smtClean="0">
              <a:solidFill>
                <a:schemeClr val="tx1"/>
              </a:solidFill>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3ـ</a:t>
            </a:r>
            <a:r>
              <a:rPr lang="ar-DZ" sz="2800" b="1" dirty="0" smtClean="0">
                <a:solidFill>
                  <a:srgbClr val="C00000"/>
                </a:solidFill>
              </a:rPr>
              <a:t> النشر والعلاقات العامّة</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fr-FR" sz="2800" b="1" u="sng" dirty="0" smtClean="0">
                <a:solidFill>
                  <a:schemeClr val="tx1"/>
                </a:solidFill>
              </a:rPr>
              <a:t>Public Relations</a:t>
            </a:r>
            <a:r>
              <a:rPr lang="ar-DZ" sz="2800" b="1" u="sng" dirty="0" smtClean="0">
                <a:solidFill>
                  <a:schemeClr val="tx1"/>
                </a:solidFill>
              </a:rPr>
              <a:t> العلاقات العامة </a:t>
            </a:r>
            <a:endParaRPr lang="en-US" b="1" u="sng" dirty="0" smtClean="0">
              <a:solidFill>
                <a:schemeClr val="tx1"/>
              </a:solidFill>
            </a:endParaRPr>
          </a:p>
          <a:p>
            <a:pPr lvl="1" algn="just"/>
            <a:endParaRPr lang="en-US" dirty="0" smtClean="0">
              <a:solidFill>
                <a:schemeClr val="tx1"/>
              </a:solidFill>
            </a:endParaRPr>
          </a:p>
          <a:p>
            <a:pPr lvl="1" algn="just" rtl="1"/>
            <a:r>
              <a:rPr lang="ar-DZ" dirty="0" smtClean="0">
                <a:solidFill>
                  <a:srgbClr val="C00000"/>
                </a:solidFill>
              </a:rPr>
              <a:t>العلاقات العامة عمومًا لها هدف أوسع من النشر، حيث أن الغرض منها هو إنشاء والحفاظ على صورة إيجابية للشركة بين مختلف فئات الجمهور.</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3ـ</a:t>
            </a:r>
            <a:r>
              <a:rPr lang="ar-DZ" sz="2800" b="1" dirty="0" smtClean="0">
                <a:solidFill>
                  <a:srgbClr val="C00000"/>
                </a:solidFill>
              </a:rPr>
              <a:t> النشر والعلاقات العامّة</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fr-FR" sz="2800" b="1" u="sng" dirty="0" smtClean="0">
                <a:solidFill>
                  <a:schemeClr val="tx1"/>
                </a:solidFill>
              </a:rPr>
              <a:t>Public Relations</a:t>
            </a:r>
            <a:r>
              <a:rPr lang="ar-DZ" sz="2800" b="1" u="sng" dirty="0" smtClean="0">
                <a:solidFill>
                  <a:schemeClr val="tx1"/>
                </a:solidFill>
              </a:rPr>
              <a:t>العلاقات العامة </a:t>
            </a:r>
            <a:endParaRPr lang="en-US" b="1" u="sng" dirty="0" smtClean="0">
              <a:solidFill>
                <a:schemeClr val="tx1"/>
              </a:solidFill>
            </a:endParaRPr>
          </a:p>
          <a:p>
            <a:pPr lvl="1" algn="just"/>
            <a:endParaRPr lang="en-US" dirty="0" smtClean="0">
              <a:solidFill>
                <a:schemeClr val="tx1"/>
              </a:solidFill>
            </a:endParaRPr>
          </a:p>
          <a:p>
            <a:pPr lvl="1" algn="just"/>
            <a:r>
              <a:rPr lang="en-US" dirty="0" smtClean="0">
                <a:solidFill>
                  <a:schemeClr val="tx1"/>
                </a:solidFill>
              </a:rPr>
              <a:t>Public relations uses publicity and a variety of other tools—including special publications, participation in community activities, fund-raising, sponsorship of special events, and various public affairs activities—to enhance an organization’s image. Organizations also use advertising as a public relations tool. </a:t>
            </a:r>
            <a:endParaRPr lang="ar-DZ" dirty="0" smtClean="0">
              <a:solidFill>
                <a:schemeClr val="tx1"/>
              </a:solidFill>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3ـ</a:t>
            </a:r>
            <a:r>
              <a:rPr lang="ar-DZ" sz="2800" b="1" dirty="0" smtClean="0">
                <a:solidFill>
                  <a:srgbClr val="C00000"/>
                </a:solidFill>
              </a:rPr>
              <a:t> النشر والعلاقات العامّة</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fr-FR" sz="2800" b="1" u="sng" dirty="0" smtClean="0">
                <a:solidFill>
                  <a:schemeClr val="tx1"/>
                </a:solidFill>
              </a:rPr>
              <a:t>Public Relations</a:t>
            </a:r>
            <a:r>
              <a:rPr lang="ar-DZ" sz="2800" b="1" u="sng" dirty="0" smtClean="0">
                <a:solidFill>
                  <a:schemeClr val="tx1"/>
                </a:solidFill>
              </a:rPr>
              <a:t>العلاقات العامة </a:t>
            </a:r>
            <a:endParaRPr lang="en-US" b="1" u="sng" dirty="0" smtClean="0">
              <a:solidFill>
                <a:schemeClr val="tx1"/>
              </a:solidFill>
            </a:endParaRPr>
          </a:p>
          <a:p>
            <a:pPr lvl="1" algn="just"/>
            <a:endParaRPr lang="en-US" dirty="0" smtClean="0">
              <a:solidFill>
                <a:schemeClr val="tx1"/>
              </a:solidFill>
            </a:endParaRPr>
          </a:p>
          <a:p>
            <a:pPr lvl="1" algn="just" rtl="1"/>
            <a:r>
              <a:rPr lang="ar-DZ" dirty="0" smtClean="0">
                <a:solidFill>
                  <a:srgbClr val="C00000"/>
                </a:solidFill>
              </a:rPr>
              <a:t>تستخدم العلاقات العامة النشر ومجموعة متنوعة من الأدوات الأخرى - بما في ذلك المنشورات الخاصة، والمشاركة في الأنشطة المجتمعية، وجمع الأموال، ورعاية الأحداث الخاصة، وأنشطة الشؤون العامة المختلفة - لتعزيز صورة المنظمة. تستخدم المنظمات أيضًا الإعلان كأداة علاقات عامة.</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fr-FR" sz="2800" b="1" dirty="0" smtClean="0">
                <a:solidFill>
                  <a:srgbClr val="C00000"/>
                </a:solidFill>
              </a:rPr>
              <a:t>4</a:t>
            </a:r>
            <a:r>
              <a:rPr lang="ar-DZ" sz="2800" b="1" dirty="0" smtClean="0">
                <a:solidFill>
                  <a:srgbClr val="C00000"/>
                </a:solidFill>
              </a:rPr>
              <a:t>ـ البيع </a:t>
            </a:r>
            <a:r>
              <a:rPr lang="ar-DZ" sz="2800" b="1" dirty="0" err="1" smtClean="0">
                <a:solidFill>
                  <a:srgbClr val="C00000"/>
                </a:solidFill>
              </a:rPr>
              <a:t>الشخصي </a:t>
            </a:r>
            <a:r>
              <a:rPr lang="ar-DZ" sz="2800" b="1" dirty="0" smtClean="0">
                <a:solidFill>
                  <a:srgbClr val="C00000"/>
                </a:solidFill>
              </a:rPr>
              <a:t>(قوّة البيع</a:t>
            </a:r>
            <a:r>
              <a:rPr lang="ar-DZ" sz="2800" b="1" dirty="0" err="1" smtClean="0">
                <a:solidFill>
                  <a:srgbClr val="C00000"/>
                </a:solidFill>
              </a:rPr>
              <a:t>)</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algn="r" rtl="1"/>
            <a:r>
              <a:rPr lang="ar-DZ" sz="2800" b="1" u="sng" dirty="0" smtClean="0">
                <a:solidFill>
                  <a:schemeClr val="tx1"/>
                </a:solidFill>
              </a:rPr>
              <a:t>تعريفه</a:t>
            </a:r>
            <a:r>
              <a:rPr lang="ar-DZ" sz="2800" b="1" dirty="0" smtClean="0">
                <a:solidFill>
                  <a:schemeClr val="tx1"/>
                </a:solidFill>
              </a:rPr>
              <a:t>: هو عملية اتّصال مباشر بين البائع والمشتري يتمّ فيها تبادل </a:t>
            </a:r>
          </a:p>
          <a:p>
            <a:pPr algn="r" rtl="1"/>
            <a:r>
              <a:rPr lang="ar-DZ" sz="2800" b="1" dirty="0" smtClean="0">
                <a:solidFill>
                  <a:schemeClr val="tx1"/>
                </a:solidFill>
              </a:rPr>
              <a:t>          المعلومات بهدف اقناع المشتري المرتقب بشراء السلعة.</a:t>
            </a:r>
          </a:p>
          <a:p>
            <a:pPr algn="just" rtl="1"/>
            <a:r>
              <a:rPr lang="ar-DZ" sz="2800" b="1" u="sng" dirty="0" smtClean="0">
                <a:solidFill>
                  <a:schemeClr val="tx1"/>
                </a:solidFill>
              </a:rPr>
              <a:t>أهميته</a:t>
            </a:r>
            <a:r>
              <a:rPr lang="ar-DZ" sz="2800" b="1" dirty="0" smtClean="0">
                <a:solidFill>
                  <a:schemeClr val="tx1"/>
                </a:solidFill>
              </a:rPr>
              <a:t>: يعتبر البيع الشخصي عنصرا أساسيا من عناصر المزيج           </a:t>
            </a:r>
          </a:p>
          <a:p>
            <a:pPr algn="just" rtl="1"/>
            <a:r>
              <a:rPr lang="ar-DZ" sz="2800" b="1" dirty="0" smtClean="0">
                <a:solidFill>
                  <a:schemeClr val="tx1"/>
                </a:solidFill>
              </a:rPr>
              <a:t>          الترويجي، إذ لا يتصوّر الاستغناء عن وظائف البيع الشخصي في             </a:t>
            </a:r>
          </a:p>
          <a:p>
            <a:pPr algn="just" rtl="1"/>
            <a:r>
              <a:rPr lang="ar-DZ" sz="2800" b="1" dirty="0" smtClean="0">
                <a:solidFill>
                  <a:schemeClr val="tx1"/>
                </a:solidFill>
              </a:rPr>
              <a:t>          أي مؤسسة، بينما يمكن الاستغناء عن الإعلان أو تنشيط    </a:t>
            </a:r>
          </a:p>
          <a:p>
            <a:pPr algn="just" rtl="1"/>
            <a:r>
              <a:rPr lang="ar-DZ" sz="2800" b="1" dirty="0" smtClean="0">
                <a:solidFill>
                  <a:schemeClr val="tx1"/>
                </a:solidFill>
              </a:rPr>
              <a:t>          المبيعات أو استخدامها كأدوات مساعدة للبيع </a:t>
            </a:r>
            <a:r>
              <a:rPr lang="ar-DZ" sz="2800" b="1" dirty="0" err="1" smtClean="0">
                <a:solidFill>
                  <a:schemeClr val="tx1"/>
                </a:solidFill>
              </a:rPr>
              <a:t>الشخصي.</a:t>
            </a:r>
            <a:r>
              <a:rPr lang="ar-DZ" sz="2800" b="1" dirty="0" smtClean="0">
                <a:solidFill>
                  <a:schemeClr val="tx1"/>
                </a:solidFill>
              </a:rPr>
              <a:t> </a:t>
            </a:r>
          </a:p>
          <a:p>
            <a:pPr algn="just" rtl="1"/>
            <a:r>
              <a:rPr lang="ar-DZ" sz="2800" b="1" dirty="0" smtClean="0">
                <a:solidFill>
                  <a:schemeClr val="tx1"/>
                </a:solidFill>
              </a:rPr>
              <a:t>          كما يعتبر رجال البيع ممثّلين للمؤسسة لدى الغير، ومن ثمّ فإنّ     </a:t>
            </a:r>
          </a:p>
          <a:p>
            <a:pPr algn="just" rtl="1"/>
            <a:r>
              <a:rPr lang="ar-DZ" sz="2800" b="1" dirty="0" smtClean="0">
                <a:solidFill>
                  <a:schemeClr val="tx1"/>
                </a:solidFill>
              </a:rPr>
              <a:t>          اتّجاهات العملاء نحو المؤسسة ومنتجاتها تعتمد على الانطباع </a:t>
            </a:r>
          </a:p>
          <a:p>
            <a:pPr algn="just" rtl="1"/>
            <a:r>
              <a:rPr lang="ar-DZ" sz="2800" b="1" dirty="0" smtClean="0">
                <a:solidFill>
                  <a:schemeClr val="tx1"/>
                </a:solidFill>
              </a:rPr>
              <a:t>          والأثر الذي يتركه رجل البيع لدى العميل </a:t>
            </a:r>
          </a:p>
          <a:p>
            <a:pPr algn="r" rtl="1"/>
            <a:endParaRPr lang="ar-DZ" sz="2800" b="1" dirty="0" smtClean="0">
              <a:solidFill>
                <a:schemeClr val="tx1"/>
              </a:solidFill>
            </a:endParaRPr>
          </a:p>
          <a:p>
            <a:pPr algn="r" rtl="1"/>
            <a:endParaRPr lang="ar-DZ" sz="2800" b="1" dirty="0" smtClean="0">
              <a:solidFill>
                <a:schemeClr val="tx1"/>
              </a:solidFill>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fr-FR" sz="2800" b="1" dirty="0" smtClean="0">
                <a:solidFill>
                  <a:srgbClr val="C00000"/>
                </a:solidFill>
              </a:rPr>
              <a:t>4</a:t>
            </a:r>
            <a:r>
              <a:rPr lang="ar-DZ" sz="2800" b="1" dirty="0" smtClean="0">
                <a:solidFill>
                  <a:srgbClr val="C00000"/>
                </a:solidFill>
              </a:rPr>
              <a:t>ـ البيع </a:t>
            </a:r>
            <a:r>
              <a:rPr lang="ar-DZ" sz="2800" b="1" dirty="0" err="1" smtClean="0">
                <a:solidFill>
                  <a:srgbClr val="C00000"/>
                </a:solidFill>
              </a:rPr>
              <a:t>الشخصي </a:t>
            </a:r>
            <a:r>
              <a:rPr lang="ar-DZ" sz="2800" b="1" dirty="0" smtClean="0">
                <a:solidFill>
                  <a:srgbClr val="C00000"/>
                </a:solidFill>
              </a:rPr>
              <a:t>(قوّة البيع</a:t>
            </a:r>
            <a:r>
              <a:rPr lang="ar-DZ" sz="2800" b="1" dirty="0" err="1" smtClean="0">
                <a:solidFill>
                  <a:srgbClr val="C00000"/>
                </a:solidFill>
              </a:rPr>
              <a:t>)</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algn="r" rtl="1"/>
            <a:r>
              <a:rPr lang="ar-DZ" sz="2800" b="1" u="sng" dirty="0" err="1" smtClean="0">
                <a:solidFill>
                  <a:schemeClr val="tx1"/>
                </a:solidFill>
              </a:rPr>
              <a:t>خطواته</a:t>
            </a:r>
            <a:r>
              <a:rPr lang="ar-DZ" sz="2800" b="1" dirty="0" err="1" smtClean="0">
                <a:solidFill>
                  <a:schemeClr val="tx1"/>
                </a:solidFill>
              </a:rPr>
              <a:t>:</a:t>
            </a:r>
            <a:r>
              <a:rPr lang="ar-DZ" sz="2800" b="1" dirty="0" smtClean="0">
                <a:solidFill>
                  <a:schemeClr val="tx1"/>
                </a:solidFill>
              </a:rPr>
              <a:t> </a:t>
            </a:r>
          </a:p>
          <a:p>
            <a:pPr marL="514350" indent="-514350" algn="r" rtl="1"/>
            <a:r>
              <a:rPr lang="ar-DZ" sz="2800" b="1" dirty="0" smtClean="0">
                <a:solidFill>
                  <a:schemeClr val="tx1"/>
                </a:solidFill>
              </a:rPr>
              <a:t>	1- تحديد المشترين المحتملين</a:t>
            </a:r>
          </a:p>
          <a:p>
            <a:pPr marL="514350" indent="-514350" algn="r" rtl="1"/>
            <a:r>
              <a:rPr lang="ar-DZ" sz="2800" b="1" dirty="0" smtClean="0">
                <a:solidFill>
                  <a:schemeClr val="tx1"/>
                </a:solidFill>
              </a:rPr>
              <a:t>	2- الاتّصال بهم والتّعرّف على دوافعهم واحتياجاتهم ورغباتهم </a:t>
            </a:r>
          </a:p>
          <a:p>
            <a:pPr algn="r" rtl="1"/>
            <a:r>
              <a:rPr lang="ar-DZ" sz="2800" b="1" dirty="0" smtClean="0">
                <a:solidFill>
                  <a:schemeClr val="tx1"/>
                </a:solidFill>
              </a:rPr>
              <a:t>          وقدراتهم الشرائية</a:t>
            </a:r>
          </a:p>
          <a:p>
            <a:pPr marL="514350" indent="-514350" algn="r" rtl="1"/>
            <a:r>
              <a:rPr lang="ar-DZ" sz="2800" b="1" dirty="0" smtClean="0">
                <a:solidFill>
                  <a:schemeClr val="tx1"/>
                </a:solidFill>
              </a:rPr>
              <a:t>	3- عرض السلعة على المشتري وإظهار مزاياها وخصائصها وكيفية </a:t>
            </a:r>
          </a:p>
          <a:p>
            <a:pPr algn="r" rtl="1"/>
            <a:r>
              <a:rPr lang="ar-DZ" sz="2800" b="1" dirty="0" smtClean="0">
                <a:solidFill>
                  <a:schemeClr val="tx1"/>
                </a:solidFill>
              </a:rPr>
              <a:t>          استخدامها لجذب الانتباه وإثارة الاهتمام</a:t>
            </a:r>
          </a:p>
          <a:p>
            <a:pPr marL="514350" indent="-514350" algn="r" rtl="1"/>
            <a:r>
              <a:rPr lang="ar-DZ" sz="2800" b="1" dirty="0" smtClean="0">
                <a:solidFill>
                  <a:schemeClr val="tx1"/>
                </a:solidFill>
              </a:rPr>
              <a:t>	4- الرّد على استفسارات واعتراضات المشترين</a:t>
            </a:r>
          </a:p>
          <a:p>
            <a:pPr marL="514350" indent="-514350" algn="r" rtl="1"/>
            <a:r>
              <a:rPr lang="ar-DZ" sz="2800" b="1" dirty="0" smtClean="0">
                <a:solidFill>
                  <a:schemeClr val="tx1"/>
                </a:solidFill>
              </a:rPr>
              <a:t>	5- انهاء المقابلة بعقد صفقة البيع بعد تحديد شروطه وتحصيل سعره</a:t>
            </a:r>
          </a:p>
          <a:p>
            <a:pPr marL="514350" indent="-514350" algn="r" rtl="1"/>
            <a:r>
              <a:rPr lang="ar-DZ" sz="2800" b="1" dirty="0" smtClean="0">
                <a:solidFill>
                  <a:schemeClr val="tx1"/>
                </a:solidFill>
              </a:rPr>
              <a:t>	6- متابعة المشتري والتأكّد من رضاه وحلّ مشاكله وتقديم خدمات ما </a:t>
            </a:r>
          </a:p>
          <a:p>
            <a:pPr algn="r" rtl="1"/>
            <a:r>
              <a:rPr lang="ar-DZ" sz="2800" b="1" dirty="0" smtClean="0">
                <a:solidFill>
                  <a:schemeClr val="tx1"/>
                </a:solidFill>
              </a:rPr>
              <a:t>         بعد البيع</a:t>
            </a:r>
          </a:p>
          <a:p>
            <a:pPr algn="r" rtl="1"/>
            <a:endParaRPr lang="ar-DZ" sz="2800" b="1" dirty="0" smtClean="0">
              <a:solidFill>
                <a:schemeClr val="tx1"/>
              </a:solidFill>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fr-FR" sz="2800" b="1" dirty="0" smtClean="0">
                <a:solidFill>
                  <a:srgbClr val="C00000"/>
                </a:solidFill>
              </a:rPr>
              <a:t>4</a:t>
            </a:r>
            <a:r>
              <a:rPr lang="ar-DZ" sz="2800" b="1" dirty="0" smtClean="0">
                <a:solidFill>
                  <a:srgbClr val="C00000"/>
                </a:solidFill>
              </a:rPr>
              <a:t>ـ البيع </a:t>
            </a:r>
            <a:r>
              <a:rPr lang="ar-DZ" sz="2800" b="1" dirty="0" err="1" smtClean="0">
                <a:solidFill>
                  <a:srgbClr val="C00000"/>
                </a:solidFill>
              </a:rPr>
              <a:t>الشخصي </a:t>
            </a:r>
            <a:r>
              <a:rPr lang="ar-DZ" sz="2800" b="1" dirty="0" smtClean="0">
                <a:solidFill>
                  <a:srgbClr val="C00000"/>
                </a:solidFill>
              </a:rPr>
              <a:t>(قوّة البيع</a:t>
            </a:r>
            <a:r>
              <a:rPr lang="ar-DZ" sz="2800" b="1" dirty="0" err="1" smtClean="0">
                <a:solidFill>
                  <a:srgbClr val="C00000"/>
                </a:solidFill>
              </a:rPr>
              <a:t>)</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algn="r" rtl="1"/>
            <a:r>
              <a:rPr lang="ar-DZ" sz="2800" b="1" u="sng" dirty="0" smtClean="0">
                <a:solidFill>
                  <a:schemeClr val="tx1"/>
                </a:solidFill>
              </a:rPr>
              <a:t>إدارة قوّة </a:t>
            </a:r>
            <a:r>
              <a:rPr lang="ar-DZ" sz="2800" b="1" u="sng" dirty="0" err="1" smtClean="0">
                <a:solidFill>
                  <a:schemeClr val="tx1"/>
                </a:solidFill>
              </a:rPr>
              <a:t>البيع</a:t>
            </a:r>
            <a:r>
              <a:rPr lang="ar-DZ" sz="2800" b="1" dirty="0" err="1" smtClean="0">
                <a:solidFill>
                  <a:schemeClr val="tx1"/>
                </a:solidFill>
              </a:rPr>
              <a:t>:</a:t>
            </a:r>
            <a:r>
              <a:rPr lang="ar-DZ" sz="2800" b="1" dirty="0" smtClean="0">
                <a:solidFill>
                  <a:schemeClr val="tx1"/>
                </a:solidFill>
              </a:rPr>
              <a:t> </a:t>
            </a:r>
          </a:p>
          <a:p>
            <a:pPr marL="514350" indent="-514350" algn="r" rtl="1"/>
            <a:r>
              <a:rPr lang="ar-DZ" sz="2800" b="1" dirty="0" smtClean="0">
                <a:solidFill>
                  <a:schemeClr val="tx1"/>
                </a:solidFill>
              </a:rPr>
              <a:t>	هي الإدارة المشرفة </a:t>
            </a:r>
            <a:r>
              <a:rPr lang="ar-DZ" sz="2800" b="1" dirty="0" err="1" smtClean="0">
                <a:solidFill>
                  <a:schemeClr val="tx1"/>
                </a:solidFill>
              </a:rPr>
              <a:t>والمسؤولة</a:t>
            </a:r>
            <a:r>
              <a:rPr lang="ar-DZ" sz="2800" b="1" dirty="0" smtClean="0">
                <a:solidFill>
                  <a:schemeClr val="tx1"/>
                </a:solidFill>
              </a:rPr>
              <a:t> عن البيع الشخصي، ومن </a:t>
            </a:r>
            <a:r>
              <a:rPr lang="ar-DZ" sz="2800" b="1" dirty="0" err="1" smtClean="0">
                <a:solidFill>
                  <a:schemeClr val="tx1"/>
                </a:solidFill>
              </a:rPr>
              <a:t>مهامها:</a:t>
            </a:r>
            <a:endParaRPr lang="ar-DZ" sz="2800" b="1" dirty="0" smtClean="0">
              <a:solidFill>
                <a:schemeClr val="tx1"/>
              </a:solidFill>
            </a:endParaRPr>
          </a:p>
          <a:p>
            <a:pPr marL="514350" indent="-514350" algn="r" rtl="1"/>
            <a:r>
              <a:rPr lang="ar-DZ" sz="2800" b="1" dirty="0" smtClean="0">
                <a:solidFill>
                  <a:schemeClr val="tx1"/>
                </a:solidFill>
              </a:rPr>
              <a:t>1-  اختيار وتوظيف رجال البيع: وتتطلّب تحديد عدد رجال البيع المطلوبين من خلال إعداد توصيف مكتوب للوظائف </a:t>
            </a:r>
            <a:r>
              <a:rPr lang="ar-DZ" sz="2800" b="1" dirty="0" err="1" smtClean="0">
                <a:solidFill>
                  <a:schemeClr val="tx1"/>
                </a:solidFill>
              </a:rPr>
              <a:t>البيعية</a:t>
            </a:r>
            <a:r>
              <a:rPr lang="ar-DZ" sz="2800" b="1" dirty="0" smtClean="0">
                <a:solidFill>
                  <a:schemeClr val="tx1"/>
                </a:solidFill>
              </a:rPr>
              <a:t> المطلوبة وتحديد خصائص شغل الوظيفة والمؤهّلات الواجب توافرها ثمّ اختيار أفضل الكفاءات من المتقدّمين للوظائف.</a:t>
            </a:r>
          </a:p>
          <a:p>
            <a:pPr marL="514350" indent="-514350" algn="r" rtl="1"/>
            <a:r>
              <a:rPr lang="ar-DZ" sz="2800" b="1" dirty="0" smtClean="0">
                <a:solidFill>
                  <a:schemeClr val="tx1"/>
                </a:solidFill>
              </a:rPr>
              <a:t>2-  تدريب رجال البيع: من خلال وضع برنامج تدريبي يتضمّن أهداف التدريب، القائم بالتدريب، محتويات البرنامج، وقت ومكان التدريب، طريقة التدريب( محاضرات، تمثيل الأدوار، في </a:t>
            </a:r>
            <a:r>
              <a:rPr lang="ar-DZ" sz="2800" b="1" dirty="0" err="1" smtClean="0">
                <a:solidFill>
                  <a:schemeClr val="tx1"/>
                </a:solidFill>
              </a:rPr>
              <a:t>الميدان..)</a:t>
            </a:r>
            <a:endParaRPr lang="ar-DZ" sz="2800" b="1" dirty="0" smtClean="0">
              <a:solidFill>
                <a:schemeClr val="tx1"/>
              </a:solidFill>
            </a:endParaRPr>
          </a:p>
          <a:p>
            <a:pPr marL="514350" indent="-514350" algn="r" rtl="1"/>
            <a:r>
              <a:rPr lang="ar-DZ" sz="2800" b="1" dirty="0" smtClean="0">
                <a:solidFill>
                  <a:schemeClr val="tx1"/>
                </a:solidFill>
              </a:rPr>
              <a:t>3- أجور ومكافآت قوّة البيع: المرتّب </a:t>
            </a:r>
            <a:r>
              <a:rPr lang="ar-DZ" sz="2800" b="1" dirty="0" err="1" smtClean="0">
                <a:solidFill>
                  <a:schemeClr val="tx1"/>
                </a:solidFill>
              </a:rPr>
              <a:t>الثابث</a:t>
            </a:r>
            <a:r>
              <a:rPr lang="ar-DZ" sz="2800" b="1" dirty="0" smtClean="0">
                <a:solidFill>
                  <a:schemeClr val="tx1"/>
                </a:solidFill>
              </a:rPr>
              <a:t>، العمولة، المرتّب </a:t>
            </a:r>
            <a:r>
              <a:rPr lang="ar-DZ" sz="2800" b="1" dirty="0" err="1" smtClean="0">
                <a:solidFill>
                  <a:schemeClr val="tx1"/>
                </a:solidFill>
              </a:rPr>
              <a:t>الثابث</a:t>
            </a:r>
            <a:r>
              <a:rPr lang="ar-DZ" sz="2800" b="1" dirty="0" smtClean="0">
                <a:solidFill>
                  <a:schemeClr val="tx1"/>
                </a:solidFill>
              </a:rPr>
              <a:t> والعمولة   </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fr-FR" sz="2800" b="1" dirty="0" smtClean="0">
                <a:solidFill>
                  <a:srgbClr val="C00000"/>
                </a:solidFill>
              </a:rPr>
              <a:t>4</a:t>
            </a:r>
            <a:r>
              <a:rPr lang="ar-DZ" sz="2800" b="1" dirty="0" smtClean="0">
                <a:solidFill>
                  <a:srgbClr val="C00000"/>
                </a:solidFill>
              </a:rPr>
              <a:t>ـ البيع </a:t>
            </a:r>
            <a:r>
              <a:rPr lang="ar-DZ" sz="2800" b="1" dirty="0" err="1" smtClean="0">
                <a:solidFill>
                  <a:srgbClr val="C00000"/>
                </a:solidFill>
              </a:rPr>
              <a:t>الشخصي </a:t>
            </a:r>
            <a:r>
              <a:rPr lang="ar-DZ" sz="2800" b="1" dirty="0" smtClean="0">
                <a:solidFill>
                  <a:srgbClr val="C00000"/>
                </a:solidFill>
              </a:rPr>
              <a:t>(قوّة البيع</a:t>
            </a:r>
            <a:r>
              <a:rPr lang="ar-DZ" sz="2800" b="1" dirty="0" err="1" smtClean="0">
                <a:solidFill>
                  <a:srgbClr val="C00000"/>
                </a:solidFill>
              </a:rPr>
              <a:t>)</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algn="r" rtl="1"/>
            <a:r>
              <a:rPr lang="ar-DZ" sz="2800" b="1" u="sng" dirty="0" smtClean="0">
                <a:solidFill>
                  <a:schemeClr val="tx1"/>
                </a:solidFill>
              </a:rPr>
              <a:t>إدارة قوّة </a:t>
            </a:r>
            <a:r>
              <a:rPr lang="ar-DZ" sz="2800" b="1" u="sng" dirty="0" err="1" smtClean="0">
                <a:solidFill>
                  <a:schemeClr val="tx1"/>
                </a:solidFill>
              </a:rPr>
              <a:t>البيع</a:t>
            </a:r>
            <a:r>
              <a:rPr lang="ar-DZ" sz="2800" b="1" dirty="0" err="1" smtClean="0">
                <a:solidFill>
                  <a:schemeClr val="tx1"/>
                </a:solidFill>
              </a:rPr>
              <a:t>:</a:t>
            </a:r>
            <a:r>
              <a:rPr lang="ar-DZ" sz="2800" b="1" dirty="0" smtClean="0">
                <a:solidFill>
                  <a:schemeClr val="tx1"/>
                </a:solidFill>
              </a:rPr>
              <a:t> </a:t>
            </a:r>
          </a:p>
          <a:p>
            <a:pPr marL="514350" indent="-514350" algn="r" rtl="1"/>
            <a:r>
              <a:rPr lang="ar-DZ" sz="2800" b="1" dirty="0" smtClean="0">
                <a:solidFill>
                  <a:schemeClr val="tx1"/>
                </a:solidFill>
              </a:rPr>
              <a:t>	هي الإدارة المشرفة </a:t>
            </a:r>
            <a:r>
              <a:rPr lang="ar-DZ" sz="2800" b="1" dirty="0" err="1" smtClean="0">
                <a:solidFill>
                  <a:schemeClr val="tx1"/>
                </a:solidFill>
              </a:rPr>
              <a:t>والمسؤولة</a:t>
            </a:r>
            <a:r>
              <a:rPr lang="ar-DZ" sz="2800" b="1" dirty="0" smtClean="0">
                <a:solidFill>
                  <a:schemeClr val="tx1"/>
                </a:solidFill>
              </a:rPr>
              <a:t> عن البيع الشخصي، ومن </a:t>
            </a:r>
            <a:r>
              <a:rPr lang="ar-DZ" sz="2800" b="1" dirty="0" err="1" smtClean="0">
                <a:solidFill>
                  <a:schemeClr val="tx1"/>
                </a:solidFill>
              </a:rPr>
              <a:t>مهامها:</a:t>
            </a:r>
            <a:endParaRPr lang="ar-DZ" sz="2800" b="1" dirty="0" smtClean="0">
              <a:solidFill>
                <a:schemeClr val="tx1"/>
              </a:solidFill>
            </a:endParaRPr>
          </a:p>
          <a:p>
            <a:pPr marL="514350" indent="-514350" algn="r" rtl="1"/>
            <a:r>
              <a:rPr lang="ar-DZ" sz="2800" b="1" dirty="0" smtClean="0">
                <a:solidFill>
                  <a:schemeClr val="tx1"/>
                </a:solidFill>
              </a:rPr>
              <a:t>4-  الاشراف على قوّة البيع: ويعتبر تدريبا ونوعا من الاتّصال بين الادارة وقوّة البيع لتزويدهم بكلّ جديد عن المؤسسة </a:t>
            </a:r>
          </a:p>
          <a:p>
            <a:pPr marL="514350" indent="-514350" algn="r" rtl="1"/>
            <a:r>
              <a:rPr lang="ar-DZ" sz="2800" b="1" dirty="0" smtClean="0">
                <a:solidFill>
                  <a:schemeClr val="tx1"/>
                </a:solidFill>
              </a:rPr>
              <a:t>5-  تقييم أداء قوّة البيع: وهو تطبيق وظيفة الرقابة ويكون بمقارنة الأداء الفعلي بالمخطّط ويترتّب عنه مكافأة قوّة البيع على أساس </a:t>
            </a:r>
            <a:r>
              <a:rPr lang="ar-DZ" sz="2800" b="1" dirty="0" err="1" smtClean="0">
                <a:solidFill>
                  <a:schemeClr val="tx1"/>
                </a:solidFill>
              </a:rPr>
              <a:t>معايير </a:t>
            </a:r>
            <a:r>
              <a:rPr lang="ar-DZ" sz="2800" b="1" dirty="0" smtClean="0">
                <a:solidFill>
                  <a:schemeClr val="tx1"/>
                </a:solidFill>
              </a:rPr>
              <a:t>(قيمة أو كمية المبيعات، عدد الزيارات للعملاء، نسبة مصروفات البائع إلى مبيعاته، الأنشطة غير </a:t>
            </a:r>
            <a:r>
              <a:rPr lang="ar-DZ" sz="2800" b="1" dirty="0" err="1" smtClean="0">
                <a:solidFill>
                  <a:schemeClr val="tx1"/>
                </a:solidFill>
              </a:rPr>
              <a:t>البيعية</a:t>
            </a:r>
            <a:r>
              <a:rPr lang="ar-DZ" sz="2800" b="1" dirty="0" smtClean="0">
                <a:solidFill>
                  <a:schemeClr val="tx1"/>
                </a:solidFill>
              </a:rPr>
              <a:t> لرجال البيع</a:t>
            </a:r>
            <a:r>
              <a:rPr lang="ar-DZ" sz="2800" b="1" dirty="0" err="1" smtClean="0">
                <a:solidFill>
                  <a:schemeClr val="tx1"/>
                </a:solidFill>
              </a:rPr>
              <a:t>)</a:t>
            </a:r>
            <a:endParaRPr lang="ar-DZ" sz="2800" b="1" dirty="0" smtClean="0">
              <a:solidFill>
                <a:schemeClr val="tx1"/>
              </a:solidFill>
            </a:endParaRPr>
          </a:p>
          <a:p>
            <a:pPr marL="514350" indent="-514350" algn="r" rtl="1"/>
            <a:r>
              <a:rPr lang="ar-DZ" sz="2800" b="1" dirty="0" smtClean="0">
                <a:solidFill>
                  <a:schemeClr val="tx1"/>
                </a:solidFill>
              </a:rPr>
              <a:t>6- تحديد المناطق والحصص </a:t>
            </a:r>
            <a:r>
              <a:rPr lang="ar-DZ" sz="2800" b="1" dirty="0" err="1" smtClean="0">
                <a:solidFill>
                  <a:schemeClr val="tx1"/>
                </a:solidFill>
              </a:rPr>
              <a:t>البيعية</a:t>
            </a:r>
            <a:endParaRPr lang="ar-DZ" sz="2800" b="1" dirty="0" smtClean="0">
              <a:solidFill>
                <a:schemeClr val="tx1"/>
              </a:solidFill>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5ـ</a:t>
            </a:r>
            <a:r>
              <a:rPr lang="ar-DZ" sz="2800" b="1" dirty="0" smtClean="0">
                <a:solidFill>
                  <a:srgbClr val="C00000"/>
                </a:solidFill>
              </a:rPr>
              <a:t> التسويق المباشر</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r>
              <a:rPr lang="en-US" sz="2800" dirty="0" smtClean="0"/>
              <a:t>in which organizations communicate directly with target customers to generate a response and/or a transaction.</a:t>
            </a:r>
          </a:p>
          <a:p>
            <a:endParaRPr lang="fr-FR" sz="2800" b="1" dirty="0" smtClean="0">
              <a:solidFill>
                <a:schemeClr val="tx1"/>
              </a:solidFill>
            </a:endParaRPr>
          </a:p>
          <a:p>
            <a:r>
              <a:rPr lang="ar-DZ" sz="2800" b="1" dirty="0" smtClean="0">
                <a:solidFill>
                  <a:schemeClr val="tx1"/>
                </a:solidFill>
              </a:rPr>
              <a:t>هو اتّصال مباشر بالزبائن للحصول على استجابة أو إبرام صفقة</a:t>
            </a:r>
            <a:endParaRPr lang="fr-FR" sz="2800" b="1" dirty="0" smtClean="0">
              <a:solidFill>
                <a:schemeClr val="tx1"/>
              </a:solidFill>
            </a:endParaRPr>
          </a:p>
          <a:p>
            <a:endParaRPr lang="ar-DZ" sz="2800" b="1" dirty="0" smtClean="0">
              <a:solidFill>
                <a:schemeClr val="tx1"/>
              </a:solidFill>
            </a:endParaRPr>
          </a:p>
          <a:p>
            <a:r>
              <a:rPr lang="en-US" sz="2800" dirty="0" smtClean="0"/>
              <a:t>Direct marketing is much more than direct mail and mail-order catalogs. It involves a variety of activities, including</a:t>
            </a:r>
          </a:p>
          <a:p>
            <a:r>
              <a:rPr lang="en-US" sz="2800" dirty="0" smtClean="0"/>
              <a:t>database management, direct selling, telemarketing, and </a:t>
            </a:r>
            <a:r>
              <a:rPr lang="en-US" sz="2800" dirty="0" err="1" smtClean="0"/>
              <a:t>directr-esponse</a:t>
            </a:r>
            <a:r>
              <a:rPr lang="en-US" sz="2800" dirty="0" smtClean="0"/>
              <a:t> ads through direct mail, the Internet, and various </a:t>
            </a:r>
            <a:r>
              <a:rPr lang="fr-FR" sz="2800" dirty="0" err="1" smtClean="0"/>
              <a:t>broadcast</a:t>
            </a:r>
            <a:r>
              <a:rPr lang="fr-FR" sz="2800" dirty="0" smtClean="0"/>
              <a:t> and </a:t>
            </a:r>
            <a:r>
              <a:rPr lang="fr-FR" sz="2800" dirty="0" err="1" smtClean="0"/>
              <a:t>print</a:t>
            </a:r>
            <a:r>
              <a:rPr lang="fr-FR" sz="2800" dirty="0" smtClean="0"/>
              <a:t> media.</a:t>
            </a:r>
          </a:p>
          <a:p>
            <a:endParaRPr lang="ar-DZ" sz="2800" b="1" dirty="0" smtClean="0">
              <a:solidFill>
                <a:schemeClr val="tx1"/>
              </a:solidFill>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5ـ</a:t>
            </a:r>
            <a:r>
              <a:rPr lang="ar-DZ" sz="2800" b="1" dirty="0" smtClean="0">
                <a:solidFill>
                  <a:srgbClr val="C00000"/>
                </a:solidFill>
              </a:rPr>
              <a:t> التسويق المباشر</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endParaRPr lang="ar-DZ" sz="2800" b="1" dirty="0" smtClean="0">
              <a:solidFill>
                <a:schemeClr val="tx1"/>
              </a:solidFill>
            </a:endParaRPr>
          </a:p>
          <a:p>
            <a:r>
              <a:rPr lang="ar-DZ" sz="2800" b="1" dirty="0" smtClean="0">
                <a:solidFill>
                  <a:schemeClr val="tx1"/>
                </a:solidFill>
              </a:rPr>
              <a:t>من أدواته، إضافة إلى البريد المباشر والكتالوجات (طلبيات البريد) :- </a:t>
            </a:r>
          </a:p>
          <a:p>
            <a:r>
              <a:rPr lang="ar-DZ" sz="2800" dirty="0" smtClean="0"/>
              <a:t> </a:t>
            </a:r>
            <a:r>
              <a:rPr lang="ar-DZ" sz="2800" b="1" dirty="0" smtClean="0">
                <a:solidFill>
                  <a:schemeClr val="tx1"/>
                </a:solidFill>
              </a:rPr>
              <a:t>إدارة قواعد البيانات، البيع المباشر، التسويق عبر الهاتف\التلفاز </a:t>
            </a:r>
            <a:r>
              <a:rPr lang="ar-DZ" sz="2800" b="1" dirty="0" smtClean="0">
                <a:solidFill>
                  <a:srgbClr val="FF0000"/>
                </a:solidFill>
              </a:rPr>
              <a:t>والإعلانات الهادفة إلى تحقيق الاستجابة المباشرة </a:t>
            </a:r>
            <a:r>
              <a:rPr lang="ar-DZ" sz="2800" b="1" dirty="0" smtClean="0">
                <a:solidFill>
                  <a:schemeClr val="tx1"/>
                </a:solidFill>
              </a:rPr>
              <a:t>من خلال   البريد المباشر، الانترنت، ومختلف وسائل الإعلام السمعية، السمعية البصرية، و المطبوعة.</a:t>
            </a:r>
            <a:endParaRPr lang="en-US" sz="2800" b="1" dirty="0" smtClean="0">
              <a:solidFill>
                <a:schemeClr val="tx1"/>
              </a:solidFill>
            </a:endParaRPr>
          </a:p>
          <a:p>
            <a:r>
              <a:rPr lang="en-US" sz="2800" b="1" dirty="0" smtClean="0">
                <a:solidFill>
                  <a:srgbClr val="FF0000"/>
                </a:solidFill>
              </a:rPr>
              <a:t>Direct</a:t>
            </a:r>
            <a:r>
              <a:rPr lang="ar-DZ" sz="2800" b="1" dirty="0" smtClean="0">
                <a:solidFill>
                  <a:srgbClr val="FF0000"/>
                </a:solidFill>
              </a:rPr>
              <a:t> </a:t>
            </a:r>
            <a:r>
              <a:rPr lang="en-US" sz="2800" b="1" dirty="0" smtClean="0">
                <a:solidFill>
                  <a:srgbClr val="FF0000"/>
                </a:solidFill>
              </a:rPr>
              <a:t>response advertising</a:t>
            </a:r>
            <a:r>
              <a:rPr lang="en-US" sz="2800" dirty="0" smtClean="0">
                <a:solidFill>
                  <a:schemeClr val="tx1"/>
                </a:solidFill>
              </a:rPr>
              <a:t>, whereby a product is promoted through an ad that encourages the consumer to purchase directly from </a:t>
            </a:r>
            <a:r>
              <a:rPr lang="fr-FR" sz="2800" dirty="0" smtClean="0">
                <a:solidFill>
                  <a:schemeClr val="tx1"/>
                </a:solidFill>
              </a:rPr>
              <a:t>the manufacturer.</a:t>
            </a:r>
            <a:endParaRPr lang="ar-DZ" sz="2800" dirty="0" smtClean="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15616" y="116632"/>
            <a:ext cx="6408712" cy="908721"/>
          </a:xfrm>
        </p:spPr>
        <p:txBody>
          <a:bodyPr/>
          <a:lstStyle/>
          <a:p>
            <a:pPr rtl="1"/>
            <a:r>
              <a:rPr lang="ar-DZ" dirty="0" smtClean="0"/>
              <a:t> الاتصال</a:t>
            </a:r>
            <a:endParaRPr lang="fr-FR" dirty="0"/>
          </a:p>
        </p:txBody>
      </p:sp>
      <p:sp>
        <p:nvSpPr>
          <p:cNvPr id="3" name="Sous-titre 2"/>
          <p:cNvSpPr>
            <a:spLocks noGrp="1"/>
          </p:cNvSpPr>
          <p:nvPr>
            <p:ph type="subTitle" idx="1"/>
          </p:nvPr>
        </p:nvSpPr>
        <p:spPr>
          <a:xfrm>
            <a:off x="467544" y="980728"/>
            <a:ext cx="7704856" cy="5472608"/>
          </a:xfrm>
        </p:spPr>
        <p:style>
          <a:lnRef idx="2">
            <a:schemeClr val="dk1"/>
          </a:lnRef>
          <a:fillRef idx="1">
            <a:schemeClr val="lt1"/>
          </a:fillRef>
          <a:effectRef idx="0">
            <a:schemeClr val="dk1"/>
          </a:effectRef>
          <a:fontRef idx="minor">
            <a:schemeClr val="dk1"/>
          </a:fontRef>
        </p:style>
        <p:txBody>
          <a:bodyPr>
            <a:normAutofit/>
          </a:bodyPr>
          <a:lstStyle/>
          <a:p>
            <a:pPr rtl="1"/>
            <a:r>
              <a:rPr lang="ar-DZ"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endParaRPr lang="fr-F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just" rtl="1"/>
            <a:r>
              <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 </a:t>
            </a:r>
            <a:r>
              <a:rPr lang="ar-DZ" sz="2800" cap="all" dirty="0" err="1"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أهدافه:</a:t>
            </a:r>
            <a:endPar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endParaRPr>
          </a:p>
          <a:p>
            <a:pPr marL="514350" indent="-514350" rtl="1"/>
            <a:r>
              <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نموذج المستويات الترتيبية لأهداف الاتصال التسويقي</a:t>
            </a:r>
          </a:p>
          <a:p>
            <a:pPr marL="514350" indent="-514350" algn="just" rtl="1"/>
            <a:endParaRPr lang="ar-DZ" sz="2800"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endParaRPr>
          </a:p>
        </p:txBody>
      </p:sp>
      <p:graphicFrame>
        <p:nvGraphicFramePr>
          <p:cNvPr id="11" name="Tableau 10"/>
          <p:cNvGraphicFramePr>
            <a:graphicFrameLocks noGrp="1"/>
          </p:cNvGraphicFramePr>
          <p:nvPr/>
        </p:nvGraphicFramePr>
        <p:xfrm>
          <a:off x="827585" y="2564904"/>
          <a:ext cx="7200800" cy="3383280"/>
        </p:xfrm>
        <a:graphic>
          <a:graphicData uri="http://schemas.openxmlformats.org/drawingml/2006/table">
            <a:tbl>
              <a:tblPr firstRow="1" bandRow="1">
                <a:tableStyleId>{5C22544A-7EE6-4342-B048-85BDC9FD1C3A}</a:tableStyleId>
              </a:tblPr>
              <a:tblGrid>
                <a:gridCol w="1440160"/>
                <a:gridCol w="1440160"/>
                <a:gridCol w="1440160"/>
                <a:gridCol w="1440160"/>
                <a:gridCol w="1440160"/>
              </a:tblGrid>
              <a:tr h="370840">
                <a:tc>
                  <a:txBody>
                    <a:bodyPr/>
                    <a:lstStyle/>
                    <a:p>
                      <a:pPr algn="ctr" rtl="1"/>
                      <a:r>
                        <a:rPr lang="fr-FR" dirty="0" smtClean="0"/>
                        <a:t>LA VIDGE ET STEINER</a:t>
                      </a:r>
                      <a:endParaRPr lang="fr-FR" dirty="0"/>
                    </a:p>
                  </a:txBody>
                  <a:tcPr/>
                </a:tc>
                <a:tc>
                  <a:txBody>
                    <a:bodyPr/>
                    <a:lstStyle/>
                    <a:p>
                      <a:pPr algn="ctr" rtl="1"/>
                      <a:r>
                        <a:rPr lang="fr-FR" dirty="0" smtClean="0"/>
                        <a:t>AIDA</a:t>
                      </a:r>
                      <a:endParaRPr lang="fr-FR" dirty="0"/>
                    </a:p>
                  </a:txBody>
                  <a:tcPr/>
                </a:tc>
                <a:tc>
                  <a:txBody>
                    <a:bodyPr/>
                    <a:lstStyle/>
                    <a:p>
                      <a:pPr algn="ctr" rtl="1"/>
                      <a:r>
                        <a:rPr lang="fr-FR" dirty="0" smtClean="0"/>
                        <a:t>DAGMAR</a:t>
                      </a:r>
                    </a:p>
                    <a:p>
                      <a:pPr algn="ctr" rtl="1"/>
                      <a:r>
                        <a:rPr lang="fr-FR" dirty="0" smtClean="0"/>
                        <a:t>ACCA</a:t>
                      </a:r>
                      <a:endParaRPr lang="fr-FR" dirty="0"/>
                    </a:p>
                  </a:txBody>
                  <a:tcPr/>
                </a:tc>
                <a:tc>
                  <a:txBody>
                    <a:bodyPr/>
                    <a:lstStyle/>
                    <a:p>
                      <a:pPr algn="ctr" rtl="1"/>
                      <a:r>
                        <a:rPr lang="ar-DZ" dirty="0" smtClean="0"/>
                        <a:t>التبنّي </a:t>
                      </a:r>
                      <a:r>
                        <a:rPr lang="fr-FR" dirty="0" smtClean="0"/>
                        <a:t>ROGER</a:t>
                      </a:r>
                      <a:endParaRPr lang="fr-FR" dirty="0"/>
                    </a:p>
                  </a:txBody>
                  <a:tcPr/>
                </a:tc>
                <a:tc>
                  <a:txBody>
                    <a:bodyPr/>
                    <a:lstStyle/>
                    <a:p>
                      <a:pPr algn="ctr" rtl="1"/>
                      <a:endParaRPr lang="fr-FR" dirty="0"/>
                    </a:p>
                  </a:txBody>
                  <a:tcPr/>
                </a:tc>
              </a:tr>
              <a:tr h="370840">
                <a:tc>
                  <a:txBody>
                    <a:bodyPr/>
                    <a:lstStyle/>
                    <a:p>
                      <a:pPr algn="ctr" rtl="1"/>
                      <a:r>
                        <a:rPr lang="ar-DZ" dirty="0" smtClean="0"/>
                        <a:t>وعي</a:t>
                      </a:r>
                    </a:p>
                    <a:p>
                      <a:pPr algn="ctr" rtl="1"/>
                      <a:endParaRPr lang="ar-DZ" dirty="0" smtClean="0"/>
                    </a:p>
                    <a:p>
                      <a:pPr algn="ctr" rtl="1"/>
                      <a:r>
                        <a:rPr lang="ar-DZ" dirty="0" smtClean="0"/>
                        <a:t>معرفة</a:t>
                      </a:r>
                    </a:p>
                  </a:txBody>
                  <a:tcPr/>
                </a:tc>
                <a:tc>
                  <a:txBody>
                    <a:bodyPr/>
                    <a:lstStyle/>
                    <a:p>
                      <a:pPr algn="ctr" rtl="1"/>
                      <a:r>
                        <a:rPr lang="ar-DZ" dirty="0" smtClean="0"/>
                        <a:t>انتباه</a:t>
                      </a:r>
                      <a:endParaRPr lang="fr-FR" dirty="0"/>
                    </a:p>
                  </a:txBody>
                  <a:tcPr/>
                </a:tc>
                <a:tc>
                  <a:txBody>
                    <a:bodyPr/>
                    <a:lstStyle/>
                    <a:p>
                      <a:pPr algn="ctr" rtl="1"/>
                      <a:r>
                        <a:rPr lang="ar-DZ" dirty="0" smtClean="0"/>
                        <a:t>انتباه</a:t>
                      </a:r>
                    </a:p>
                    <a:p>
                      <a:pPr algn="ctr" rtl="1"/>
                      <a:endParaRPr lang="ar-DZ" dirty="0" smtClean="0"/>
                    </a:p>
                    <a:p>
                      <a:pPr algn="ctr" rtl="1"/>
                      <a:r>
                        <a:rPr lang="ar-DZ" dirty="0" err="1" smtClean="0"/>
                        <a:t>فهم </a:t>
                      </a:r>
                      <a:r>
                        <a:rPr lang="ar-DZ" dirty="0" smtClean="0"/>
                        <a:t>(معرفة</a:t>
                      </a:r>
                      <a:r>
                        <a:rPr lang="ar-DZ" dirty="0" err="1" smtClean="0"/>
                        <a:t>)</a:t>
                      </a:r>
                      <a:endParaRPr lang="fr-FR" dirty="0"/>
                    </a:p>
                  </a:txBody>
                  <a:tcPr/>
                </a:tc>
                <a:tc>
                  <a:txBody>
                    <a:bodyPr/>
                    <a:lstStyle/>
                    <a:p>
                      <a:pPr algn="ctr" rtl="1"/>
                      <a:r>
                        <a:rPr lang="ar-DZ" dirty="0" smtClean="0"/>
                        <a:t>وعي</a:t>
                      </a:r>
                    </a:p>
                    <a:p>
                      <a:pPr algn="ctr" rtl="1"/>
                      <a:endParaRPr lang="fr-FR" dirty="0"/>
                    </a:p>
                  </a:txBody>
                  <a:tcPr/>
                </a:tc>
                <a:tc>
                  <a:txBody>
                    <a:bodyPr/>
                    <a:lstStyle/>
                    <a:p>
                      <a:pPr algn="ctr" rtl="1"/>
                      <a:r>
                        <a:rPr lang="ar-DZ" dirty="0" smtClean="0"/>
                        <a:t>مستوى المعرفة</a:t>
                      </a:r>
                      <a:endParaRPr lang="fr-FR" dirty="0"/>
                    </a:p>
                  </a:txBody>
                  <a:tcPr/>
                </a:tc>
              </a:tr>
              <a:tr h="808072">
                <a:tc>
                  <a:txBody>
                    <a:bodyPr/>
                    <a:lstStyle/>
                    <a:p>
                      <a:pPr algn="ctr" rtl="1"/>
                      <a:r>
                        <a:rPr lang="ar-DZ" dirty="0" smtClean="0"/>
                        <a:t>تقييم</a:t>
                      </a:r>
                    </a:p>
                    <a:p>
                      <a:pPr algn="ctr" rtl="1"/>
                      <a:endParaRPr lang="ar-DZ" dirty="0" smtClean="0"/>
                    </a:p>
                    <a:p>
                      <a:pPr algn="ctr" rtl="1"/>
                      <a:r>
                        <a:rPr lang="ar-DZ" dirty="0" smtClean="0"/>
                        <a:t>تفضيل</a:t>
                      </a:r>
                      <a:endParaRPr lang="fr-FR" dirty="0"/>
                    </a:p>
                  </a:txBody>
                  <a:tcPr/>
                </a:tc>
                <a:tc>
                  <a:txBody>
                    <a:bodyPr/>
                    <a:lstStyle/>
                    <a:p>
                      <a:pPr algn="ctr" rtl="1"/>
                      <a:r>
                        <a:rPr lang="ar-DZ" dirty="0" smtClean="0"/>
                        <a:t>اهتمام</a:t>
                      </a:r>
                    </a:p>
                    <a:p>
                      <a:pPr algn="ctr" rtl="1"/>
                      <a:endParaRPr lang="ar-DZ" dirty="0" smtClean="0"/>
                    </a:p>
                    <a:p>
                      <a:pPr algn="ctr" rtl="1"/>
                      <a:r>
                        <a:rPr lang="ar-DZ" dirty="0" smtClean="0"/>
                        <a:t>رغبة</a:t>
                      </a:r>
                      <a:endParaRPr lang="fr-FR" dirty="0"/>
                    </a:p>
                  </a:txBody>
                  <a:tcPr/>
                </a:tc>
                <a:tc>
                  <a:txBody>
                    <a:bodyPr/>
                    <a:lstStyle/>
                    <a:p>
                      <a:pPr algn="ctr" rtl="1"/>
                      <a:endParaRPr lang="fr-FR" dirty="0"/>
                    </a:p>
                  </a:txBody>
                  <a:tcPr/>
                </a:tc>
                <a:tc>
                  <a:txBody>
                    <a:bodyPr/>
                    <a:lstStyle/>
                    <a:p>
                      <a:pPr algn="ctr" rtl="1"/>
                      <a:r>
                        <a:rPr lang="ar-DZ" dirty="0" smtClean="0"/>
                        <a:t>اهتمام</a:t>
                      </a:r>
                    </a:p>
                    <a:p>
                      <a:pPr algn="ctr" rtl="1"/>
                      <a:endParaRPr lang="ar-DZ" dirty="0" smtClean="0"/>
                    </a:p>
                    <a:p>
                      <a:pPr algn="ctr" rtl="1"/>
                      <a:r>
                        <a:rPr lang="ar-DZ" dirty="0" smtClean="0"/>
                        <a:t>تقييم</a:t>
                      </a:r>
                      <a:endParaRPr lang="fr-FR" dirty="0"/>
                    </a:p>
                  </a:txBody>
                  <a:tcPr/>
                </a:tc>
                <a:tc>
                  <a:txBody>
                    <a:bodyPr/>
                    <a:lstStyle/>
                    <a:p>
                      <a:pPr algn="ctr" rtl="1"/>
                      <a:r>
                        <a:rPr lang="ar-DZ" dirty="0" smtClean="0"/>
                        <a:t>مستوى الاحساس</a:t>
                      </a:r>
                      <a:endParaRPr lang="fr-FR" dirty="0"/>
                    </a:p>
                  </a:txBody>
                  <a:tcPr/>
                </a:tc>
              </a:tr>
              <a:tr h="370840">
                <a:tc>
                  <a:txBody>
                    <a:bodyPr/>
                    <a:lstStyle/>
                    <a:p>
                      <a:pPr algn="ctr" rtl="1"/>
                      <a:r>
                        <a:rPr lang="ar-DZ" dirty="0" smtClean="0"/>
                        <a:t>اقتناع</a:t>
                      </a:r>
                    </a:p>
                    <a:p>
                      <a:pPr algn="ctr" rtl="1"/>
                      <a:endParaRPr lang="ar-DZ" dirty="0" smtClean="0"/>
                    </a:p>
                    <a:p>
                      <a:pPr algn="ctr" rtl="1"/>
                      <a:r>
                        <a:rPr lang="ar-DZ" dirty="0" err="1" smtClean="0"/>
                        <a:t>استجابة </a:t>
                      </a:r>
                      <a:r>
                        <a:rPr lang="ar-DZ" dirty="0" smtClean="0"/>
                        <a:t>(شراء</a:t>
                      </a:r>
                      <a:r>
                        <a:rPr lang="ar-DZ" dirty="0" err="1" smtClean="0"/>
                        <a:t>)</a:t>
                      </a:r>
                      <a:endParaRPr lang="fr-FR" dirty="0"/>
                    </a:p>
                  </a:txBody>
                  <a:tcPr/>
                </a:tc>
                <a:tc>
                  <a:txBody>
                    <a:bodyPr/>
                    <a:lstStyle/>
                    <a:p>
                      <a:pPr algn="ctr" rtl="1"/>
                      <a:endParaRPr lang="ar-DZ" dirty="0" smtClean="0"/>
                    </a:p>
                    <a:p>
                      <a:pPr algn="ctr" rtl="1"/>
                      <a:endParaRPr lang="ar-DZ" dirty="0" smtClean="0"/>
                    </a:p>
                    <a:p>
                      <a:pPr algn="ctr" rtl="1"/>
                      <a:r>
                        <a:rPr lang="ar-DZ" dirty="0" err="1" smtClean="0"/>
                        <a:t>استجابة </a:t>
                      </a:r>
                      <a:r>
                        <a:rPr lang="ar-DZ" dirty="0" smtClean="0"/>
                        <a:t>(شراء</a:t>
                      </a:r>
                      <a:r>
                        <a:rPr lang="ar-DZ" dirty="0" err="1" smtClean="0"/>
                        <a:t>)</a:t>
                      </a:r>
                      <a:endParaRPr lang="fr-FR" dirty="0"/>
                    </a:p>
                  </a:txBody>
                  <a:tcPr/>
                </a:tc>
                <a:tc>
                  <a:txBody>
                    <a:bodyPr/>
                    <a:lstStyle/>
                    <a:p>
                      <a:pPr algn="ctr" rtl="1"/>
                      <a:r>
                        <a:rPr lang="ar-DZ" dirty="0" smtClean="0"/>
                        <a:t>اقتناع</a:t>
                      </a:r>
                    </a:p>
                    <a:p>
                      <a:pPr algn="ctr" rtl="1"/>
                      <a:endParaRPr lang="ar-DZ" dirty="0" smtClean="0"/>
                    </a:p>
                    <a:p>
                      <a:pPr algn="ctr" rtl="1"/>
                      <a:r>
                        <a:rPr lang="ar-DZ" dirty="0" err="1" smtClean="0"/>
                        <a:t>استجابة </a:t>
                      </a:r>
                      <a:r>
                        <a:rPr lang="ar-DZ" dirty="0" smtClean="0"/>
                        <a:t>(شراء</a:t>
                      </a:r>
                      <a:r>
                        <a:rPr lang="ar-DZ" dirty="0" err="1" smtClean="0"/>
                        <a:t>)</a:t>
                      </a:r>
                      <a:endParaRPr lang="fr-FR" dirty="0"/>
                    </a:p>
                  </a:txBody>
                  <a:tcPr/>
                </a:tc>
                <a:tc>
                  <a:txBody>
                    <a:bodyPr/>
                    <a:lstStyle/>
                    <a:p>
                      <a:pPr algn="ctr" rtl="1"/>
                      <a:r>
                        <a:rPr lang="ar-DZ" dirty="0" smtClean="0"/>
                        <a:t>تجريب</a:t>
                      </a:r>
                    </a:p>
                    <a:p>
                      <a:pPr algn="ctr" rtl="1"/>
                      <a:endParaRPr lang="ar-DZ" dirty="0" smtClean="0"/>
                    </a:p>
                    <a:p>
                      <a:pPr algn="ctr" rtl="1"/>
                      <a:r>
                        <a:rPr lang="ar-DZ" dirty="0" smtClean="0"/>
                        <a:t>تبنّي </a:t>
                      </a:r>
                      <a:endParaRPr lang="fr-FR" dirty="0"/>
                    </a:p>
                  </a:txBody>
                  <a:tcPr/>
                </a:tc>
                <a:tc>
                  <a:txBody>
                    <a:bodyPr/>
                    <a:lstStyle/>
                    <a:p>
                      <a:pPr algn="ctr" rtl="1"/>
                      <a:r>
                        <a:rPr lang="ar-DZ" dirty="0" smtClean="0"/>
                        <a:t>مستوى الاستجابة</a:t>
                      </a:r>
                      <a:endParaRPr lang="fr-FR" dirty="0"/>
                    </a:p>
                  </a:txBody>
                  <a:tcPr/>
                </a:tc>
              </a:tr>
            </a:tbl>
          </a:graphicData>
        </a:graphic>
      </p:graphicFrame>
      <p:cxnSp>
        <p:nvCxnSpPr>
          <p:cNvPr id="14" name="Connecteur droit avec flèche 13"/>
          <p:cNvCxnSpPr/>
          <p:nvPr/>
        </p:nvCxnSpPr>
        <p:spPr>
          <a:xfrm>
            <a:off x="5508104" y="3573016"/>
            <a:ext cx="0" cy="223224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a:off x="3851920" y="3573016"/>
            <a:ext cx="0" cy="223224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2411760" y="3573016"/>
            <a:ext cx="0" cy="223224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899592" y="3573016"/>
            <a:ext cx="0" cy="223224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5ـ</a:t>
            </a:r>
            <a:r>
              <a:rPr lang="ar-DZ" sz="2800" b="1" dirty="0" smtClean="0">
                <a:solidFill>
                  <a:srgbClr val="C00000"/>
                </a:solidFill>
              </a:rPr>
              <a:t> التسويق المباشر</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endParaRPr lang="ar-DZ" sz="2800" b="1" dirty="0" smtClean="0">
              <a:solidFill>
                <a:schemeClr val="tx1"/>
              </a:solidFill>
            </a:endParaRPr>
          </a:p>
          <a:p>
            <a:r>
              <a:rPr lang="en-US" sz="2800" b="1" dirty="0" smtClean="0">
                <a:solidFill>
                  <a:srgbClr val="FF0000"/>
                </a:solidFill>
              </a:rPr>
              <a:t>Direct</a:t>
            </a:r>
            <a:r>
              <a:rPr lang="ar-DZ" sz="2800" b="1" dirty="0" smtClean="0">
                <a:solidFill>
                  <a:srgbClr val="FF0000"/>
                </a:solidFill>
              </a:rPr>
              <a:t> </a:t>
            </a:r>
            <a:r>
              <a:rPr lang="en-US" sz="2800" b="1" dirty="0" smtClean="0">
                <a:solidFill>
                  <a:srgbClr val="FF0000"/>
                </a:solidFill>
              </a:rPr>
              <a:t>response advertising</a:t>
            </a:r>
            <a:r>
              <a:rPr lang="en-US" sz="2800" dirty="0" smtClean="0">
                <a:solidFill>
                  <a:schemeClr val="tx1"/>
                </a:solidFill>
              </a:rPr>
              <a:t>, whereby a product is promoted through an ad that encourages the consumer to purchase directly from </a:t>
            </a:r>
            <a:r>
              <a:rPr lang="fr-FR" sz="2800" dirty="0" smtClean="0">
                <a:solidFill>
                  <a:schemeClr val="tx1"/>
                </a:solidFill>
              </a:rPr>
              <a:t>the manufacturer.</a:t>
            </a:r>
          </a:p>
          <a:p>
            <a:endParaRPr lang="en-US" sz="2800" dirty="0" smtClean="0">
              <a:solidFill>
                <a:schemeClr val="tx1"/>
              </a:solidFill>
            </a:endParaRPr>
          </a:p>
          <a:p>
            <a:r>
              <a:rPr lang="ar-DZ" sz="2800" b="1" dirty="0" smtClean="0">
                <a:solidFill>
                  <a:srgbClr val="C00000"/>
                </a:solidFill>
              </a:rPr>
              <a:t>إعلان الاستجابة المباشرة </a:t>
            </a:r>
            <a:r>
              <a:rPr lang="ar-DZ" sz="2800" dirty="0" smtClean="0">
                <a:solidFill>
                  <a:srgbClr val="C00000"/>
                </a:solidFill>
              </a:rPr>
              <a:t>، حيث يتم الترويج لمنتج من خلال إعلان يشجع المستهلك على الشراء مباشرة من الشركة المصنعة.</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6ـ</a:t>
            </a:r>
            <a:r>
              <a:rPr lang="ar-DZ" sz="2800" b="1" dirty="0" smtClean="0">
                <a:solidFill>
                  <a:srgbClr val="C00000"/>
                </a:solidFill>
              </a:rPr>
              <a:t> التسويق الالكتروني\الاتصال التفاعلي</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fr-FR" sz="2800" b="1" u="sng" dirty="0" smtClean="0">
                <a:solidFill>
                  <a:schemeClr val="tx1"/>
                </a:solidFill>
              </a:rPr>
              <a:t>Interactive/Internet Marketing</a:t>
            </a:r>
            <a:r>
              <a:rPr lang="ar-DZ" sz="2800" b="1" u="sng" dirty="0" err="1" smtClean="0">
                <a:solidFill>
                  <a:schemeClr val="tx1"/>
                </a:solidFill>
              </a:rPr>
              <a:t>:</a:t>
            </a:r>
            <a:endParaRPr lang="ar-DZ" sz="2800" b="1" u="sng" dirty="0" smtClean="0">
              <a:solidFill>
                <a:schemeClr val="tx1"/>
              </a:solidFill>
            </a:endParaRPr>
          </a:p>
          <a:p>
            <a:pPr algn="just"/>
            <a:endParaRPr lang="ar-DZ" sz="2800" b="1" u="sng" dirty="0" smtClean="0">
              <a:solidFill>
                <a:schemeClr val="tx1"/>
              </a:solidFill>
            </a:endParaRPr>
          </a:p>
          <a:p>
            <a:pPr algn="just" rtl="1"/>
            <a:r>
              <a:rPr lang="ar-DZ" dirty="0" smtClean="0">
                <a:solidFill>
                  <a:schemeClr val="tx1"/>
                </a:solidFill>
              </a:rPr>
              <a:t>مع التطوّر الحاصل في تكنولوجيا المعلومات والاتصالات فُتحت آفاق جديدة وواسعة أمام  الاتصالات </a:t>
            </a:r>
            <a:r>
              <a:rPr lang="ar-DZ" dirty="0" err="1" smtClean="0">
                <a:solidFill>
                  <a:schemeClr val="tx1"/>
                </a:solidFill>
              </a:rPr>
              <a:t>التسويقية.</a:t>
            </a:r>
            <a:r>
              <a:rPr lang="ar-DZ" dirty="0" smtClean="0">
                <a:solidFill>
                  <a:schemeClr val="tx1"/>
                </a:solidFill>
              </a:rPr>
              <a:t> لقد أصبح الانترنت وسيلة اتصال تسويقية تفاعلية تسمح بنقل المعلومة وبتلقّي الاستجابة آنيا ودون موانع، حيث يشترك المستعملون في تعديل شكل ومضمون </a:t>
            </a:r>
            <a:r>
              <a:rPr lang="ar-DZ" dirty="0" err="1" smtClean="0">
                <a:solidFill>
                  <a:schemeClr val="tx1"/>
                </a:solidFill>
              </a:rPr>
              <a:t>الرسالة </a:t>
            </a:r>
            <a:r>
              <a:rPr lang="ar-DZ" dirty="0" smtClean="0">
                <a:solidFill>
                  <a:schemeClr val="tx1"/>
                </a:solidFill>
              </a:rPr>
              <a:t>(المعلومة) </a:t>
            </a:r>
            <a:r>
              <a:rPr lang="ar-DZ" dirty="0" err="1" smtClean="0">
                <a:solidFill>
                  <a:schemeClr val="tx1"/>
                </a:solidFill>
              </a:rPr>
              <a:t>المستلمة.</a:t>
            </a:r>
            <a:r>
              <a:rPr lang="ar-DZ" dirty="0" smtClean="0">
                <a:solidFill>
                  <a:schemeClr val="tx1"/>
                </a:solidFill>
              </a:rPr>
              <a:t> </a:t>
            </a:r>
          </a:p>
          <a:p>
            <a:pPr algn="just" rtl="1"/>
            <a:endParaRPr lang="ar-DZ" sz="2400" dirty="0" smtClean="0">
              <a:solidFill>
                <a:schemeClr val="tx1"/>
              </a:solidFill>
            </a:endParaRPr>
          </a:p>
          <a:p>
            <a:pPr algn="just" rtl="1"/>
            <a:endParaRPr lang="en-US" sz="2400" dirty="0" smtClean="0">
              <a:solidFill>
                <a:schemeClr val="tx1"/>
              </a:solidFill>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6ـ</a:t>
            </a:r>
            <a:r>
              <a:rPr lang="ar-DZ" sz="2800" b="1" dirty="0" smtClean="0">
                <a:solidFill>
                  <a:srgbClr val="C00000"/>
                </a:solidFill>
              </a:rPr>
              <a:t> التسويق الالكتروني\الاتصال التفاعلي</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fr-FR" sz="2800" b="1" u="sng" dirty="0" smtClean="0">
                <a:solidFill>
                  <a:schemeClr val="tx1"/>
                </a:solidFill>
              </a:rPr>
              <a:t>Interactive/Internet Marketing</a:t>
            </a:r>
            <a:r>
              <a:rPr lang="ar-DZ" sz="2800" b="1" u="sng" dirty="0" err="1" smtClean="0">
                <a:solidFill>
                  <a:schemeClr val="tx1"/>
                </a:solidFill>
              </a:rPr>
              <a:t>:</a:t>
            </a:r>
            <a:endParaRPr lang="ar-DZ" sz="2800" b="1" u="sng" dirty="0" smtClean="0">
              <a:solidFill>
                <a:schemeClr val="tx1"/>
              </a:solidFill>
            </a:endParaRPr>
          </a:p>
          <a:p>
            <a:pPr algn="just"/>
            <a:endParaRPr lang="ar-DZ" sz="2800" b="1" u="sng" dirty="0" smtClean="0">
              <a:solidFill>
                <a:schemeClr val="tx1"/>
              </a:solidFill>
            </a:endParaRPr>
          </a:p>
          <a:p>
            <a:pPr lvl="1" algn="just"/>
            <a:r>
              <a:rPr lang="en-US" dirty="0" smtClean="0">
                <a:solidFill>
                  <a:schemeClr val="tx1"/>
                </a:solidFill>
              </a:rPr>
              <a:t>Unlike traditional forms of marketing communications such as advertising, which are one-way in nature, the new media allow users to perform a variety of functions such as receive and change information and images, make inquiries, respond to questions, and, of course, make purchases.</a:t>
            </a:r>
            <a:endParaRPr lang="ar-DZ" sz="2000" dirty="0" smtClean="0">
              <a:solidFill>
                <a:schemeClr val="tx1"/>
              </a:solidFill>
            </a:endParaRPr>
          </a:p>
          <a:p>
            <a:pPr algn="just" rtl="1"/>
            <a:endParaRPr lang="en-US" sz="2400" dirty="0" smtClean="0">
              <a:solidFill>
                <a:schemeClr val="tx1"/>
              </a:solidFill>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6ـ</a:t>
            </a:r>
            <a:r>
              <a:rPr lang="ar-DZ" sz="2800" b="1" dirty="0" smtClean="0">
                <a:solidFill>
                  <a:srgbClr val="C00000"/>
                </a:solidFill>
              </a:rPr>
              <a:t> التسويق الالكتروني\الاتصال التفاعلي</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fr-FR" sz="2800" b="1" u="sng" dirty="0" smtClean="0">
                <a:solidFill>
                  <a:schemeClr val="tx1"/>
                </a:solidFill>
              </a:rPr>
              <a:t>Interactive/Internet Marketing</a:t>
            </a:r>
            <a:r>
              <a:rPr lang="ar-DZ" sz="2800" b="1" u="sng" dirty="0" err="1" smtClean="0">
                <a:solidFill>
                  <a:schemeClr val="tx1"/>
                </a:solidFill>
              </a:rPr>
              <a:t>:</a:t>
            </a:r>
            <a:endParaRPr lang="ar-DZ" sz="2800" b="1" u="sng" dirty="0" smtClean="0">
              <a:solidFill>
                <a:schemeClr val="tx1"/>
              </a:solidFill>
            </a:endParaRPr>
          </a:p>
          <a:p>
            <a:pPr algn="just"/>
            <a:endParaRPr lang="ar-DZ" sz="2800" b="1" u="sng" dirty="0" smtClean="0">
              <a:solidFill>
                <a:schemeClr val="tx1"/>
              </a:solidFill>
            </a:endParaRPr>
          </a:p>
          <a:p>
            <a:pPr lvl="1" algn="just" rtl="1"/>
            <a:r>
              <a:rPr lang="ar-DZ" dirty="0" smtClean="0">
                <a:solidFill>
                  <a:srgbClr val="C00000"/>
                </a:solidFill>
              </a:rPr>
              <a:t>على عكس الأشكال التقليدية للاتصالات التسويقية مثل الإعلان ، والتي تعد أحادية الاتجاه بطبيعتها ، تسمح الوسائط الجديدة للمستخدمين بأداء مجموعة متنوعة من الوظائف مثل تلقي وتغيير المعلومات والصور ، وإجراء استفسارات ، والرد على الأسئلة ، وبالطبع ، إجراء عمليات شراء.</a:t>
            </a:r>
            <a:endParaRPr lang="en-US" sz="2400" dirty="0" smtClean="0">
              <a:solidFill>
                <a:srgbClr val="C00000"/>
              </a:solidFill>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6ـ</a:t>
            </a:r>
            <a:r>
              <a:rPr lang="ar-DZ" sz="2800" b="1" dirty="0" smtClean="0">
                <a:solidFill>
                  <a:srgbClr val="C00000"/>
                </a:solidFill>
              </a:rPr>
              <a:t> التسويق الالكتروني\الاتصال التفاعلي</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fontScale="92500" lnSpcReduction="20000"/>
          </a:bodyPr>
          <a:lstStyle/>
          <a:p>
            <a:pPr rtl="1"/>
            <a:endParaRPr lang="ar-DZ" sz="2800" b="1" dirty="0" smtClean="0">
              <a:solidFill>
                <a:schemeClr val="tx1"/>
              </a:solidFill>
            </a:endParaRPr>
          </a:p>
          <a:p>
            <a:pPr algn="just"/>
            <a:r>
              <a:rPr lang="fr-FR" sz="3000" b="1" u="sng" dirty="0" smtClean="0">
                <a:solidFill>
                  <a:schemeClr val="tx1"/>
                </a:solidFill>
              </a:rPr>
              <a:t>Interactive/Internet Marketing</a:t>
            </a:r>
            <a:r>
              <a:rPr lang="ar-DZ" sz="3000" b="1" u="sng" dirty="0" err="1" smtClean="0">
                <a:solidFill>
                  <a:schemeClr val="tx1"/>
                </a:solidFill>
              </a:rPr>
              <a:t>:</a:t>
            </a:r>
            <a:endParaRPr lang="ar-DZ" sz="3000" b="1" u="sng" dirty="0" smtClean="0">
              <a:solidFill>
                <a:schemeClr val="tx1"/>
              </a:solidFill>
            </a:endParaRPr>
          </a:p>
          <a:p>
            <a:pPr algn="just"/>
            <a:endParaRPr lang="ar-DZ" sz="2800" b="1" u="sng" dirty="0" smtClean="0">
              <a:solidFill>
                <a:schemeClr val="tx1"/>
              </a:solidFill>
            </a:endParaRPr>
          </a:p>
          <a:p>
            <a:pPr lvl="1" algn="just"/>
            <a:r>
              <a:rPr lang="en-US" sz="3000" dirty="0" smtClean="0">
                <a:solidFill>
                  <a:schemeClr val="tx1"/>
                </a:solidFill>
              </a:rPr>
              <a:t>While the Internet is changing the ways companies design and implement their entire business and marketing strategies, it is also affecting their marketing communications programs. Thousands of companies, ranging from large multinational corporations to small local firms, have developed </a:t>
            </a:r>
            <a:r>
              <a:rPr lang="en-US" sz="3000" b="1" dirty="0" smtClean="0">
                <a:solidFill>
                  <a:srgbClr val="C00000"/>
                </a:solidFill>
              </a:rPr>
              <a:t>websites</a:t>
            </a:r>
            <a:r>
              <a:rPr lang="en-US" sz="3000" dirty="0" smtClean="0">
                <a:solidFill>
                  <a:schemeClr val="tx1"/>
                </a:solidFill>
              </a:rPr>
              <a:t> to promote their products and services, by providing current and potential customers with information, as well as to entertain and interact with consumers.</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6ـ</a:t>
            </a:r>
            <a:r>
              <a:rPr lang="ar-DZ" sz="2800" b="1" dirty="0" smtClean="0">
                <a:solidFill>
                  <a:srgbClr val="C00000"/>
                </a:solidFill>
              </a:rPr>
              <a:t> التسويق الالكتروني\الاتصال التفاعلي</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fr-FR" sz="3000" b="1" u="sng" dirty="0" smtClean="0">
                <a:solidFill>
                  <a:schemeClr val="tx1"/>
                </a:solidFill>
              </a:rPr>
              <a:t>Interactive/Internet Marketing</a:t>
            </a:r>
            <a:r>
              <a:rPr lang="ar-DZ" sz="3000" b="1" u="sng" dirty="0" err="1" smtClean="0">
                <a:solidFill>
                  <a:schemeClr val="tx1"/>
                </a:solidFill>
              </a:rPr>
              <a:t>:</a:t>
            </a:r>
            <a:endParaRPr lang="ar-DZ" sz="3000" b="1" u="sng" dirty="0" smtClean="0">
              <a:solidFill>
                <a:schemeClr val="tx1"/>
              </a:solidFill>
            </a:endParaRPr>
          </a:p>
          <a:p>
            <a:pPr algn="just"/>
            <a:endParaRPr lang="ar-DZ" sz="2800" b="1" u="sng" dirty="0" smtClean="0">
              <a:solidFill>
                <a:schemeClr val="tx1"/>
              </a:solidFill>
            </a:endParaRPr>
          </a:p>
          <a:p>
            <a:pPr lvl="1" algn="just" rtl="1"/>
            <a:r>
              <a:rPr lang="ar-DZ" dirty="0" smtClean="0">
                <a:solidFill>
                  <a:srgbClr val="C00000"/>
                </a:solidFill>
              </a:rPr>
              <a:t>بينما تعمل الإنترنت على تغيير طرق تصميم الشركات لاستراتيجياتها التسويقية واجراءات تنفيذها، فإنها تؤثر أيضًا على برامج الاتصالات التسويقية الخاصة بها. لقد طورت آلاف الشركات ، بدءًا من الشركات الكبيرة متعددة الجنسيات إلى الشركات المحلية الصغيرة ، مواقع ويب للترويج لمنتجاتها وخدماتها، من خلال تزويد العملاء الحاليين والمحتملين بالمعلومات، فضلاً عن الترفيه والتفاعل مع المستهلكين.</a:t>
            </a:r>
            <a:endParaRPr lang="en-US" dirty="0" smtClean="0">
              <a:solidFill>
                <a:srgbClr val="C00000"/>
              </a:solidFill>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6ـ</a:t>
            </a:r>
            <a:r>
              <a:rPr lang="ar-DZ" sz="2800" b="1" dirty="0" smtClean="0">
                <a:solidFill>
                  <a:srgbClr val="C00000"/>
                </a:solidFill>
              </a:rPr>
              <a:t> التسويق الالكتروني\الاتصال التفاعلي</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fr-FR" sz="3000" b="1" u="sng" dirty="0" smtClean="0">
                <a:solidFill>
                  <a:schemeClr val="tx1"/>
                </a:solidFill>
              </a:rPr>
              <a:t>Interactive/Internet Marketing</a:t>
            </a:r>
            <a:r>
              <a:rPr lang="ar-DZ" sz="3000" b="1" u="sng" dirty="0" err="1" smtClean="0">
                <a:solidFill>
                  <a:schemeClr val="tx1"/>
                </a:solidFill>
              </a:rPr>
              <a:t>:</a:t>
            </a:r>
            <a:endParaRPr lang="ar-DZ" sz="3000" b="1" u="sng" dirty="0" smtClean="0">
              <a:solidFill>
                <a:schemeClr val="tx1"/>
              </a:solidFill>
            </a:endParaRPr>
          </a:p>
          <a:p>
            <a:pPr algn="just"/>
            <a:endParaRPr lang="ar-DZ" sz="2800" b="1" u="sng" dirty="0" smtClean="0">
              <a:solidFill>
                <a:schemeClr val="tx1"/>
              </a:solidFill>
            </a:endParaRPr>
          </a:p>
          <a:p>
            <a:pPr lvl="1" algn="just"/>
            <a:r>
              <a:rPr lang="en-US" dirty="0" smtClean="0">
                <a:solidFill>
                  <a:schemeClr val="tx1"/>
                </a:solidFill>
              </a:rPr>
              <a:t>the Internet is a medium that can be used to execute all the elements of the </a:t>
            </a:r>
            <a:r>
              <a:rPr lang="en-US" b="1" dirty="0" smtClean="0">
                <a:solidFill>
                  <a:srgbClr val="C00000"/>
                </a:solidFill>
              </a:rPr>
              <a:t>promotional mix</a:t>
            </a:r>
            <a:r>
              <a:rPr lang="en-US" dirty="0" smtClean="0">
                <a:solidFill>
                  <a:schemeClr val="tx1"/>
                </a:solidFill>
              </a:rPr>
              <a:t>. In addition to </a:t>
            </a:r>
            <a:r>
              <a:rPr lang="en-US" b="1" dirty="0" smtClean="0">
                <a:solidFill>
                  <a:srgbClr val="C00000"/>
                </a:solidFill>
              </a:rPr>
              <a:t>advertising</a:t>
            </a:r>
            <a:r>
              <a:rPr lang="en-US" dirty="0" smtClean="0">
                <a:solidFill>
                  <a:schemeClr val="tx1"/>
                </a:solidFill>
              </a:rPr>
              <a:t> on the </a:t>
            </a:r>
            <a:r>
              <a:rPr lang="en-US" b="1" dirty="0" smtClean="0">
                <a:solidFill>
                  <a:srgbClr val="C00000"/>
                </a:solidFill>
              </a:rPr>
              <a:t>Web</a:t>
            </a:r>
            <a:r>
              <a:rPr lang="en-US" dirty="0" smtClean="0">
                <a:solidFill>
                  <a:schemeClr val="tx1"/>
                </a:solidFill>
              </a:rPr>
              <a:t>, marketers offer </a:t>
            </a:r>
            <a:r>
              <a:rPr lang="en-US" b="1" dirty="0" smtClean="0">
                <a:solidFill>
                  <a:srgbClr val="C00000"/>
                </a:solidFill>
              </a:rPr>
              <a:t>sales promotion</a:t>
            </a:r>
            <a:r>
              <a:rPr lang="en-US" dirty="0" smtClean="0">
                <a:solidFill>
                  <a:schemeClr val="tx1"/>
                </a:solidFill>
              </a:rPr>
              <a:t> incentives such as coupons, contests, and sweepstakes online, and they use the Internet to conduct, </a:t>
            </a:r>
            <a:r>
              <a:rPr lang="en-US" b="1" dirty="0" smtClean="0">
                <a:solidFill>
                  <a:srgbClr val="C00000"/>
                </a:solidFill>
              </a:rPr>
              <a:t>personal selling</a:t>
            </a:r>
            <a:r>
              <a:rPr lang="en-US" dirty="0" smtClean="0">
                <a:solidFill>
                  <a:schemeClr val="tx1"/>
                </a:solidFill>
              </a:rPr>
              <a:t>, and </a:t>
            </a:r>
            <a:r>
              <a:rPr lang="en-US" b="1" dirty="0" smtClean="0">
                <a:solidFill>
                  <a:srgbClr val="C00000"/>
                </a:solidFill>
              </a:rPr>
              <a:t>public relations </a:t>
            </a:r>
            <a:r>
              <a:rPr lang="en-US" dirty="0" smtClean="0">
                <a:solidFill>
                  <a:schemeClr val="tx1"/>
                </a:solidFill>
              </a:rPr>
              <a:t>activities more effectively and efficiently.</a:t>
            </a:r>
            <a:endParaRPr lang="en-US" sz="9200" dirty="0" smtClean="0">
              <a:solidFill>
                <a:schemeClr val="tx1"/>
              </a:solidFill>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6ـ</a:t>
            </a:r>
            <a:r>
              <a:rPr lang="ar-DZ" sz="2800" b="1" dirty="0" smtClean="0">
                <a:solidFill>
                  <a:srgbClr val="C00000"/>
                </a:solidFill>
              </a:rPr>
              <a:t> التسويق الالكتروني\الاتصال التفاعلي</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fr-FR" sz="3000" b="1" u="sng" dirty="0" smtClean="0">
                <a:solidFill>
                  <a:schemeClr val="tx1"/>
                </a:solidFill>
              </a:rPr>
              <a:t>Interactive/Internet Marketing</a:t>
            </a:r>
            <a:r>
              <a:rPr lang="ar-DZ" sz="3000" b="1" u="sng" dirty="0" err="1" smtClean="0">
                <a:solidFill>
                  <a:schemeClr val="tx1"/>
                </a:solidFill>
              </a:rPr>
              <a:t>:</a:t>
            </a:r>
            <a:endParaRPr lang="ar-DZ" sz="3000" b="1" u="sng" dirty="0" smtClean="0">
              <a:solidFill>
                <a:schemeClr val="tx1"/>
              </a:solidFill>
            </a:endParaRPr>
          </a:p>
          <a:p>
            <a:pPr algn="just"/>
            <a:endParaRPr lang="ar-DZ" sz="2800" b="1" u="sng" dirty="0" smtClean="0">
              <a:solidFill>
                <a:schemeClr val="tx1"/>
              </a:solidFill>
            </a:endParaRPr>
          </a:p>
          <a:p>
            <a:pPr lvl="1" algn="just" rtl="1"/>
            <a:r>
              <a:rPr lang="ar-DZ" dirty="0" smtClean="0">
                <a:solidFill>
                  <a:srgbClr val="C00000"/>
                </a:solidFill>
              </a:rPr>
              <a:t>الإنترنت هو وسيط يمكن استخدامه لتنفيذ جميع عناصر المزيج الترويجي. بالإضافة إلى الإعلان على الويب ، يقدم المسوقون حوافز ترويج المبيعات مثل القسائم والمسابقات واليانصيب عبر الإنترنت ، ويستخدمون الإنترنت لإجراء أنشطة البيع الشخصي وأنشطة العلاقات العامة بشكل أكثر فعالية وكفاءة.</a:t>
            </a:r>
            <a:endParaRPr lang="en-US" sz="9200" dirty="0" smtClean="0">
              <a:solidFill>
                <a:srgbClr val="C00000"/>
              </a:solidFill>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6ـ</a:t>
            </a:r>
            <a:r>
              <a:rPr lang="ar-DZ" sz="2800" b="1" dirty="0" smtClean="0">
                <a:solidFill>
                  <a:srgbClr val="C00000"/>
                </a:solidFill>
              </a:rPr>
              <a:t> التسويق الالكتروني\الاتصال التفاعلي</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fr-FR" sz="3000" b="1" u="sng" dirty="0" smtClean="0">
                <a:solidFill>
                  <a:schemeClr val="tx1"/>
                </a:solidFill>
              </a:rPr>
              <a:t>Interactive/Internet Marketing</a:t>
            </a:r>
            <a:r>
              <a:rPr lang="ar-DZ" sz="3000" b="1" u="sng" dirty="0" err="1" smtClean="0">
                <a:solidFill>
                  <a:schemeClr val="tx1"/>
                </a:solidFill>
              </a:rPr>
              <a:t>:</a:t>
            </a:r>
            <a:endParaRPr lang="ar-DZ" sz="3000" b="1" u="sng" dirty="0" smtClean="0">
              <a:solidFill>
                <a:schemeClr val="tx1"/>
              </a:solidFill>
            </a:endParaRPr>
          </a:p>
          <a:p>
            <a:pPr algn="just"/>
            <a:endParaRPr lang="ar-DZ" sz="2800" b="1" u="sng" dirty="0" smtClean="0">
              <a:solidFill>
                <a:schemeClr val="tx1"/>
              </a:solidFill>
            </a:endParaRPr>
          </a:p>
          <a:p>
            <a:pPr lvl="1" algn="just"/>
            <a:r>
              <a:rPr lang="en-US" dirty="0" smtClean="0">
                <a:solidFill>
                  <a:schemeClr val="tx1"/>
                </a:solidFill>
              </a:rPr>
              <a:t>An excellent example is the award-winning “</a:t>
            </a:r>
            <a:r>
              <a:rPr lang="en-US" b="1" dirty="0" smtClean="0">
                <a:solidFill>
                  <a:srgbClr val="C00000"/>
                </a:solidFill>
              </a:rPr>
              <a:t>Whatever</a:t>
            </a:r>
            <a:r>
              <a:rPr lang="en-US" dirty="0" smtClean="0">
                <a:solidFill>
                  <a:schemeClr val="tx1"/>
                </a:solidFill>
              </a:rPr>
              <a:t>” campaign developed by </a:t>
            </a:r>
            <a:r>
              <a:rPr lang="en-US" b="1" dirty="0" smtClean="0">
                <a:solidFill>
                  <a:srgbClr val="C00000"/>
                </a:solidFill>
              </a:rPr>
              <a:t>Nike</a:t>
            </a:r>
            <a:r>
              <a:rPr lang="en-US" dirty="0" smtClean="0">
                <a:solidFill>
                  <a:schemeClr val="tx1"/>
                </a:solidFill>
              </a:rPr>
              <a:t> and its advertising agency, </a:t>
            </a:r>
            <a:r>
              <a:rPr lang="en-US" dirty="0" err="1" smtClean="0">
                <a:solidFill>
                  <a:schemeClr val="tx1"/>
                </a:solidFill>
              </a:rPr>
              <a:t>Weiden</a:t>
            </a:r>
            <a:r>
              <a:rPr lang="en-US" dirty="0" smtClean="0">
                <a:solidFill>
                  <a:schemeClr val="tx1"/>
                </a:solidFill>
              </a:rPr>
              <a:t> &amp; Kennedy, to introduce the </a:t>
            </a:r>
            <a:r>
              <a:rPr lang="en-US" b="1" dirty="0" smtClean="0">
                <a:solidFill>
                  <a:srgbClr val="C00000"/>
                </a:solidFill>
              </a:rPr>
              <a:t>Air Cross Trainer II shoes</a:t>
            </a:r>
            <a:r>
              <a:rPr lang="en-US" dirty="0" smtClean="0">
                <a:solidFill>
                  <a:schemeClr val="tx1"/>
                </a:solidFill>
              </a:rPr>
              <a:t>. The ads featured star athletes such as sprinter </a:t>
            </a:r>
            <a:r>
              <a:rPr lang="en-US" b="1" dirty="0" smtClean="0">
                <a:solidFill>
                  <a:srgbClr val="C00000"/>
                </a:solidFill>
              </a:rPr>
              <a:t>Marion Jones </a:t>
            </a:r>
            <a:r>
              <a:rPr lang="en-US" dirty="0" smtClean="0">
                <a:solidFill>
                  <a:schemeClr val="tx1"/>
                </a:solidFill>
              </a:rPr>
              <a:t>in dramatic situations, and as each spot ended, the words “</a:t>
            </a:r>
            <a:r>
              <a:rPr lang="en-US" b="1" dirty="0" smtClean="0">
                <a:solidFill>
                  <a:srgbClr val="C00000"/>
                </a:solidFill>
              </a:rPr>
              <a:t>Continue at Whatever.Nike.com</a:t>
            </a:r>
            <a:r>
              <a:rPr lang="en-US" dirty="0" smtClean="0">
                <a:solidFill>
                  <a:schemeClr val="tx1"/>
                </a:solidFill>
              </a:rPr>
              <a:t>” appeared on the screen</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6ـ</a:t>
            </a:r>
            <a:r>
              <a:rPr lang="ar-DZ" sz="2800" b="1" dirty="0" smtClean="0">
                <a:solidFill>
                  <a:srgbClr val="C00000"/>
                </a:solidFill>
              </a:rPr>
              <a:t> التسويق الالكتروني\الاتصال التفاعلي</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fr-FR" sz="3000" b="1" u="sng" dirty="0" smtClean="0">
                <a:solidFill>
                  <a:schemeClr val="tx1"/>
                </a:solidFill>
              </a:rPr>
              <a:t>Interactive/Internet Marketing</a:t>
            </a:r>
            <a:r>
              <a:rPr lang="ar-DZ" sz="3000" b="1" u="sng" dirty="0" err="1" smtClean="0">
                <a:solidFill>
                  <a:schemeClr val="tx1"/>
                </a:solidFill>
              </a:rPr>
              <a:t>:</a:t>
            </a:r>
            <a:endParaRPr lang="ar-DZ" sz="3000" b="1" u="sng" dirty="0" smtClean="0">
              <a:solidFill>
                <a:schemeClr val="tx1"/>
              </a:solidFill>
            </a:endParaRPr>
          </a:p>
          <a:p>
            <a:pPr algn="just"/>
            <a:endParaRPr lang="ar-DZ" sz="2800" b="1" u="sng" dirty="0" smtClean="0">
              <a:solidFill>
                <a:schemeClr val="tx1"/>
              </a:solidFill>
            </a:endParaRPr>
          </a:p>
          <a:p>
            <a:pPr lvl="1" algn="just" rtl="1"/>
            <a:r>
              <a:rPr lang="ar-DZ" dirty="0" smtClean="0">
                <a:solidFill>
                  <a:srgbClr val="C00000"/>
                </a:solidFill>
              </a:rPr>
              <a:t>ومن الأمثلة الممتازة على ذلك حملة </a:t>
            </a:r>
            <a:r>
              <a:rPr lang="fr-FR" dirty="0" err="1" smtClean="0">
                <a:solidFill>
                  <a:srgbClr val="C00000"/>
                </a:solidFill>
              </a:rPr>
              <a:t>Whatever</a:t>
            </a:r>
            <a:r>
              <a:rPr lang="fr-FR" dirty="0" smtClean="0">
                <a:solidFill>
                  <a:srgbClr val="C00000"/>
                </a:solidFill>
              </a:rPr>
              <a:t>" </a:t>
            </a:r>
            <a:r>
              <a:rPr lang="ar-DZ" dirty="0" smtClean="0">
                <a:solidFill>
                  <a:srgbClr val="C00000"/>
                </a:solidFill>
              </a:rPr>
              <a:t>”  الحائزة على جوائز والتي طورتها شركة </a:t>
            </a:r>
            <a:r>
              <a:rPr lang="fr-FR" dirty="0" smtClean="0">
                <a:solidFill>
                  <a:srgbClr val="C00000"/>
                </a:solidFill>
              </a:rPr>
              <a:t>Nike </a:t>
            </a:r>
            <a:r>
              <a:rPr lang="ar-DZ" dirty="0" smtClean="0">
                <a:solidFill>
                  <a:srgbClr val="C00000"/>
                </a:solidFill>
              </a:rPr>
              <a:t> ووكالتها الإعلانية</a:t>
            </a:r>
          </a:p>
          <a:p>
            <a:pPr lvl="1" algn="just" rtl="1"/>
            <a:r>
              <a:rPr lang="ar-DZ" dirty="0" smtClean="0">
                <a:solidFill>
                  <a:srgbClr val="C00000"/>
                </a:solidFill>
              </a:rPr>
              <a:t> </a:t>
            </a:r>
            <a:r>
              <a:rPr lang="fr-FR" dirty="0" err="1" smtClean="0">
                <a:solidFill>
                  <a:srgbClr val="C00000"/>
                </a:solidFill>
              </a:rPr>
              <a:t>Weiden</a:t>
            </a:r>
            <a:r>
              <a:rPr lang="fr-FR" dirty="0" smtClean="0">
                <a:solidFill>
                  <a:srgbClr val="C00000"/>
                </a:solidFill>
              </a:rPr>
              <a:t> &amp; Kennedy </a:t>
            </a:r>
            <a:r>
              <a:rPr lang="ar-DZ" dirty="0" smtClean="0">
                <a:solidFill>
                  <a:srgbClr val="C00000"/>
                </a:solidFill>
              </a:rPr>
              <a:t> لتقديم أحذية </a:t>
            </a:r>
            <a:r>
              <a:rPr lang="fr-FR" dirty="0" smtClean="0">
                <a:solidFill>
                  <a:srgbClr val="C00000"/>
                </a:solidFill>
              </a:rPr>
              <a:t>Air Cross Trainer II. </a:t>
            </a:r>
            <a:r>
              <a:rPr lang="ar-DZ" dirty="0" smtClean="0">
                <a:solidFill>
                  <a:srgbClr val="C00000"/>
                </a:solidFill>
              </a:rPr>
              <a:t>ظهرت في الإعلانات نجوم رياضيين مثل العداءة ماريون جونز في مواقف درامية، ومع انتهاء كل ومضة، ظهرت على الشاشة عبارة استمر في </a:t>
            </a:r>
            <a:r>
              <a:rPr lang="fr-FR" dirty="0" smtClean="0">
                <a:solidFill>
                  <a:srgbClr val="C00000"/>
                </a:solidFill>
              </a:rPr>
              <a:t>Whatever.Nike.com"</a:t>
            </a:r>
            <a:r>
              <a:rPr lang="ar-DZ" dirty="0" smtClean="0">
                <a:solidFill>
                  <a:srgbClr val="C00000"/>
                </a:solidFill>
              </a:rPr>
              <a:t>"</a:t>
            </a:r>
            <a:endParaRPr lang="en-US" dirty="0" smtClean="0">
              <a:solidFill>
                <a:srgbClr val="C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fontScale="90000"/>
          </a:bodyPr>
          <a:lstStyle/>
          <a:p>
            <a:pPr rtl="1"/>
            <a:r>
              <a:rPr lang="ar-DZ" sz="3600" b="1" dirty="0" smtClean="0"/>
              <a:t>الاتصال</a:t>
            </a:r>
            <a:r>
              <a:rPr lang="ar-DZ" sz="3600" dirty="0" smtClean="0"/>
              <a:t> </a:t>
            </a:r>
            <a:r>
              <a:rPr lang="ar-DZ" sz="4000" b="1" dirty="0" smtClean="0">
                <a:solidFill>
                  <a:srgbClr val="C00000"/>
                </a:solidFill>
              </a:rPr>
              <a:t/>
            </a:r>
            <a:br>
              <a:rPr lang="ar-DZ" sz="4000" b="1" dirty="0" smtClean="0">
                <a:solidFill>
                  <a:srgbClr val="C00000"/>
                </a:solidFill>
              </a:rPr>
            </a:b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الاتصال </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التسويقي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(الترويج</a:t>
            </a:r>
            <a:r>
              <a:rPr lang="ar-DZ"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r-FR" sz="2400" dirty="0">
              <a:solidFill>
                <a:srgbClr val="C00000"/>
              </a:solidFill>
            </a:endParaRPr>
          </a:p>
        </p:txBody>
      </p:sp>
      <p:sp>
        <p:nvSpPr>
          <p:cNvPr id="3" name="Sous-titre 2"/>
          <p:cNvSpPr>
            <a:spLocks noGrp="1"/>
          </p:cNvSpPr>
          <p:nvPr>
            <p:ph type="subTitle" idx="1"/>
          </p:nvPr>
        </p:nvSpPr>
        <p:spPr>
          <a:xfrm>
            <a:off x="1043608" y="1556792"/>
            <a:ext cx="6728792" cy="4608512"/>
          </a:xfrm>
        </p:spPr>
        <p:txBody>
          <a:bodyPr>
            <a:normAutofit fontScale="92500"/>
          </a:bodyPr>
          <a:lstStyle/>
          <a:p>
            <a:pPr rtl="1"/>
            <a:endParaRPr lang="ar-DZ" sz="2800" dirty="0" smtClean="0">
              <a:solidFill>
                <a:schemeClr val="tx1"/>
              </a:solidFill>
            </a:endParaRPr>
          </a:p>
          <a:p>
            <a:pPr algn="r" rtl="1"/>
            <a:r>
              <a:rPr lang="ar-DZ" b="1" dirty="0" smtClean="0">
                <a:solidFill>
                  <a:schemeClr val="tx2"/>
                </a:solidFill>
              </a:rPr>
              <a:t>3- </a:t>
            </a:r>
            <a:r>
              <a:rPr lang="ar-DZ" b="1" dirty="0" err="1" smtClean="0">
                <a:solidFill>
                  <a:schemeClr val="tx2"/>
                </a:solidFill>
              </a:rPr>
              <a:t>دوره </a:t>
            </a:r>
            <a:r>
              <a:rPr lang="ar-DZ" dirty="0" err="1" smtClean="0">
                <a:solidFill>
                  <a:schemeClr val="tx1"/>
                </a:solidFill>
              </a:rPr>
              <a:t>:</a:t>
            </a:r>
            <a:endParaRPr lang="ar-DZ" dirty="0" smtClean="0">
              <a:solidFill>
                <a:schemeClr val="tx1"/>
              </a:solidFill>
            </a:endParaRPr>
          </a:p>
          <a:p>
            <a:pPr rtl="1"/>
            <a:r>
              <a:rPr lang="ar-DZ" dirty="0" smtClean="0">
                <a:solidFill>
                  <a:schemeClr val="tx1"/>
                </a:solidFill>
              </a:rPr>
              <a:t>بناء، المحافظة على، وتطوير هوية العلامة</a:t>
            </a:r>
            <a:endParaRPr lang="fr-FR" dirty="0" smtClean="0">
              <a:solidFill>
                <a:schemeClr val="tx1"/>
              </a:solidFill>
            </a:endParaRPr>
          </a:p>
          <a:p>
            <a:r>
              <a:rPr lang="fr-FR" sz="2800" dirty="0" err="1" smtClean="0">
                <a:solidFill>
                  <a:schemeClr val="tx1"/>
                </a:solidFill>
              </a:rPr>
              <a:t>With</a:t>
            </a:r>
            <a:r>
              <a:rPr lang="fr-FR" sz="2800" dirty="0" smtClean="0">
                <a:solidFill>
                  <a:schemeClr val="tx1"/>
                </a:solidFill>
              </a:rPr>
              <a:t> more and more</a:t>
            </a:r>
          </a:p>
          <a:p>
            <a:r>
              <a:rPr lang="en-US" sz="2800" dirty="0" smtClean="0">
                <a:solidFill>
                  <a:schemeClr val="tx1"/>
                </a:solidFill>
              </a:rPr>
              <a:t>products and services competing for consideration by customers who have less and</a:t>
            </a:r>
          </a:p>
          <a:p>
            <a:r>
              <a:rPr lang="en-US" sz="2800" dirty="0" smtClean="0">
                <a:solidFill>
                  <a:schemeClr val="tx1"/>
                </a:solidFill>
              </a:rPr>
              <a:t>less time to make choices, well-known brands have a major competitive advantage in</a:t>
            </a:r>
          </a:p>
          <a:p>
            <a:r>
              <a:rPr lang="fr-FR" sz="2800" dirty="0" err="1" smtClean="0">
                <a:solidFill>
                  <a:schemeClr val="tx1"/>
                </a:solidFill>
              </a:rPr>
              <a:t>today’s</a:t>
            </a:r>
            <a:r>
              <a:rPr lang="ar-DZ" sz="2800" dirty="0" smtClean="0">
                <a:solidFill>
                  <a:schemeClr val="tx1"/>
                </a:solidFill>
              </a:rPr>
              <a:t> </a:t>
            </a:r>
            <a:r>
              <a:rPr lang="fr-FR" sz="2800" dirty="0" smtClean="0">
                <a:solidFill>
                  <a:schemeClr val="tx1"/>
                </a:solidFill>
              </a:rPr>
              <a:t> </a:t>
            </a:r>
            <a:r>
              <a:rPr lang="fr-FR" sz="2800" dirty="0" err="1" smtClean="0">
                <a:solidFill>
                  <a:schemeClr val="tx1"/>
                </a:solidFill>
              </a:rPr>
              <a:t>marketplace</a:t>
            </a:r>
            <a:r>
              <a:rPr lang="fr-FR" sz="2800" dirty="0" smtClean="0">
                <a:solidFill>
                  <a:schemeClr val="tx1"/>
                </a:solidFill>
              </a:rPr>
              <a:t>.</a:t>
            </a:r>
            <a:endParaRPr lang="fr-FR" sz="2800" b="1" dirty="0">
              <a:solidFill>
                <a:schemeClr val="tx1"/>
              </a:solidFill>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6ـ</a:t>
            </a:r>
            <a:r>
              <a:rPr lang="ar-DZ" sz="2800" b="1" dirty="0" smtClean="0">
                <a:solidFill>
                  <a:srgbClr val="C00000"/>
                </a:solidFill>
              </a:rPr>
              <a:t> التسويق الالكتروني\الاتصال التفاعلي</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fr-FR" sz="3000" b="1" u="sng" dirty="0" smtClean="0">
                <a:solidFill>
                  <a:schemeClr val="tx1"/>
                </a:solidFill>
              </a:rPr>
              <a:t>Interactive/Internet Marketing</a:t>
            </a:r>
            <a:r>
              <a:rPr lang="ar-DZ" sz="3000" b="1" u="sng" dirty="0" err="1" smtClean="0">
                <a:solidFill>
                  <a:schemeClr val="tx1"/>
                </a:solidFill>
              </a:rPr>
              <a:t>:</a:t>
            </a:r>
            <a:endParaRPr lang="ar-DZ" sz="3000" b="1" u="sng" dirty="0" smtClean="0">
              <a:solidFill>
                <a:schemeClr val="tx1"/>
              </a:solidFill>
            </a:endParaRPr>
          </a:p>
          <a:p>
            <a:pPr algn="just"/>
            <a:endParaRPr lang="ar-DZ" sz="2800" b="1" u="sng" dirty="0" smtClean="0">
              <a:solidFill>
                <a:schemeClr val="tx1"/>
              </a:solidFill>
            </a:endParaRPr>
          </a:p>
          <a:p>
            <a:pPr lvl="1" algn="just"/>
            <a:r>
              <a:rPr lang="fr-FR" dirty="0" err="1" smtClean="0">
                <a:solidFill>
                  <a:schemeClr val="tx1"/>
                </a:solidFill>
              </a:rPr>
              <a:t>When</a:t>
            </a:r>
            <a:r>
              <a:rPr lang="fr-FR" dirty="0" smtClean="0">
                <a:solidFill>
                  <a:schemeClr val="tx1"/>
                </a:solidFill>
              </a:rPr>
              <a:t> </a:t>
            </a:r>
            <a:r>
              <a:rPr lang="fr-FR" dirty="0" err="1" smtClean="0">
                <a:solidFill>
                  <a:schemeClr val="tx1"/>
                </a:solidFill>
              </a:rPr>
              <a:t>viewers</a:t>
            </a:r>
            <a:r>
              <a:rPr lang="fr-FR" dirty="0" smtClean="0">
                <a:solidFill>
                  <a:schemeClr val="tx1"/>
                </a:solidFill>
              </a:rPr>
              <a:t> </a:t>
            </a:r>
            <a:r>
              <a:rPr lang="fr-FR" dirty="0" err="1" smtClean="0">
                <a:solidFill>
                  <a:schemeClr val="tx1"/>
                </a:solidFill>
              </a:rPr>
              <a:t>visited</a:t>
            </a:r>
            <a:r>
              <a:rPr lang="fr-FR" dirty="0" smtClean="0">
                <a:solidFill>
                  <a:schemeClr val="tx1"/>
                </a:solidFill>
              </a:rPr>
              <a:t> the </a:t>
            </a:r>
            <a:r>
              <a:rPr lang="en-US" dirty="0" smtClean="0">
                <a:solidFill>
                  <a:schemeClr val="tx1"/>
                </a:solidFill>
              </a:rPr>
              <a:t>site, they could select from six or seven possible endings to the commercial, read</a:t>
            </a:r>
          </a:p>
          <a:p>
            <a:pPr lvl="1" algn="just"/>
            <a:r>
              <a:rPr lang="en-US" dirty="0" smtClean="0">
                <a:solidFill>
                  <a:schemeClr val="tx1"/>
                </a:solidFill>
              </a:rPr>
              <a:t>information on the sports and athletes featured in the ads, or purchase the shoes. The integrated campaign was very effective in driving traffic to both Nike’s main website and the whatever.nike.com site created specifically for the campaign. </a:t>
            </a: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6ـ</a:t>
            </a:r>
            <a:r>
              <a:rPr lang="ar-DZ" sz="2800" b="1" dirty="0" smtClean="0">
                <a:solidFill>
                  <a:srgbClr val="C00000"/>
                </a:solidFill>
              </a:rPr>
              <a:t> التسويق الالكتروني\الاتصال التفاعلي</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fr-FR" sz="3000" b="1" u="sng" dirty="0" smtClean="0">
                <a:solidFill>
                  <a:schemeClr val="tx1"/>
                </a:solidFill>
              </a:rPr>
              <a:t>Interactive/Internet Marketing</a:t>
            </a:r>
            <a:r>
              <a:rPr lang="ar-DZ" sz="3000" b="1" u="sng" dirty="0" err="1" smtClean="0">
                <a:solidFill>
                  <a:schemeClr val="tx1"/>
                </a:solidFill>
              </a:rPr>
              <a:t>:</a:t>
            </a:r>
            <a:endParaRPr lang="ar-DZ" sz="3000" b="1" u="sng" dirty="0" smtClean="0">
              <a:solidFill>
                <a:schemeClr val="tx1"/>
              </a:solidFill>
            </a:endParaRPr>
          </a:p>
          <a:p>
            <a:pPr algn="just"/>
            <a:endParaRPr lang="ar-DZ" sz="2800" b="1" u="sng" dirty="0" smtClean="0">
              <a:solidFill>
                <a:schemeClr val="tx1"/>
              </a:solidFill>
            </a:endParaRPr>
          </a:p>
          <a:p>
            <a:pPr lvl="1" algn="just" rtl="1"/>
            <a:r>
              <a:rPr lang="ar-DZ" dirty="0" smtClean="0">
                <a:solidFill>
                  <a:srgbClr val="C00000"/>
                </a:solidFill>
              </a:rPr>
              <a:t>عندما يزور المشاهدون الموقع، يمكنهم الاختيار من بين ستة أو سبع نهايات محتملة للإعلان التجاري، أو قراءة معلومات عن الرياضات والرياضيين الموجودين في الإعلانات، أو شراء الحذاء. كانت الحملة المتكاملة فعالة للغاية في زيادة عدد الزيارات إلى كل من موقع </a:t>
            </a:r>
            <a:r>
              <a:rPr lang="fr-FR" dirty="0" smtClean="0">
                <a:solidFill>
                  <a:srgbClr val="C00000"/>
                </a:solidFill>
              </a:rPr>
              <a:t>Nike </a:t>
            </a:r>
            <a:r>
              <a:rPr lang="ar-DZ" dirty="0" smtClean="0">
                <a:solidFill>
                  <a:srgbClr val="C00000"/>
                </a:solidFill>
              </a:rPr>
              <a:t>الرئيسي وموقع </a:t>
            </a:r>
            <a:r>
              <a:rPr lang="en-US" dirty="0" smtClean="0">
                <a:solidFill>
                  <a:srgbClr val="C00000"/>
                </a:solidFill>
              </a:rPr>
              <a:t>whatever.nike.com</a:t>
            </a:r>
            <a:r>
              <a:rPr lang="fr-FR" dirty="0" smtClean="0">
                <a:solidFill>
                  <a:srgbClr val="C00000"/>
                </a:solidFill>
              </a:rPr>
              <a:t> </a:t>
            </a:r>
            <a:r>
              <a:rPr lang="ar-DZ" dirty="0" smtClean="0">
                <a:solidFill>
                  <a:srgbClr val="C00000"/>
                </a:solidFill>
              </a:rPr>
              <a:t> المصمم خصيصًا للحملة.</a:t>
            </a:r>
            <a:endParaRPr lang="en-US" dirty="0" smtClean="0">
              <a:solidFill>
                <a:srgbClr val="C00000"/>
              </a:solidFill>
            </a:endParaRP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6ـ</a:t>
            </a:r>
            <a:r>
              <a:rPr lang="ar-DZ" sz="2800" b="1" dirty="0" smtClean="0">
                <a:solidFill>
                  <a:srgbClr val="C00000"/>
                </a:solidFill>
              </a:rPr>
              <a:t> التسويق الالكتروني\الاتصال التفاعلي</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fr-FR" sz="3000" b="1" u="sng" dirty="0" smtClean="0">
                <a:solidFill>
                  <a:schemeClr val="tx1"/>
                </a:solidFill>
              </a:rPr>
              <a:t>Interactive/Internet Marketing</a:t>
            </a:r>
            <a:r>
              <a:rPr lang="ar-DZ" sz="3000" b="1" u="sng" dirty="0" err="1" smtClean="0">
                <a:solidFill>
                  <a:schemeClr val="tx1"/>
                </a:solidFill>
              </a:rPr>
              <a:t>:</a:t>
            </a:r>
            <a:endParaRPr lang="ar-DZ" sz="3000" b="1" u="sng" dirty="0" smtClean="0">
              <a:solidFill>
                <a:schemeClr val="tx1"/>
              </a:solidFill>
            </a:endParaRPr>
          </a:p>
          <a:p>
            <a:pPr algn="just"/>
            <a:endParaRPr lang="ar-DZ" sz="2800" b="1" u="sng" dirty="0" smtClean="0">
              <a:solidFill>
                <a:schemeClr val="tx1"/>
              </a:solidFill>
            </a:endParaRPr>
          </a:p>
          <a:p>
            <a:pPr lvl="1" algn="just"/>
            <a:r>
              <a:rPr lang="fr-FR" sz="3200" dirty="0" smtClean="0">
                <a:solidFill>
                  <a:schemeClr val="tx1"/>
                </a:solidFill>
              </a:rPr>
              <a:t>The “</a:t>
            </a:r>
            <a:r>
              <a:rPr lang="fr-FR" sz="3200" b="1" dirty="0" err="1" smtClean="0">
                <a:solidFill>
                  <a:srgbClr val="C00000"/>
                </a:solidFill>
              </a:rPr>
              <a:t>Whatever</a:t>
            </a:r>
            <a:r>
              <a:rPr lang="fr-FR" sz="3200" dirty="0" smtClean="0">
                <a:solidFill>
                  <a:schemeClr val="tx1"/>
                </a:solidFill>
              </a:rPr>
              <a:t>” </a:t>
            </a:r>
            <a:r>
              <a:rPr lang="fr-FR" sz="3200" dirty="0" err="1" smtClean="0">
                <a:solidFill>
                  <a:schemeClr val="tx1"/>
                </a:solidFill>
              </a:rPr>
              <a:t>campaign</a:t>
            </a:r>
            <a:r>
              <a:rPr lang="fr-FR" sz="3200" dirty="0" smtClean="0">
                <a:solidFill>
                  <a:schemeClr val="tx1"/>
                </a:solidFill>
              </a:rPr>
              <a:t> </a:t>
            </a:r>
            <a:r>
              <a:rPr lang="en-US" sz="3200" dirty="0" smtClean="0">
                <a:solidFill>
                  <a:schemeClr val="tx1"/>
                </a:solidFill>
              </a:rPr>
              <a:t>was also very effective in terms of sales as it helped make the </a:t>
            </a:r>
            <a:r>
              <a:rPr lang="en-US" sz="3200" b="1" dirty="0" smtClean="0">
                <a:solidFill>
                  <a:srgbClr val="C00000"/>
                </a:solidFill>
              </a:rPr>
              <a:t>Air Cross Trainer II Nike</a:t>
            </a:r>
            <a:r>
              <a:rPr lang="en-US" sz="3200" dirty="0" smtClean="0">
                <a:solidFill>
                  <a:schemeClr val="tx1"/>
                </a:solidFill>
              </a:rPr>
              <a:t>’s best-selling shoe soon </a:t>
            </a:r>
            <a:r>
              <a:rPr lang="fr-FR" sz="3200" dirty="0" err="1" smtClean="0">
                <a:solidFill>
                  <a:schemeClr val="tx1"/>
                </a:solidFill>
              </a:rPr>
              <a:t>after</a:t>
            </a:r>
            <a:r>
              <a:rPr lang="fr-FR" sz="3200" dirty="0" smtClean="0">
                <a:solidFill>
                  <a:schemeClr val="tx1"/>
                </a:solidFill>
              </a:rPr>
              <a:t> the </a:t>
            </a:r>
            <a:r>
              <a:rPr lang="fr-FR" sz="3200" dirty="0" err="1" smtClean="0">
                <a:solidFill>
                  <a:schemeClr val="tx1"/>
                </a:solidFill>
              </a:rPr>
              <a:t>ads</a:t>
            </a:r>
            <a:r>
              <a:rPr lang="fr-FR" sz="3200" dirty="0" smtClean="0">
                <a:solidFill>
                  <a:schemeClr val="tx1"/>
                </a:solidFill>
              </a:rPr>
              <a:t> </a:t>
            </a:r>
            <a:r>
              <a:rPr lang="fr-FR" sz="3200" dirty="0" err="1" smtClean="0">
                <a:solidFill>
                  <a:schemeClr val="tx1"/>
                </a:solidFill>
              </a:rPr>
              <a:t>debuted</a:t>
            </a:r>
            <a:r>
              <a:rPr lang="fr-FR" sz="3200" dirty="0" smtClean="0">
                <a:solidFill>
                  <a:schemeClr val="tx1"/>
                </a:solidFill>
              </a:rPr>
              <a:t>.</a:t>
            </a:r>
            <a:endParaRPr lang="en-US" sz="3200" dirty="0" smtClean="0">
              <a:solidFill>
                <a:schemeClr val="tx1"/>
              </a:solidFill>
            </a:endParaRP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116632"/>
            <a:ext cx="6120680" cy="1152128"/>
          </a:xfrm>
        </p:spPr>
        <p:txBody>
          <a:bodyPr>
            <a:normAutofit/>
          </a:bodyPr>
          <a:lstStyle/>
          <a:p>
            <a:pPr rtl="1"/>
            <a:r>
              <a:rPr lang="ar-DZ" sz="3600" b="1" dirty="0" smtClean="0">
                <a:solidFill>
                  <a:srgbClr val="C00000"/>
                </a:solidFill>
              </a:rPr>
              <a:t>الاتصال التسويقي</a:t>
            </a:r>
            <a:br>
              <a:rPr lang="ar-DZ" sz="3600" b="1" dirty="0" smtClean="0">
                <a:solidFill>
                  <a:srgbClr val="C00000"/>
                </a:solidFill>
              </a:rPr>
            </a:br>
            <a:r>
              <a:rPr lang="ar-DZ" sz="2400" b="1" dirty="0" smtClean="0"/>
              <a:t> </a:t>
            </a:r>
            <a:r>
              <a:rPr lang="ar-DZ" sz="2800" b="1" dirty="0" err="1" smtClean="0">
                <a:solidFill>
                  <a:srgbClr val="C00000"/>
                </a:solidFill>
              </a:rPr>
              <a:t>6ـ</a:t>
            </a:r>
            <a:r>
              <a:rPr lang="ar-DZ" sz="2800" b="1" dirty="0" smtClean="0">
                <a:solidFill>
                  <a:srgbClr val="C00000"/>
                </a:solidFill>
              </a:rPr>
              <a:t> التسويق الالكتروني\الاتصال التفاعلي</a:t>
            </a:r>
            <a:endParaRPr lang="fr-FR" sz="2800" dirty="0">
              <a:solidFill>
                <a:srgbClr val="C00000"/>
              </a:solidFill>
            </a:endParaRPr>
          </a:p>
        </p:txBody>
      </p:sp>
      <p:sp>
        <p:nvSpPr>
          <p:cNvPr id="3" name="Sous-titre 2"/>
          <p:cNvSpPr>
            <a:spLocks noGrp="1"/>
          </p:cNvSpPr>
          <p:nvPr>
            <p:ph type="subTitle" idx="1"/>
          </p:nvPr>
        </p:nvSpPr>
        <p:spPr>
          <a:xfrm>
            <a:off x="323528" y="1484784"/>
            <a:ext cx="8496944" cy="5184576"/>
          </a:xfrm>
        </p:spPr>
        <p:txBody>
          <a:bodyPr>
            <a:normAutofit/>
          </a:bodyPr>
          <a:lstStyle/>
          <a:p>
            <a:pPr rtl="1"/>
            <a:endParaRPr lang="ar-DZ" sz="2800" b="1" dirty="0" smtClean="0">
              <a:solidFill>
                <a:schemeClr val="tx1"/>
              </a:solidFill>
            </a:endParaRPr>
          </a:p>
          <a:p>
            <a:pPr algn="just"/>
            <a:r>
              <a:rPr lang="fr-FR" sz="3000" b="1" u="sng" dirty="0" smtClean="0">
                <a:solidFill>
                  <a:schemeClr val="tx1"/>
                </a:solidFill>
              </a:rPr>
              <a:t>Interactive/Internet Marketing</a:t>
            </a:r>
            <a:r>
              <a:rPr lang="ar-DZ" sz="3000" b="1" u="sng" dirty="0" err="1" smtClean="0">
                <a:solidFill>
                  <a:schemeClr val="tx1"/>
                </a:solidFill>
              </a:rPr>
              <a:t>:</a:t>
            </a:r>
            <a:endParaRPr lang="ar-DZ" sz="3000" b="1" u="sng" dirty="0" smtClean="0">
              <a:solidFill>
                <a:schemeClr val="tx1"/>
              </a:solidFill>
            </a:endParaRPr>
          </a:p>
          <a:p>
            <a:pPr algn="just"/>
            <a:endParaRPr lang="ar-DZ" sz="2800" b="1" u="sng" dirty="0" smtClean="0">
              <a:solidFill>
                <a:schemeClr val="tx1"/>
              </a:solidFill>
            </a:endParaRPr>
          </a:p>
          <a:p>
            <a:pPr lvl="1" algn="just" rtl="1"/>
            <a:r>
              <a:rPr lang="ar-DZ" dirty="0" smtClean="0">
                <a:solidFill>
                  <a:srgbClr val="C00000"/>
                </a:solidFill>
              </a:rPr>
              <a:t>كانت حملة </a:t>
            </a:r>
            <a:r>
              <a:rPr lang="fr-FR" dirty="0" err="1" smtClean="0">
                <a:solidFill>
                  <a:srgbClr val="C00000"/>
                </a:solidFill>
              </a:rPr>
              <a:t>Whatever</a:t>
            </a:r>
            <a:r>
              <a:rPr lang="fr-FR" dirty="0" smtClean="0">
                <a:solidFill>
                  <a:srgbClr val="C00000"/>
                </a:solidFill>
              </a:rPr>
              <a:t>" </a:t>
            </a:r>
            <a:r>
              <a:rPr lang="ar-DZ" dirty="0" smtClean="0">
                <a:solidFill>
                  <a:srgbClr val="C00000"/>
                </a:solidFill>
              </a:rPr>
              <a:t> ”  أيضًا فعالة جدًا من حيث المبيعات حيث ساعدت في جعل حذاء الشركة </a:t>
            </a:r>
            <a:r>
              <a:rPr lang="fr-FR" dirty="0" smtClean="0">
                <a:solidFill>
                  <a:srgbClr val="C00000"/>
                </a:solidFill>
              </a:rPr>
              <a:t>Air Cross Trainer II </a:t>
            </a:r>
            <a:r>
              <a:rPr lang="ar-DZ" dirty="0" smtClean="0">
                <a:solidFill>
                  <a:srgbClr val="C00000"/>
                </a:solidFill>
              </a:rPr>
              <a:t> الأكثر مبيعًا بعد وقت قصير من ظهور الحملة.</a:t>
            </a:r>
            <a:endParaRPr lang="en-US" dirty="0" smtClean="0">
              <a:solidFill>
                <a:srgbClr val="C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3703</TotalTime>
  <Words>5318</Words>
  <Application>Microsoft Office PowerPoint</Application>
  <PresentationFormat>On-screen Show (4:3)</PresentationFormat>
  <Paragraphs>684</Paragraphs>
  <Slides>93</Slides>
  <Notes>0</Notes>
  <HiddenSlides>0</HiddenSlides>
  <MMClips>0</MMClips>
  <ScaleCrop>false</ScaleCrop>
  <HeadingPairs>
    <vt:vector size="4" baseType="variant">
      <vt:variant>
        <vt:lpstr>Theme</vt:lpstr>
      </vt:variant>
      <vt:variant>
        <vt:i4>1</vt:i4>
      </vt:variant>
      <vt:variant>
        <vt:lpstr>Slide Titles</vt:lpstr>
      </vt:variant>
      <vt:variant>
        <vt:i4>93</vt:i4>
      </vt:variant>
    </vt:vector>
  </HeadingPairs>
  <TitlesOfParts>
    <vt:vector size="94" baseType="lpstr">
      <vt:lpstr>Thème Office</vt:lpstr>
      <vt:lpstr> الاتصال</vt:lpstr>
      <vt:lpstr> الاتصال</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 الاتصال</vt:lpstr>
      <vt:lpstr> الاتصال</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vt:lpstr>
      <vt:lpstr>الاتصال الاتصال التسويقي (الترويج)</vt:lpstr>
      <vt:lpstr> الاتصال</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More than 200 companies each spend over $100 million a year on advertising in the United States.</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 </vt:lpstr>
      <vt:lpstr>الاتصال  الاتصال التسويقي (الترويج)</vt:lpstr>
      <vt:lpstr>الاتصال  الاتصال التسويقي (الترويج)  2ـ تنشيط المبيعات </vt:lpstr>
      <vt:lpstr>الاتصال  الاتصال التسويقي (الترويج)</vt:lpstr>
      <vt:lpstr> 2ـ تنشيط المبيعات </vt:lpstr>
      <vt:lpstr>الاتصال التسويقي  3ـ النشر والعلاقات العامّة</vt:lpstr>
      <vt:lpstr>الاتصال التسويقي  3ـ النشر والعلاقات العامّة</vt:lpstr>
      <vt:lpstr>الاتصال التسويقي  3ـ النشر والعلاقات العامّة</vt:lpstr>
      <vt:lpstr>الاتصال التسويقي  3ـ النشر والعلاقات العامّة</vt:lpstr>
      <vt:lpstr>الاتصال التسويقي  3ـ النشر والعلاقات العامّة</vt:lpstr>
      <vt:lpstr>الاتصال التسويقي  3ـ النشر والعلاقات العامّة</vt:lpstr>
      <vt:lpstr>الاتصال التسويقي  3ـ النشر والعلاقات العامّة</vt:lpstr>
      <vt:lpstr>الاتصال التسويقي  3ـ النشر والعلاقات العامّة</vt:lpstr>
      <vt:lpstr>الاتصال التسويقي  3ـ النشر والعلاقات العامّة</vt:lpstr>
      <vt:lpstr>الاتصال التسويقي  3ـ النشر والعلاقات العامّة</vt:lpstr>
      <vt:lpstr>الاتصال التسويقي  3ـ النشر والعلاقات العامّة</vt:lpstr>
      <vt:lpstr>الاتصال التسويقي  3ـ النشر والعلاقات العامّة</vt:lpstr>
      <vt:lpstr>الاتصال التسويقي  3ـ النشر والعلاقات العامّة</vt:lpstr>
      <vt:lpstr>الاتصال التسويقي  3ـ النشر والعلاقات العامّة</vt:lpstr>
      <vt:lpstr>الاتصال التسويقي  3ـ النشر والعلاقات العامّة</vt:lpstr>
      <vt:lpstr>الاتصال التسويقي  3ـ النشر والعلاقات العامّة</vt:lpstr>
      <vt:lpstr>الاتصال التسويقي  3ـ النشر والعلاقات العامّة</vt:lpstr>
      <vt:lpstr>الاتصال التسويقي  3ـ النشر والعلاقات العامّة</vt:lpstr>
      <vt:lpstr>الاتصال التسويقي  3ـ النشر والعلاقات العامّة</vt:lpstr>
      <vt:lpstr>الاتصال التسويقي  3ـ النشر والعلاقات العامّة</vt:lpstr>
      <vt:lpstr>الاتصال التسويقي  4ـ البيع الشخصي (قوّة البيع)</vt:lpstr>
      <vt:lpstr>الاتصال التسويقي  4ـ البيع الشخصي (قوّة البيع)</vt:lpstr>
      <vt:lpstr>الاتصال التسويقي  4ـ البيع الشخصي (قوّة البيع)</vt:lpstr>
      <vt:lpstr>الاتصال التسويقي  4ـ البيع الشخصي (قوّة البيع)</vt:lpstr>
      <vt:lpstr>الاتصال التسويقي  5ـ التسويق المباشر</vt:lpstr>
      <vt:lpstr>الاتصال التسويقي  5ـ التسويق المباشر</vt:lpstr>
      <vt:lpstr>الاتصال التسويقي  5ـ التسويق المباشر</vt:lpstr>
      <vt:lpstr>الاتصال التسويقي  6ـ التسويق الالكتروني\الاتصال التفاعلي</vt:lpstr>
      <vt:lpstr>الاتصال التسويقي  6ـ التسويق الالكتروني\الاتصال التفاعلي</vt:lpstr>
      <vt:lpstr>الاتصال التسويقي  6ـ التسويق الالكتروني\الاتصال التفاعلي</vt:lpstr>
      <vt:lpstr>الاتصال التسويقي  6ـ التسويق الالكتروني\الاتصال التفاعلي</vt:lpstr>
      <vt:lpstr>الاتصال التسويقي  6ـ التسويق الالكتروني\الاتصال التفاعلي</vt:lpstr>
      <vt:lpstr>الاتصال التسويقي  6ـ التسويق الالكتروني\الاتصال التفاعلي</vt:lpstr>
      <vt:lpstr>الاتصال التسويقي  6ـ التسويق الالكتروني\الاتصال التفاعلي</vt:lpstr>
      <vt:lpstr>الاتصال التسويقي  6ـ التسويق الالكتروني\الاتصال التفاعلي</vt:lpstr>
      <vt:lpstr>الاتصال التسويقي  6ـ التسويق الالكتروني\الاتصال التفاعلي</vt:lpstr>
      <vt:lpstr>الاتصال التسويقي  6ـ التسويق الالكتروني\الاتصال التفاعلي</vt:lpstr>
      <vt:lpstr>الاتصال التسويقي  6ـ التسويق الالكتروني\الاتصال التفاعلي</vt:lpstr>
      <vt:lpstr>الاتصال التسويقي  6ـ التسويق الالكتروني\الاتصال التفاعلي</vt:lpstr>
      <vt:lpstr>الاتصال التسويقي  6ـ التسويق الالكتروني\الاتصال التفاعلي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الاتصالات التسويقية المتكاملة Integrated Marketing Communications (IMC)</dc:title>
  <dc:creator>PC</dc:creator>
  <cp:lastModifiedBy>MS</cp:lastModifiedBy>
  <cp:revision>259</cp:revision>
  <dcterms:created xsi:type="dcterms:W3CDTF">2015-10-24T08:40:37Z</dcterms:created>
  <dcterms:modified xsi:type="dcterms:W3CDTF">2025-04-10T09:17:15Z</dcterms:modified>
</cp:coreProperties>
</file>