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8" r:id="rId31"/>
    <p:sldId id="287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1DF9-D372-423F-9DFB-6D06CB762060}" type="datetimeFigureOut">
              <a:rPr lang="fr-FR" smtClean="0"/>
              <a:t>05/04/2025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2D9D-77EB-46FF-9EA8-3A9793539DC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1DF9-D372-423F-9DFB-6D06CB762060}" type="datetimeFigureOut">
              <a:rPr lang="fr-FR" smtClean="0"/>
              <a:t>05/04/2025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2D9D-77EB-46FF-9EA8-3A9793539DC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1DF9-D372-423F-9DFB-6D06CB762060}" type="datetimeFigureOut">
              <a:rPr lang="fr-FR" smtClean="0"/>
              <a:t>05/04/2025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2D9D-77EB-46FF-9EA8-3A9793539DC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1DF9-D372-423F-9DFB-6D06CB762060}" type="datetimeFigureOut">
              <a:rPr lang="fr-FR" smtClean="0"/>
              <a:t>05/04/2025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2D9D-77EB-46FF-9EA8-3A9793539DC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1DF9-D372-423F-9DFB-6D06CB762060}" type="datetimeFigureOut">
              <a:rPr lang="fr-FR" smtClean="0"/>
              <a:t>05/04/2025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2D9D-77EB-46FF-9EA8-3A9793539DC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1DF9-D372-423F-9DFB-6D06CB762060}" type="datetimeFigureOut">
              <a:rPr lang="fr-FR" smtClean="0"/>
              <a:t>05/04/2025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2D9D-77EB-46FF-9EA8-3A9793539DC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1DF9-D372-423F-9DFB-6D06CB762060}" type="datetimeFigureOut">
              <a:rPr lang="fr-FR" smtClean="0"/>
              <a:t>05/04/2025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2D9D-77EB-46FF-9EA8-3A9793539DC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1DF9-D372-423F-9DFB-6D06CB762060}" type="datetimeFigureOut">
              <a:rPr lang="fr-FR" smtClean="0"/>
              <a:t>05/04/2025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2D9D-77EB-46FF-9EA8-3A9793539DC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1DF9-D372-423F-9DFB-6D06CB762060}" type="datetimeFigureOut">
              <a:rPr lang="fr-FR" smtClean="0"/>
              <a:t>05/04/2025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2D9D-77EB-46FF-9EA8-3A9793539DC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1DF9-D372-423F-9DFB-6D06CB762060}" type="datetimeFigureOut">
              <a:rPr lang="fr-FR" smtClean="0"/>
              <a:t>05/04/2025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2D9D-77EB-46FF-9EA8-3A9793539DC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1DF9-D372-423F-9DFB-6D06CB762060}" type="datetimeFigureOut">
              <a:rPr lang="fr-FR" smtClean="0"/>
              <a:t>05/04/2025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2D9D-77EB-46FF-9EA8-3A9793539DC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D1DF9-D372-423F-9DFB-6D06CB762060}" type="datetimeFigureOut">
              <a:rPr lang="fr-FR" smtClean="0"/>
              <a:t>05/04/2025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C2D9D-77EB-46FF-9EA8-3A9793539DCC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214291"/>
            <a:ext cx="7772400" cy="1143008"/>
          </a:xfrm>
        </p:spPr>
        <p:txBody>
          <a:bodyPr>
            <a:noAutofit/>
          </a:bodyPr>
          <a:lstStyle/>
          <a:p>
            <a:r>
              <a:rPr lang="en-US" sz="3600" b="1" dirty="0"/>
              <a:t>Developing Pricing Strategies and Programs</a:t>
            </a:r>
            <a:endParaRPr lang="fr-F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500174"/>
            <a:ext cx="8786874" cy="5143536"/>
          </a:xfrm>
        </p:spPr>
        <p:txBody>
          <a:bodyPr/>
          <a:lstStyle/>
          <a:p>
            <a:pPr algn="just"/>
            <a:endParaRPr lang="en-US" dirty="0" smtClean="0">
              <a:solidFill>
                <a:schemeClr val="tx1"/>
              </a:solidFill>
            </a:endParaRPr>
          </a:p>
          <a:p>
            <a:pPr algn="just"/>
            <a:endParaRPr lang="en-US" b="1" dirty="0" smtClean="0">
              <a:solidFill>
                <a:schemeClr val="tx1"/>
              </a:solidFill>
            </a:endParaRPr>
          </a:p>
          <a:p>
            <a:pPr algn="just"/>
            <a:r>
              <a:rPr lang="en-US" b="1" dirty="0" smtClean="0">
                <a:solidFill>
                  <a:schemeClr val="tx1"/>
                </a:solidFill>
              </a:rPr>
              <a:t>Price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is the one element of the marketing mix that </a:t>
            </a:r>
            <a:r>
              <a:rPr lang="en-US" u="sng" dirty="0">
                <a:solidFill>
                  <a:schemeClr val="tx1"/>
                </a:solidFill>
              </a:rPr>
              <a:t>produces revenue</a:t>
            </a:r>
            <a:r>
              <a:rPr lang="en-US" dirty="0">
                <a:solidFill>
                  <a:schemeClr val="tx1"/>
                </a:solidFill>
              </a:rPr>
              <a:t>; the other </a:t>
            </a:r>
            <a:r>
              <a:rPr lang="en-US" dirty="0" smtClean="0">
                <a:solidFill>
                  <a:schemeClr val="tx1"/>
                </a:solidFill>
              </a:rPr>
              <a:t>elements </a:t>
            </a:r>
            <a:r>
              <a:rPr lang="fr-FR" dirty="0" err="1" smtClean="0">
                <a:solidFill>
                  <a:schemeClr val="tx1"/>
                </a:solidFill>
              </a:rPr>
              <a:t>produce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costs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b="1" dirty="0">
                <a:solidFill>
                  <a:schemeClr val="tx1"/>
                </a:solidFill>
              </a:rPr>
              <a:t>Price</a:t>
            </a:r>
            <a:r>
              <a:rPr lang="en-US" dirty="0">
                <a:solidFill>
                  <a:schemeClr val="tx1"/>
                </a:solidFill>
              </a:rPr>
              <a:t> also </a:t>
            </a:r>
            <a:r>
              <a:rPr lang="en-US" u="sng" dirty="0">
                <a:solidFill>
                  <a:schemeClr val="tx1"/>
                </a:solidFill>
              </a:rPr>
              <a:t>communicates</a:t>
            </a:r>
            <a:r>
              <a:rPr lang="en-US" dirty="0">
                <a:solidFill>
                  <a:schemeClr val="tx1"/>
                </a:solidFill>
              </a:rPr>
              <a:t> the company’s intended </a:t>
            </a:r>
            <a:r>
              <a:rPr lang="en-US" u="sng" dirty="0">
                <a:solidFill>
                  <a:schemeClr val="tx1"/>
                </a:solidFill>
              </a:rPr>
              <a:t>value positioning</a:t>
            </a:r>
            <a:r>
              <a:rPr lang="en-US" dirty="0">
                <a:solidFill>
                  <a:schemeClr val="tx1"/>
                </a:solidFill>
              </a:rPr>
              <a:t> of its </a:t>
            </a:r>
            <a:r>
              <a:rPr lang="en-US" dirty="0" smtClean="0">
                <a:solidFill>
                  <a:schemeClr val="tx1"/>
                </a:solidFill>
              </a:rPr>
              <a:t>product </a:t>
            </a:r>
            <a:r>
              <a:rPr lang="fr-FR" dirty="0" smtClean="0">
                <a:solidFill>
                  <a:schemeClr val="tx1"/>
                </a:solidFill>
              </a:rPr>
              <a:t>or </a:t>
            </a:r>
            <a:r>
              <a:rPr lang="fr-FR" dirty="0">
                <a:solidFill>
                  <a:schemeClr val="tx1"/>
                </a:solidFill>
              </a:rPr>
              <a:t>brand.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857257"/>
          </a:xfrm>
        </p:spPr>
        <p:txBody>
          <a:bodyPr>
            <a:noAutofit/>
          </a:bodyPr>
          <a:lstStyle/>
          <a:p>
            <a:r>
              <a:rPr lang="en-US" sz="3600" b="1" dirty="0"/>
              <a:t>Developing Pricing Strategies and Programs</a:t>
            </a:r>
            <a:endParaRPr lang="fr-F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786874" cy="5500726"/>
          </a:xfrm>
        </p:spPr>
        <p:txBody>
          <a:bodyPr>
            <a:normAutofit/>
          </a:bodyPr>
          <a:lstStyle/>
          <a:p>
            <a:pPr algn="just"/>
            <a:endParaRPr lang="en-US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I-</a:t>
            </a:r>
            <a:r>
              <a:rPr lang="fr-FR" b="1" dirty="0" err="1" smtClean="0">
                <a:solidFill>
                  <a:schemeClr val="tx1"/>
                </a:solidFill>
              </a:rPr>
              <a:t>Understanding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Pricing</a:t>
            </a:r>
            <a:endParaRPr lang="fr-FR" b="1" dirty="0" smtClean="0">
              <a:solidFill>
                <a:schemeClr val="tx1"/>
              </a:solidFill>
            </a:endParaRPr>
          </a:p>
          <a:p>
            <a:endParaRPr lang="en-US" b="1" i="1" dirty="0" smtClean="0">
              <a:solidFill>
                <a:schemeClr val="tx1"/>
              </a:solidFill>
            </a:endParaRPr>
          </a:p>
          <a:p>
            <a:pPr algn="just"/>
            <a:r>
              <a:rPr lang="en-US" b="1" u="sng" dirty="0" smtClean="0">
                <a:solidFill>
                  <a:schemeClr val="tx1"/>
                </a:solidFill>
              </a:rPr>
              <a:t>Both buyers and sellers now can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en-US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tx1"/>
                </a:solidFill>
              </a:rPr>
              <a:t>Negotiate prices in </a:t>
            </a:r>
            <a:r>
              <a:rPr lang="en-US" b="1" i="1" u="sng" dirty="0" smtClean="0">
                <a:solidFill>
                  <a:schemeClr val="tx1"/>
                </a:solidFill>
              </a:rPr>
              <a:t>online</a:t>
            </a:r>
            <a:r>
              <a:rPr lang="en-US" i="1" dirty="0" smtClean="0">
                <a:solidFill>
                  <a:schemeClr val="tx1"/>
                </a:solidFill>
              </a:rPr>
              <a:t> auctions and exchanges or even in person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857257"/>
          </a:xfrm>
        </p:spPr>
        <p:txBody>
          <a:bodyPr>
            <a:noAutofit/>
          </a:bodyPr>
          <a:lstStyle/>
          <a:p>
            <a:r>
              <a:rPr lang="en-US" sz="3600" b="1" dirty="0"/>
              <a:t>Developing Pricing Strategies and Programs</a:t>
            </a:r>
            <a:endParaRPr lang="fr-F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786874" cy="5500726"/>
          </a:xfrm>
        </p:spPr>
        <p:txBody>
          <a:bodyPr>
            <a:normAutofit/>
          </a:bodyPr>
          <a:lstStyle/>
          <a:p>
            <a:pPr algn="just"/>
            <a:endParaRPr lang="en-US" b="1" dirty="0" smtClean="0">
              <a:solidFill>
                <a:schemeClr val="tx1"/>
              </a:solidFill>
            </a:endParaRPr>
          </a:p>
          <a:p>
            <a:r>
              <a:rPr lang="fr-FR" b="1" i="1" dirty="0" smtClean="0">
                <a:solidFill>
                  <a:schemeClr val="tx1"/>
                </a:solidFill>
              </a:rPr>
              <a:t>II-A </a:t>
            </a:r>
            <a:r>
              <a:rPr lang="fr-FR" b="1" i="1" dirty="0">
                <a:solidFill>
                  <a:schemeClr val="tx1"/>
                </a:solidFill>
              </a:rPr>
              <a:t>CHANGING PRICING </a:t>
            </a:r>
            <a:r>
              <a:rPr lang="fr-FR" b="1" i="1" dirty="0" smtClean="0">
                <a:solidFill>
                  <a:schemeClr val="tx1"/>
                </a:solidFill>
              </a:rPr>
              <a:t>ENVIRONMENT</a:t>
            </a:r>
          </a:p>
          <a:p>
            <a:endParaRPr lang="en-US" b="1" i="1" dirty="0" smtClean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Pricing practices have changed significantly, </a:t>
            </a:r>
            <a:r>
              <a:rPr lang="en-US" b="1" dirty="0" smtClean="0">
                <a:solidFill>
                  <a:schemeClr val="tx1"/>
                </a:solidFill>
              </a:rPr>
              <a:t>due to </a:t>
            </a:r>
            <a:r>
              <a:rPr lang="en-US" dirty="0">
                <a:solidFill>
                  <a:schemeClr val="tx1"/>
                </a:solidFill>
              </a:rPr>
              <a:t>recession in 2008–2009, </a:t>
            </a:r>
            <a:r>
              <a:rPr lang="en-US" dirty="0" smtClean="0">
                <a:solidFill>
                  <a:schemeClr val="tx1"/>
                </a:solidFill>
              </a:rPr>
              <a:t>a slow </a:t>
            </a:r>
            <a:r>
              <a:rPr lang="en-US" dirty="0">
                <a:solidFill>
                  <a:schemeClr val="tx1"/>
                </a:solidFill>
              </a:rPr>
              <a:t>recovery, and rapid technological advances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Instead of </a:t>
            </a:r>
            <a:r>
              <a:rPr lang="en-US" b="1" dirty="0" smtClean="0">
                <a:solidFill>
                  <a:schemeClr val="tx1"/>
                </a:solidFill>
              </a:rPr>
              <a:t>buying</a:t>
            </a:r>
            <a:r>
              <a:rPr lang="en-US" dirty="0" smtClean="0">
                <a:solidFill>
                  <a:schemeClr val="tx1"/>
                </a:solidFill>
              </a:rPr>
              <a:t>, r</a:t>
            </a:r>
            <a:r>
              <a:rPr lang="en-US" b="1" dirty="0" smtClean="0">
                <a:solidFill>
                  <a:schemeClr val="tx1"/>
                </a:solidFill>
              </a:rPr>
              <a:t>enting</a:t>
            </a:r>
            <a:r>
              <a:rPr lang="en-US" b="1" dirty="0">
                <a:solidFill>
                  <a:schemeClr val="tx1"/>
                </a:solidFill>
              </a:rPr>
              <a:t>, borrowing, and sharing </a:t>
            </a:r>
            <a:r>
              <a:rPr lang="en-US" dirty="0">
                <a:solidFill>
                  <a:schemeClr val="tx1"/>
                </a:solidFill>
              </a:rPr>
              <a:t>are </a:t>
            </a:r>
            <a:r>
              <a:rPr lang="en-US" dirty="0" smtClean="0">
                <a:solidFill>
                  <a:schemeClr val="tx1"/>
                </a:solidFill>
              </a:rPr>
              <a:t>becoming valid </a:t>
            </a:r>
            <a:r>
              <a:rPr lang="en-US" dirty="0">
                <a:solidFill>
                  <a:schemeClr val="tx1"/>
                </a:solidFill>
              </a:rPr>
              <a:t>options to </a:t>
            </a:r>
            <a:r>
              <a:rPr lang="en-US" dirty="0" smtClean="0">
                <a:solidFill>
                  <a:schemeClr val="tx1"/>
                </a:solidFill>
              </a:rPr>
              <a:t>many of the new </a:t>
            </a:r>
            <a:r>
              <a:rPr lang="en-US" b="1" dirty="0" smtClean="0">
                <a:solidFill>
                  <a:schemeClr val="tx1"/>
                </a:solidFill>
              </a:rPr>
              <a:t>millennial generation.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857257"/>
          </a:xfrm>
        </p:spPr>
        <p:txBody>
          <a:bodyPr>
            <a:noAutofit/>
          </a:bodyPr>
          <a:lstStyle/>
          <a:p>
            <a:r>
              <a:rPr lang="en-US" sz="3600" b="1" dirty="0"/>
              <a:t>Developing Pricing Strategies and Programs</a:t>
            </a:r>
            <a:endParaRPr lang="fr-F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786874" cy="5500726"/>
          </a:xfrm>
        </p:spPr>
        <p:txBody>
          <a:bodyPr>
            <a:normAutofit/>
          </a:bodyPr>
          <a:lstStyle/>
          <a:p>
            <a:pPr algn="just"/>
            <a:endParaRPr lang="en-US" b="1" dirty="0" smtClean="0">
              <a:solidFill>
                <a:schemeClr val="tx1"/>
              </a:solidFill>
            </a:endParaRPr>
          </a:p>
          <a:p>
            <a:r>
              <a:rPr lang="fr-FR" b="1" i="1" dirty="0" smtClean="0">
                <a:solidFill>
                  <a:schemeClr val="tx1"/>
                </a:solidFill>
              </a:rPr>
              <a:t>II-A </a:t>
            </a:r>
            <a:r>
              <a:rPr lang="fr-FR" b="1" i="1" dirty="0">
                <a:solidFill>
                  <a:schemeClr val="tx1"/>
                </a:solidFill>
              </a:rPr>
              <a:t>CHANGING PRICING </a:t>
            </a:r>
            <a:r>
              <a:rPr lang="fr-FR" b="1" i="1" dirty="0" smtClean="0">
                <a:solidFill>
                  <a:schemeClr val="tx1"/>
                </a:solidFill>
              </a:rPr>
              <a:t>ENVIRONMENT</a:t>
            </a:r>
          </a:p>
          <a:p>
            <a:endParaRPr lang="en-US" b="1" i="1" dirty="0" smtClean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Some say these new behaviors are creating a </a:t>
            </a:r>
            <a:r>
              <a:rPr lang="en-US" b="1" dirty="0">
                <a:solidFill>
                  <a:schemeClr val="tx1"/>
                </a:solidFill>
              </a:rPr>
              <a:t>sharing economy </a:t>
            </a:r>
            <a:r>
              <a:rPr lang="en-US" dirty="0">
                <a:solidFill>
                  <a:schemeClr val="tx1"/>
                </a:solidFill>
              </a:rPr>
              <a:t>in which consumers </a:t>
            </a:r>
            <a:r>
              <a:rPr lang="en-US" dirty="0" smtClean="0">
                <a:solidFill>
                  <a:schemeClr val="tx1"/>
                </a:solidFill>
              </a:rPr>
              <a:t>share bikes</a:t>
            </a:r>
            <a:r>
              <a:rPr lang="en-US" dirty="0">
                <a:solidFill>
                  <a:schemeClr val="tx1"/>
                </a:solidFill>
              </a:rPr>
              <a:t>, cars, </a:t>
            </a:r>
            <a:r>
              <a:rPr lang="en-US" dirty="0" smtClean="0">
                <a:solidFill>
                  <a:schemeClr val="tx1"/>
                </a:solidFill>
              </a:rPr>
              <a:t>clothes, </a:t>
            </a:r>
            <a:r>
              <a:rPr lang="en-US" dirty="0">
                <a:solidFill>
                  <a:schemeClr val="tx1"/>
                </a:solidFill>
              </a:rPr>
              <a:t>apartments, tools, and skills and extracting more value from </a:t>
            </a:r>
            <a:r>
              <a:rPr lang="en-US" dirty="0" smtClean="0">
                <a:solidFill>
                  <a:schemeClr val="tx1"/>
                </a:solidFill>
              </a:rPr>
              <a:t>what </a:t>
            </a:r>
            <a:r>
              <a:rPr lang="fr-FR" dirty="0" err="1" smtClean="0">
                <a:solidFill>
                  <a:schemeClr val="tx1"/>
                </a:solidFill>
              </a:rPr>
              <a:t>they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already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own</a:t>
            </a:r>
            <a:r>
              <a:rPr lang="fr-FR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“We’re moving from a </a:t>
            </a:r>
            <a:r>
              <a:rPr lang="en-US" dirty="0" smtClean="0">
                <a:solidFill>
                  <a:schemeClr val="tx1"/>
                </a:solidFill>
              </a:rPr>
              <a:t>world where </a:t>
            </a:r>
            <a:r>
              <a:rPr lang="en-US" dirty="0">
                <a:solidFill>
                  <a:schemeClr val="tx1"/>
                </a:solidFill>
              </a:rPr>
              <a:t>we’re organized around ownership to one organized around access to assets.”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857257"/>
          </a:xfrm>
        </p:spPr>
        <p:txBody>
          <a:bodyPr>
            <a:noAutofit/>
          </a:bodyPr>
          <a:lstStyle/>
          <a:p>
            <a:r>
              <a:rPr lang="en-US" sz="3600" b="1" dirty="0"/>
              <a:t>Developing Pricing Strategies and Programs</a:t>
            </a:r>
            <a:endParaRPr lang="fr-F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786874" cy="5500726"/>
          </a:xfrm>
        </p:spPr>
        <p:txBody>
          <a:bodyPr>
            <a:normAutofit/>
          </a:bodyPr>
          <a:lstStyle/>
          <a:p>
            <a:pPr algn="just"/>
            <a:endParaRPr lang="en-US" b="1" dirty="0" smtClean="0">
              <a:solidFill>
                <a:schemeClr val="tx1"/>
              </a:solidFill>
            </a:endParaRPr>
          </a:p>
          <a:p>
            <a:r>
              <a:rPr lang="fr-FR" b="1" i="1" dirty="0" smtClean="0">
                <a:solidFill>
                  <a:schemeClr val="tx1"/>
                </a:solidFill>
              </a:rPr>
              <a:t>II-A </a:t>
            </a:r>
            <a:r>
              <a:rPr lang="fr-FR" b="1" i="1" dirty="0">
                <a:solidFill>
                  <a:schemeClr val="tx1"/>
                </a:solidFill>
              </a:rPr>
              <a:t>CHANGING PRICING </a:t>
            </a:r>
            <a:r>
              <a:rPr lang="fr-FR" b="1" i="1" dirty="0" smtClean="0">
                <a:solidFill>
                  <a:schemeClr val="tx1"/>
                </a:solidFill>
              </a:rPr>
              <a:t>ENVIRONMENT</a:t>
            </a:r>
          </a:p>
          <a:p>
            <a:pPr algn="just"/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Two pillars of a </a:t>
            </a:r>
            <a:r>
              <a:rPr lang="en-US" b="1" dirty="0" smtClean="0">
                <a:solidFill>
                  <a:schemeClr val="tx1"/>
                </a:solidFill>
              </a:rPr>
              <a:t>sharing economy </a:t>
            </a:r>
            <a:r>
              <a:rPr lang="en-US" dirty="0" smtClean="0">
                <a:solidFill>
                  <a:schemeClr val="tx1"/>
                </a:solidFill>
              </a:rPr>
              <a:t>are </a:t>
            </a:r>
            <a:r>
              <a:rPr lang="fr-FR" dirty="0" err="1" smtClean="0">
                <a:solidFill>
                  <a:schemeClr val="tx1"/>
                </a:solidFill>
              </a:rPr>
              <a:t>bartering</a:t>
            </a:r>
            <a:r>
              <a:rPr lang="fr-FR" dirty="0" smtClean="0">
                <a:solidFill>
                  <a:schemeClr val="tx1"/>
                </a:solidFill>
              </a:rPr>
              <a:t> and </a:t>
            </a:r>
            <a:r>
              <a:rPr lang="fr-FR" dirty="0" err="1" smtClean="0">
                <a:solidFill>
                  <a:schemeClr val="tx1"/>
                </a:solidFill>
              </a:rPr>
              <a:t>renting</a:t>
            </a:r>
            <a:r>
              <a:rPr lang="fr-FR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fr-FR" b="1" dirty="0" err="1" smtClean="0">
                <a:solidFill>
                  <a:schemeClr val="tx1"/>
                </a:solidFill>
              </a:rPr>
              <a:t>Bartering</a:t>
            </a:r>
            <a:r>
              <a:rPr lang="fr-FR" b="1" dirty="0" smtClean="0">
                <a:solidFill>
                  <a:schemeClr val="tx1"/>
                </a:solidFill>
              </a:rPr>
              <a:t>: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Trade exchange 	companies like Florida Barter and Web sites like www.swap.com connect people and businesses </a:t>
            </a:r>
            <a:r>
              <a:rPr lang="fr-FR" dirty="0" err="1" smtClean="0">
                <a:solidFill>
                  <a:schemeClr val="tx1"/>
                </a:solidFill>
              </a:rPr>
              <a:t>seeking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win</a:t>
            </a:r>
            <a:r>
              <a:rPr lang="fr-FR" dirty="0" smtClean="0">
                <a:solidFill>
                  <a:schemeClr val="tx1"/>
                </a:solidFill>
              </a:rPr>
              <a:t>-</a:t>
            </a:r>
            <a:r>
              <a:rPr lang="fr-FR" dirty="0" err="1" smtClean="0">
                <a:solidFill>
                  <a:schemeClr val="tx1"/>
                </a:solidFill>
              </a:rPr>
              <a:t>win</a:t>
            </a:r>
            <a:r>
              <a:rPr lang="fr-FR" dirty="0" smtClean="0">
                <a:solidFill>
                  <a:schemeClr val="tx1"/>
                </a:solidFill>
              </a:rPr>
              <a:t> solutions.</a:t>
            </a:r>
          </a:p>
          <a:p>
            <a:pPr algn="just"/>
            <a:r>
              <a:rPr lang="fr-FR" b="1" dirty="0" err="1" smtClean="0">
                <a:solidFill>
                  <a:schemeClr val="tx1"/>
                </a:solidFill>
              </a:rPr>
              <a:t>Renting</a:t>
            </a:r>
            <a:r>
              <a:rPr lang="fr-FR" b="1" dirty="0" smtClean="0">
                <a:solidFill>
                  <a:schemeClr val="tx1"/>
                </a:solidFill>
              </a:rPr>
              <a:t>: </a:t>
            </a:r>
            <a:r>
              <a:rPr lang="en-US" dirty="0" err="1" smtClean="0">
                <a:solidFill>
                  <a:schemeClr val="tx1"/>
                </a:solidFill>
              </a:rPr>
              <a:t>RentTheRunway</a:t>
            </a:r>
            <a:r>
              <a:rPr lang="en-US" dirty="0" smtClean="0">
                <a:solidFill>
                  <a:schemeClr val="tx1"/>
                </a:solidFill>
              </a:rPr>
              <a:t>:  offers affordable rentals of designer dresses.</a:t>
            </a:r>
            <a:endParaRPr lang="en-US" b="1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857257"/>
          </a:xfrm>
        </p:spPr>
        <p:txBody>
          <a:bodyPr>
            <a:noAutofit/>
          </a:bodyPr>
          <a:lstStyle/>
          <a:p>
            <a:r>
              <a:rPr lang="en-US" sz="3600" b="1" dirty="0"/>
              <a:t>Developing Pricing Strategies and Programs</a:t>
            </a:r>
            <a:endParaRPr lang="fr-F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786874" cy="5500726"/>
          </a:xfrm>
        </p:spPr>
        <p:txBody>
          <a:bodyPr>
            <a:normAutofit fontScale="92500"/>
          </a:bodyPr>
          <a:lstStyle/>
          <a:p>
            <a:pPr algn="just"/>
            <a:endParaRPr lang="en-US" b="1" dirty="0" smtClean="0">
              <a:solidFill>
                <a:schemeClr val="tx1"/>
              </a:solidFill>
            </a:endParaRPr>
          </a:p>
          <a:p>
            <a:r>
              <a:rPr lang="fr-FR" b="1" i="1" dirty="0" smtClean="0">
                <a:solidFill>
                  <a:schemeClr val="tx1"/>
                </a:solidFill>
              </a:rPr>
              <a:t>III-HOW </a:t>
            </a:r>
            <a:r>
              <a:rPr lang="fr-FR" b="1" i="1" dirty="0">
                <a:solidFill>
                  <a:schemeClr val="tx1"/>
                </a:solidFill>
              </a:rPr>
              <a:t>COMPANIES </a:t>
            </a:r>
            <a:r>
              <a:rPr lang="fr-FR" b="1" i="1" dirty="0" smtClean="0">
                <a:solidFill>
                  <a:schemeClr val="tx1"/>
                </a:solidFill>
              </a:rPr>
              <a:t>PRICE</a:t>
            </a:r>
          </a:p>
          <a:p>
            <a:endParaRPr lang="fr-FR" b="1" i="1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b="1" dirty="0" smtClean="0">
                <a:solidFill>
                  <a:schemeClr val="tx1"/>
                </a:solidFill>
              </a:rPr>
              <a:t>small</a:t>
            </a:r>
            <a:r>
              <a:rPr lang="en-US" dirty="0" smtClean="0">
                <a:solidFill>
                  <a:schemeClr val="tx1"/>
                </a:solidFill>
              </a:rPr>
              <a:t> companies, the boss often sets prices. In </a:t>
            </a:r>
            <a:r>
              <a:rPr lang="en-US" b="1" dirty="0" smtClean="0">
                <a:solidFill>
                  <a:schemeClr val="tx1"/>
                </a:solidFill>
              </a:rPr>
              <a:t>large</a:t>
            </a:r>
            <a:r>
              <a:rPr lang="en-US" dirty="0" smtClean="0">
                <a:solidFill>
                  <a:schemeClr val="tx1"/>
                </a:solidFill>
              </a:rPr>
              <a:t> companies, division and product line </a:t>
            </a:r>
            <a:r>
              <a:rPr lang="fr-FR" dirty="0" smtClean="0">
                <a:solidFill>
                  <a:schemeClr val="tx1"/>
                </a:solidFill>
              </a:rPr>
              <a:t>managers do.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Where pricing is a </a:t>
            </a:r>
            <a:r>
              <a:rPr lang="en-US" b="1" dirty="0" smtClean="0">
                <a:solidFill>
                  <a:schemeClr val="tx1"/>
                </a:solidFill>
              </a:rPr>
              <a:t>key competitive </a:t>
            </a:r>
            <a:r>
              <a:rPr lang="en-US" dirty="0" smtClean="0">
                <a:solidFill>
                  <a:schemeClr val="tx1"/>
                </a:solidFill>
              </a:rPr>
              <a:t>factor, companies often establish a pricing department to set or assist others in setting appropriate prices. This department reports to the marketing department, finance department, or top management.</a:t>
            </a:r>
            <a:endParaRPr lang="fr-FR" b="1" i="1" dirty="0" smtClean="0">
              <a:solidFill>
                <a:schemeClr val="tx1"/>
              </a:solidFill>
            </a:endParaRPr>
          </a:p>
          <a:p>
            <a:endParaRPr lang="en-US" b="1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857257"/>
          </a:xfrm>
        </p:spPr>
        <p:txBody>
          <a:bodyPr>
            <a:noAutofit/>
          </a:bodyPr>
          <a:lstStyle/>
          <a:p>
            <a:r>
              <a:rPr lang="en-US" sz="3600" b="1" dirty="0"/>
              <a:t>Developing Pricing Strategies and Programs</a:t>
            </a:r>
            <a:endParaRPr lang="fr-F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786874" cy="5500726"/>
          </a:xfrm>
        </p:spPr>
        <p:txBody>
          <a:bodyPr>
            <a:normAutofit fontScale="92500" lnSpcReduction="10000"/>
          </a:bodyPr>
          <a:lstStyle/>
          <a:p>
            <a:pPr algn="just"/>
            <a:endParaRPr lang="en-US" b="1" dirty="0" smtClean="0">
              <a:solidFill>
                <a:schemeClr val="tx1"/>
              </a:solidFill>
            </a:endParaRPr>
          </a:p>
          <a:p>
            <a:r>
              <a:rPr lang="fr-FR" b="1" i="1" dirty="0" smtClean="0">
                <a:solidFill>
                  <a:schemeClr val="tx1"/>
                </a:solidFill>
              </a:rPr>
              <a:t>III-HOW </a:t>
            </a:r>
            <a:r>
              <a:rPr lang="fr-FR" b="1" i="1" dirty="0">
                <a:solidFill>
                  <a:schemeClr val="tx1"/>
                </a:solidFill>
              </a:rPr>
              <a:t>COMPANIES </a:t>
            </a:r>
            <a:r>
              <a:rPr lang="fr-FR" b="1" i="1" dirty="0" smtClean="0">
                <a:solidFill>
                  <a:schemeClr val="tx1"/>
                </a:solidFill>
              </a:rPr>
              <a:t>PRICE</a:t>
            </a:r>
          </a:p>
          <a:p>
            <a:endParaRPr lang="fr-FR" b="1" i="1" dirty="0" smtClean="0">
              <a:solidFill>
                <a:schemeClr val="tx1"/>
              </a:solidFill>
            </a:endParaRPr>
          </a:p>
          <a:p>
            <a:pPr algn="just"/>
            <a:r>
              <a:rPr lang="fr-FR" b="1" i="1" dirty="0" smtClean="0">
                <a:solidFill>
                  <a:schemeClr val="tx1"/>
                </a:solidFill>
              </a:rPr>
              <a:t>Consumer </a:t>
            </a:r>
            <a:r>
              <a:rPr lang="fr-FR" b="1" i="1" dirty="0" err="1" smtClean="0">
                <a:solidFill>
                  <a:schemeClr val="tx1"/>
                </a:solidFill>
              </a:rPr>
              <a:t>Psychology</a:t>
            </a:r>
            <a:r>
              <a:rPr lang="fr-FR" b="1" i="1" dirty="0" smtClean="0">
                <a:solidFill>
                  <a:schemeClr val="tx1"/>
                </a:solidFill>
              </a:rPr>
              <a:t> and </a:t>
            </a:r>
            <a:r>
              <a:rPr lang="fr-FR" b="1" i="1" dirty="0" err="1" smtClean="0">
                <a:solidFill>
                  <a:schemeClr val="tx1"/>
                </a:solidFill>
              </a:rPr>
              <a:t>Pricing</a:t>
            </a:r>
            <a:r>
              <a:rPr lang="fr-FR" b="1" i="1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Purchase decisions are based on how consumers perceive </a:t>
            </a:r>
            <a:r>
              <a:rPr lang="en-US" dirty="0" smtClean="0">
                <a:solidFill>
                  <a:schemeClr val="tx1"/>
                </a:solidFill>
              </a:rPr>
              <a:t>prices. </a:t>
            </a:r>
            <a:r>
              <a:rPr lang="en-US" dirty="0" smtClean="0">
                <a:solidFill>
                  <a:schemeClr val="tx1"/>
                </a:solidFill>
              </a:rPr>
              <a:t>Understanding </a:t>
            </a:r>
            <a:r>
              <a:rPr lang="en-US" dirty="0" smtClean="0">
                <a:solidFill>
                  <a:schemeClr val="tx1"/>
                </a:solidFill>
              </a:rPr>
              <a:t>how consumers arrive at their perceptions of prices is an important marketing  priority. Here we consider three key topics— 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                    </a:t>
            </a:r>
            <a:r>
              <a:rPr lang="en-US" b="1" dirty="0" smtClean="0">
                <a:solidFill>
                  <a:schemeClr val="tx1"/>
                </a:solidFill>
              </a:rPr>
              <a:t>reference prices,</a:t>
            </a:r>
          </a:p>
          <a:p>
            <a:pPr algn="just"/>
            <a:r>
              <a:rPr lang="en-US" b="1" dirty="0" smtClean="0">
                <a:solidFill>
                  <a:schemeClr val="tx1"/>
                </a:solidFill>
              </a:rPr>
              <a:t>                    price–quality inferences, and</a:t>
            </a:r>
          </a:p>
          <a:p>
            <a:pPr algn="just"/>
            <a:r>
              <a:rPr lang="en-US" b="1" dirty="0" smtClean="0">
                <a:solidFill>
                  <a:schemeClr val="tx1"/>
                </a:solidFill>
              </a:rPr>
              <a:t>                    price </a:t>
            </a:r>
            <a:r>
              <a:rPr lang="fr-FR" b="1" dirty="0" err="1" smtClean="0">
                <a:solidFill>
                  <a:schemeClr val="tx1"/>
                </a:solidFill>
              </a:rPr>
              <a:t>endings</a:t>
            </a:r>
            <a:r>
              <a:rPr lang="fr-FR" b="1" dirty="0" smtClean="0">
                <a:solidFill>
                  <a:schemeClr val="tx1"/>
                </a:solidFill>
              </a:rPr>
              <a:t>.</a:t>
            </a:r>
            <a:endParaRPr lang="fr-FR" b="1" i="1" dirty="0" smtClean="0">
              <a:solidFill>
                <a:schemeClr val="tx1"/>
              </a:solidFill>
            </a:endParaRPr>
          </a:p>
          <a:p>
            <a:pPr algn="just"/>
            <a:endParaRPr lang="en-US" b="1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857257"/>
          </a:xfrm>
        </p:spPr>
        <p:txBody>
          <a:bodyPr>
            <a:noAutofit/>
          </a:bodyPr>
          <a:lstStyle/>
          <a:p>
            <a:r>
              <a:rPr lang="en-US" sz="3600" b="1" dirty="0"/>
              <a:t>Developing Pricing Strategies and Programs</a:t>
            </a:r>
            <a:endParaRPr lang="fr-F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786874" cy="5500726"/>
          </a:xfrm>
        </p:spPr>
        <p:txBody>
          <a:bodyPr>
            <a:normAutofit lnSpcReduction="10000"/>
          </a:bodyPr>
          <a:lstStyle/>
          <a:p>
            <a:pPr algn="just"/>
            <a:endParaRPr lang="en-US" b="1" dirty="0" smtClean="0">
              <a:solidFill>
                <a:schemeClr val="tx1"/>
              </a:solidFill>
            </a:endParaRPr>
          </a:p>
          <a:p>
            <a:r>
              <a:rPr lang="fr-FR" b="1" i="1" dirty="0" smtClean="0">
                <a:solidFill>
                  <a:schemeClr val="tx1"/>
                </a:solidFill>
              </a:rPr>
              <a:t>III-HOW </a:t>
            </a:r>
            <a:r>
              <a:rPr lang="fr-FR" b="1" i="1" dirty="0">
                <a:solidFill>
                  <a:schemeClr val="tx1"/>
                </a:solidFill>
              </a:rPr>
              <a:t>COMPANIES </a:t>
            </a:r>
            <a:r>
              <a:rPr lang="fr-FR" b="1" i="1" dirty="0" smtClean="0">
                <a:solidFill>
                  <a:schemeClr val="tx1"/>
                </a:solidFill>
              </a:rPr>
              <a:t>PRICE</a:t>
            </a:r>
          </a:p>
          <a:p>
            <a:endParaRPr lang="fr-FR" b="1" i="1" dirty="0" smtClean="0">
              <a:solidFill>
                <a:schemeClr val="tx1"/>
              </a:solidFill>
            </a:endParaRPr>
          </a:p>
          <a:p>
            <a:pPr algn="just"/>
            <a:r>
              <a:rPr lang="fr-FR" b="1" i="1" dirty="0" smtClean="0">
                <a:solidFill>
                  <a:schemeClr val="tx1"/>
                </a:solidFill>
              </a:rPr>
              <a:t>Consumer </a:t>
            </a:r>
            <a:r>
              <a:rPr lang="fr-FR" b="1" i="1" dirty="0" err="1" smtClean="0">
                <a:solidFill>
                  <a:schemeClr val="tx1"/>
                </a:solidFill>
              </a:rPr>
              <a:t>Psychology</a:t>
            </a:r>
            <a:r>
              <a:rPr lang="fr-FR" b="1" i="1" dirty="0" smtClean="0">
                <a:solidFill>
                  <a:schemeClr val="tx1"/>
                </a:solidFill>
              </a:rPr>
              <a:t> and </a:t>
            </a:r>
            <a:r>
              <a:rPr lang="fr-FR" b="1" i="1" dirty="0" err="1" smtClean="0">
                <a:solidFill>
                  <a:schemeClr val="tx1"/>
                </a:solidFill>
              </a:rPr>
              <a:t>Pricing</a:t>
            </a:r>
            <a:r>
              <a:rPr lang="fr-FR" b="1" i="1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Understanding how consumers arrive at their perceptions of prices is an important marketing  priority. Here we consider three key topics— 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                    </a:t>
            </a:r>
            <a:r>
              <a:rPr lang="en-US" b="1" dirty="0" smtClean="0">
                <a:solidFill>
                  <a:schemeClr val="tx1"/>
                </a:solidFill>
              </a:rPr>
              <a:t>reference prices,</a:t>
            </a:r>
          </a:p>
          <a:p>
            <a:pPr algn="just"/>
            <a:r>
              <a:rPr lang="en-US" b="1" dirty="0" smtClean="0">
                <a:solidFill>
                  <a:schemeClr val="tx1"/>
                </a:solidFill>
              </a:rPr>
              <a:t>                    price–quality inferences, and</a:t>
            </a:r>
          </a:p>
          <a:p>
            <a:pPr algn="just"/>
            <a:r>
              <a:rPr lang="en-US" b="1" dirty="0" smtClean="0">
                <a:solidFill>
                  <a:schemeClr val="tx1"/>
                </a:solidFill>
              </a:rPr>
              <a:t>                    price </a:t>
            </a:r>
            <a:r>
              <a:rPr lang="fr-FR" b="1" dirty="0" err="1" smtClean="0">
                <a:solidFill>
                  <a:schemeClr val="tx1"/>
                </a:solidFill>
              </a:rPr>
              <a:t>endings</a:t>
            </a:r>
            <a:r>
              <a:rPr lang="fr-FR" b="1" dirty="0" smtClean="0">
                <a:solidFill>
                  <a:schemeClr val="tx1"/>
                </a:solidFill>
              </a:rPr>
              <a:t>.</a:t>
            </a:r>
            <a:endParaRPr lang="fr-FR" b="1" i="1" dirty="0" smtClean="0">
              <a:solidFill>
                <a:schemeClr val="tx1"/>
              </a:solidFill>
            </a:endParaRPr>
          </a:p>
          <a:p>
            <a:pPr algn="just"/>
            <a:endParaRPr lang="en-US" b="1" i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08308"/>
            <a:ext cx="9144000" cy="394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2357430"/>
            <a:ext cx="32639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857257"/>
          </a:xfrm>
        </p:spPr>
        <p:txBody>
          <a:bodyPr>
            <a:noAutofit/>
          </a:bodyPr>
          <a:lstStyle/>
          <a:p>
            <a:r>
              <a:rPr lang="en-US" sz="3600" b="1" dirty="0"/>
              <a:t>Developing Pricing Strategies and Programs</a:t>
            </a:r>
            <a:endParaRPr lang="fr-F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786874" cy="5500726"/>
          </a:xfrm>
        </p:spPr>
        <p:txBody>
          <a:bodyPr>
            <a:normAutofit/>
          </a:bodyPr>
          <a:lstStyle/>
          <a:p>
            <a:pPr algn="just"/>
            <a:endParaRPr lang="en-US" b="1" dirty="0" smtClean="0">
              <a:solidFill>
                <a:schemeClr val="tx1"/>
              </a:solidFill>
            </a:endParaRPr>
          </a:p>
          <a:p>
            <a:r>
              <a:rPr lang="fr-FR" b="1" i="1" dirty="0" smtClean="0">
                <a:solidFill>
                  <a:schemeClr val="tx1"/>
                </a:solidFill>
              </a:rPr>
              <a:t>III-HOW </a:t>
            </a:r>
            <a:r>
              <a:rPr lang="fr-FR" b="1" i="1" dirty="0">
                <a:solidFill>
                  <a:schemeClr val="tx1"/>
                </a:solidFill>
              </a:rPr>
              <a:t>COMPANIES </a:t>
            </a:r>
            <a:r>
              <a:rPr lang="fr-FR" b="1" i="1" dirty="0" smtClean="0">
                <a:solidFill>
                  <a:schemeClr val="tx1"/>
                </a:solidFill>
              </a:rPr>
              <a:t>PRICE</a:t>
            </a:r>
          </a:p>
          <a:p>
            <a:endParaRPr lang="fr-FR" b="1" i="1" dirty="0" smtClean="0">
              <a:solidFill>
                <a:schemeClr val="tx1"/>
              </a:solidFill>
            </a:endParaRPr>
          </a:p>
          <a:p>
            <a:pPr algn="just"/>
            <a:r>
              <a:rPr lang="fr-FR" b="1" i="1" dirty="0" smtClean="0">
                <a:solidFill>
                  <a:schemeClr val="tx1"/>
                </a:solidFill>
              </a:rPr>
              <a:t>Consumer </a:t>
            </a:r>
            <a:r>
              <a:rPr lang="fr-FR" b="1" i="1" dirty="0" err="1" smtClean="0">
                <a:solidFill>
                  <a:schemeClr val="tx1"/>
                </a:solidFill>
              </a:rPr>
              <a:t>Psychology</a:t>
            </a:r>
            <a:r>
              <a:rPr lang="fr-FR" b="1" i="1" dirty="0" smtClean="0">
                <a:solidFill>
                  <a:schemeClr val="tx1"/>
                </a:solidFill>
              </a:rPr>
              <a:t> and </a:t>
            </a:r>
            <a:r>
              <a:rPr lang="fr-FR" b="1" i="1" dirty="0" err="1" smtClean="0">
                <a:solidFill>
                  <a:schemeClr val="tx1"/>
                </a:solidFill>
              </a:rPr>
              <a:t>Pricing</a:t>
            </a:r>
            <a:r>
              <a:rPr lang="fr-FR" b="1" i="1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fr-FR" b="1" i="1" dirty="0" smtClean="0">
              <a:solidFill>
                <a:schemeClr val="tx1"/>
              </a:solidFill>
            </a:endParaRPr>
          </a:p>
          <a:p>
            <a:pPr algn="just"/>
            <a:r>
              <a:rPr lang="en-US" b="1" dirty="0" smtClean="0">
                <a:solidFill>
                  <a:schemeClr val="tx1"/>
                </a:solidFill>
              </a:rPr>
              <a:t>Price </a:t>
            </a:r>
            <a:r>
              <a:rPr lang="fr-FR" b="1" dirty="0" err="1" smtClean="0">
                <a:solidFill>
                  <a:schemeClr val="tx1"/>
                </a:solidFill>
              </a:rPr>
              <a:t>endings</a:t>
            </a:r>
            <a:r>
              <a:rPr lang="fr-FR" b="1" dirty="0" smtClean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Many </a:t>
            </a:r>
            <a:r>
              <a:rPr lang="en-US" dirty="0">
                <a:solidFill>
                  <a:schemeClr val="tx1"/>
                </a:solidFill>
              </a:rPr>
              <a:t>sellers believe prices should end in an odd number. Customers </a:t>
            </a:r>
            <a:r>
              <a:rPr lang="en-US" dirty="0" smtClean="0">
                <a:solidFill>
                  <a:schemeClr val="tx1"/>
                </a:solidFill>
              </a:rPr>
              <a:t>perceive an </a:t>
            </a:r>
            <a:r>
              <a:rPr lang="en-US" dirty="0">
                <a:solidFill>
                  <a:schemeClr val="tx1"/>
                </a:solidFill>
              </a:rPr>
              <a:t>item priced at $299 to be in the $200 rather than the $300 range; they tend to process </a:t>
            </a:r>
            <a:r>
              <a:rPr lang="en-US" dirty="0" smtClean="0">
                <a:solidFill>
                  <a:schemeClr val="tx1"/>
                </a:solidFill>
              </a:rPr>
              <a:t>prices “</a:t>
            </a:r>
            <a:r>
              <a:rPr lang="en-US" dirty="0">
                <a:solidFill>
                  <a:schemeClr val="tx1"/>
                </a:solidFill>
              </a:rPr>
              <a:t>left to right” rather than by rounding</a:t>
            </a:r>
            <a:endParaRPr lang="fr-FR" b="1" i="1" dirty="0" smtClean="0">
              <a:solidFill>
                <a:schemeClr val="tx1"/>
              </a:solidFill>
            </a:endParaRPr>
          </a:p>
          <a:p>
            <a:pPr algn="just"/>
            <a:endParaRPr lang="en-US" b="1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857257"/>
          </a:xfrm>
        </p:spPr>
        <p:txBody>
          <a:bodyPr>
            <a:noAutofit/>
          </a:bodyPr>
          <a:lstStyle/>
          <a:p>
            <a:r>
              <a:rPr lang="en-US" sz="3600" b="1" dirty="0"/>
              <a:t>Developing Pricing Strategies and Programs</a:t>
            </a:r>
            <a:endParaRPr lang="fr-F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786874" cy="5500726"/>
          </a:xfrm>
        </p:spPr>
        <p:txBody>
          <a:bodyPr>
            <a:normAutofit/>
          </a:bodyPr>
          <a:lstStyle/>
          <a:p>
            <a:pPr algn="just"/>
            <a:endParaRPr lang="en-US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IV- Setting </a:t>
            </a:r>
            <a:r>
              <a:rPr lang="fr-FR" b="1" dirty="0">
                <a:solidFill>
                  <a:schemeClr val="tx1"/>
                </a:solidFill>
              </a:rPr>
              <a:t>the Price</a:t>
            </a:r>
            <a:endParaRPr lang="fr-FR" b="1" i="1" dirty="0" smtClean="0">
              <a:solidFill>
                <a:schemeClr val="tx1"/>
              </a:solidFill>
            </a:endParaRPr>
          </a:p>
          <a:p>
            <a:pPr algn="just"/>
            <a:endParaRPr lang="fr-FR" b="1" i="1" dirty="0" smtClean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A firm must set a price for the first time </a:t>
            </a:r>
            <a:r>
              <a:rPr lang="en-US" dirty="0" smtClean="0">
                <a:solidFill>
                  <a:schemeClr val="tx1"/>
                </a:solidFill>
              </a:rPr>
              <a:t>when it: 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develops </a:t>
            </a:r>
            <a:r>
              <a:rPr lang="en-US" dirty="0">
                <a:solidFill>
                  <a:schemeClr val="tx1"/>
                </a:solidFill>
              </a:rPr>
              <a:t>a new product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introduces its regular </a:t>
            </a:r>
            <a:r>
              <a:rPr lang="en-US" dirty="0">
                <a:solidFill>
                  <a:schemeClr val="tx1"/>
                </a:solidFill>
              </a:rPr>
              <a:t>product into a new distribution channel or geographical area, </a:t>
            </a:r>
            <a:endParaRPr lang="en-US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enters </a:t>
            </a:r>
            <a:r>
              <a:rPr lang="en-US" dirty="0">
                <a:solidFill>
                  <a:schemeClr val="tx1"/>
                </a:solidFill>
              </a:rPr>
              <a:t>bids </a:t>
            </a:r>
            <a:r>
              <a:rPr lang="en-US" dirty="0" smtClean="0">
                <a:solidFill>
                  <a:schemeClr val="tx1"/>
                </a:solidFill>
              </a:rPr>
              <a:t>on </a:t>
            </a:r>
            <a:r>
              <a:rPr lang="fr-FR" dirty="0" smtClean="0">
                <a:solidFill>
                  <a:schemeClr val="tx1"/>
                </a:solidFill>
              </a:rPr>
              <a:t>new </a:t>
            </a:r>
            <a:r>
              <a:rPr lang="fr-FR" dirty="0" err="1">
                <a:solidFill>
                  <a:schemeClr val="tx1"/>
                </a:solidFill>
              </a:rPr>
              <a:t>contract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work</a:t>
            </a:r>
            <a:r>
              <a:rPr lang="fr-FR" dirty="0">
                <a:solidFill>
                  <a:schemeClr val="tx1"/>
                </a:solidFill>
              </a:rPr>
              <a:t>.</a:t>
            </a:r>
            <a:endParaRPr lang="en-US" b="1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857257"/>
          </a:xfrm>
        </p:spPr>
        <p:txBody>
          <a:bodyPr>
            <a:noAutofit/>
          </a:bodyPr>
          <a:lstStyle/>
          <a:p>
            <a:r>
              <a:rPr lang="en-US" sz="3600" b="1" dirty="0"/>
              <a:t>Developing Pricing Strategies and Programs</a:t>
            </a:r>
            <a:endParaRPr lang="fr-F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786874" cy="5500726"/>
          </a:xfrm>
        </p:spPr>
        <p:txBody>
          <a:bodyPr>
            <a:normAutofit/>
          </a:bodyPr>
          <a:lstStyle/>
          <a:p>
            <a:pPr algn="just"/>
            <a:endParaRPr lang="en-US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IV- Setting </a:t>
            </a:r>
            <a:r>
              <a:rPr lang="fr-FR" b="1" dirty="0">
                <a:solidFill>
                  <a:schemeClr val="tx1"/>
                </a:solidFill>
              </a:rPr>
              <a:t>the Price</a:t>
            </a:r>
            <a:endParaRPr lang="fr-FR" b="1" i="1" dirty="0" smtClean="0">
              <a:solidFill>
                <a:schemeClr val="tx1"/>
              </a:solidFill>
            </a:endParaRPr>
          </a:p>
          <a:p>
            <a:pPr algn="just"/>
            <a:endParaRPr lang="fr-FR" b="1" i="1" dirty="0" smtClean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The firm must decide where to position its product on quality and price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Most </a:t>
            </a:r>
            <a:r>
              <a:rPr lang="en-US" dirty="0">
                <a:solidFill>
                  <a:schemeClr val="tx1"/>
                </a:solidFill>
              </a:rPr>
              <a:t>markets have three to five </a:t>
            </a:r>
            <a:r>
              <a:rPr lang="en-US" b="1" u="sng" dirty="0">
                <a:solidFill>
                  <a:schemeClr val="tx1"/>
                </a:solidFill>
              </a:rPr>
              <a:t>price </a:t>
            </a:r>
            <a:r>
              <a:rPr lang="en-US" b="1" u="sng" dirty="0" smtClean="0">
                <a:solidFill>
                  <a:schemeClr val="tx1"/>
                </a:solidFill>
              </a:rPr>
              <a:t>points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>
                <a:solidFill>
                  <a:schemeClr val="tx1"/>
                </a:solidFill>
              </a:rPr>
              <a:t>Having a range of price points allows a firm to cover more of the market and to give any </a:t>
            </a:r>
            <a:r>
              <a:rPr lang="en-US" dirty="0" smtClean="0">
                <a:solidFill>
                  <a:schemeClr val="tx1"/>
                </a:solidFill>
              </a:rPr>
              <a:t>one </a:t>
            </a:r>
            <a:r>
              <a:rPr lang="fr-FR" dirty="0" smtClean="0">
                <a:solidFill>
                  <a:schemeClr val="tx1"/>
                </a:solidFill>
              </a:rPr>
              <a:t>consumer </a:t>
            </a:r>
            <a:r>
              <a:rPr lang="fr-FR" dirty="0">
                <a:solidFill>
                  <a:schemeClr val="tx1"/>
                </a:solidFill>
              </a:rPr>
              <a:t>more </a:t>
            </a:r>
            <a:r>
              <a:rPr lang="fr-FR" dirty="0" err="1">
                <a:solidFill>
                  <a:schemeClr val="tx1"/>
                </a:solidFill>
              </a:rPr>
              <a:t>choices</a:t>
            </a:r>
            <a:r>
              <a:rPr lang="fr-FR" dirty="0">
                <a:solidFill>
                  <a:schemeClr val="tx1"/>
                </a:solidFill>
              </a:rPr>
              <a:t>.</a:t>
            </a:r>
            <a:endParaRPr lang="en-US" b="1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857257"/>
          </a:xfrm>
        </p:spPr>
        <p:txBody>
          <a:bodyPr>
            <a:noAutofit/>
          </a:bodyPr>
          <a:lstStyle/>
          <a:p>
            <a:r>
              <a:rPr lang="en-US" sz="3600" b="1" dirty="0"/>
              <a:t>Developing Pricing Strategies and Programs</a:t>
            </a:r>
            <a:endParaRPr lang="fr-F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786874" cy="5500726"/>
          </a:xfrm>
        </p:spPr>
        <p:txBody>
          <a:bodyPr>
            <a:normAutofit/>
          </a:bodyPr>
          <a:lstStyle/>
          <a:p>
            <a:pPr algn="just"/>
            <a:endParaRPr lang="en-US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4400" b="1" dirty="0" err="1" smtClean="0">
                <a:solidFill>
                  <a:schemeClr val="tx1"/>
                </a:solidFill>
              </a:rPr>
              <a:t>Ryanair</a:t>
            </a:r>
            <a:r>
              <a:rPr lang="en-US" dirty="0" smtClean="0">
                <a:solidFill>
                  <a:schemeClr val="tx1"/>
                </a:solidFill>
              </a:rPr>
              <a:t>, with its </a:t>
            </a:r>
            <a:r>
              <a:rPr lang="en-US" dirty="0">
                <a:solidFill>
                  <a:schemeClr val="tx1"/>
                </a:solidFill>
              </a:rPr>
              <a:t>an unusual pricing strategy.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smtClean="0">
                <a:solidFill>
                  <a:schemeClr val="tx1"/>
                </a:solidFill>
              </a:rPr>
              <a:t>value </a:t>
            </a:r>
            <a:r>
              <a:rPr lang="en-US" dirty="0">
                <a:solidFill>
                  <a:schemeClr val="tx1"/>
                </a:solidFill>
              </a:rPr>
              <a:t>positioning of its </a:t>
            </a:r>
            <a:r>
              <a:rPr lang="en-US" dirty="0" smtClean="0">
                <a:solidFill>
                  <a:schemeClr val="tx1"/>
                </a:solidFill>
              </a:rPr>
              <a:t>product or </a:t>
            </a:r>
            <a:r>
              <a:rPr lang="en-US" dirty="0">
                <a:solidFill>
                  <a:schemeClr val="tx1"/>
                </a:solidFill>
              </a:rPr>
              <a:t>brand. A well-designed and marketed product can still command a price premium and reap </a:t>
            </a:r>
            <a:r>
              <a:rPr lang="en-US" dirty="0" smtClean="0">
                <a:solidFill>
                  <a:schemeClr val="tx1"/>
                </a:solidFill>
              </a:rPr>
              <a:t>big profits.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But </a:t>
            </a:r>
            <a:r>
              <a:rPr lang="en-US" dirty="0">
                <a:solidFill>
                  <a:schemeClr val="tx1"/>
                </a:solidFill>
              </a:rPr>
              <a:t>new economic realities have caused many consumers to reevaluate what they </a:t>
            </a:r>
            <a:r>
              <a:rPr lang="en-US" dirty="0" smtClean="0">
                <a:solidFill>
                  <a:schemeClr val="tx1"/>
                </a:solidFill>
              </a:rPr>
              <a:t>are willing </a:t>
            </a:r>
            <a:r>
              <a:rPr lang="en-US" dirty="0">
                <a:solidFill>
                  <a:schemeClr val="tx1"/>
                </a:solidFill>
              </a:rPr>
              <a:t>to pay for products and services, and companies have had to carefully review </a:t>
            </a:r>
            <a:r>
              <a:rPr lang="en-US" dirty="0" smtClean="0">
                <a:solidFill>
                  <a:schemeClr val="tx1"/>
                </a:solidFill>
              </a:rPr>
              <a:t>their pricing </a:t>
            </a:r>
            <a:r>
              <a:rPr lang="en-US" dirty="0">
                <a:solidFill>
                  <a:schemeClr val="tx1"/>
                </a:solidFill>
              </a:rPr>
              <a:t>strategies as a result.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1744"/>
            <a:ext cx="9144000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857257"/>
          </a:xfrm>
        </p:spPr>
        <p:txBody>
          <a:bodyPr>
            <a:noAutofit/>
          </a:bodyPr>
          <a:lstStyle/>
          <a:p>
            <a:r>
              <a:rPr lang="en-US" sz="3600" b="1" dirty="0"/>
              <a:t>Developing Pricing Strategies and Programs</a:t>
            </a:r>
            <a:endParaRPr lang="fr-F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786874" cy="5500726"/>
          </a:xfrm>
        </p:spPr>
        <p:txBody>
          <a:bodyPr>
            <a:normAutofit lnSpcReduction="10000"/>
          </a:bodyPr>
          <a:lstStyle/>
          <a:p>
            <a:pPr algn="just"/>
            <a:endParaRPr lang="en-US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IV- Setting </a:t>
            </a:r>
            <a:r>
              <a:rPr lang="fr-FR" b="1" dirty="0">
                <a:solidFill>
                  <a:schemeClr val="tx1"/>
                </a:solidFill>
              </a:rPr>
              <a:t>the Price</a:t>
            </a:r>
            <a:endParaRPr lang="fr-FR" b="1" i="1" dirty="0" smtClean="0">
              <a:solidFill>
                <a:schemeClr val="tx1"/>
              </a:solidFill>
            </a:endParaRPr>
          </a:p>
          <a:p>
            <a:pPr algn="just"/>
            <a:endParaRPr lang="fr-FR" b="1" i="1" dirty="0" smtClean="0">
              <a:solidFill>
                <a:schemeClr val="tx1"/>
              </a:solidFill>
            </a:endParaRPr>
          </a:p>
          <a:p>
            <a:pPr algn="just"/>
            <a:r>
              <a:rPr lang="en-US" b="1" dirty="0">
                <a:solidFill>
                  <a:schemeClr val="tx1"/>
                </a:solidFill>
              </a:rPr>
              <a:t>Marriott Hotels</a:t>
            </a:r>
            <a:r>
              <a:rPr lang="en-US" dirty="0">
                <a:solidFill>
                  <a:schemeClr val="tx1"/>
                </a:solidFill>
              </a:rPr>
              <a:t> is good at </a:t>
            </a:r>
            <a:r>
              <a:rPr lang="en-US" dirty="0" smtClean="0">
                <a:solidFill>
                  <a:schemeClr val="tx1"/>
                </a:solidFill>
              </a:rPr>
              <a:t>developing different </a:t>
            </a:r>
            <a:r>
              <a:rPr lang="en-US" dirty="0">
                <a:solidFill>
                  <a:schemeClr val="tx1"/>
                </a:solidFill>
              </a:rPr>
              <a:t>brands or variations of brands for different price points: Marriott Vacation </a:t>
            </a:r>
            <a:r>
              <a:rPr lang="en-US" dirty="0" smtClean="0">
                <a:solidFill>
                  <a:schemeClr val="tx1"/>
                </a:solidFill>
              </a:rPr>
              <a:t>Club — Vacation </a:t>
            </a:r>
            <a:r>
              <a:rPr lang="en-US" dirty="0">
                <a:solidFill>
                  <a:schemeClr val="tx1"/>
                </a:solidFill>
              </a:rPr>
              <a:t>Villas (highest price), Marriott Marquis (high price), Marriott (high-medium price</a:t>
            </a:r>
            <a:r>
              <a:rPr lang="en-US" dirty="0" smtClean="0">
                <a:solidFill>
                  <a:schemeClr val="tx1"/>
                </a:solidFill>
              </a:rPr>
              <a:t>), Renaissance </a:t>
            </a:r>
            <a:r>
              <a:rPr lang="en-US" dirty="0">
                <a:solidFill>
                  <a:schemeClr val="tx1"/>
                </a:solidFill>
              </a:rPr>
              <a:t>(medium-high price), Courtyard (medium price), </a:t>
            </a:r>
            <a:r>
              <a:rPr lang="en-US" dirty="0" err="1">
                <a:solidFill>
                  <a:schemeClr val="tx1"/>
                </a:solidFill>
              </a:rPr>
              <a:t>TownePlace</a:t>
            </a:r>
            <a:r>
              <a:rPr lang="en-US" dirty="0">
                <a:solidFill>
                  <a:schemeClr val="tx1"/>
                </a:solidFill>
              </a:rPr>
              <a:t> Suites (</a:t>
            </a:r>
            <a:r>
              <a:rPr lang="en-US" dirty="0" smtClean="0">
                <a:solidFill>
                  <a:schemeClr val="tx1"/>
                </a:solidFill>
              </a:rPr>
              <a:t>medium-low price</a:t>
            </a:r>
            <a:r>
              <a:rPr lang="en-US" dirty="0">
                <a:solidFill>
                  <a:schemeClr val="tx1"/>
                </a:solidFill>
              </a:rPr>
              <a:t>), and Fairfield Inn (low price).</a:t>
            </a:r>
            <a:endParaRPr lang="en-US" b="1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857257"/>
          </a:xfrm>
        </p:spPr>
        <p:txBody>
          <a:bodyPr>
            <a:noAutofit/>
          </a:bodyPr>
          <a:lstStyle/>
          <a:p>
            <a:r>
              <a:rPr lang="en-US" sz="3600" b="1" dirty="0"/>
              <a:t>Developing Pricing Strategies and Programs</a:t>
            </a:r>
            <a:endParaRPr lang="fr-F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786874" cy="5500726"/>
          </a:xfrm>
        </p:spPr>
        <p:txBody>
          <a:bodyPr>
            <a:normAutofit/>
          </a:bodyPr>
          <a:lstStyle/>
          <a:p>
            <a:pPr algn="just"/>
            <a:endParaRPr lang="en-US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IV- Setting </a:t>
            </a:r>
            <a:r>
              <a:rPr lang="fr-FR" b="1" dirty="0">
                <a:solidFill>
                  <a:schemeClr val="tx1"/>
                </a:solidFill>
              </a:rPr>
              <a:t>the Price</a:t>
            </a:r>
            <a:endParaRPr lang="fr-FR" b="1" i="1" dirty="0" smtClean="0">
              <a:solidFill>
                <a:schemeClr val="tx1"/>
              </a:solidFill>
            </a:endParaRPr>
          </a:p>
          <a:p>
            <a:pPr algn="just"/>
            <a:endParaRPr lang="en-US" b="1" i="1" dirty="0" smtClean="0">
              <a:solidFill>
                <a:schemeClr val="tx1"/>
              </a:solidFill>
            </a:endParaRPr>
          </a:p>
          <a:p>
            <a:pPr algn="just"/>
            <a:endParaRPr lang="fr-FR" b="1" i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00404"/>
            <a:ext cx="7858180" cy="344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571744"/>
            <a:ext cx="4286280" cy="79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857257"/>
          </a:xfrm>
        </p:spPr>
        <p:txBody>
          <a:bodyPr>
            <a:noAutofit/>
          </a:bodyPr>
          <a:lstStyle/>
          <a:p>
            <a:r>
              <a:rPr lang="en-US" sz="3600" b="1" dirty="0"/>
              <a:t>Developing Pricing Strategies and Programs</a:t>
            </a:r>
            <a:endParaRPr lang="fr-F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786874" cy="5500726"/>
          </a:xfrm>
        </p:spPr>
        <p:txBody>
          <a:bodyPr>
            <a:normAutofit/>
          </a:bodyPr>
          <a:lstStyle/>
          <a:p>
            <a:pPr algn="just"/>
            <a:endParaRPr lang="en-US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IV- Setting </a:t>
            </a:r>
            <a:r>
              <a:rPr lang="fr-FR" b="1" dirty="0">
                <a:solidFill>
                  <a:schemeClr val="tx1"/>
                </a:solidFill>
              </a:rPr>
              <a:t>the </a:t>
            </a:r>
            <a:r>
              <a:rPr lang="fr-FR" b="1" dirty="0" smtClean="0">
                <a:solidFill>
                  <a:schemeClr val="tx1"/>
                </a:solidFill>
              </a:rPr>
              <a:t>Price</a:t>
            </a:r>
          </a:p>
          <a:p>
            <a:endParaRPr lang="fr-FR" b="1" i="1" dirty="0" smtClean="0">
              <a:solidFill>
                <a:schemeClr val="tx1"/>
              </a:solidFill>
            </a:endParaRPr>
          </a:p>
          <a:p>
            <a:pPr algn="just"/>
            <a:r>
              <a:rPr lang="en-US" b="1" i="1" dirty="0">
                <a:solidFill>
                  <a:schemeClr val="tx1"/>
                </a:solidFill>
              </a:rPr>
              <a:t>Step 1: Selecting the Pricing </a:t>
            </a:r>
            <a:r>
              <a:rPr lang="en-US" b="1" i="1" dirty="0" smtClean="0">
                <a:solidFill>
                  <a:schemeClr val="tx1"/>
                </a:solidFill>
              </a:rPr>
              <a:t>Objective:</a:t>
            </a:r>
          </a:p>
          <a:p>
            <a:pPr algn="just"/>
            <a:r>
              <a:rPr lang="en-US" b="1" dirty="0" smtClean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Survival,</a:t>
            </a:r>
          </a:p>
          <a:p>
            <a:pPr algn="just"/>
            <a:r>
              <a:rPr lang="fr-FR" i="1" dirty="0" smtClean="0">
                <a:solidFill>
                  <a:schemeClr val="tx1"/>
                </a:solidFill>
              </a:rPr>
              <a:t>	</a:t>
            </a:r>
            <a:r>
              <a:rPr lang="fr-FR" i="1" dirty="0" err="1" smtClean="0">
                <a:solidFill>
                  <a:schemeClr val="tx1"/>
                </a:solidFill>
              </a:rPr>
              <a:t>Maximize</a:t>
            </a:r>
            <a:r>
              <a:rPr lang="fr-FR" i="1" dirty="0" smtClean="0">
                <a:solidFill>
                  <a:schemeClr val="tx1"/>
                </a:solidFill>
              </a:rPr>
              <a:t> </a:t>
            </a:r>
            <a:r>
              <a:rPr lang="fr-FR" i="1" dirty="0" err="1" smtClean="0">
                <a:solidFill>
                  <a:schemeClr val="tx1"/>
                </a:solidFill>
              </a:rPr>
              <a:t>current</a:t>
            </a:r>
            <a:r>
              <a:rPr lang="fr-FR" i="1" dirty="0" smtClean="0">
                <a:solidFill>
                  <a:schemeClr val="tx1"/>
                </a:solidFill>
              </a:rPr>
              <a:t> profits</a:t>
            </a:r>
          </a:p>
          <a:p>
            <a:pPr algn="just"/>
            <a:r>
              <a:rPr lang="en-US" b="1" i="1" dirty="0">
                <a:solidFill>
                  <a:schemeClr val="tx1"/>
                </a:solidFill>
              </a:rPr>
              <a:t>	</a:t>
            </a:r>
            <a:r>
              <a:rPr lang="fr-FR" i="1" dirty="0" err="1" smtClean="0">
                <a:solidFill>
                  <a:schemeClr val="tx1"/>
                </a:solidFill>
              </a:rPr>
              <a:t>Maximize</a:t>
            </a:r>
            <a:r>
              <a:rPr lang="fr-FR" i="1" dirty="0" smtClean="0">
                <a:solidFill>
                  <a:schemeClr val="tx1"/>
                </a:solidFill>
              </a:rPr>
              <a:t> </a:t>
            </a:r>
            <a:r>
              <a:rPr lang="fr-FR" i="1" dirty="0" err="1" smtClean="0">
                <a:solidFill>
                  <a:schemeClr val="tx1"/>
                </a:solidFill>
              </a:rPr>
              <a:t>market</a:t>
            </a:r>
            <a:r>
              <a:rPr lang="fr-FR" i="1" dirty="0" smtClean="0">
                <a:solidFill>
                  <a:schemeClr val="tx1"/>
                </a:solidFill>
              </a:rPr>
              <a:t> </a:t>
            </a:r>
            <a:r>
              <a:rPr lang="fr-FR" i="1" dirty="0" err="1" smtClean="0">
                <a:solidFill>
                  <a:schemeClr val="tx1"/>
                </a:solidFill>
              </a:rPr>
              <a:t>share</a:t>
            </a:r>
            <a:endParaRPr lang="fr-FR" i="1" dirty="0" smtClean="0">
              <a:solidFill>
                <a:schemeClr val="tx1"/>
              </a:solidFill>
            </a:endParaRPr>
          </a:p>
          <a:p>
            <a:pPr algn="just"/>
            <a:r>
              <a:rPr lang="en-US" b="1" i="1" dirty="0">
                <a:solidFill>
                  <a:schemeClr val="tx1"/>
                </a:solidFill>
              </a:rPr>
              <a:t>	</a:t>
            </a:r>
            <a:r>
              <a:rPr lang="fr-FR" i="1" dirty="0" err="1" smtClean="0">
                <a:solidFill>
                  <a:schemeClr val="tx1"/>
                </a:solidFill>
              </a:rPr>
              <a:t>Maximize</a:t>
            </a:r>
            <a:r>
              <a:rPr lang="fr-FR" i="1" dirty="0" smtClean="0">
                <a:solidFill>
                  <a:schemeClr val="tx1"/>
                </a:solidFill>
              </a:rPr>
              <a:t> </a:t>
            </a:r>
            <a:r>
              <a:rPr lang="fr-FR" i="1" dirty="0" err="1">
                <a:solidFill>
                  <a:schemeClr val="tx1"/>
                </a:solidFill>
              </a:rPr>
              <a:t>market</a:t>
            </a:r>
            <a:r>
              <a:rPr lang="fr-FR" i="1" dirty="0">
                <a:solidFill>
                  <a:schemeClr val="tx1"/>
                </a:solidFill>
              </a:rPr>
              <a:t> </a:t>
            </a:r>
            <a:r>
              <a:rPr lang="fr-FR" i="1" dirty="0" err="1" smtClean="0">
                <a:solidFill>
                  <a:schemeClr val="tx1"/>
                </a:solidFill>
              </a:rPr>
              <a:t>skimming</a:t>
            </a:r>
            <a:endParaRPr lang="fr-FR" i="1" dirty="0" smtClean="0">
              <a:solidFill>
                <a:schemeClr val="tx1"/>
              </a:solidFill>
            </a:endParaRPr>
          </a:p>
          <a:p>
            <a:pPr algn="just"/>
            <a:r>
              <a:rPr lang="en-US" b="1" i="1" dirty="0">
                <a:solidFill>
                  <a:schemeClr val="tx1"/>
                </a:solidFill>
              </a:rPr>
              <a:t>	</a:t>
            </a:r>
            <a:r>
              <a:rPr lang="fr-FR" i="1" dirty="0" smtClean="0">
                <a:solidFill>
                  <a:schemeClr val="tx1"/>
                </a:solidFill>
              </a:rPr>
              <a:t>Product-</a:t>
            </a:r>
            <a:r>
              <a:rPr lang="fr-FR" i="1" dirty="0" err="1" smtClean="0">
                <a:solidFill>
                  <a:schemeClr val="tx1"/>
                </a:solidFill>
              </a:rPr>
              <a:t>quality</a:t>
            </a:r>
            <a:r>
              <a:rPr lang="fr-FR" i="1" dirty="0" smtClean="0">
                <a:solidFill>
                  <a:schemeClr val="tx1"/>
                </a:solidFill>
              </a:rPr>
              <a:t> leadership</a:t>
            </a:r>
            <a:endParaRPr lang="fr-FR" b="1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857257"/>
          </a:xfrm>
        </p:spPr>
        <p:txBody>
          <a:bodyPr>
            <a:noAutofit/>
          </a:bodyPr>
          <a:lstStyle/>
          <a:p>
            <a:r>
              <a:rPr lang="en-US" sz="3600" b="1" dirty="0"/>
              <a:t>Developing Pricing Strategies and Programs</a:t>
            </a:r>
            <a:endParaRPr lang="fr-F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786874" cy="5500726"/>
          </a:xfrm>
        </p:spPr>
        <p:txBody>
          <a:bodyPr>
            <a:normAutofit/>
          </a:bodyPr>
          <a:lstStyle/>
          <a:p>
            <a:pPr algn="just"/>
            <a:endParaRPr lang="en-US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IV- Setting </a:t>
            </a:r>
            <a:r>
              <a:rPr lang="fr-FR" b="1" dirty="0">
                <a:solidFill>
                  <a:schemeClr val="tx1"/>
                </a:solidFill>
              </a:rPr>
              <a:t>the </a:t>
            </a:r>
            <a:r>
              <a:rPr lang="fr-FR" b="1" dirty="0" smtClean="0">
                <a:solidFill>
                  <a:schemeClr val="tx1"/>
                </a:solidFill>
              </a:rPr>
              <a:t>Price</a:t>
            </a:r>
          </a:p>
          <a:p>
            <a:endParaRPr lang="fr-FR" b="1" i="1" dirty="0" smtClean="0">
              <a:solidFill>
                <a:schemeClr val="tx1"/>
              </a:solidFill>
            </a:endParaRPr>
          </a:p>
          <a:p>
            <a:pPr algn="just"/>
            <a:r>
              <a:rPr lang="en-US" b="1" i="1" dirty="0">
                <a:solidFill>
                  <a:schemeClr val="tx1"/>
                </a:solidFill>
              </a:rPr>
              <a:t>Step 2</a:t>
            </a:r>
            <a:r>
              <a:rPr lang="en-US" b="1" i="1" dirty="0" smtClean="0">
                <a:solidFill>
                  <a:schemeClr val="tx1"/>
                </a:solidFill>
              </a:rPr>
              <a:t>: </a:t>
            </a:r>
            <a:r>
              <a:rPr lang="fr-FR" b="1" i="1" dirty="0" err="1">
                <a:solidFill>
                  <a:schemeClr val="tx1"/>
                </a:solidFill>
              </a:rPr>
              <a:t>Determining</a:t>
            </a:r>
            <a:r>
              <a:rPr lang="fr-FR" b="1" i="1" dirty="0">
                <a:solidFill>
                  <a:schemeClr val="tx1"/>
                </a:solidFill>
              </a:rPr>
              <a:t> </a:t>
            </a:r>
            <a:r>
              <a:rPr lang="fr-FR" b="1" i="1" dirty="0" err="1">
                <a:solidFill>
                  <a:schemeClr val="tx1"/>
                </a:solidFill>
              </a:rPr>
              <a:t>Demand</a:t>
            </a:r>
            <a:r>
              <a:rPr lang="en-US" b="1" i="1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en-US" b="1" dirty="0" smtClean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chemeClr val="tx1"/>
                </a:solidFill>
              </a:rPr>
              <a:t>Each price will lead to a different level of demand and have a different impact on a </a:t>
            </a:r>
            <a:r>
              <a:rPr lang="en-US" dirty="0" smtClean="0">
                <a:solidFill>
                  <a:schemeClr val="tx1"/>
                </a:solidFill>
              </a:rPr>
              <a:t>company’s marketing </a:t>
            </a:r>
            <a:r>
              <a:rPr lang="en-US" dirty="0">
                <a:solidFill>
                  <a:schemeClr val="tx1"/>
                </a:solidFill>
              </a:rPr>
              <a:t>objectives. The normally inverse relationship between price and demand is captured </a:t>
            </a:r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fr-FR" dirty="0" smtClean="0">
                <a:solidFill>
                  <a:schemeClr val="tx1"/>
                </a:solidFill>
              </a:rPr>
              <a:t>a </a:t>
            </a:r>
            <a:r>
              <a:rPr lang="fr-FR" dirty="0" err="1">
                <a:solidFill>
                  <a:schemeClr val="tx1"/>
                </a:solidFill>
              </a:rPr>
              <a:t>demand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curve</a:t>
            </a:r>
            <a:endParaRPr lang="fr-FR" b="1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857257"/>
          </a:xfrm>
        </p:spPr>
        <p:txBody>
          <a:bodyPr>
            <a:noAutofit/>
          </a:bodyPr>
          <a:lstStyle/>
          <a:p>
            <a:r>
              <a:rPr lang="en-US" sz="3600" b="1" dirty="0"/>
              <a:t>Developing Pricing Strategies and Programs</a:t>
            </a:r>
            <a:endParaRPr lang="fr-F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786874" cy="5500726"/>
          </a:xfrm>
        </p:spPr>
        <p:txBody>
          <a:bodyPr>
            <a:normAutofit/>
          </a:bodyPr>
          <a:lstStyle/>
          <a:p>
            <a:pPr algn="just"/>
            <a:endParaRPr lang="en-US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IV- Setting </a:t>
            </a:r>
            <a:r>
              <a:rPr lang="fr-FR" b="1" dirty="0">
                <a:solidFill>
                  <a:schemeClr val="tx1"/>
                </a:solidFill>
              </a:rPr>
              <a:t>the </a:t>
            </a:r>
            <a:r>
              <a:rPr lang="fr-FR" b="1" dirty="0" smtClean="0">
                <a:solidFill>
                  <a:schemeClr val="tx1"/>
                </a:solidFill>
              </a:rPr>
              <a:t>Price</a:t>
            </a:r>
          </a:p>
          <a:p>
            <a:endParaRPr lang="fr-FR" b="1" i="1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2696"/>
            <a:ext cx="9153525" cy="450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857257"/>
          </a:xfrm>
        </p:spPr>
        <p:txBody>
          <a:bodyPr>
            <a:noAutofit/>
          </a:bodyPr>
          <a:lstStyle/>
          <a:p>
            <a:r>
              <a:rPr lang="en-US" sz="3600" b="1" dirty="0"/>
              <a:t>Developing Pricing Strategies and Programs</a:t>
            </a:r>
            <a:endParaRPr lang="fr-F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786874" cy="5500726"/>
          </a:xfrm>
        </p:spPr>
        <p:txBody>
          <a:bodyPr>
            <a:normAutofit/>
          </a:bodyPr>
          <a:lstStyle/>
          <a:p>
            <a:pPr algn="just"/>
            <a:endParaRPr lang="en-US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IV- Setting </a:t>
            </a:r>
            <a:r>
              <a:rPr lang="fr-FR" b="1" dirty="0">
                <a:solidFill>
                  <a:schemeClr val="tx1"/>
                </a:solidFill>
              </a:rPr>
              <a:t>the </a:t>
            </a:r>
            <a:r>
              <a:rPr lang="fr-FR" b="1" dirty="0" smtClean="0">
                <a:solidFill>
                  <a:schemeClr val="tx1"/>
                </a:solidFill>
              </a:rPr>
              <a:t>Price</a:t>
            </a:r>
          </a:p>
          <a:p>
            <a:endParaRPr lang="fr-FR" b="1" i="1" dirty="0" smtClean="0">
              <a:solidFill>
                <a:schemeClr val="tx1"/>
              </a:solidFill>
            </a:endParaRPr>
          </a:p>
          <a:p>
            <a:pPr algn="just"/>
            <a:r>
              <a:rPr lang="en-US" b="1" i="1" dirty="0">
                <a:solidFill>
                  <a:schemeClr val="tx1"/>
                </a:solidFill>
              </a:rPr>
              <a:t>Step 2</a:t>
            </a:r>
            <a:r>
              <a:rPr lang="en-US" b="1" i="1" dirty="0" smtClean="0">
                <a:solidFill>
                  <a:schemeClr val="tx1"/>
                </a:solidFill>
              </a:rPr>
              <a:t>: </a:t>
            </a:r>
            <a:r>
              <a:rPr lang="fr-FR" b="1" i="1" dirty="0" err="1">
                <a:solidFill>
                  <a:schemeClr val="tx1"/>
                </a:solidFill>
              </a:rPr>
              <a:t>Determining</a:t>
            </a:r>
            <a:r>
              <a:rPr lang="fr-FR" b="1" i="1" dirty="0">
                <a:solidFill>
                  <a:schemeClr val="tx1"/>
                </a:solidFill>
              </a:rPr>
              <a:t> </a:t>
            </a:r>
            <a:r>
              <a:rPr lang="fr-FR" b="1" i="1" dirty="0" err="1">
                <a:solidFill>
                  <a:schemeClr val="tx1"/>
                </a:solidFill>
              </a:rPr>
              <a:t>Demand</a:t>
            </a:r>
            <a:r>
              <a:rPr lang="en-US" b="1" i="1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en-US" b="1" i="1" dirty="0" smtClean="0">
              <a:solidFill>
                <a:schemeClr val="tx1"/>
              </a:solidFill>
            </a:endParaRPr>
          </a:p>
          <a:p>
            <a:pPr algn="just"/>
            <a:r>
              <a:rPr lang="en-US" b="1" dirty="0" smtClean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chemeClr val="tx1"/>
                </a:solidFill>
              </a:rPr>
              <a:t>The first step in estimating demand is to understand what affects </a:t>
            </a:r>
            <a:r>
              <a:rPr lang="en-US" dirty="0" smtClean="0">
                <a:solidFill>
                  <a:schemeClr val="tx1"/>
                </a:solidFill>
              </a:rPr>
              <a:t>price </a:t>
            </a:r>
            <a:r>
              <a:rPr lang="en-US" dirty="0">
                <a:solidFill>
                  <a:schemeClr val="tx1"/>
                </a:solidFill>
              </a:rPr>
              <a:t>sensitivity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	Factors </a:t>
            </a:r>
            <a:r>
              <a:rPr lang="en-US" dirty="0">
                <a:solidFill>
                  <a:schemeClr val="tx1"/>
                </a:solidFill>
              </a:rPr>
              <a:t>That </a:t>
            </a:r>
            <a:r>
              <a:rPr lang="en-US" dirty="0" smtClean="0">
                <a:solidFill>
                  <a:schemeClr val="tx1"/>
                </a:solidFill>
              </a:rPr>
              <a:t>can Reduce </a:t>
            </a:r>
            <a:r>
              <a:rPr lang="en-US" dirty="0">
                <a:solidFill>
                  <a:schemeClr val="tx1"/>
                </a:solidFill>
              </a:rPr>
              <a:t>Price </a:t>
            </a:r>
            <a:r>
              <a:rPr lang="en-US" dirty="0" smtClean="0">
                <a:solidFill>
                  <a:schemeClr val="tx1"/>
                </a:solidFill>
              </a:rPr>
              <a:t>Sensitivity are:</a:t>
            </a:r>
          </a:p>
          <a:p>
            <a:pPr algn="just"/>
            <a:endParaRPr lang="fr-FR" b="1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857257"/>
          </a:xfrm>
        </p:spPr>
        <p:txBody>
          <a:bodyPr>
            <a:noAutofit/>
          </a:bodyPr>
          <a:lstStyle/>
          <a:p>
            <a:r>
              <a:rPr lang="en-US" sz="3600" b="1" dirty="0"/>
              <a:t>Developing Pricing Strategies and Programs</a:t>
            </a:r>
            <a:endParaRPr lang="fr-F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786874" cy="5500726"/>
          </a:xfrm>
        </p:spPr>
        <p:txBody>
          <a:bodyPr>
            <a:normAutofit/>
          </a:bodyPr>
          <a:lstStyle/>
          <a:p>
            <a:pPr algn="just"/>
            <a:endParaRPr lang="en-US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IV- Setting </a:t>
            </a:r>
            <a:r>
              <a:rPr lang="fr-FR" b="1" dirty="0">
                <a:solidFill>
                  <a:schemeClr val="tx1"/>
                </a:solidFill>
              </a:rPr>
              <a:t>the </a:t>
            </a:r>
            <a:r>
              <a:rPr lang="fr-FR" b="1" dirty="0" smtClean="0">
                <a:solidFill>
                  <a:schemeClr val="tx1"/>
                </a:solidFill>
              </a:rPr>
              <a:t>Price</a:t>
            </a:r>
          </a:p>
          <a:p>
            <a:endParaRPr lang="fr-FR" b="1" i="1" dirty="0" smtClean="0">
              <a:solidFill>
                <a:schemeClr val="tx1"/>
              </a:solidFill>
            </a:endParaRPr>
          </a:p>
          <a:p>
            <a:pPr algn="just"/>
            <a:r>
              <a:rPr lang="en-US" b="1" i="1" dirty="0">
                <a:solidFill>
                  <a:schemeClr val="tx1"/>
                </a:solidFill>
              </a:rPr>
              <a:t>Step 2</a:t>
            </a:r>
            <a:r>
              <a:rPr lang="en-US" b="1" i="1" dirty="0" smtClean="0">
                <a:solidFill>
                  <a:schemeClr val="tx1"/>
                </a:solidFill>
              </a:rPr>
              <a:t>: </a:t>
            </a:r>
            <a:r>
              <a:rPr lang="fr-FR" b="1" i="1" dirty="0" err="1">
                <a:solidFill>
                  <a:schemeClr val="tx1"/>
                </a:solidFill>
              </a:rPr>
              <a:t>Determining</a:t>
            </a:r>
            <a:r>
              <a:rPr lang="fr-FR" b="1" i="1" dirty="0">
                <a:solidFill>
                  <a:schemeClr val="tx1"/>
                </a:solidFill>
              </a:rPr>
              <a:t> </a:t>
            </a:r>
            <a:r>
              <a:rPr lang="fr-FR" b="1" i="1" dirty="0" err="1">
                <a:solidFill>
                  <a:schemeClr val="tx1"/>
                </a:solidFill>
              </a:rPr>
              <a:t>Demand</a:t>
            </a:r>
            <a:r>
              <a:rPr lang="en-US" b="1" i="1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en-US" b="1" i="1" dirty="0" smtClean="0">
              <a:solidFill>
                <a:schemeClr val="tx1"/>
              </a:solidFill>
            </a:endParaRPr>
          </a:p>
          <a:p>
            <a:pPr algn="just"/>
            <a:r>
              <a:rPr lang="en-US" b="1" dirty="0" smtClean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chemeClr val="tx1"/>
                </a:solidFill>
              </a:rPr>
              <a:t>The first step in estimating demand is to understand what affects </a:t>
            </a:r>
            <a:r>
              <a:rPr lang="en-US" dirty="0" smtClean="0">
                <a:solidFill>
                  <a:schemeClr val="tx1"/>
                </a:solidFill>
              </a:rPr>
              <a:t>price </a:t>
            </a:r>
            <a:r>
              <a:rPr lang="en-US" dirty="0">
                <a:solidFill>
                  <a:schemeClr val="tx1"/>
                </a:solidFill>
              </a:rPr>
              <a:t>sensitivity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fr-FR" b="1" i="1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62200"/>
            <a:ext cx="9144000" cy="428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857257"/>
          </a:xfrm>
        </p:spPr>
        <p:txBody>
          <a:bodyPr>
            <a:noAutofit/>
          </a:bodyPr>
          <a:lstStyle/>
          <a:p>
            <a:r>
              <a:rPr lang="en-US" sz="3600" b="1" dirty="0"/>
              <a:t>Developing Pricing Strategies and Programs</a:t>
            </a:r>
            <a:endParaRPr lang="fr-F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786874" cy="5500726"/>
          </a:xfrm>
        </p:spPr>
        <p:txBody>
          <a:bodyPr>
            <a:normAutofit fontScale="92500" lnSpcReduction="10000"/>
          </a:bodyPr>
          <a:lstStyle/>
          <a:p>
            <a:pPr algn="just"/>
            <a:endParaRPr lang="en-US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IV- Setting </a:t>
            </a:r>
            <a:r>
              <a:rPr lang="fr-FR" b="1" dirty="0">
                <a:solidFill>
                  <a:schemeClr val="tx1"/>
                </a:solidFill>
              </a:rPr>
              <a:t>the </a:t>
            </a:r>
            <a:r>
              <a:rPr lang="fr-FR" b="1" dirty="0" smtClean="0">
                <a:solidFill>
                  <a:schemeClr val="tx1"/>
                </a:solidFill>
              </a:rPr>
              <a:t>Price</a:t>
            </a:r>
          </a:p>
          <a:p>
            <a:endParaRPr lang="fr-FR" b="1" i="1" dirty="0" smtClean="0">
              <a:solidFill>
                <a:schemeClr val="tx1"/>
              </a:solidFill>
            </a:endParaRPr>
          </a:p>
          <a:p>
            <a:pPr algn="just"/>
            <a:r>
              <a:rPr lang="en-US" b="1" i="1" dirty="0">
                <a:solidFill>
                  <a:schemeClr val="tx1"/>
                </a:solidFill>
              </a:rPr>
              <a:t>Step </a:t>
            </a:r>
            <a:r>
              <a:rPr lang="en-US" b="1" i="1" dirty="0" smtClean="0">
                <a:solidFill>
                  <a:schemeClr val="tx1"/>
                </a:solidFill>
              </a:rPr>
              <a:t>3: </a:t>
            </a:r>
            <a:r>
              <a:rPr lang="fr-FR" b="1" i="1" dirty="0" err="1">
                <a:solidFill>
                  <a:schemeClr val="tx1"/>
                </a:solidFill>
              </a:rPr>
              <a:t>Estimating</a:t>
            </a:r>
            <a:r>
              <a:rPr lang="fr-FR" b="1" i="1" dirty="0">
                <a:solidFill>
                  <a:schemeClr val="tx1"/>
                </a:solidFill>
              </a:rPr>
              <a:t> </a:t>
            </a:r>
            <a:r>
              <a:rPr lang="fr-FR" b="1" i="1" dirty="0" err="1">
                <a:solidFill>
                  <a:schemeClr val="tx1"/>
                </a:solidFill>
              </a:rPr>
              <a:t>Costs</a:t>
            </a:r>
            <a:r>
              <a:rPr lang="en-US" b="1" i="1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Demand sets a </a:t>
            </a:r>
            <a:r>
              <a:rPr lang="en-US" u="sng" dirty="0">
                <a:solidFill>
                  <a:schemeClr val="tx1"/>
                </a:solidFill>
              </a:rPr>
              <a:t>ceiling</a:t>
            </a:r>
            <a:r>
              <a:rPr lang="en-US" dirty="0">
                <a:solidFill>
                  <a:schemeClr val="tx1"/>
                </a:solidFill>
              </a:rPr>
              <a:t> on the price the company can charge for its product. Costs set the </a:t>
            </a:r>
            <a:r>
              <a:rPr lang="en-US" u="sng" dirty="0">
                <a:solidFill>
                  <a:schemeClr val="tx1"/>
                </a:solidFill>
              </a:rPr>
              <a:t>floor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The company wants to charge a price that covers its cost of producing, distributing, and </a:t>
            </a:r>
            <a:r>
              <a:rPr lang="en-US" dirty="0" smtClean="0">
                <a:solidFill>
                  <a:schemeClr val="tx1"/>
                </a:solidFill>
              </a:rPr>
              <a:t>selling the </a:t>
            </a:r>
            <a:r>
              <a:rPr lang="en-US" dirty="0">
                <a:solidFill>
                  <a:schemeClr val="tx1"/>
                </a:solidFill>
              </a:rPr>
              <a:t>product, including a fair return for its effort and risk. Yet when companies price products </a:t>
            </a:r>
            <a:r>
              <a:rPr lang="en-US" dirty="0" smtClean="0">
                <a:solidFill>
                  <a:schemeClr val="tx1"/>
                </a:solidFill>
              </a:rPr>
              <a:t>to cover </a:t>
            </a:r>
            <a:r>
              <a:rPr lang="en-US" dirty="0">
                <a:solidFill>
                  <a:schemeClr val="tx1"/>
                </a:solidFill>
              </a:rPr>
              <a:t>their full costs, profitability isn’t always the net result.</a:t>
            </a:r>
            <a:endParaRPr lang="fr-FR" b="1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857257"/>
          </a:xfrm>
        </p:spPr>
        <p:txBody>
          <a:bodyPr>
            <a:noAutofit/>
          </a:bodyPr>
          <a:lstStyle/>
          <a:p>
            <a:r>
              <a:rPr lang="en-US" sz="3600" b="1" dirty="0"/>
              <a:t>Developing Pricing Strategies and Programs</a:t>
            </a:r>
            <a:endParaRPr lang="fr-F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786874" cy="5500726"/>
          </a:xfrm>
        </p:spPr>
        <p:txBody>
          <a:bodyPr>
            <a:normAutofit fontScale="92500"/>
          </a:bodyPr>
          <a:lstStyle/>
          <a:p>
            <a:pPr algn="just"/>
            <a:endParaRPr lang="en-US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IV- Setting </a:t>
            </a:r>
            <a:r>
              <a:rPr lang="fr-FR" b="1" dirty="0">
                <a:solidFill>
                  <a:schemeClr val="tx1"/>
                </a:solidFill>
              </a:rPr>
              <a:t>the </a:t>
            </a:r>
            <a:r>
              <a:rPr lang="fr-FR" b="1" dirty="0" smtClean="0">
                <a:solidFill>
                  <a:schemeClr val="tx1"/>
                </a:solidFill>
              </a:rPr>
              <a:t>Price</a:t>
            </a:r>
          </a:p>
          <a:p>
            <a:endParaRPr lang="fr-FR" b="1" i="1" dirty="0" smtClean="0">
              <a:solidFill>
                <a:schemeClr val="tx1"/>
              </a:solidFill>
            </a:endParaRPr>
          </a:p>
          <a:p>
            <a:pPr algn="just"/>
            <a:r>
              <a:rPr lang="en-US" b="1" i="1" dirty="0">
                <a:solidFill>
                  <a:schemeClr val="tx1"/>
                </a:solidFill>
              </a:rPr>
              <a:t>Step </a:t>
            </a:r>
            <a:r>
              <a:rPr lang="en-US" b="1" i="1" dirty="0" smtClean="0">
                <a:solidFill>
                  <a:schemeClr val="tx1"/>
                </a:solidFill>
              </a:rPr>
              <a:t>3: </a:t>
            </a:r>
            <a:r>
              <a:rPr lang="fr-FR" b="1" i="1" dirty="0" err="1">
                <a:solidFill>
                  <a:schemeClr val="tx1"/>
                </a:solidFill>
              </a:rPr>
              <a:t>Estimating</a:t>
            </a:r>
            <a:r>
              <a:rPr lang="fr-FR" b="1" i="1" dirty="0">
                <a:solidFill>
                  <a:schemeClr val="tx1"/>
                </a:solidFill>
              </a:rPr>
              <a:t> </a:t>
            </a:r>
            <a:r>
              <a:rPr lang="fr-FR" b="1" i="1" dirty="0" err="1">
                <a:solidFill>
                  <a:schemeClr val="tx1"/>
                </a:solidFill>
              </a:rPr>
              <a:t>Costs</a:t>
            </a:r>
            <a:r>
              <a:rPr lang="en-US" b="1" i="1" dirty="0" smtClean="0">
                <a:solidFill>
                  <a:schemeClr val="tx1"/>
                </a:solidFill>
              </a:rPr>
              <a:t>:</a:t>
            </a:r>
          </a:p>
          <a:p>
            <a:pPr algn="just">
              <a:buFont typeface="Wingdings" pitchFamily="2" charset="2"/>
              <a:buChar char="§"/>
            </a:pPr>
            <a:r>
              <a:rPr lang="en-US" sz="3000" dirty="0">
                <a:solidFill>
                  <a:schemeClr val="tx1"/>
                </a:solidFill>
              </a:rPr>
              <a:t>Fixed costs, also known as </a:t>
            </a:r>
            <a:r>
              <a:rPr lang="en-US" sz="3000" dirty="0" smtClean="0">
                <a:solidFill>
                  <a:schemeClr val="tx1"/>
                </a:solidFill>
              </a:rPr>
              <a:t>overhead</a:t>
            </a:r>
          </a:p>
          <a:p>
            <a:pPr algn="just">
              <a:buFont typeface="Wingdings" pitchFamily="2" charset="2"/>
              <a:buChar char="§"/>
            </a:pPr>
            <a:r>
              <a:rPr lang="en-US" sz="3000" dirty="0">
                <a:solidFill>
                  <a:schemeClr val="tx1"/>
                </a:solidFill>
              </a:rPr>
              <a:t>Variable costs vary directly with the level of </a:t>
            </a:r>
            <a:r>
              <a:rPr lang="en-US" sz="3000" dirty="0" smtClean="0">
                <a:solidFill>
                  <a:schemeClr val="tx1"/>
                </a:solidFill>
              </a:rPr>
              <a:t>prod.</a:t>
            </a:r>
          </a:p>
          <a:p>
            <a:pPr algn="just">
              <a:buFont typeface="Wingdings" pitchFamily="2" charset="2"/>
              <a:buChar char="§"/>
            </a:pPr>
            <a:r>
              <a:rPr lang="fr-FR" sz="3000" dirty="0">
                <a:solidFill>
                  <a:schemeClr val="tx1"/>
                </a:solidFill>
              </a:rPr>
              <a:t>Total </a:t>
            </a:r>
            <a:r>
              <a:rPr lang="fr-FR" sz="3000" dirty="0" err="1" smtClean="0">
                <a:solidFill>
                  <a:schemeClr val="tx1"/>
                </a:solidFill>
              </a:rPr>
              <a:t>costs</a:t>
            </a:r>
            <a:endParaRPr lang="fr-FR" sz="30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3000" dirty="0">
                <a:solidFill>
                  <a:schemeClr val="tx1"/>
                </a:solidFill>
              </a:rPr>
              <a:t>Average cost is the cost per unit at that level of </a:t>
            </a:r>
            <a:r>
              <a:rPr lang="en-US" sz="3000" dirty="0" smtClean="0">
                <a:solidFill>
                  <a:schemeClr val="tx1"/>
                </a:solidFill>
              </a:rPr>
              <a:t>prod.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To price intelligently, management needs to know how its costs </a:t>
            </a:r>
            <a:r>
              <a:rPr lang="en-US" u="sng" dirty="0">
                <a:solidFill>
                  <a:schemeClr val="tx1"/>
                </a:solidFill>
              </a:rPr>
              <a:t>vary</a:t>
            </a:r>
            <a:r>
              <a:rPr lang="en-US" dirty="0">
                <a:solidFill>
                  <a:schemeClr val="tx1"/>
                </a:solidFill>
              </a:rPr>
              <a:t> with different levels </a:t>
            </a:r>
            <a:r>
              <a:rPr lang="en-US" dirty="0" smtClean="0">
                <a:solidFill>
                  <a:schemeClr val="tx1"/>
                </a:solidFill>
              </a:rPr>
              <a:t>of </a:t>
            </a:r>
            <a:r>
              <a:rPr lang="fr-FR" dirty="0" smtClean="0">
                <a:solidFill>
                  <a:schemeClr val="tx1"/>
                </a:solidFill>
              </a:rPr>
              <a:t>production</a:t>
            </a:r>
            <a:r>
              <a:rPr lang="fr-FR" dirty="0">
                <a:solidFill>
                  <a:schemeClr val="tx1"/>
                </a:solidFill>
              </a:rPr>
              <a:t>.</a:t>
            </a:r>
            <a:endParaRPr lang="en-US" b="1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857257"/>
          </a:xfrm>
        </p:spPr>
        <p:txBody>
          <a:bodyPr>
            <a:noAutofit/>
          </a:bodyPr>
          <a:lstStyle/>
          <a:p>
            <a:r>
              <a:rPr lang="en-US" sz="3600" b="1" dirty="0"/>
              <a:t>Developing Pricing Strategies and Programs</a:t>
            </a:r>
            <a:endParaRPr lang="fr-F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786874" cy="5500726"/>
          </a:xfrm>
        </p:spPr>
        <p:txBody>
          <a:bodyPr>
            <a:normAutofit lnSpcReduction="10000"/>
          </a:bodyPr>
          <a:lstStyle/>
          <a:p>
            <a:pPr algn="just"/>
            <a:endParaRPr lang="en-US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IV- Setting </a:t>
            </a:r>
            <a:r>
              <a:rPr lang="fr-FR" b="1" dirty="0">
                <a:solidFill>
                  <a:schemeClr val="tx1"/>
                </a:solidFill>
              </a:rPr>
              <a:t>the </a:t>
            </a:r>
            <a:r>
              <a:rPr lang="fr-FR" b="1" dirty="0" smtClean="0">
                <a:solidFill>
                  <a:schemeClr val="tx1"/>
                </a:solidFill>
              </a:rPr>
              <a:t>Price</a:t>
            </a:r>
          </a:p>
          <a:p>
            <a:endParaRPr lang="fr-FR" b="1" i="1" dirty="0" smtClean="0">
              <a:solidFill>
                <a:schemeClr val="tx1"/>
              </a:solidFill>
            </a:endParaRPr>
          </a:p>
          <a:p>
            <a:pPr algn="just"/>
            <a:r>
              <a:rPr lang="en-US" b="1" i="1" dirty="0" smtClean="0">
                <a:solidFill>
                  <a:schemeClr val="tx1"/>
                </a:solidFill>
              </a:rPr>
              <a:t>Step 4: Analyzing </a:t>
            </a:r>
            <a:r>
              <a:rPr lang="en-US" b="1" i="1" dirty="0">
                <a:solidFill>
                  <a:schemeClr val="tx1"/>
                </a:solidFill>
              </a:rPr>
              <a:t>Competitors’ Costs, Prices, and Offers</a:t>
            </a:r>
            <a:r>
              <a:rPr lang="en-US" b="1" i="1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en-US" sz="3000" dirty="0" smtClean="0">
                <a:solidFill>
                  <a:schemeClr val="tx1"/>
                </a:solidFill>
              </a:rPr>
              <a:t>If the firm’s offer contains features not offered by the nearest competitor, it should evaluate its offer to the customer and add that value to the competitor’s price. </a:t>
            </a:r>
          </a:p>
          <a:p>
            <a:pPr algn="just"/>
            <a:r>
              <a:rPr lang="en-US" sz="3000" dirty="0">
                <a:solidFill>
                  <a:schemeClr val="tx1"/>
                </a:solidFill>
              </a:rPr>
              <a:t>If the competitor’s offer contains </a:t>
            </a:r>
            <a:r>
              <a:rPr lang="en-US" sz="3000" dirty="0" smtClean="0">
                <a:solidFill>
                  <a:schemeClr val="tx1"/>
                </a:solidFill>
              </a:rPr>
              <a:t>some features </a:t>
            </a:r>
            <a:r>
              <a:rPr lang="en-US" sz="3000" dirty="0">
                <a:solidFill>
                  <a:schemeClr val="tx1"/>
                </a:solidFill>
              </a:rPr>
              <a:t>not offered by the firm, the firm should subtract their value from its own price.</a:t>
            </a:r>
            <a:endParaRPr lang="en-US" sz="3000" b="1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857257"/>
          </a:xfrm>
        </p:spPr>
        <p:txBody>
          <a:bodyPr>
            <a:noAutofit/>
          </a:bodyPr>
          <a:lstStyle/>
          <a:p>
            <a:r>
              <a:rPr lang="en-US" sz="3600" b="1" dirty="0"/>
              <a:t>Developing Pricing Strategies and Programs</a:t>
            </a:r>
            <a:endParaRPr lang="fr-F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786874" cy="5500726"/>
          </a:xfrm>
        </p:spPr>
        <p:txBody>
          <a:bodyPr>
            <a:normAutofit/>
          </a:bodyPr>
          <a:lstStyle/>
          <a:p>
            <a:pPr algn="just"/>
            <a:endParaRPr lang="en-US" b="1" dirty="0" smtClean="0">
              <a:solidFill>
                <a:schemeClr val="tx1"/>
              </a:solidFill>
            </a:endParaRPr>
          </a:p>
          <a:p>
            <a:pPr algn="just"/>
            <a:endParaRPr lang="en-US" b="1" i="1" dirty="0" smtClean="0">
              <a:solidFill>
                <a:schemeClr val="tx1"/>
              </a:solidFill>
            </a:endParaRPr>
          </a:p>
          <a:p>
            <a:pPr algn="just"/>
            <a:endParaRPr lang="en-US" b="1" i="1" dirty="0" smtClean="0">
              <a:solidFill>
                <a:schemeClr val="tx1"/>
              </a:solidFill>
            </a:endParaRPr>
          </a:p>
          <a:p>
            <a:pPr algn="just" rtl="1"/>
            <a:r>
              <a:rPr lang="ar-DZ" b="1" dirty="0" smtClean="0">
                <a:solidFill>
                  <a:schemeClr val="tx1"/>
                </a:solidFill>
              </a:rPr>
              <a:t>حققت شركة رايان إير، شركة الطيران الأوروبية منخفضة التكلفة، أرباحًا هائلة بفضل نموذج أعمالها الثوري. والسر في </a:t>
            </a:r>
            <a:r>
              <a:rPr lang="ar-DZ" b="1" dirty="0" smtClean="0">
                <a:solidFill>
                  <a:schemeClr val="tx1"/>
                </a:solidFill>
              </a:rPr>
              <a:t>ذلك يكمن في ذهنية مؤسسها الذي يفكّر </a:t>
            </a:r>
            <a:r>
              <a:rPr lang="ar-DZ" b="1" dirty="0" smtClean="0">
                <a:solidFill>
                  <a:schemeClr val="tx1"/>
                </a:solidFill>
              </a:rPr>
              <a:t>كتاجر تجزئة، حيث يفرض </a:t>
            </a:r>
            <a:r>
              <a:rPr lang="ar-DZ" b="1" dirty="0" smtClean="0">
                <a:solidFill>
                  <a:schemeClr val="tx1"/>
                </a:solidFill>
              </a:rPr>
              <a:t>أسعاراعلى </a:t>
            </a:r>
            <a:r>
              <a:rPr lang="ar-DZ" b="1" dirty="0" smtClean="0">
                <a:solidFill>
                  <a:schemeClr val="tx1"/>
                </a:solidFill>
              </a:rPr>
              <a:t>الركاب مقابل كل </a:t>
            </a:r>
            <a:r>
              <a:rPr lang="ar-DZ" b="1" dirty="0" smtClean="0">
                <a:solidFill>
                  <a:schemeClr val="tx1"/>
                </a:solidFill>
              </a:rPr>
              <a:t>شيء، </a:t>
            </a:r>
            <a:r>
              <a:rPr lang="ar-DZ" b="1" dirty="0" smtClean="0">
                <a:solidFill>
                  <a:schemeClr val="tx1"/>
                </a:solidFill>
              </a:rPr>
              <a:t>باستثناء مقاعدهم.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857257"/>
          </a:xfrm>
        </p:spPr>
        <p:txBody>
          <a:bodyPr>
            <a:noAutofit/>
          </a:bodyPr>
          <a:lstStyle/>
          <a:p>
            <a:r>
              <a:rPr lang="en-US" sz="3600" b="1" dirty="0"/>
              <a:t>Developing Pricing Strategies and Programs</a:t>
            </a:r>
            <a:endParaRPr lang="fr-F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786874" cy="5500726"/>
          </a:xfrm>
        </p:spPr>
        <p:txBody>
          <a:bodyPr>
            <a:normAutofit/>
          </a:bodyPr>
          <a:lstStyle/>
          <a:p>
            <a:pPr algn="just"/>
            <a:endParaRPr lang="en-US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IV- Setting </a:t>
            </a:r>
            <a:r>
              <a:rPr lang="fr-FR" b="1" dirty="0">
                <a:solidFill>
                  <a:schemeClr val="tx1"/>
                </a:solidFill>
              </a:rPr>
              <a:t>the </a:t>
            </a:r>
            <a:r>
              <a:rPr lang="fr-FR" b="1" dirty="0" smtClean="0">
                <a:solidFill>
                  <a:schemeClr val="tx1"/>
                </a:solidFill>
              </a:rPr>
              <a:t>Price</a:t>
            </a:r>
          </a:p>
          <a:p>
            <a:endParaRPr lang="fr-FR" b="1" i="1" dirty="0" smtClean="0">
              <a:solidFill>
                <a:schemeClr val="tx1"/>
              </a:solidFill>
            </a:endParaRPr>
          </a:p>
          <a:p>
            <a:pPr algn="just"/>
            <a:r>
              <a:rPr lang="en-US" b="1" i="1" dirty="0" smtClean="0">
                <a:solidFill>
                  <a:schemeClr val="tx1"/>
                </a:solidFill>
              </a:rPr>
              <a:t>Step 5: </a:t>
            </a:r>
            <a:r>
              <a:rPr lang="fr-FR" b="1" i="1" dirty="0" err="1">
                <a:solidFill>
                  <a:schemeClr val="tx1"/>
                </a:solidFill>
              </a:rPr>
              <a:t>Selecting</a:t>
            </a:r>
            <a:r>
              <a:rPr lang="fr-FR" b="1" i="1" dirty="0">
                <a:solidFill>
                  <a:schemeClr val="tx1"/>
                </a:solidFill>
              </a:rPr>
              <a:t> a </a:t>
            </a:r>
            <a:r>
              <a:rPr lang="fr-FR" b="1" i="1" dirty="0" err="1">
                <a:solidFill>
                  <a:schemeClr val="tx1"/>
                </a:solidFill>
              </a:rPr>
              <a:t>Pricing</a:t>
            </a:r>
            <a:r>
              <a:rPr lang="fr-FR" b="1" i="1" dirty="0">
                <a:solidFill>
                  <a:schemeClr val="tx1"/>
                </a:solidFill>
              </a:rPr>
              <a:t> </a:t>
            </a:r>
            <a:r>
              <a:rPr lang="fr-FR" b="1" i="1" dirty="0" err="1" smtClean="0">
                <a:solidFill>
                  <a:schemeClr val="tx1"/>
                </a:solidFill>
              </a:rPr>
              <a:t>Method</a:t>
            </a:r>
            <a:endParaRPr lang="fr-FR" b="1" i="1" dirty="0" smtClean="0">
              <a:solidFill>
                <a:schemeClr val="tx1"/>
              </a:solidFill>
            </a:endParaRPr>
          </a:p>
          <a:p>
            <a:pPr algn="just"/>
            <a:endParaRPr lang="en-US" b="1" i="1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chemeClr val="tx1"/>
                </a:solidFill>
              </a:rPr>
              <a:t>Three Cs Model for Price Setting</a:t>
            </a:r>
            <a:endParaRPr lang="en-US" b="1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857257"/>
          </a:xfrm>
        </p:spPr>
        <p:txBody>
          <a:bodyPr>
            <a:noAutofit/>
          </a:bodyPr>
          <a:lstStyle/>
          <a:p>
            <a:r>
              <a:rPr lang="en-US" sz="3600" b="1" dirty="0"/>
              <a:t>Developing Pricing Strategies and Programs</a:t>
            </a:r>
            <a:endParaRPr lang="fr-F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786874" cy="5500726"/>
          </a:xfrm>
        </p:spPr>
        <p:txBody>
          <a:bodyPr>
            <a:normAutofit/>
          </a:bodyPr>
          <a:lstStyle/>
          <a:p>
            <a:pPr algn="just"/>
            <a:endParaRPr lang="en-US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IV- Setting </a:t>
            </a:r>
            <a:r>
              <a:rPr lang="fr-FR" b="1" dirty="0">
                <a:solidFill>
                  <a:schemeClr val="tx1"/>
                </a:solidFill>
              </a:rPr>
              <a:t>the </a:t>
            </a:r>
            <a:r>
              <a:rPr lang="fr-FR" b="1" dirty="0" smtClean="0">
                <a:solidFill>
                  <a:schemeClr val="tx1"/>
                </a:solidFill>
              </a:rPr>
              <a:t>Price</a:t>
            </a:r>
          </a:p>
          <a:p>
            <a:endParaRPr lang="fr-FR" b="1" i="1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571744"/>
            <a:ext cx="471490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285992"/>
            <a:ext cx="292895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857257"/>
          </a:xfrm>
        </p:spPr>
        <p:txBody>
          <a:bodyPr>
            <a:noAutofit/>
          </a:bodyPr>
          <a:lstStyle/>
          <a:p>
            <a:r>
              <a:rPr lang="en-US" sz="3600" b="1" dirty="0"/>
              <a:t>Developing Pricing Strategies and Programs</a:t>
            </a:r>
            <a:endParaRPr lang="fr-F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786874" cy="5500726"/>
          </a:xfrm>
        </p:spPr>
        <p:txBody>
          <a:bodyPr>
            <a:normAutofit/>
          </a:bodyPr>
          <a:lstStyle/>
          <a:p>
            <a:pPr algn="just"/>
            <a:endParaRPr lang="en-US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IV- Setting </a:t>
            </a:r>
            <a:r>
              <a:rPr lang="fr-FR" b="1" dirty="0">
                <a:solidFill>
                  <a:schemeClr val="tx1"/>
                </a:solidFill>
              </a:rPr>
              <a:t>the </a:t>
            </a:r>
            <a:r>
              <a:rPr lang="fr-FR" b="1" dirty="0" smtClean="0">
                <a:solidFill>
                  <a:schemeClr val="tx1"/>
                </a:solidFill>
              </a:rPr>
              <a:t>Price</a:t>
            </a:r>
          </a:p>
          <a:p>
            <a:endParaRPr lang="fr-FR" b="1" i="1" dirty="0" smtClean="0">
              <a:solidFill>
                <a:schemeClr val="tx1"/>
              </a:solidFill>
            </a:endParaRPr>
          </a:p>
          <a:p>
            <a:pPr algn="just"/>
            <a:r>
              <a:rPr lang="en-US" b="1" i="1" dirty="0" smtClean="0">
                <a:solidFill>
                  <a:schemeClr val="tx1"/>
                </a:solidFill>
              </a:rPr>
              <a:t>Step 5: </a:t>
            </a:r>
            <a:r>
              <a:rPr lang="fr-FR" b="1" i="1" dirty="0" err="1">
                <a:solidFill>
                  <a:schemeClr val="tx1"/>
                </a:solidFill>
              </a:rPr>
              <a:t>Selecting</a:t>
            </a:r>
            <a:r>
              <a:rPr lang="fr-FR" b="1" i="1" dirty="0">
                <a:solidFill>
                  <a:schemeClr val="tx1"/>
                </a:solidFill>
              </a:rPr>
              <a:t> a </a:t>
            </a:r>
            <a:r>
              <a:rPr lang="fr-FR" b="1" i="1" dirty="0" err="1">
                <a:solidFill>
                  <a:schemeClr val="tx1"/>
                </a:solidFill>
              </a:rPr>
              <a:t>Pricing</a:t>
            </a:r>
            <a:r>
              <a:rPr lang="fr-FR" b="1" i="1" dirty="0">
                <a:solidFill>
                  <a:schemeClr val="tx1"/>
                </a:solidFill>
              </a:rPr>
              <a:t> </a:t>
            </a:r>
            <a:r>
              <a:rPr lang="fr-FR" b="1" i="1" dirty="0" err="1" smtClean="0">
                <a:solidFill>
                  <a:schemeClr val="tx1"/>
                </a:solidFill>
              </a:rPr>
              <a:t>Method</a:t>
            </a:r>
            <a:endParaRPr lang="fr-FR" b="1" i="1" dirty="0" smtClean="0">
              <a:solidFill>
                <a:schemeClr val="tx1"/>
              </a:solidFill>
            </a:endParaRPr>
          </a:p>
          <a:p>
            <a:pPr algn="just"/>
            <a:endParaRPr lang="en-US" b="1" i="1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	There exist several price-setting methods, among them are: </a:t>
            </a:r>
            <a:r>
              <a:rPr lang="en-US" dirty="0">
                <a:solidFill>
                  <a:schemeClr val="tx1"/>
                </a:solidFill>
              </a:rPr>
              <a:t>markup pricing, target-return pricing, </a:t>
            </a:r>
            <a:r>
              <a:rPr lang="en-US" dirty="0" smtClean="0">
                <a:solidFill>
                  <a:schemeClr val="tx1"/>
                </a:solidFill>
              </a:rPr>
              <a:t>perceived value pricing</a:t>
            </a:r>
            <a:r>
              <a:rPr lang="en-US" dirty="0">
                <a:solidFill>
                  <a:schemeClr val="tx1"/>
                </a:solidFill>
              </a:rPr>
              <a:t>, value pricing, EDLP, going-rate pricing, and auction-type pricing.</a:t>
            </a:r>
            <a:endParaRPr lang="en-US" b="1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857257"/>
          </a:xfrm>
        </p:spPr>
        <p:txBody>
          <a:bodyPr>
            <a:noAutofit/>
          </a:bodyPr>
          <a:lstStyle/>
          <a:p>
            <a:r>
              <a:rPr lang="en-US" sz="3600" b="1" dirty="0"/>
              <a:t>Developing Pricing Strategies and Programs</a:t>
            </a:r>
            <a:endParaRPr lang="fr-F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786874" cy="5500726"/>
          </a:xfrm>
        </p:spPr>
        <p:txBody>
          <a:bodyPr>
            <a:normAutofit/>
          </a:bodyPr>
          <a:lstStyle/>
          <a:p>
            <a:pPr algn="just"/>
            <a:endParaRPr lang="en-US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IV- Setting </a:t>
            </a:r>
            <a:r>
              <a:rPr lang="fr-FR" b="1" dirty="0">
                <a:solidFill>
                  <a:schemeClr val="tx1"/>
                </a:solidFill>
              </a:rPr>
              <a:t>the </a:t>
            </a:r>
            <a:r>
              <a:rPr lang="fr-FR" b="1" dirty="0" smtClean="0">
                <a:solidFill>
                  <a:schemeClr val="tx1"/>
                </a:solidFill>
              </a:rPr>
              <a:t>Price</a:t>
            </a:r>
          </a:p>
          <a:p>
            <a:endParaRPr lang="fr-FR" b="1" i="1" dirty="0" smtClean="0">
              <a:solidFill>
                <a:schemeClr val="tx1"/>
              </a:solidFill>
            </a:endParaRPr>
          </a:p>
          <a:p>
            <a:pPr algn="just"/>
            <a:r>
              <a:rPr lang="en-US" b="1" i="1" dirty="0" smtClean="0">
                <a:solidFill>
                  <a:schemeClr val="tx1"/>
                </a:solidFill>
              </a:rPr>
              <a:t>Step 5: </a:t>
            </a:r>
            <a:r>
              <a:rPr lang="fr-FR" b="1" i="1" dirty="0" err="1">
                <a:solidFill>
                  <a:schemeClr val="tx1"/>
                </a:solidFill>
              </a:rPr>
              <a:t>Selecting</a:t>
            </a:r>
            <a:r>
              <a:rPr lang="fr-FR" b="1" i="1" dirty="0">
                <a:solidFill>
                  <a:schemeClr val="tx1"/>
                </a:solidFill>
              </a:rPr>
              <a:t> a </a:t>
            </a:r>
            <a:r>
              <a:rPr lang="fr-FR" b="1" i="1" dirty="0" err="1">
                <a:solidFill>
                  <a:schemeClr val="tx1"/>
                </a:solidFill>
              </a:rPr>
              <a:t>Pricing</a:t>
            </a:r>
            <a:r>
              <a:rPr lang="fr-FR" b="1" i="1" dirty="0">
                <a:solidFill>
                  <a:schemeClr val="tx1"/>
                </a:solidFill>
              </a:rPr>
              <a:t> </a:t>
            </a:r>
            <a:r>
              <a:rPr lang="fr-FR" b="1" i="1" dirty="0" err="1" smtClean="0">
                <a:solidFill>
                  <a:schemeClr val="tx1"/>
                </a:solidFill>
              </a:rPr>
              <a:t>Method</a:t>
            </a:r>
            <a:endParaRPr lang="fr-FR" b="1" i="1" dirty="0" smtClean="0">
              <a:solidFill>
                <a:schemeClr val="tx1"/>
              </a:solidFill>
            </a:endParaRPr>
          </a:p>
          <a:p>
            <a:pPr algn="just"/>
            <a:endParaRPr lang="en-US" b="1" i="1" dirty="0">
              <a:solidFill>
                <a:schemeClr val="tx1"/>
              </a:solidFill>
            </a:endParaRPr>
          </a:p>
          <a:p>
            <a:pPr algn="just"/>
            <a:r>
              <a:rPr lang="en-US" b="1" i="1" dirty="0" smtClean="0">
                <a:solidFill>
                  <a:schemeClr val="tx1"/>
                </a:solidFill>
              </a:rPr>
              <a:t>	</a:t>
            </a:r>
            <a:r>
              <a:rPr lang="fr-FR" b="1" dirty="0" smtClean="0">
                <a:solidFill>
                  <a:schemeClr val="tx1"/>
                </a:solidFill>
              </a:rPr>
              <a:t>MARKUP PRICING: </a:t>
            </a:r>
            <a:endParaRPr lang="en-US" b="1" i="1" dirty="0" smtClean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714884"/>
            <a:ext cx="8429684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638559"/>
            <a:ext cx="485775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857257"/>
          </a:xfrm>
        </p:spPr>
        <p:txBody>
          <a:bodyPr>
            <a:noAutofit/>
          </a:bodyPr>
          <a:lstStyle/>
          <a:p>
            <a:r>
              <a:rPr lang="en-US" sz="3600" b="1" dirty="0"/>
              <a:t>Developing Pricing Strategies and Programs</a:t>
            </a:r>
            <a:endParaRPr lang="fr-F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786874" cy="5500726"/>
          </a:xfrm>
        </p:spPr>
        <p:txBody>
          <a:bodyPr>
            <a:normAutofit/>
          </a:bodyPr>
          <a:lstStyle/>
          <a:p>
            <a:pPr algn="just"/>
            <a:endParaRPr lang="en-US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IV- Setting </a:t>
            </a:r>
            <a:r>
              <a:rPr lang="fr-FR" b="1" dirty="0">
                <a:solidFill>
                  <a:schemeClr val="tx1"/>
                </a:solidFill>
              </a:rPr>
              <a:t>the </a:t>
            </a:r>
            <a:r>
              <a:rPr lang="fr-FR" b="1" dirty="0" smtClean="0">
                <a:solidFill>
                  <a:schemeClr val="tx1"/>
                </a:solidFill>
              </a:rPr>
              <a:t>Price</a:t>
            </a:r>
          </a:p>
          <a:p>
            <a:endParaRPr lang="fr-FR" b="1" i="1" dirty="0" smtClean="0">
              <a:solidFill>
                <a:schemeClr val="tx1"/>
              </a:solidFill>
            </a:endParaRPr>
          </a:p>
          <a:p>
            <a:pPr algn="just"/>
            <a:r>
              <a:rPr lang="en-US" b="1" i="1" dirty="0" smtClean="0">
                <a:solidFill>
                  <a:schemeClr val="tx1"/>
                </a:solidFill>
              </a:rPr>
              <a:t>Step 5: </a:t>
            </a:r>
            <a:r>
              <a:rPr lang="fr-FR" b="1" i="1" dirty="0" err="1">
                <a:solidFill>
                  <a:schemeClr val="tx1"/>
                </a:solidFill>
              </a:rPr>
              <a:t>Selecting</a:t>
            </a:r>
            <a:r>
              <a:rPr lang="fr-FR" b="1" i="1" dirty="0">
                <a:solidFill>
                  <a:schemeClr val="tx1"/>
                </a:solidFill>
              </a:rPr>
              <a:t> a </a:t>
            </a:r>
            <a:r>
              <a:rPr lang="fr-FR" b="1" i="1" dirty="0" err="1">
                <a:solidFill>
                  <a:schemeClr val="tx1"/>
                </a:solidFill>
              </a:rPr>
              <a:t>Pricing</a:t>
            </a:r>
            <a:r>
              <a:rPr lang="fr-FR" b="1" i="1" dirty="0">
                <a:solidFill>
                  <a:schemeClr val="tx1"/>
                </a:solidFill>
              </a:rPr>
              <a:t> </a:t>
            </a:r>
            <a:r>
              <a:rPr lang="fr-FR" b="1" i="1" dirty="0" err="1" smtClean="0">
                <a:solidFill>
                  <a:schemeClr val="tx1"/>
                </a:solidFill>
              </a:rPr>
              <a:t>Method</a:t>
            </a:r>
            <a:endParaRPr lang="fr-FR" b="1" i="1" dirty="0" smtClean="0">
              <a:solidFill>
                <a:schemeClr val="tx1"/>
              </a:solidFill>
            </a:endParaRPr>
          </a:p>
          <a:p>
            <a:pPr algn="just"/>
            <a:endParaRPr lang="en-US" b="1" i="1" dirty="0">
              <a:solidFill>
                <a:schemeClr val="tx1"/>
              </a:solidFill>
            </a:endParaRPr>
          </a:p>
          <a:p>
            <a:pPr algn="just"/>
            <a:r>
              <a:rPr lang="en-US" b="1" i="1" dirty="0" smtClean="0">
                <a:solidFill>
                  <a:schemeClr val="tx1"/>
                </a:solidFill>
              </a:rPr>
              <a:t>	</a:t>
            </a:r>
            <a:r>
              <a:rPr lang="fr-FR" b="1" dirty="0" smtClean="0">
                <a:solidFill>
                  <a:schemeClr val="tx1"/>
                </a:solidFill>
              </a:rPr>
              <a:t>MARKUP PRICING: </a:t>
            </a:r>
            <a:endParaRPr lang="en-US" b="1" i="1" dirty="0" smtClean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91117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857628"/>
            <a:ext cx="4857784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857257"/>
          </a:xfrm>
        </p:spPr>
        <p:txBody>
          <a:bodyPr>
            <a:noAutofit/>
          </a:bodyPr>
          <a:lstStyle/>
          <a:p>
            <a:r>
              <a:rPr lang="en-US" sz="3600" b="1" dirty="0"/>
              <a:t>Developing Pricing Strategies and Programs</a:t>
            </a:r>
            <a:endParaRPr lang="fr-F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786874" cy="5500726"/>
          </a:xfrm>
        </p:spPr>
        <p:txBody>
          <a:bodyPr>
            <a:normAutofit/>
          </a:bodyPr>
          <a:lstStyle/>
          <a:p>
            <a:pPr algn="just"/>
            <a:endParaRPr lang="en-US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IV- Setting </a:t>
            </a:r>
            <a:r>
              <a:rPr lang="fr-FR" b="1" dirty="0">
                <a:solidFill>
                  <a:schemeClr val="tx1"/>
                </a:solidFill>
              </a:rPr>
              <a:t>the </a:t>
            </a:r>
            <a:r>
              <a:rPr lang="fr-FR" b="1" dirty="0" smtClean="0">
                <a:solidFill>
                  <a:schemeClr val="tx1"/>
                </a:solidFill>
              </a:rPr>
              <a:t>Price</a:t>
            </a:r>
          </a:p>
          <a:p>
            <a:endParaRPr lang="fr-FR" b="1" i="1" dirty="0" smtClean="0">
              <a:solidFill>
                <a:schemeClr val="tx1"/>
              </a:solidFill>
            </a:endParaRPr>
          </a:p>
          <a:p>
            <a:pPr algn="just"/>
            <a:r>
              <a:rPr lang="en-US" b="1" i="1" dirty="0" smtClean="0">
                <a:solidFill>
                  <a:schemeClr val="tx1"/>
                </a:solidFill>
              </a:rPr>
              <a:t>Step 5: </a:t>
            </a:r>
            <a:r>
              <a:rPr lang="fr-FR" b="1" i="1" dirty="0" err="1">
                <a:solidFill>
                  <a:schemeClr val="tx1"/>
                </a:solidFill>
              </a:rPr>
              <a:t>Selecting</a:t>
            </a:r>
            <a:r>
              <a:rPr lang="fr-FR" b="1" i="1" dirty="0">
                <a:solidFill>
                  <a:schemeClr val="tx1"/>
                </a:solidFill>
              </a:rPr>
              <a:t> a </a:t>
            </a:r>
            <a:r>
              <a:rPr lang="fr-FR" b="1" i="1" dirty="0" err="1">
                <a:solidFill>
                  <a:schemeClr val="tx1"/>
                </a:solidFill>
              </a:rPr>
              <a:t>Pricing</a:t>
            </a:r>
            <a:r>
              <a:rPr lang="fr-FR" b="1" i="1" dirty="0">
                <a:solidFill>
                  <a:schemeClr val="tx1"/>
                </a:solidFill>
              </a:rPr>
              <a:t> </a:t>
            </a:r>
            <a:r>
              <a:rPr lang="fr-FR" b="1" i="1" dirty="0" err="1" smtClean="0">
                <a:solidFill>
                  <a:schemeClr val="tx1"/>
                </a:solidFill>
              </a:rPr>
              <a:t>Method</a:t>
            </a:r>
            <a:endParaRPr lang="fr-FR" b="1" i="1" dirty="0" smtClean="0">
              <a:solidFill>
                <a:schemeClr val="tx1"/>
              </a:solidFill>
            </a:endParaRPr>
          </a:p>
          <a:p>
            <a:pPr algn="just"/>
            <a:endParaRPr lang="en-US" b="1" i="1" dirty="0">
              <a:solidFill>
                <a:schemeClr val="tx1"/>
              </a:solidFill>
            </a:endParaRPr>
          </a:p>
          <a:p>
            <a:pPr algn="just"/>
            <a:r>
              <a:rPr lang="en-US" b="1" i="1" dirty="0" smtClean="0">
                <a:solidFill>
                  <a:schemeClr val="tx1"/>
                </a:solidFill>
              </a:rPr>
              <a:t>	</a:t>
            </a:r>
            <a:r>
              <a:rPr lang="fr-FR" dirty="0"/>
              <a:t> </a:t>
            </a:r>
            <a:r>
              <a:rPr lang="fr-FR" b="1" dirty="0">
                <a:solidFill>
                  <a:schemeClr val="tx1"/>
                </a:solidFill>
              </a:rPr>
              <a:t>TARGET-RETURN PRICING </a:t>
            </a:r>
            <a:r>
              <a:rPr lang="fr-FR" b="1" dirty="0" smtClean="0">
                <a:solidFill>
                  <a:schemeClr val="tx1"/>
                </a:solidFill>
              </a:rPr>
              <a:t>: </a:t>
            </a:r>
            <a:endParaRPr lang="en-US" b="1" i="1" dirty="0" smtClean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3" y="3429000"/>
            <a:ext cx="84867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00624"/>
            <a:ext cx="914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857257"/>
          </a:xfrm>
        </p:spPr>
        <p:txBody>
          <a:bodyPr>
            <a:noAutofit/>
          </a:bodyPr>
          <a:lstStyle/>
          <a:p>
            <a:r>
              <a:rPr lang="en-US" sz="3600" b="1" dirty="0"/>
              <a:t>Developing Pricing Strategies and Programs</a:t>
            </a:r>
            <a:endParaRPr lang="fr-F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786874" cy="5500726"/>
          </a:xfrm>
        </p:spPr>
        <p:txBody>
          <a:bodyPr>
            <a:normAutofit/>
          </a:bodyPr>
          <a:lstStyle/>
          <a:p>
            <a:pPr algn="just"/>
            <a:endParaRPr lang="en-US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IV- Setting </a:t>
            </a:r>
            <a:r>
              <a:rPr lang="fr-FR" b="1" dirty="0">
                <a:solidFill>
                  <a:schemeClr val="tx1"/>
                </a:solidFill>
              </a:rPr>
              <a:t>the </a:t>
            </a:r>
            <a:r>
              <a:rPr lang="fr-FR" b="1" dirty="0" smtClean="0">
                <a:solidFill>
                  <a:schemeClr val="tx1"/>
                </a:solidFill>
              </a:rPr>
              <a:t>Price</a:t>
            </a:r>
          </a:p>
          <a:p>
            <a:endParaRPr lang="fr-FR" b="1" i="1" dirty="0" smtClean="0">
              <a:solidFill>
                <a:schemeClr val="tx1"/>
              </a:solidFill>
            </a:endParaRPr>
          </a:p>
          <a:p>
            <a:pPr algn="just"/>
            <a:r>
              <a:rPr lang="en-US" b="1" i="1" dirty="0" smtClean="0">
                <a:solidFill>
                  <a:schemeClr val="tx1"/>
                </a:solidFill>
              </a:rPr>
              <a:t>Step 5: </a:t>
            </a:r>
            <a:r>
              <a:rPr lang="fr-FR" b="1" i="1" dirty="0" err="1">
                <a:solidFill>
                  <a:schemeClr val="tx1"/>
                </a:solidFill>
              </a:rPr>
              <a:t>Selecting</a:t>
            </a:r>
            <a:r>
              <a:rPr lang="fr-FR" b="1" i="1" dirty="0">
                <a:solidFill>
                  <a:schemeClr val="tx1"/>
                </a:solidFill>
              </a:rPr>
              <a:t> a </a:t>
            </a:r>
            <a:r>
              <a:rPr lang="fr-FR" b="1" i="1" dirty="0" err="1">
                <a:solidFill>
                  <a:schemeClr val="tx1"/>
                </a:solidFill>
              </a:rPr>
              <a:t>Pricing</a:t>
            </a:r>
            <a:r>
              <a:rPr lang="fr-FR" b="1" i="1" dirty="0">
                <a:solidFill>
                  <a:schemeClr val="tx1"/>
                </a:solidFill>
              </a:rPr>
              <a:t> </a:t>
            </a:r>
            <a:r>
              <a:rPr lang="fr-FR" b="1" i="1" dirty="0" err="1" smtClean="0">
                <a:solidFill>
                  <a:schemeClr val="tx1"/>
                </a:solidFill>
              </a:rPr>
              <a:t>Method</a:t>
            </a:r>
            <a:endParaRPr lang="fr-FR" b="1" i="1" dirty="0" smtClean="0">
              <a:solidFill>
                <a:schemeClr val="tx1"/>
              </a:solidFill>
            </a:endParaRPr>
          </a:p>
          <a:p>
            <a:pPr algn="just"/>
            <a:endParaRPr lang="en-US" b="1" i="1" dirty="0">
              <a:solidFill>
                <a:schemeClr val="tx1"/>
              </a:solidFill>
            </a:endParaRPr>
          </a:p>
          <a:p>
            <a:pPr algn="just"/>
            <a:r>
              <a:rPr lang="en-US" b="1" i="1" dirty="0" smtClean="0">
                <a:solidFill>
                  <a:schemeClr val="tx1"/>
                </a:solidFill>
              </a:rPr>
              <a:t>	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chemeClr val="tx1"/>
                </a:solidFill>
              </a:rPr>
              <a:t>PERCEIVED-VALUE PRICING : </a:t>
            </a:r>
            <a:r>
              <a:rPr lang="en-US" dirty="0" smtClean="0">
                <a:solidFill>
                  <a:schemeClr val="tx1"/>
                </a:solidFill>
              </a:rPr>
              <a:t>which is </a:t>
            </a:r>
            <a:r>
              <a:rPr lang="en-US" dirty="0">
                <a:solidFill>
                  <a:schemeClr val="tx1"/>
                </a:solidFill>
              </a:rPr>
              <a:t>made up of a </a:t>
            </a:r>
            <a:r>
              <a:rPr lang="en-US" dirty="0" smtClean="0">
                <a:solidFill>
                  <a:schemeClr val="tx1"/>
                </a:solidFill>
              </a:rPr>
              <a:t>number of </a:t>
            </a:r>
            <a:r>
              <a:rPr lang="en-US" dirty="0">
                <a:solidFill>
                  <a:schemeClr val="tx1"/>
                </a:solidFill>
              </a:rPr>
              <a:t>inputs, such as </a:t>
            </a:r>
            <a:r>
              <a:rPr lang="en-US" dirty="0" smtClean="0">
                <a:solidFill>
                  <a:schemeClr val="tx1"/>
                </a:solidFill>
              </a:rPr>
              <a:t>the buyer’s </a:t>
            </a:r>
            <a:r>
              <a:rPr lang="en-US" dirty="0">
                <a:solidFill>
                  <a:schemeClr val="tx1"/>
                </a:solidFill>
              </a:rPr>
              <a:t>image of the product performance, the channel deliverables, the warranty quality</a:t>
            </a:r>
            <a:r>
              <a:rPr lang="en-US" dirty="0" smtClean="0">
                <a:solidFill>
                  <a:schemeClr val="tx1"/>
                </a:solidFill>
              </a:rPr>
              <a:t>, the </a:t>
            </a:r>
            <a:r>
              <a:rPr lang="en-US" dirty="0">
                <a:solidFill>
                  <a:schemeClr val="tx1"/>
                </a:solidFill>
              </a:rPr>
              <a:t>supplier’s reputation</a:t>
            </a:r>
            <a:r>
              <a:rPr lang="en-US" dirty="0" smtClean="0">
                <a:solidFill>
                  <a:schemeClr val="tx1"/>
                </a:solidFill>
              </a:rPr>
              <a:t>, trustworthiness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fr-FR" dirty="0" err="1" smtClean="0">
                <a:solidFill>
                  <a:schemeClr val="tx1"/>
                </a:solidFill>
              </a:rPr>
              <a:t>esteem</a:t>
            </a:r>
            <a:r>
              <a:rPr lang="fr-FR" dirty="0">
                <a:solidFill>
                  <a:schemeClr val="tx1"/>
                </a:solidFill>
              </a:rPr>
              <a:t>.</a:t>
            </a:r>
            <a:endParaRPr lang="en-US" b="1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857257"/>
          </a:xfrm>
        </p:spPr>
        <p:txBody>
          <a:bodyPr>
            <a:noAutofit/>
          </a:bodyPr>
          <a:lstStyle/>
          <a:p>
            <a:r>
              <a:rPr lang="en-US" sz="3600" b="1" dirty="0"/>
              <a:t>Developing Pricing Strategies and Programs</a:t>
            </a:r>
            <a:endParaRPr lang="fr-F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786874" cy="5500726"/>
          </a:xfrm>
        </p:spPr>
        <p:txBody>
          <a:bodyPr>
            <a:normAutofit/>
          </a:bodyPr>
          <a:lstStyle/>
          <a:p>
            <a:pPr algn="just"/>
            <a:endParaRPr lang="en-US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IV- Setting </a:t>
            </a:r>
            <a:r>
              <a:rPr lang="fr-FR" b="1" dirty="0">
                <a:solidFill>
                  <a:schemeClr val="tx1"/>
                </a:solidFill>
              </a:rPr>
              <a:t>the </a:t>
            </a:r>
            <a:r>
              <a:rPr lang="fr-FR" b="1" dirty="0" smtClean="0">
                <a:solidFill>
                  <a:schemeClr val="tx1"/>
                </a:solidFill>
              </a:rPr>
              <a:t>Price</a:t>
            </a:r>
          </a:p>
          <a:p>
            <a:endParaRPr lang="fr-FR" b="1" i="1" dirty="0" smtClean="0">
              <a:solidFill>
                <a:schemeClr val="tx1"/>
              </a:solidFill>
            </a:endParaRPr>
          </a:p>
          <a:p>
            <a:pPr algn="just"/>
            <a:r>
              <a:rPr lang="en-US" b="1" i="1" dirty="0" smtClean="0">
                <a:solidFill>
                  <a:schemeClr val="tx1"/>
                </a:solidFill>
              </a:rPr>
              <a:t>Step 5: </a:t>
            </a:r>
            <a:r>
              <a:rPr lang="fr-FR" b="1" i="1" dirty="0" err="1">
                <a:solidFill>
                  <a:schemeClr val="tx1"/>
                </a:solidFill>
              </a:rPr>
              <a:t>Selecting</a:t>
            </a:r>
            <a:r>
              <a:rPr lang="fr-FR" b="1" i="1" dirty="0">
                <a:solidFill>
                  <a:schemeClr val="tx1"/>
                </a:solidFill>
              </a:rPr>
              <a:t> a </a:t>
            </a:r>
            <a:r>
              <a:rPr lang="fr-FR" b="1" i="1" dirty="0" err="1">
                <a:solidFill>
                  <a:schemeClr val="tx1"/>
                </a:solidFill>
              </a:rPr>
              <a:t>Pricing</a:t>
            </a:r>
            <a:r>
              <a:rPr lang="fr-FR" b="1" i="1" dirty="0">
                <a:solidFill>
                  <a:schemeClr val="tx1"/>
                </a:solidFill>
              </a:rPr>
              <a:t> </a:t>
            </a:r>
            <a:r>
              <a:rPr lang="fr-FR" b="1" i="1" dirty="0" err="1" smtClean="0">
                <a:solidFill>
                  <a:schemeClr val="tx1"/>
                </a:solidFill>
              </a:rPr>
              <a:t>Method</a:t>
            </a:r>
            <a:endParaRPr lang="fr-FR" b="1" i="1" dirty="0" smtClean="0">
              <a:solidFill>
                <a:schemeClr val="tx1"/>
              </a:solidFill>
            </a:endParaRPr>
          </a:p>
          <a:p>
            <a:pPr algn="just"/>
            <a:endParaRPr lang="en-US" b="1" i="1" dirty="0">
              <a:solidFill>
                <a:schemeClr val="tx1"/>
              </a:solidFill>
            </a:endParaRPr>
          </a:p>
          <a:p>
            <a:pPr algn="just"/>
            <a:r>
              <a:rPr lang="en-US" b="1" i="1" dirty="0" smtClean="0">
                <a:solidFill>
                  <a:schemeClr val="tx1"/>
                </a:solidFill>
              </a:rPr>
              <a:t>	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chemeClr val="tx1"/>
                </a:solidFill>
              </a:rPr>
              <a:t>VALUE PRICING : </a:t>
            </a:r>
            <a:r>
              <a:rPr lang="fr-FR" dirty="0" err="1">
                <a:solidFill>
                  <a:schemeClr val="tx1"/>
                </a:solidFill>
              </a:rPr>
              <a:t>charging</a:t>
            </a:r>
            <a:r>
              <a:rPr lang="fr-FR" dirty="0">
                <a:solidFill>
                  <a:schemeClr val="tx1"/>
                </a:solidFill>
              </a:rPr>
              <a:t> a </a:t>
            </a:r>
            <a:r>
              <a:rPr lang="fr-FR" dirty="0" err="1" smtClean="0">
                <a:solidFill>
                  <a:schemeClr val="tx1"/>
                </a:solidFill>
              </a:rPr>
              <a:t>fairly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low </a:t>
            </a:r>
            <a:r>
              <a:rPr lang="en-US" dirty="0">
                <a:solidFill>
                  <a:schemeClr val="tx1"/>
                </a:solidFill>
              </a:rPr>
              <a:t>price for a high-quality </a:t>
            </a:r>
            <a:r>
              <a:rPr lang="en-US" dirty="0" smtClean="0">
                <a:solidFill>
                  <a:schemeClr val="tx1"/>
                </a:solidFill>
              </a:rPr>
              <a:t>offering. It means reengineering </a:t>
            </a:r>
            <a:r>
              <a:rPr lang="en-US" dirty="0">
                <a:solidFill>
                  <a:schemeClr val="tx1"/>
                </a:solidFill>
              </a:rPr>
              <a:t>the company’s operations to become a low-cost </a:t>
            </a:r>
            <a:r>
              <a:rPr lang="en-US" dirty="0" smtClean="0">
                <a:solidFill>
                  <a:schemeClr val="tx1"/>
                </a:solidFill>
              </a:rPr>
              <a:t>producer for high quality Products</a:t>
            </a:r>
            <a:endParaRPr lang="en-US" b="1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857257"/>
          </a:xfrm>
        </p:spPr>
        <p:txBody>
          <a:bodyPr>
            <a:noAutofit/>
          </a:bodyPr>
          <a:lstStyle/>
          <a:p>
            <a:r>
              <a:rPr lang="en-US" sz="3600" b="1" dirty="0"/>
              <a:t>Developing Pricing Strategies and Programs</a:t>
            </a:r>
            <a:endParaRPr lang="fr-F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786874" cy="5500726"/>
          </a:xfrm>
        </p:spPr>
        <p:txBody>
          <a:bodyPr>
            <a:normAutofit/>
          </a:bodyPr>
          <a:lstStyle/>
          <a:p>
            <a:pPr algn="just"/>
            <a:endParaRPr lang="en-US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IV- Setting </a:t>
            </a:r>
            <a:r>
              <a:rPr lang="fr-FR" b="1" dirty="0">
                <a:solidFill>
                  <a:schemeClr val="tx1"/>
                </a:solidFill>
              </a:rPr>
              <a:t>the </a:t>
            </a:r>
            <a:r>
              <a:rPr lang="fr-FR" b="1" dirty="0" smtClean="0">
                <a:solidFill>
                  <a:schemeClr val="tx1"/>
                </a:solidFill>
              </a:rPr>
              <a:t>Price</a:t>
            </a:r>
          </a:p>
          <a:p>
            <a:endParaRPr lang="fr-FR" b="1" i="1" dirty="0" smtClean="0">
              <a:solidFill>
                <a:schemeClr val="tx1"/>
              </a:solidFill>
            </a:endParaRPr>
          </a:p>
          <a:p>
            <a:pPr algn="just"/>
            <a:r>
              <a:rPr lang="en-US" b="1" i="1" dirty="0" smtClean="0">
                <a:solidFill>
                  <a:schemeClr val="tx1"/>
                </a:solidFill>
              </a:rPr>
              <a:t>Step 5: </a:t>
            </a:r>
            <a:r>
              <a:rPr lang="fr-FR" b="1" i="1" dirty="0" err="1">
                <a:solidFill>
                  <a:schemeClr val="tx1"/>
                </a:solidFill>
              </a:rPr>
              <a:t>Selecting</a:t>
            </a:r>
            <a:r>
              <a:rPr lang="fr-FR" b="1" i="1" dirty="0">
                <a:solidFill>
                  <a:schemeClr val="tx1"/>
                </a:solidFill>
              </a:rPr>
              <a:t> a </a:t>
            </a:r>
            <a:r>
              <a:rPr lang="fr-FR" b="1" i="1" dirty="0" err="1">
                <a:solidFill>
                  <a:schemeClr val="tx1"/>
                </a:solidFill>
              </a:rPr>
              <a:t>Pricing</a:t>
            </a:r>
            <a:r>
              <a:rPr lang="fr-FR" b="1" i="1" dirty="0">
                <a:solidFill>
                  <a:schemeClr val="tx1"/>
                </a:solidFill>
              </a:rPr>
              <a:t> </a:t>
            </a:r>
            <a:r>
              <a:rPr lang="fr-FR" b="1" i="1" dirty="0" err="1" smtClean="0">
                <a:solidFill>
                  <a:schemeClr val="tx1"/>
                </a:solidFill>
              </a:rPr>
              <a:t>Method</a:t>
            </a:r>
            <a:endParaRPr lang="fr-FR" b="1" i="1" dirty="0" smtClean="0">
              <a:solidFill>
                <a:schemeClr val="tx1"/>
              </a:solidFill>
            </a:endParaRPr>
          </a:p>
          <a:p>
            <a:pPr algn="just"/>
            <a:endParaRPr lang="en-US" b="1" i="1" dirty="0">
              <a:solidFill>
                <a:schemeClr val="tx1"/>
              </a:solidFill>
            </a:endParaRPr>
          </a:p>
          <a:p>
            <a:pPr algn="just"/>
            <a:r>
              <a:rPr lang="en-US" b="1" i="1" dirty="0" smtClean="0">
                <a:solidFill>
                  <a:schemeClr val="tx1"/>
                </a:solidFill>
              </a:rPr>
              <a:t>	</a:t>
            </a:r>
            <a:r>
              <a:rPr lang="fr-FR" b="1" dirty="0"/>
              <a:t> </a:t>
            </a:r>
            <a:r>
              <a:rPr lang="fr-FR" b="1" dirty="0">
                <a:solidFill>
                  <a:schemeClr val="tx1"/>
                </a:solidFill>
              </a:rPr>
              <a:t>EDLP</a:t>
            </a:r>
            <a:r>
              <a:rPr lang="fr-FR" b="1" dirty="0"/>
              <a:t> </a:t>
            </a:r>
            <a:r>
              <a:rPr lang="fr-FR" b="1" dirty="0" smtClean="0">
                <a:solidFill>
                  <a:schemeClr val="tx1"/>
                </a:solidFill>
              </a:rPr>
              <a:t>: </a:t>
            </a:r>
            <a:r>
              <a:rPr lang="fr-FR" b="1" dirty="0" err="1">
                <a:solidFill>
                  <a:schemeClr val="tx1"/>
                </a:solidFill>
              </a:rPr>
              <a:t>everyday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b="1" dirty="0" err="1">
                <a:solidFill>
                  <a:schemeClr val="tx1"/>
                </a:solidFill>
              </a:rPr>
              <a:t>low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b="1" dirty="0" err="1">
                <a:solidFill>
                  <a:schemeClr val="tx1"/>
                </a:solidFill>
              </a:rPr>
              <a:t>pricing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charges a constant low price with little </a:t>
            </a:r>
            <a:r>
              <a:rPr lang="en-US" dirty="0" smtClean="0">
                <a:solidFill>
                  <a:schemeClr val="tx1"/>
                </a:solidFill>
              </a:rPr>
              <a:t>or no </a:t>
            </a:r>
            <a:r>
              <a:rPr lang="en-US" dirty="0">
                <a:solidFill>
                  <a:schemeClr val="tx1"/>
                </a:solidFill>
              </a:rPr>
              <a:t>price promotion or special sales.</a:t>
            </a:r>
            <a:endParaRPr lang="en-US" b="1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857257"/>
          </a:xfrm>
        </p:spPr>
        <p:txBody>
          <a:bodyPr>
            <a:noAutofit/>
          </a:bodyPr>
          <a:lstStyle/>
          <a:p>
            <a:r>
              <a:rPr lang="en-US" sz="3600" b="1" dirty="0"/>
              <a:t>Developing Pricing Strategies and Programs</a:t>
            </a:r>
            <a:endParaRPr lang="fr-F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786874" cy="5500726"/>
          </a:xfrm>
        </p:spPr>
        <p:txBody>
          <a:bodyPr>
            <a:normAutofit/>
          </a:bodyPr>
          <a:lstStyle/>
          <a:p>
            <a:pPr algn="just"/>
            <a:endParaRPr lang="en-US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IV- Setting </a:t>
            </a:r>
            <a:r>
              <a:rPr lang="fr-FR" b="1" dirty="0">
                <a:solidFill>
                  <a:schemeClr val="tx1"/>
                </a:solidFill>
              </a:rPr>
              <a:t>the </a:t>
            </a:r>
            <a:r>
              <a:rPr lang="fr-FR" b="1" dirty="0" smtClean="0">
                <a:solidFill>
                  <a:schemeClr val="tx1"/>
                </a:solidFill>
              </a:rPr>
              <a:t>Price</a:t>
            </a:r>
          </a:p>
          <a:p>
            <a:endParaRPr lang="fr-FR" b="1" i="1" dirty="0" smtClean="0">
              <a:solidFill>
                <a:schemeClr val="tx1"/>
              </a:solidFill>
            </a:endParaRPr>
          </a:p>
          <a:p>
            <a:pPr algn="just"/>
            <a:r>
              <a:rPr lang="en-US" b="1" i="1" dirty="0" smtClean="0">
                <a:solidFill>
                  <a:schemeClr val="tx1"/>
                </a:solidFill>
              </a:rPr>
              <a:t>Step 5: </a:t>
            </a:r>
            <a:r>
              <a:rPr lang="fr-FR" b="1" i="1" dirty="0" err="1">
                <a:solidFill>
                  <a:schemeClr val="tx1"/>
                </a:solidFill>
              </a:rPr>
              <a:t>Selecting</a:t>
            </a:r>
            <a:r>
              <a:rPr lang="fr-FR" b="1" i="1" dirty="0">
                <a:solidFill>
                  <a:schemeClr val="tx1"/>
                </a:solidFill>
              </a:rPr>
              <a:t> a </a:t>
            </a:r>
            <a:r>
              <a:rPr lang="fr-FR" b="1" i="1" dirty="0" err="1">
                <a:solidFill>
                  <a:schemeClr val="tx1"/>
                </a:solidFill>
              </a:rPr>
              <a:t>Pricing</a:t>
            </a:r>
            <a:r>
              <a:rPr lang="fr-FR" b="1" i="1" dirty="0">
                <a:solidFill>
                  <a:schemeClr val="tx1"/>
                </a:solidFill>
              </a:rPr>
              <a:t> </a:t>
            </a:r>
            <a:r>
              <a:rPr lang="fr-FR" b="1" i="1" dirty="0" err="1" smtClean="0">
                <a:solidFill>
                  <a:schemeClr val="tx1"/>
                </a:solidFill>
              </a:rPr>
              <a:t>Method</a:t>
            </a:r>
            <a:endParaRPr lang="fr-FR" b="1" i="1" dirty="0" smtClean="0">
              <a:solidFill>
                <a:schemeClr val="tx1"/>
              </a:solidFill>
            </a:endParaRPr>
          </a:p>
          <a:p>
            <a:pPr algn="just"/>
            <a:endParaRPr lang="en-US" b="1" i="1" dirty="0">
              <a:solidFill>
                <a:schemeClr val="tx1"/>
              </a:solidFill>
            </a:endParaRPr>
          </a:p>
          <a:p>
            <a:pPr algn="just"/>
            <a:r>
              <a:rPr lang="en-US" b="1" i="1" dirty="0" smtClean="0">
                <a:solidFill>
                  <a:schemeClr val="tx1"/>
                </a:solidFill>
              </a:rPr>
              <a:t>	</a:t>
            </a:r>
            <a:r>
              <a:rPr lang="fr-FR" b="1" dirty="0"/>
              <a:t> </a:t>
            </a:r>
            <a:r>
              <a:rPr lang="fr-FR" b="1" dirty="0">
                <a:solidFill>
                  <a:schemeClr val="tx1"/>
                </a:solidFill>
              </a:rPr>
              <a:t>GOING-RATE PRICING</a:t>
            </a:r>
            <a:r>
              <a:rPr lang="fr-FR" b="1" dirty="0" smtClean="0">
                <a:solidFill>
                  <a:schemeClr val="tx1"/>
                </a:solidFill>
              </a:rPr>
              <a:t> : </a:t>
            </a: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firm bases its price largely on competitors</a:t>
            </a:r>
            <a:r>
              <a:rPr lang="en-US" dirty="0" smtClean="0">
                <a:solidFill>
                  <a:schemeClr val="tx1"/>
                </a:solidFill>
              </a:rPr>
              <a:t>’ prices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en-US" b="1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857257"/>
          </a:xfrm>
        </p:spPr>
        <p:txBody>
          <a:bodyPr>
            <a:noAutofit/>
          </a:bodyPr>
          <a:lstStyle/>
          <a:p>
            <a:r>
              <a:rPr lang="en-US" sz="3600" b="1" dirty="0"/>
              <a:t>Developing Pricing Strategies and Programs</a:t>
            </a:r>
            <a:endParaRPr lang="fr-F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786874" cy="5500726"/>
          </a:xfrm>
        </p:spPr>
        <p:txBody>
          <a:bodyPr>
            <a:normAutofit fontScale="92500" lnSpcReduction="10000"/>
          </a:bodyPr>
          <a:lstStyle/>
          <a:p>
            <a:pPr algn="just"/>
            <a:endParaRPr lang="en-US" b="1" dirty="0" smtClean="0">
              <a:solidFill>
                <a:schemeClr val="tx1"/>
              </a:solidFill>
            </a:endParaRPr>
          </a:p>
          <a:p>
            <a:r>
              <a:rPr lang="fr-FR" sz="3500" b="1" dirty="0" smtClean="0">
                <a:solidFill>
                  <a:schemeClr val="tx1"/>
                </a:solidFill>
              </a:rPr>
              <a:t>I-</a:t>
            </a:r>
            <a:r>
              <a:rPr lang="fr-FR" sz="3500" b="1" dirty="0" err="1" smtClean="0">
                <a:solidFill>
                  <a:schemeClr val="tx1"/>
                </a:solidFill>
              </a:rPr>
              <a:t>Understanding</a:t>
            </a:r>
            <a:r>
              <a:rPr lang="fr-FR" sz="3500" b="1" dirty="0" smtClean="0">
                <a:solidFill>
                  <a:schemeClr val="tx1"/>
                </a:solidFill>
              </a:rPr>
              <a:t> </a:t>
            </a:r>
            <a:r>
              <a:rPr lang="fr-FR" sz="3500" b="1" dirty="0" err="1" smtClean="0">
                <a:solidFill>
                  <a:schemeClr val="tx1"/>
                </a:solidFill>
              </a:rPr>
              <a:t>Pricing</a:t>
            </a:r>
            <a:r>
              <a:rPr lang="fr-FR" sz="3500" b="1" dirty="0" smtClean="0">
                <a:solidFill>
                  <a:schemeClr val="tx1"/>
                </a:solidFill>
              </a:rPr>
              <a:t> </a:t>
            </a:r>
          </a:p>
          <a:p>
            <a:endParaRPr lang="en-US" b="1" i="1" dirty="0" smtClean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Price </a:t>
            </a:r>
            <a:r>
              <a:rPr lang="en-US" dirty="0" smtClean="0">
                <a:solidFill>
                  <a:schemeClr val="tx1"/>
                </a:solidFill>
              </a:rPr>
              <a:t>comes </a:t>
            </a:r>
            <a:r>
              <a:rPr lang="en-US" dirty="0">
                <a:solidFill>
                  <a:schemeClr val="tx1"/>
                </a:solidFill>
              </a:rPr>
              <a:t>in many forms and performs many </a:t>
            </a:r>
            <a:r>
              <a:rPr lang="en-US" dirty="0" smtClean="0">
                <a:solidFill>
                  <a:schemeClr val="tx1"/>
                </a:solidFill>
              </a:rPr>
              <a:t>functions: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Rent</a:t>
            </a:r>
            <a:r>
              <a:rPr lang="en-US" dirty="0" smtClean="0">
                <a:solidFill>
                  <a:schemeClr val="tx1"/>
                </a:solidFill>
              </a:rPr>
              <a:t>, tuition</a:t>
            </a:r>
            <a:r>
              <a:rPr lang="en-US" dirty="0">
                <a:solidFill>
                  <a:schemeClr val="tx1"/>
                </a:solidFill>
              </a:rPr>
              <a:t>, fares, fees, rates, tolls, retainers, wages, and commissions are all </a:t>
            </a:r>
            <a:r>
              <a:rPr lang="en-US" dirty="0" smtClean="0">
                <a:solidFill>
                  <a:schemeClr val="tx1"/>
                </a:solidFill>
              </a:rPr>
              <a:t>prices for </a:t>
            </a:r>
            <a:r>
              <a:rPr lang="en-US" dirty="0" smtClean="0">
                <a:solidFill>
                  <a:schemeClr val="tx1"/>
                </a:solidFill>
              </a:rPr>
              <a:t>some </a:t>
            </a:r>
            <a:r>
              <a:rPr lang="en-US" dirty="0" smtClean="0">
                <a:solidFill>
                  <a:schemeClr val="tx1"/>
                </a:solidFill>
              </a:rPr>
              <a:t>goods </a:t>
            </a:r>
            <a:r>
              <a:rPr lang="en-US" dirty="0">
                <a:solidFill>
                  <a:schemeClr val="tx1"/>
                </a:solidFill>
              </a:rPr>
              <a:t>or </a:t>
            </a:r>
            <a:r>
              <a:rPr lang="en-US" dirty="0" smtClean="0">
                <a:solidFill>
                  <a:schemeClr val="tx1"/>
                </a:solidFill>
              </a:rPr>
              <a:t>services. 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Price </a:t>
            </a:r>
            <a:r>
              <a:rPr lang="en-US" dirty="0">
                <a:solidFill>
                  <a:schemeClr val="tx1"/>
                </a:solidFill>
              </a:rPr>
              <a:t>also has many components. If you buy a new car, the sticker </a:t>
            </a:r>
            <a:r>
              <a:rPr lang="en-US" dirty="0" smtClean="0">
                <a:solidFill>
                  <a:schemeClr val="tx1"/>
                </a:solidFill>
              </a:rPr>
              <a:t>price may </a:t>
            </a:r>
            <a:r>
              <a:rPr lang="en-US" dirty="0">
                <a:solidFill>
                  <a:schemeClr val="tx1"/>
                </a:solidFill>
              </a:rPr>
              <a:t>be adjusted by rebates and dealer </a:t>
            </a:r>
            <a:r>
              <a:rPr lang="en-US" dirty="0" smtClean="0">
                <a:solidFill>
                  <a:schemeClr val="tx1"/>
                </a:solidFill>
              </a:rPr>
              <a:t>incentives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857257"/>
          </a:xfrm>
        </p:spPr>
        <p:txBody>
          <a:bodyPr>
            <a:noAutofit/>
          </a:bodyPr>
          <a:lstStyle/>
          <a:p>
            <a:r>
              <a:rPr lang="en-US" sz="3600" b="1" dirty="0"/>
              <a:t>Developing Pricing Strategies and Programs</a:t>
            </a:r>
            <a:endParaRPr lang="fr-F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786874" cy="5500726"/>
          </a:xfrm>
        </p:spPr>
        <p:txBody>
          <a:bodyPr>
            <a:normAutofit lnSpcReduction="10000"/>
          </a:bodyPr>
          <a:lstStyle/>
          <a:p>
            <a:pPr algn="just"/>
            <a:endParaRPr lang="en-US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IV- Setting </a:t>
            </a:r>
            <a:r>
              <a:rPr lang="fr-FR" b="1" dirty="0">
                <a:solidFill>
                  <a:schemeClr val="tx1"/>
                </a:solidFill>
              </a:rPr>
              <a:t>the </a:t>
            </a:r>
            <a:r>
              <a:rPr lang="fr-FR" b="1" dirty="0" smtClean="0">
                <a:solidFill>
                  <a:schemeClr val="tx1"/>
                </a:solidFill>
              </a:rPr>
              <a:t>Price</a:t>
            </a:r>
          </a:p>
          <a:p>
            <a:endParaRPr lang="fr-FR" b="1" i="1" dirty="0" smtClean="0">
              <a:solidFill>
                <a:schemeClr val="tx1"/>
              </a:solidFill>
            </a:endParaRPr>
          </a:p>
          <a:p>
            <a:pPr algn="just"/>
            <a:r>
              <a:rPr lang="en-US" b="1" i="1" dirty="0" smtClean="0">
                <a:solidFill>
                  <a:schemeClr val="tx1"/>
                </a:solidFill>
              </a:rPr>
              <a:t>Step 5: </a:t>
            </a:r>
            <a:r>
              <a:rPr lang="fr-FR" b="1" i="1" dirty="0" err="1">
                <a:solidFill>
                  <a:schemeClr val="tx1"/>
                </a:solidFill>
              </a:rPr>
              <a:t>Selecting</a:t>
            </a:r>
            <a:r>
              <a:rPr lang="fr-FR" b="1" i="1" dirty="0">
                <a:solidFill>
                  <a:schemeClr val="tx1"/>
                </a:solidFill>
              </a:rPr>
              <a:t> a </a:t>
            </a:r>
            <a:r>
              <a:rPr lang="fr-FR" b="1" i="1" dirty="0" err="1">
                <a:solidFill>
                  <a:schemeClr val="tx1"/>
                </a:solidFill>
              </a:rPr>
              <a:t>Pricing</a:t>
            </a:r>
            <a:r>
              <a:rPr lang="fr-FR" b="1" i="1" dirty="0">
                <a:solidFill>
                  <a:schemeClr val="tx1"/>
                </a:solidFill>
              </a:rPr>
              <a:t> </a:t>
            </a:r>
            <a:r>
              <a:rPr lang="fr-FR" b="1" i="1" dirty="0" err="1" smtClean="0">
                <a:solidFill>
                  <a:schemeClr val="tx1"/>
                </a:solidFill>
              </a:rPr>
              <a:t>Method</a:t>
            </a:r>
            <a:endParaRPr lang="fr-FR" b="1" i="1" dirty="0" smtClean="0">
              <a:solidFill>
                <a:schemeClr val="tx1"/>
              </a:solidFill>
            </a:endParaRPr>
          </a:p>
          <a:p>
            <a:pPr algn="just"/>
            <a:endParaRPr lang="en-US" b="1" i="1" dirty="0">
              <a:solidFill>
                <a:schemeClr val="tx1"/>
              </a:solidFill>
            </a:endParaRPr>
          </a:p>
          <a:p>
            <a:pPr algn="just"/>
            <a:r>
              <a:rPr lang="en-US" b="1" i="1" dirty="0" smtClean="0">
                <a:solidFill>
                  <a:schemeClr val="tx1"/>
                </a:solidFill>
              </a:rPr>
              <a:t>	</a:t>
            </a:r>
            <a:r>
              <a:rPr lang="fr-FR" b="1" dirty="0">
                <a:solidFill>
                  <a:schemeClr val="tx1"/>
                </a:solidFill>
              </a:rPr>
              <a:t> AUCTION-TYPE PRICING</a:t>
            </a:r>
            <a:r>
              <a:rPr lang="fr-FR" b="1" dirty="0" smtClean="0">
                <a:solidFill>
                  <a:schemeClr val="tx1"/>
                </a:solidFill>
              </a:rPr>
              <a:t> : </a:t>
            </a:r>
            <a:r>
              <a:rPr lang="en-US" dirty="0">
                <a:solidFill>
                  <a:schemeClr val="tx1"/>
                </a:solidFill>
              </a:rPr>
              <a:t>is </a:t>
            </a:r>
            <a:r>
              <a:rPr lang="en-US" dirty="0" smtClean="0">
                <a:solidFill>
                  <a:schemeClr val="tx1"/>
                </a:solidFill>
              </a:rPr>
              <a:t>becoming more </a:t>
            </a:r>
            <a:r>
              <a:rPr lang="en-US" dirty="0">
                <a:solidFill>
                  <a:schemeClr val="tx1"/>
                </a:solidFill>
              </a:rPr>
              <a:t>popular, especially </a:t>
            </a:r>
            <a:r>
              <a:rPr lang="en-US" dirty="0" smtClean="0">
                <a:solidFill>
                  <a:schemeClr val="tx1"/>
                </a:solidFill>
              </a:rPr>
              <a:t>with scores </a:t>
            </a:r>
            <a:r>
              <a:rPr lang="en-US" dirty="0">
                <a:solidFill>
                  <a:schemeClr val="tx1"/>
                </a:solidFill>
              </a:rPr>
              <a:t>of electronic marketplaces selling </a:t>
            </a:r>
            <a:r>
              <a:rPr lang="en-US" dirty="0" smtClean="0">
                <a:solidFill>
                  <a:schemeClr val="tx1"/>
                </a:solidFill>
              </a:rPr>
              <a:t>everything.</a:t>
            </a:r>
          </a:p>
          <a:p>
            <a:pPr algn="just"/>
            <a:r>
              <a:rPr lang="en-US" i="1" dirty="0">
                <a:solidFill>
                  <a:schemeClr val="tx1"/>
                </a:solidFill>
              </a:rPr>
              <a:t>English auctions (ascending bids</a:t>
            </a:r>
            <a:r>
              <a:rPr lang="en-US" i="1" dirty="0" smtClean="0">
                <a:solidFill>
                  <a:schemeClr val="tx1"/>
                </a:solidFill>
              </a:rPr>
              <a:t>), </a:t>
            </a:r>
            <a:r>
              <a:rPr lang="en-US" i="1" dirty="0">
                <a:solidFill>
                  <a:schemeClr val="tx1"/>
                </a:solidFill>
              </a:rPr>
              <a:t>Dutch auctions (descending bids</a:t>
            </a:r>
            <a:r>
              <a:rPr lang="en-US" i="1" dirty="0" smtClean="0">
                <a:solidFill>
                  <a:schemeClr val="tx1"/>
                </a:solidFill>
              </a:rPr>
              <a:t>),</a:t>
            </a:r>
            <a:r>
              <a:rPr lang="fr-FR" i="1" dirty="0">
                <a:solidFill>
                  <a:schemeClr val="tx1"/>
                </a:solidFill>
              </a:rPr>
              <a:t> </a:t>
            </a:r>
            <a:r>
              <a:rPr lang="fr-FR" i="1" dirty="0" err="1">
                <a:solidFill>
                  <a:schemeClr val="tx1"/>
                </a:solidFill>
              </a:rPr>
              <a:t>Sealed</a:t>
            </a:r>
            <a:r>
              <a:rPr lang="fr-FR" i="1" dirty="0">
                <a:solidFill>
                  <a:schemeClr val="tx1"/>
                </a:solidFill>
              </a:rPr>
              <a:t>-</a:t>
            </a:r>
            <a:r>
              <a:rPr lang="fr-FR" i="1" dirty="0" err="1">
                <a:solidFill>
                  <a:schemeClr val="tx1"/>
                </a:solidFill>
              </a:rPr>
              <a:t>bid</a:t>
            </a:r>
            <a:r>
              <a:rPr lang="fr-FR" i="1" dirty="0">
                <a:solidFill>
                  <a:schemeClr val="tx1"/>
                </a:solidFill>
              </a:rPr>
              <a:t> </a:t>
            </a:r>
            <a:r>
              <a:rPr lang="fr-FR" i="1" dirty="0" err="1" smtClean="0">
                <a:solidFill>
                  <a:schemeClr val="tx1"/>
                </a:solidFill>
              </a:rPr>
              <a:t>auctions</a:t>
            </a:r>
            <a:r>
              <a:rPr lang="fr-FR" i="1" dirty="0" smtClean="0">
                <a:solidFill>
                  <a:schemeClr val="tx1"/>
                </a:solidFill>
              </a:rPr>
              <a:t>.</a:t>
            </a:r>
            <a:endParaRPr lang="en-US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857257"/>
          </a:xfrm>
        </p:spPr>
        <p:txBody>
          <a:bodyPr>
            <a:noAutofit/>
          </a:bodyPr>
          <a:lstStyle/>
          <a:p>
            <a:r>
              <a:rPr lang="en-US" sz="3600" b="1" dirty="0"/>
              <a:t>Developing Pricing Strategies and Programs</a:t>
            </a:r>
            <a:endParaRPr lang="fr-F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786874" cy="5500726"/>
          </a:xfrm>
        </p:spPr>
        <p:txBody>
          <a:bodyPr>
            <a:normAutofit/>
          </a:bodyPr>
          <a:lstStyle/>
          <a:p>
            <a:pPr algn="just"/>
            <a:endParaRPr lang="en-US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IV- Setting </a:t>
            </a:r>
            <a:r>
              <a:rPr lang="fr-FR" b="1" dirty="0">
                <a:solidFill>
                  <a:schemeClr val="tx1"/>
                </a:solidFill>
              </a:rPr>
              <a:t>the </a:t>
            </a:r>
            <a:r>
              <a:rPr lang="fr-FR" b="1" dirty="0" smtClean="0">
                <a:solidFill>
                  <a:schemeClr val="tx1"/>
                </a:solidFill>
              </a:rPr>
              <a:t>Price</a:t>
            </a:r>
          </a:p>
          <a:p>
            <a:endParaRPr lang="fr-FR" b="1" i="1" dirty="0" smtClean="0">
              <a:solidFill>
                <a:schemeClr val="tx1"/>
              </a:solidFill>
            </a:endParaRPr>
          </a:p>
          <a:p>
            <a:pPr algn="just"/>
            <a:r>
              <a:rPr lang="en-US" b="1" i="1" dirty="0" smtClean="0">
                <a:solidFill>
                  <a:schemeClr val="tx1"/>
                </a:solidFill>
              </a:rPr>
              <a:t>Step 6: </a:t>
            </a:r>
            <a:r>
              <a:rPr lang="fr-FR" b="1" i="1" dirty="0" err="1">
                <a:solidFill>
                  <a:schemeClr val="tx1"/>
                </a:solidFill>
              </a:rPr>
              <a:t>Selecting</a:t>
            </a:r>
            <a:r>
              <a:rPr lang="fr-FR" b="1" i="1" dirty="0">
                <a:solidFill>
                  <a:schemeClr val="tx1"/>
                </a:solidFill>
              </a:rPr>
              <a:t> the Final Price</a:t>
            </a:r>
            <a:endParaRPr lang="fr-FR" b="1" i="1" dirty="0" smtClean="0">
              <a:solidFill>
                <a:schemeClr val="tx1"/>
              </a:solidFill>
            </a:endParaRPr>
          </a:p>
          <a:p>
            <a:pPr algn="just"/>
            <a:endParaRPr lang="en-US" b="1" i="1" dirty="0">
              <a:solidFill>
                <a:schemeClr val="tx1"/>
              </a:solidFill>
            </a:endParaRPr>
          </a:p>
          <a:p>
            <a:pPr algn="just"/>
            <a:r>
              <a:rPr lang="en-US" b="1" i="1" dirty="0" smtClean="0">
                <a:solidFill>
                  <a:schemeClr val="tx1"/>
                </a:solidFill>
              </a:rPr>
              <a:t>	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In </a:t>
            </a:r>
            <a:r>
              <a:rPr lang="en-US" dirty="0" smtClean="0">
                <a:solidFill>
                  <a:schemeClr val="tx1"/>
                </a:solidFill>
              </a:rPr>
              <a:t>selecting the price</a:t>
            </a:r>
            <a:r>
              <a:rPr lang="en-US" dirty="0">
                <a:solidFill>
                  <a:schemeClr val="tx1"/>
                </a:solidFill>
              </a:rPr>
              <a:t>, the company must consider additional factors, including the impact of </a:t>
            </a:r>
            <a:r>
              <a:rPr lang="en-US" dirty="0" smtClean="0">
                <a:solidFill>
                  <a:schemeClr val="tx1"/>
                </a:solidFill>
              </a:rPr>
              <a:t>other marketing </a:t>
            </a:r>
            <a:r>
              <a:rPr lang="en-US" dirty="0">
                <a:solidFill>
                  <a:schemeClr val="tx1"/>
                </a:solidFill>
              </a:rPr>
              <a:t>activities, company pricing policies, gain-and-risk-sharing pricing, and the impact </a:t>
            </a:r>
            <a:r>
              <a:rPr lang="en-US" dirty="0" smtClean="0">
                <a:solidFill>
                  <a:schemeClr val="tx1"/>
                </a:solidFill>
              </a:rPr>
              <a:t>of </a:t>
            </a:r>
            <a:r>
              <a:rPr lang="fr-FR" dirty="0" err="1" smtClean="0">
                <a:solidFill>
                  <a:schemeClr val="tx1"/>
                </a:solidFill>
              </a:rPr>
              <a:t>price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on </a:t>
            </a:r>
            <a:r>
              <a:rPr lang="fr-FR" dirty="0" err="1">
                <a:solidFill>
                  <a:schemeClr val="tx1"/>
                </a:solidFill>
              </a:rPr>
              <a:t>other</a:t>
            </a:r>
            <a:r>
              <a:rPr lang="fr-FR" dirty="0">
                <a:solidFill>
                  <a:schemeClr val="tx1"/>
                </a:solidFill>
              </a:rPr>
              <a:t> parties.</a:t>
            </a:r>
            <a:endParaRPr lang="en-US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857257"/>
          </a:xfrm>
        </p:spPr>
        <p:txBody>
          <a:bodyPr>
            <a:noAutofit/>
          </a:bodyPr>
          <a:lstStyle/>
          <a:p>
            <a:r>
              <a:rPr lang="en-US" sz="3600" b="1" dirty="0"/>
              <a:t>Developing Pricing Strategies and Programs</a:t>
            </a:r>
            <a:endParaRPr lang="fr-F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786874" cy="5500726"/>
          </a:xfrm>
        </p:spPr>
        <p:txBody>
          <a:bodyPr>
            <a:normAutofit fontScale="92500" lnSpcReduction="10000"/>
          </a:bodyPr>
          <a:lstStyle/>
          <a:p>
            <a:pPr algn="just"/>
            <a:endParaRPr lang="en-US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V</a:t>
            </a:r>
            <a:r>
              <a:rPr lang="fr-FR" b="1" dirty="0" smtClean="0">
                <a:solidFill>
                  <a:schemeClr val="tx1"/>
                </a:solidFill>
              </a:rPr>
              <a:t>I</a:t>
            </a:r>
            <a:r>
              <a:rPr lang="fr-FR" b="1" dirty="0" smtClean="0">
                <a:solidFill>
                  <a:schemeClr val="tx1"/>
                </a:solidFill>
              </a:rPr>
              <a:t>- </a:t>
            </a:r>
            <a:r>
              <a:rPr lang="fr-FR" b="1" dirty="0" err="1" smtClean="0">
                <a:solidFill>
                  <a:schemeClr val="tx1"/>
                </a:solidFill>
              </a:rPr>
              <a:t>Other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Considerations</a:t>
            </a:r>
            <a:r>
              <a:rPr lang="fr-FR" b="1" dirty="0" smtClean="0">
                <a:solidFill>
                  <a:schemeClr val="tx1"/>
                </a:solidFill>
              </a:rPr>
              <a:t> in </a:t>
            </a:r>
            <a:r>
              <a:rPr lang="fr-FR" b="1" dirty="0" err="1" smtClean="0">
                <a:solidFill>
                  <a:schemeClr val="tx1"/>
                </a:solidFill>
              </a:rPr>
              <a:t>Pricing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Strategy</a:t>
            </a:r>
            <a:endParaRPr lang="fr-FR" b="1" smtClean="0">
              <a:solidFill>
                <a:schemeClr val="tx1"/>
              </a:solidFill>
            </a:endParaRPr>
          </a:p>
          <a:p>
            <a:endParaRPr lang="fr-FR" b="1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fr-FR" dirty="0" err="1">
                <a:solidFill>
                  <a:schemeClr val="tx1"/>
                </a:solidFill>
              </a:rPr>
              <a:t>Adapting</a:t>
            </a:r>
            <a:r>
              <a:rPr lang="fr-FR" dirty="0">
                <a:solidFill>
                  <a:schemeClr val="tx1"/>
                </a:solidFill>
              </a:rPr>
              <a:t> the </a:t>
            </a:r>
            <a:r>
              <a:rPr lang="fr-FR" dirty="0" smtClean="0">
                <a:solidFill>
                  <a:schemeClr val="tx1"/>
                </a:solidFill>
              </a:rPr>
              <a:t>Price (</a:t>
            </a:r>
            <a:r>
              <a:rPr lang="fr-FR" i="1" dirty="0">
                <a:solidFill>
                  <a:schemeClr val="tx1"/>
                </a:solidFill>
              </a:rPr>
              <a:t>GEOGRAPHICAL </a:t>
            </a:r>
            <a:r>
              <a:rPr lang="fr-FR" i="1" dirty="0" smtClean="0">
                <a:solidFill>
                  <a:schemeClr val="tx1"/>
                </a:solidFill>
              </a:rPr>
              <a:t>PRICING)</a:t>
            </a:r>
          </a:p>
          <a:p>
            <a:pPr algn="just">
              <a:buFont typeface="Wingdings" pitchFamily="2" charset="2"/>
              <a:buChar char="§"/>
            </a:pPr>
            <a:r>
              <a:rPr lang="fr-FR" i="1" dirty="0">
                <a:solidFill>
                  <a:schemeClr val="tx1"/>
                </a:solidFill>
              </a:rPr>
              <a:t>PRICE DISCOUNTS AND </a:t>
            </a:r>
            <a:r>
              <a:rPr lang="fr-FR" i="1" dirty="0" smtClean="0">
                <a:solidFill>
                  <a:schemeClr val="tx1"/>
                </a:solidFill>
              </a:rPr>
              <a:t>ALLOWANCES (</a:t>
            </a:r>
            <a:r>
              <a:rPr lang="fr-FR" i="1" dirty="0">
                <a:solidFill>
                  <a:schemeClr val="tx1"/>
                </a:solidFill>
              </a:rPr>
              <a:t>PROMOTIONAL </a:t>
            </a:r>
            <a:r>
              <a:rPr lang="fr-FR" i="1" dirty="0" smtClean="0">
                <a:solidFill>
                  <a:schemeClr val="tx1"/>
                </a:solidFill>
              </a:rPr>
              <a:t>PRICING)</a:t>
            </a:r>
          </a:p>
          <a:p>
            <a:pPr algn="just">
              <a:buFont typeface="Wingdings" pitchFamily="2" charset="2"/>
              <a:buChar char="§"/>
            </a:pPr>
            <a:r>
              <a:rPr lang="fr-FR" i="1" dirty="0">
                <a:solidFill>
                  <a:schemeClr val="tx1"/>
                </a:solidFill>
              </a:rPr>
              <a:t>DIFFERENTIATED </a:t>
            </a:r>
            <a:r>
              <a:rPr lang="fr-FR" i="1" dirty="0" smtClean="0">
                <a:solidFill>
                  <a:schemeClr val="tx1"/>
                </a:solidFill>
              </a:rPr>
              <a:t>PRICING (</a:t>
            </a:r>
            <a:r>
              <a:rPr lang="fr-FR" dirty="0">
                <a:solidFill>
                  <a:schemeClr val="tx1"/>
                </a:solidFill>
              </a:rPr>
              <a:t>Price </a:t>
            </a:r>
            <a:r>
              <a:rPr lang="fr-FR" dirty="0" smtClean="0">
                <a:solidFill>
                  <a:schemeClr val="tx1"/>
                </a:solidFill>
              </a:rPr>
              <a:t>discrimination)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Initiating and Responding to Price </a:t>
            </a:r>
            <a:r>
              <a:rPr lang="en-US" dirty="0" smtClean="0">
                <a:solidFill>
                  <a:schemeClr val="tx1"/>
                </a:solidFill>
              </a:rPr>
              <a:t>Changes (</a:t>
            </a:r>
            <a:r>
              <a:rPr lang="fr-FR" i="1" dirty="0">
                <a:solidFill>
                  <a:schemeClr val="tx1"/>
                </a:solidFill>
              </a:rPr>
              <a:t>PRICE </a:t>
            </a:r>
            <a:r>
              <a:rPr lang="fr-FR" i="1" dirty="0" smtClean="0">
                <a:solidFill>
                  <a:schemeClr val="tx1"/>
                </a:solidFill>
              </a:rPr>
              <a:t>CUTS, </a:t>
            </a:r>
            <a:r>
              <a:rPr lang="fr-FR" i="1" dirty="0">
                <a:solidFill>
                  <a:schemeClr val="tx1"/>
                </a:solidFill>
              </a:rPr>
              <a:t>PRICE </a:t>
            </a:r>
            <a:r>
              <a:rPr lang="fr-FR" i="1" dirty="0" smtClean="0">
                <a:solidFill>
                  <a:schemeClr val="tx1"/>
                </a:solidFill>
              </a:rPr>
              <a:t>INCREASES</a:t>
            </a:r>
          </a:p>
          <a:p>
            <a:pPr algn="just">
              <a:buFont typeface="Wingdings" pitchFamily="2" charset="2"/>
              <a:buChar char="§"/>
            </a:pPr>
            <a:r>
              <a:rPr lang="fr-FR" i="1" dirty="0">
                <a:solidFill>
                  <a:schemeClr val="tx1"/>
                </a:solidFill>
              </a:rPr>
              <a:t>ANTICIPATING COMPETITIVE </a:t>
            </a:r>
            <a:r>
              <a:rPr lang="fr-FR" i="1" dirty="0" smtClean="0">
                <a:solidFill>
                  <a:schemeClr val="tx1"/>
                </a:solidFill>
              </a:rPr>
              <a:t>RESPONSES (</a:t>
            </a:r>
            <a:r>
              <a:rPr lang="en-US" i="1" dirty="0">
                <a:solidFill>
                  <a:schemeClr val="tx1"/>
                </a:solidFill>
              </a:rPr>
              <a:t>RESPONDING TO COMPETITORS’ PRICE </a:t>
            </a:r>
            <a:r>
              <a:rPr lang="en-US" i="1" dirty="0" smtClean="0">
                <a:solidFill>
                  <a:schemeClr val="tx1"/>
                </a:solidFill>
              </a:rPr>
              <a:t>CHANGES)</a:t>
            </a:r>
            <a:endParaRPr lang="fr-FR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857257"/>
          </a:xfrm>
        </p:spPr>
        <p:txBody>
          <a:bodyPr>
            <a:noAutofit/>
          </a:bodyPr>
          <a:lstStyle/>
          <a:p>
            <a:r>
              <a:rPr lang="en-US" sz="3600" b="1" dirty="0"/>
              <a:t>Developing Pricing Strategies and Programs</a:t>
            </a:r>
            <a:endParaRPr lang="fr-F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786874" cy="5500726"/>
          </a:xfrm>
        </p:spPr>
        <p:txBody>
          <a:bodyPr>
            <a:normAutofit/>
          </a:bodyPr>
          <a:lstStyle/>
          <a:p>
            <a:pPr algn="just"/>
            <a:endParaRPr lang="en-US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I-</a:t>
            </a:r>
            <a:r>
              <a:rPr lang="fr-FR" b="1" dirty="0" err="1" smtClean="0">
                <a:solidFill>
                  <a:schemeClr val="tx1"/>
                </a:solidFill>
              </a:rPr>
              <a:t>Understanding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Pricing</a:t>
            </a:r>
            <a:endParaRPr lang="fr-FR" b="1" dirty="0" smtClean="0">
              <a:solidFill>
                <a:schemeClr val="tx1"/>
              </a:solidFill>
            </a:endParaRPr>
          </a:p>
          <a:p>
            <a:endParaRPr lang="en-US" b="1" i="1" dirty="0" smtClean="0">
              <a:solidFill>
                <a:schemeClr val="tx1"/>
              </a:solidFill>
            </a:endParaRPr>
          </a:p>
          <a:p>
            <a:pPr algn="just"/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Throughout </a:t>
            </a:r>
            <a:r>
              <a:rPr lang="en-US" dirty="0">
                <a:solidFill>
                  <a:schemeClr val="tx1"/>
                </a:solidFill>
              </a:rPr>
              <a:t>most of history, prices were set by negotiation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b="1" dirty="0" smtClean="0">
                <a:solidFill>
                  <a:schemeClr val="tx1"/>
                </a:solidFill>
              </a:rPr>
              <a:t>Bargaining) </a:t>
            </a:r>
            <a:r>
              <a:rPr lang="en-US" dirty="0" smtClean="0">
                <a:solidFill>
                  <a:schemeClr val="tx1"/>
                </a:solidFill>
              </a:rPr>
              <a:t>between </a:t>
            </a:r>
            <a:r>
              <a:rPr lang="en-US" dirty="0">
                <a:solidFill>
                  <a:schemeClr val="tx1"/>
                </a:solidFill>
              </a:rPr>
              <a:t>buyers and </a:t>
            </a:r>
            <a:r>
              <a:rPr lang="en-US" dirty="0" smtClean="0">
                <a:solidFill>
                  <a:schemeClr val="tx1"/>
                </a:solidFill>
              </a:rPr>
              <a:t>sellers.</a:t>
            </a:r>
          </a:p>
          <a:p>
            <a:pPr algn="just"/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857257"/>
          </a:xfrm>
        </p:spPr>
        <p:txBody>
          <a:bodyPr>
            <a:noAutofit/>
          </a:bodyPr>
          <a:lstStyle/>
          <a:p>
            <a:r>
              <a:rPr lang="en-US" sz="3600" b="1" dirty="0"/>
              <a:t>Developing Pricing Strategies and Programs</a:t>
            </a:r>
            <a:endParaRPr lang="fr-F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786874" cy="5500726"/>
          </a:xfrm>
        </p:spPr>
        <p:txBody>
          <a:bodyPr>
            <a:normAutofit/>
          </a:bodyPr>
          <a:lstStyle/>
          <a:p>
            <a:pPr algn="just"/>
            <a:endParaRPr lang="en-US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I-</a:t>
            </a:r>
            <a:r>
              <a:rPr lang="fr-FR" b="1" dirty="0" err="1" smtClean="0">
                <a:solidFill>
                  <a:schemeClr val="tx1"/>
                </a:solidFill>
              </a:rPr>
              <a:t>Understanding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Pricing</a:t>
            </a:r>
            <a:endParaRPr lang="fr-FR" b="1" dirty="0" smtClean="0">
              <a:solidFill>
                <a:schemeClr val="tx1"/>
              </a:solidFill>
            </a:endParaRPr>
          </a:p>
          <a:p>
            <a:endParaRPr lang="en-US" b="1" i="1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Nowadays, </a:t>
            </a:r>
            <a:r>
              <a:rPr lang="en-US" dirty="0">
                <a:solidFill>
                  <a:schemeClr val="tx1"/>
                </a:solidFill>
              </a:rPr>
              <a:t>price </a:t>
            </a:r>
            <a:r>
              <a:rPr lang="en-US" dirty="0" smtClean="0">
                <a:solidFill>
                  <a:schemeClr val="tx1"/>
                </a:solidFill>
              </a:rPr>
              <a:t>is operating </a:t>
            </a:r>
            <a:r>
              <a:rPr lang="en-US" dirty="0">
                <a:solidFill>
                  <a:schemeClr val="tx1"/>
                </a:solidFill>
              </a:rPr>
              <a:t>as a major </a:t>
            </a:r>
            <a:r>
              <a:rPr lang="en-US" b="1" dirty="0">
                <a:solidFill>
                  <a:schemeClr val="tx1"/>
                </a:solidFill>
              </a:rPr>
              <a:t>determinant of buyer choice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smtClean="0">
                <a:solidFill>
                  <a:schemeClr val="tx1"/>
                </a:solidFill>
              </a:rPr>
              <a:t>Consumers who </a:t>
            </a:r>
            <a:r>
              <a:rPr lang="en-US" dirty="0">
                <a:solidFill>
                  <a:schemeClr val="tx1"/>
                </a:solidFill>
              </a:rPr>
              <a:t>have access to price information </a:t>
            </a:r>
            <a:r>
              <a:rPr lang="en-US" dirty="0" smtClean="0">
                <a:solidFill>
                  <a:schemeClr val="tx1"/>
                </a:solidFill>
              </a:rPr>
              <a:t>put </a:t>
            </a:r>
            <a:r>
              <a:rPr lang="en-US" dirty="0">
                <a:solidFill>
                  <a:schemeClr val="tx1"/>
                </a:solidFill>
              </a:rPr>
              <a:t>pressure </a:t>
            </a:r>
            <a:r>
              <a:rPr lang="en-US" dirty="0" smtClean="0">
                <a:solidFill>
                  <a:schemeClr val="tx1"/>
                </a:solidFill>
              </a:rPr>
              <a:t>on retailers </a:t>
            </a:r>
            <a:r>
              <a:rPr lang="en-US" dirty="0">
                <a:solidFill>
                  <a:schemeClr val="tx1"/>
                </a:solidFill>
              </a:rPr>
              <a:t>to </a:t>
            </a:r>
            <a:r>
              <a:rPr lang="en-US" b="1" dirty="0">
                <a:solidFill>
                  <a:schemeClr val="tx1"/>
                </a:solidFill>
              </a:rPr>
              <a:t>lower</a:t>
            </a:r>
            <a:r>
              <a:rPr lang="en-US" dirty="0">
                <a:solidFill>
                  <a:schemeClr val="tx1"/>
                </a:solidFill>
              </a:rPr>
              <a:t> their prices. Retailers in turn put pressure on manufacturers to </a:t>
            </a:r>
            <a:r>
              <a:rPr lang="en-US" b="1" dirty="0">
                <a:solidFill>
                  <a:schemeClr val="tx1"/>
                </a:solidFill>
              </a:rPr>
              <a:t>lower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their </a:t>
            </a:r>
            <a:r>
              <a:rPr lang="en-US" dirty="0" smtClean="0">
                <a:solidFill>
                  <a:schemeClr val="tx1"/>
                </a:solidFill>
              </a:rPr>
              <a:t>prices.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857257"/>
          </a:xfrm>
        </p:spPr>
        <p:txBody>
          <a:bodyPr>
            <a:noAutofit/>
          </a:bodyPr>
          <a:lstStyle/>
          <a:p>
            <a:r>
              <a:rPr lang="en-US" sz="3600" b="1" dirty="0"/>
              <a:t>Developing Pricing Strategies and Programs</a:t>
            </a:r>
            <a:endParaRPr lang="fr-F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786874" cy="5500726"/>
          </a:xfrm>
        </p:spPr>
        <p:txBody>
          <a:bodyPr>
            <a:normAutofit/>
          </a:bodyPr>
          <a:lstStyle/>
          <a:p>
            <a:pPr algn="just"/>
            <a:endParaRPr lang="en-US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I-</a:t>
            </a:r>
            <a:r>
              <a:rPr lang="fr-FR" b="1" dirty="0" err="1" smtClean="0">
                <a:solidFill>
                  <a:schemeClr val="tx1"/>
                </a:solidFill>
              </a:rPr>
              <a:t>Understanding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Pricing</a:t>
            </a:r>
            <a:endParaRPr lang="fr-FR" b="1" dirty="0" smtClean="0">
              <a:solidFill>
                <a:schemeClr val="tx1"/>
              </a:solidFill>
            </a:endParaRPr>
          </a:p>
          <a:p>
            <a:endParaRPr lang="en-US" b="1" i="1" dirty="0" smtClean="0">
              <a:solidFill>
                <a:schemeClr val="tx1"/>
              </a:solidFill>
            </a:endParaRPr>
          </a:p>
          <a:p>
            <a:pPr algn="just"/>
            <a:endParaRPr lang="en-US" b="1" dirty="0" smtClean="0">
              <a:solidFill>
                <a:schemeClr val="tx1"/>
              </a:solidFill>
            </a:endParaRPr>
          </a:p>
          <a:p>
            <a:pPr algn="just"/>
            <a:r>
              <a:rPr lang="en-US" b="1" dirty="0" smtClean="0">
                <a:solidFill>
                  <a:schemeClr val="tx1"/>
                </a:solidFill>
              </a:rPr>
              <a:t>Downward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price pressure </a:t>
            </a:r>
            <a:r>
              <a:rPr lang="en-US" dirty="0" smtClean="0">
                <a:solidFill>
                  <a:schemeClr val="tx1"/>
                </a:solidFill>
              </a:rPr>
              <a:t>coincided </a:t>
            </a:r>
            <a:r>
              <a:rPr lang="en-US" dirty="0">
                <a:solidFill>
                  <a:schemeClr val="tx1"/>
                </a:solidFill>
              </a:rPr>
              <a:t>with </a:t>
            </a: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b="1" dirty="0" smtClean="0">
                <a:solidFill>
                  <a:schemeClr val="tx1"/>
                </a:solidFill>
              </a:rPr>
              <a:t>ICT </a:t>
            </a:r>
            <a:r>
              <a:rPr lang="en-US" dirty="0" err="1" smtClean="0">
                <a:solidFill>
                  <a:schemeClr val="tx1"/>
                </a:solidFill>
              </a:rPr>
              <a:t>devlopment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>
                <a:solidFill>
                  <a:schemeClr val="tx1"/>
                </a:solidFill>
              </a:rPr>
              <a:t>For some years now, the </a:t>
            </a:r>
            <a:r>
              <a:rPr lang="en-US" b="1" dirty="0">
                <a:solidFill>
                  <a:schemeClr val="tx1"/>
                </a:solidFill>
              </a:rPr>
              <a:t>Internet</a:t>
            </a:r>
            <a:r>
              <a:rPr lang="en-US" dirty="0">
                <a:solidFill>
                  <a:schemeClr val="tx1"/>
                </a:solidFill>
              </a:rPr>
              <a:t> has </a:t>
            </a:r>
            <a:r>
              <a:rPr lang="en-US" dirty="0" smtClean="0">
                <a:solidFill>
                  <a:schemeClr val="tx1"/>
                </a:solidFill>
              </a:rPr>
              <a:t>been changing </a:t>
            </a:r>
            <a:r>
              <a:rPr lang="en-US" dirty="0">
                <a:solidFill>
                  <a:schemeClr val="tx1"/>
                </a:solidFill>
              </a:rPr>
              <a:t>the way buyers and sellers </a:t>
            </a:r>
            <a:r>
              <a:rPr lang="en-US" dirty="0" smtClean="0">
                <a:solidFill>
                  <a:schemeClr val="tx1"/>
                </a:solidFill>
              </a:rPr>
              <a:t>interact: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857257"/>
          </a:xfrm>
        </p:spPr>
        <p:txBody>
          <a:bodyPr>
            <a:noAutofit/>
          </a:bodyPr>
          <a:lstStyle/>
          <a:p>
            <a:r>
              <a:rPr lang="en-US" sz="3600" b="1" dirty="0"/>
              <a:t>Developing Pricing Strategies and Programs</a:t>
            </a:r>
            <a:endParaRPr lang="fr-F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786874" cy="5500726"/>
          </a:xfrm>
        </p:spPr>
        <p:txBody>
          <a:bodyPr>
            <a:normAutofit/>
          </a:bodyPr>
          <a:lstStyle/>
          <a:p>
            <a:pPr algn="just"/>
            <a:endParaRPr lang="en-US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I-</a:t>
            </a:r>
            <a:r>
              <a:rPr lang="fr-FR" b="1" dirty="0" err="1" smtClean="0">
                <a:solidFill>
                  <a:schemeClr val="tx1"/>
                </a:solidFill>
              </a:rPr>
              <a:t>Understanding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Pricing</a:t>
            </a:r>
            <a:endParaRPr lang="fr-FR" b="1" dirty="0" smtClean="0">
              <a:solidFill>
                <a:schemeClr val="tx1"/>
              </a:solidFill>
            </a:endParaRPr>
          </a:p>
          <a:p>
            <a:endParaRPr lang="en-US" b="1" i="1" dirty="0" smtClean="0">
              <a:solidFill>
                <a:schemeClr val="tx1"/>
              </a:solidFill>
            </a:endParaRPr>
          </a:p>
          <a:p>
            <a:pPr algn="just"/>
            <a:r>
              <a:rPr lang="fr-FR" b="1" u="sng" dirty="0" err="1" smtClean="0">
                <a:solidFill>
                  <a:schemeClr val="tx1"/>
                </a:solidFill>
              </a:rPr>
              <a:t>Buyers</a:t>
            </a:r>
            <a:r>
              <a:rPr lang="fr-FR" b="1" u="sng" dirty="0" smtClean="0">
                <a:solidFill>
                  <a:schemeClr val="tx1"/>
                </a:solidFill>
              </a:rPr>
              <a:t> </a:t>
            </a:r>
            <a:r>
              <a:rPr lang="fr-FR" b="1" u="sng" dirty="0" err="1" smtClean="0">
                <a:solidFill>
                  <a:schemeClr val="tx1"/>
                </a:solidFill>
              </a:rPr>
              <a:t>with</a:t>
            </a:r>
            <a:r>
              <a:rPr lang="fr-FR" b="1" u="sng" dirty="0" smtClean="0">
                <a:solidFill>
                  <a:schemeClr val="tx1"/>
                </a:solidFill>
              </a:rPr>
              <a:t> the internet </a:t>
            </a:r>
            <a:r>
              <a:rPr lang="fr-FR" b="1" u="sng" dirty="0" err="1">
                <a:solidFill>
                  <a:schemeClr val="tx1"/>
                </a:solidFill>
              </a:rPr>
              <a:t>can</a:t>
            </a:r>
            <a:r>
              <a:rPr lang="fr-FR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fr-FR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i="1" dirty="0">
                <a:solidFill>
                  <a:schemeClr val="tx1"/>
                </a:solidFill>
              </a:rPr>
              <a:t>Get instant price comparisons from </a:t>
            </a:r>
            <a:r>
              <a:rPr lang="en-US" i="1" dirty="0" smtClean="0">
                <a:solidFill>
                  <a:schemeClr val="tx1"/>
                </a:solidFill>
              </a:rPr>
              <a:t>vendors</a:t>
            </a:r>
          </a:p>
          <a:p>
            <a:pPr algn="just">
              <a:buFont typeface="Wingdings" pitchFamily="2" charset="2"/>
              <a:buChar char="Ø"/>
            </a:pPr>
            <a:r>
              <a:rPr lang="en-US" i="1" dirty="0">
                <a:solidFill>
                  <a:schemeClr val="tx1"/>
                </a:solidFill>
              </a:rPr>
              <a:t>Check prices at the point of </a:t>
            </a:r>
            <a:r>
              <a:rPr lang="en-US" i="1" dirty="0" smtClean="0">
                <a:solidFill>
                  <a:schemeClr val="tx1"/>
                </a:solidFill>
              </a:rPr>
              <a:t>purchase</a:t>
            </a:r>
          </a:p>
          <a:p>
            <a:pPr algn="just">
              <a:buFont typeface="Wingdings" pitchFamily="2" charset="2"/>
              <a:buChar char="Ø"/>
            </a:pPr>
            <a:r>
              <a:rPr lang="en-US" i="1" dirty="0">
                <a:solidFill>
                  <a:schemeClr val="tx1"/>
                </a:solidFill>
              </a:rPr>
              <a:t>Name their price and have it </a:t>
            </a:r>
            <a:r>
              <a:rPr lang="en-US" i="1" dirty="0" smtClean="0">
                <a:solidFill>
                  <a:schemeClr val="tx1"/>
                </a:solidFill>
              </a:rPr>
              <a:t>met</a:t>
            </a:r>
          </a:p>
          <a:p>
            <a:pPr algn="just">
              <a:buFont typeface="Wingdings" pitchFamily="2" charset="2"/>
              <a:buChar char="Ø"/>
            </a:pPr>
            <a:r>
              <a:rPr lang="en-US" i="1" dirty="0">
                <a:solidFill>
                  <a:schemeClr val="tx1"/>
                </a:solidFill>
              </a:rPr>
              <a:t>Get products </a:t>
            </a:r>
            <a:r>
              <a:rPr lang="en-US" i="1" dirty="0" smtClean="0">
                <a:solidFill>
                  <a:schemeClr val="tx1"/>
                </a:solidFill>
              </a:rPr>
              <a:t>for free</a:t>
            </a:r>
            <a:r>
              <a:rPr lang="en-US" i="1" dirty="0">
                <a:solidFill>
                  <a:schemeClr val="tx1"/>
                </a:solidFill>
              </a:rPr>
              <a:t>. 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857257"/>
          </a:xfrm>
        </p:spPr>
        <p:txBody>
          <a:bodyPr>
            <a:noAutofit/>
          </a:bodyPr>
          <a:lstStyle/>
          <a:p>
            <a:r>
              <a:rPr lang="en-US" sz="3600" b="1" dirty="0"/>
              <a:t>Developing Pricing Strategies and Programs</a:t>
            </a:r>
            <a:endParaRPr lang="fr-F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786874" cy="5500726"/>
          </a:xfrm>
        </p:spPr>
        <p:txBody>
          <a:bodyPr>
            <a:normAutofit/>
          </a:bodyPr>
          <a:lstStyle/>
          <a:p>
            <a:pPr algn="just"/>
            <a:endParaRPr lang="en-US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I-</a:t>
            </a:r>
            <a:r>
              <a:rPr lang="fr-FR" b="1" dirty="0" err="1" smtClean="0">
                <a:solidFill>
                  <a:schemeClr val="tx1"/>
                </a:solidFill>
              </a:rPr>
              <a:t>Understanding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Pricing</a:t>
            </a:r>
            <a:endParaRPr lang="fr-FR" b="1" dirty="0" smtClean="0">
              <a:solidFill>
                <a:schemeClr val="tx1"/>
              </a:solidFill>
            </a:endParaRPr>
          </a:p>
          <a:p>
            <a:endParaRPr lang="en-US" b="1" i="1" dirty="0" smtClean="0">
              <a:solidFill>
                <a:schemeClr val="tx1"/>
              </a:solidFill>
            </a:endParaRPr>
          </a:p>
          <a:p>
            <a:pPr algn="just"/>
            <a:r>
              <a:rPr lang="fr-FR" b="1" u="sng" dirty="0" smtClean="0">
                <a:solidFill>
                  <a:schemeClr val="tx1"/>
                </a:solidFill>
              </a:rPr>
              <a:t>Sellers </a:t>
            </a:r>
            <a:r>
              <a:rPr lang="fr-FR" b="1" u="sng" dirty="0" err="1" smtClean="0">
                <a:solidFill>
                  <a:schemeClr val="tx1"/>
                </a:solidFill>
              </a:rPr>
              <a:t>with</a:t>
            </a:r>
            <a:r>
              <a:rPr lang="fr-FR" b="1" u="sng" dirty="0" smtClean="0">
                <a:solidFill>
                  <a:schemeClr val="tx1"/>
                </a:solidFill>
              </a:rPr>
              <a:t> the internet </a:t>
            </a:r>
            <a:r>
              <a:rPr lang="fr-FR" b="1" u="sng" dirty="0" err="1">
                <a:solidFill>
                  <a:schemeClr val="tx1"/>
                </a:solidFill>
              </a:rPr>
              <a:t>can</a:t>
            </a:r>
            <a:r>
              <a:rPr lang="fr-FR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fr-FR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i="1" dirty="0">
                <a:solidFill>
                  <a:schemeClr val="tx1"/>
                </a:solidFill>
              </a:rPr>
              <a:t>Monitor customer behavior and tailor offers to individuals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i="1" dirty="0">
                <a:solidFill>
                  <a:schemeClr val="tx1"/>
                </a:solidFill>
              </a:rPr>
              <a:t>Give certain customers access to special </a:t>
            </a:r>
            <a:r>
              <a:rPr lang="en-US" i="1" dirty="0" smtClean="0">
                <a:solidFill>
                  <a:schemeClr val="tx1"/>
                </a:solidFill>
              </a:rPr>
              <a:t>prices</a:t>
            </a:r>
            <a:endParaRPr lang="en-US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1517</Words>
  <Application>Microsoft Office PowerPoint</Application>
  <PresentationFormat>On-screen Show (4:3)</PresentationFormat>
  <Paragraphs>284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Developing Pricing Strategies and Programs</vt:lpstr>
      <vt:lpstr>Developing Pricing Strategies and Programs</vt:lpstr>
      <vt:lpstr>Developing Pricing Strategies and Programs</vt:lpstr>
      <vt:lpstr>Developing Pricing Strategies and Programs</vt:lpstr>
      <vt:lpstr>Developing Pricing Strategies and Programs</vt:lpstr>
      <vt:lpstr>Developing Pricing Strategies and Programs</vt:lpstr>
      <vt:lpstr>Developing Pricing Strategies and Programs</vt:lpstr>
      <vt:lpstr>Developing Pricing Strategies and Programs</vt:lpstr>
      <vt:lpstr>Developing Pricing Strategies and Programs</vt:lpstr>
      <vt:lpstr>Developing Pricing Strategies and Programs</vt:lpstr>
      <vt:lpstr>Developing Pricing Strategies and Programs</vt:lpstr>
      <vt:lpstr>Developing Pricing Strategies and Programs</vt:lpstr>
      <vt:lpstr>Developing Pricing Strategies and Programs</vt:lpstr>
      <vt:lpstr>Developing Pricing Strategies and Programs</vt:lpstr>
      <vt:lpstr>Developing Pricing Strategies and Programs</vt:lpstr>
      <vt:lpstr>Developing Pricing Strategies and Programs</vt:lpstr>
      <vt:lpstr>Developing Pricing Strategies and Programs</vt:lpstr>
      <vt:lpstr>Developing Pricing Strategies and Programs</vt:lpstr>
      <vt:lpstr>Developing Pricing Strategies and Programs</vt:lpstr>
      <vt:lpstr>Developing Pricing Strategies and Programs</vt:lpstr>
      <vt:lpstr>Developing Pricing Strategies and Programs</vt:lpstr>
      <vt:lpstr>Developing Pricing Strategies and Programs</vt:lpstr>
      <vt:lpstr>Developing Pricing Strategies and Programs</vt:lpstr>
      <vt:lpstr>Developing Pricing Strategies and Programs</vt:lpstr>
      <vt:lpstr>Developing Pricing Strategies and Programs</vt:lpstr>
      <vt:lpstr>Developing Pricing Strategies and Programs</vt:lpstr>
      <vt:lpstr>Developing Pricing Strategies and Programs</vt:lpstr>
      <vt:lpstr>Developing Pricing Strategies and Programs</vt:lpstr>
      <vt:lpstr>Developing Pricing Strategies and Programs</vt:lpstr>
      <vt:lpstr>Developing Pricing Strategies and Programs</vt:lpstr>
      <vt:lpstr>Developing Pricing Strategies and Programs</vt:lpstr>
      <vt:lpstr>Developing Pricing Strategies and Programs</vt:lpstr>
      <vt:lpstr>Developing Pricing Strategies and Programs</vt:lpstr>
      <vt:lpstr>Developing Pricing Strategies and Programs</vt:lpstr>
      <vt:lpstr>Developing Pricing Strategies and Programs</vt:lpstr>
      <vt:lpstr>Developing Pricing Strategies and Programs</vt:lpstr>
      <vt:lpstr>Developing Pricing Strategies and Programs</vt:lpstr>
      <vt:lpstr>Developing Pricing Strategies and Programs</vt:lpstr>
      <vt:lpstr>Developing Pricing Strategies and Programs</vt:lpstr>
      <vt:lpstr>Developing Pricing Strategies and Programs</vt:lpstr>
      <vt:lpstr>Developing Pricing Strategies and Programs</vt:lpstr>
      <vt:lpstr>Developing Pricing Strategies and Programs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Pricing Strategies and Programs</dc:title>
  <dc:creator>MS</dc:creator>
  <cp:lastModifiedBy>MS</cp:lastModifiedBy>
  <cp:revision>36</cp:revision>
  <dcterms:created xsi:type="dcterms:W3CDTF">2025-04-05T12:47:46Z</dcterms:created>
  <dcterms:modified xsi:type="dcterms:W3CDTF">2025-04-05T20:41:15Z</dcterms:modified>
</cp:coreProperties>
</file>