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16"/>
  </p:notesMasterIdLst>
  <p:sldIdLst>
    <p:sldId id="258" r:id="rId2"/>
    <p:sldId id="412" r:id="rId3"/>
    <p:sldId id="512" r:id="rId4"/>
    <p:sldId id="513" r:id="rId5"/>
    <p:sldId id="514" r:id="rId6"/>
    <p:sldId id="515" r:id="rId7"/>
    <p:sldId id="516" r:id="rId8"/>
    <p:sldId id="517" r:id="rId9"/>
    <p:sldId id="518" r:id="rId10"/>
    <p:sldId id="519" r:id="rId11"/>
    <p:sldId id="520" r:id="rId12"/>
    <p:sldId id="521" r:id="rId13"/>
    <p:sldId id="527"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01"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C816A-2418-4E14-9EF1-01398953A87F}" type="datetimeFigureOut">
              <a:rPr lang="fr-FR" smtClean="0"/>
              <a:t>06/04/2025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358F4-6777-4994-BC74-883E60CAAB84}" type="slidenum">
              <a:rPr lang="fr-FR" smtClean="0"/>
              <a:t>‹N°›</a:t>
            </a:fld>
            <a:endParaRPr lang="fr-FR"/>
          </a:p>
        </p:txBody>
      </p:sp>
    </p:spTree>
    <p:extLst>
      <p:ext uri="{BB962C8B-B14F-4D97-AF65-F5344CB8AC3E}">
        <p14:creationId xmlns:p14="http://schemas.microsoft.com/office/powerpoint/2010/main" val="187929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381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98056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5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391307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551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6335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41174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59413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34339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72655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72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331772-C90B-4561-97F5-D5DB027721F3}" type="datetimeFigureOut">
              <a:rPr lang="fr-FR" smtClean="0">
                <a:solidFill>
                  <a:prstClr val="black">
                    <a:tint val="75000"/>
                  </a:prstClr>
                </a:solidFill>
              </a:rPr>
              <a:pPr/>
              <a:t>06/04/2025</a:t>
            </a:fld>
            <a:endParaRPr lang="fr-FR">
              <a:solidFill>
                <a:prstClr val="black">
                  <a:tint val="7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3F408DD-381D-413F-BD0F-3084F9A7DDBB}" type="slidenum">
              <a:rPr lang="fr-FR" smtClean="0">
                <a:solidFill>
                  <a:srgbClr val="F0A22E"/>
                </a:solidFill>
              </a:rPr>
              <a:pPr/>
              <a:t>‹N°›</a:t>
            </a:fld>
            <a:endParaRPr lang="fr-FR">
              <a:solidFill>
                <a:srgbClr val="F0A22E"/>
              </a:solidFill>
            </a:endParaRP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815490"/>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14490"/>
            <a:ext cx="11684000" cy="6412088"/>
          </a:xfrm>
          <a:prstGeom prst="rect">
            <a:avLst/>
          </a:prstGeom>
          <a:ln>
            <a:noFill/>
          </a:ln>
          <a:effectLst>
            <a:softEdge rad="112500"/>
          </a:effectLst>
        </p:spPr>
      </p:pic>
    </p:spTree>
    <p:extLst>
      <p:ext uri="{BB962C8B-B14F-4D97-AF65-F5344CB8AC3E}">
        <p14:creationId xmlns:p14="http://schemas.microsoft.com/office/powerpoint/2010/main" val="52377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923278" y="1029810"/>
            <a:ext cx="4855729" cy="5539666"/>
          </a:xfrm>
        </p:spPr>
        <p:txBody>
          <a:bodyPr>
            <a:normAutofit fontScale="92500"/>
          </a:bodyPr>
          <a:lstStyle/>
          <a:p>
            <a:pPr algn="just" rtl="1">
              <a:lnSpc>
                <a:spcPct val="107000"/>
              </a:lnSpc>
              <a:spcAft>
                <a:spcPts val="800"/>
              </a:spcAft>
            </a:pPr>
            <a:r>
              <a:rPr lang="ar-SA" sz="2800" b="1"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قوائم </a:t>
            </a:r>
            <a:r>
              <a:rPr lang="ar-SA" sz="28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الاختبار </a:t>
            </a:r>
            <a:r>
              <a:rPr lang="fr-FR" sz="2800" b="1" dirty="0">
                <a:solidFill>
                  <a:srgbClr val="FF0000"/>
                </a:solidFill>
                <a:latin typeface="Simplified Arabic" panose="02010000000000000000" pitchFamily="2" charset="-78"/>
                <a:ea typeface="Calibri" panose="020F0502020204030204" pitchFamily="34" charset="0"/>
                <a:cs typeface="Arial" panose="020B0604020202020204" pitchFamily="34" charset="0"/>
              </a:rPr>
              <a:t>Check </a:t>
            </a:r>
            <a:r>
              <a:rPr lang="fr-FR" sz="2800" b="1" dirty="0" err="1">
                <a:solidFill>
                  <a:srgbClr val="FF0000"/>
                </a:solidFill>
                <a:latin typeface="Simplified Arabic" panose="02010000000000000000" pitchFamily="2" charset="-78"/>
                <a:ea typeface="Calibri" panose="020F0502020204030204" pitchFamily="34" charset="0"/>
                <a:cs typeface="Arial" panose="020B0604020202020204" pitchFamily="34" charset="0"/>
              </a:rPr>
              <a:t>sheet</a:t>
            </a:r>
            <a:r>
              <a:rPr lang="ar-SA" sz="28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a:t>
            </a:r>
            <a:endPar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800" dirty="0">
                <a:latin typeface="Simplified Arabic" panose="02010000000000000000" pitchFamily="2" charset="-78"/>
                <a:ea typeface="Calibri" panose="020F0502020204030204" pitchFamily="34" charset="0"/>
                <a:cs typeface="Simplified Arabic" panose="02010000000000000000" pitchFamily="2" charset="-78"/>
              </a:rPr>
              <a:t>قوائم الاختبار</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fr-FR" sz="2800" b="1" dirty="0">
                <a:latin typeface="Simplified Arabic" panose="02010000000000000000" pitchFamily="2" charset="-78"/>
                <a:ea typeface="Calibri" panose="020F0502020204030204" pitchFamily="34" charset="0"/>
                <a:cs typeface="Arial" panose="020B0604020202020204" pitchFamily="34" charset="0"/>
              </a:rPr>
              <a:t>Check </a:t>
            </a:r>
            <a:r>
              <a:rPr lang="fr-FR" sz="2800" b="1" dirty="0" err="1">
                <a:latin typeface="Simplified Arabic" panose="02010000000000000000" pitchFamily="2" charset="-78"/>
                <a:ea typeface="Calibri" panose="020F0502020204030204" pitchFamily="34" charset="0"/>
                <a:cs typeface="Arial" panose="020B0604020202020204" pitchFamily="34" charset="0"/>
              </a:rPr>
              <a:t>Sheets</a:t>
            </a:r>
            <a:r>
              <a:rPr lang="ar-SA" sz="2800" dirty="0">
                <a:latin typeface="Simplified Arabic" panose="02010000000000000000" pitchFamily="2" charset="-78"/>
                <a:ea typeface="Calibri" panose="020F0502020204030204" pitchFamily="34" charset="0"/>
                <a:cs typeface="Simplified Arabic" panose="02010000000000000000" pitchFamily="2" charset="-78"/>
              </a:rPr>
              <a:t> تستخدم في تحسين أداء العمليات ومعالجة مشكلاتها، وذلك اعتمادًا على البيانات التي تُجمع، كما تُنظم البيانات التي تتشابه مع بعضها البعض في مجموعة واحدة، وهي تعمل أيضًا على تقييم جودة الإجراءات وكيفية تطويرها.</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800" dirty="0">
                <a:latin typeface="Simplified Arabic" panose="02010000000000000000" pitchFamily="2" charset="-78"/>
                <a:ea typeface="Calibri" panose="020F0502020204030204" pitchFamily="34" charset="0"/>
                <a:cs typeface="Simplified Arabic" panose="02010000000000000000" pitchFamily="2" charset="-78"/>
              </a:rPr>
              <a:t>تشتمل قوائم الاختبار على العديد من الأنواع من أبرزها: اختبارات الاختيار من متعدد، اختبارات الأداء، اختبارات الأسئلة المفتوحة.</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5" name="Espace réservé du contenu 4"/>
          <p:cNvPicPr>
            <a:picLocks noGrp="1" noChangeAspect="1"/>
          </p:cNvPicPr>
          <p:nvPr>
            <p:ph sz="half" idx="2"/>
          </p:nvPr>
        </p:nvPicPr>
        <p:blipFill>
          <a:blip r:embed="rId2"/>
          <a:stretch>
            <a:fillRect/>
          </a:stretch>
        </p:blipFill>
        <p:spPr>
          <a:xfrm>
            <a:off x="5989637" y="914400"/>
            <a:ext cx="5577967" cy="5038218"/>
          </a:xfrm>
          <a:prstGeom prst="rect">
            <a:avLst/>
          </a:prstGeom>
        </p:spPr>
      </p:pic>
    </p:spTree>
    <p:extLst>
      <p:ext uri="{BB962C8B-B14F-4D97-AF65-F5344CB8AC3E}">
        <p14:creationId xmlns:p14="http://schemas.microsoft.com/office/powerpoint/2010/main" val="69301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56742"/>
            <a:ext cx="9720072" cy="870722"/>
          </a:xfrm>
        </p:spPr>
        <p:txBody>
          <a:bodyPr>
            <a:normAutofit fontScale="90000"/>
          </a:bodyPr>
          <a:lstStyle/>
          <a:p>
            <a:pPr lvl="0" algn="ctr" rtl="1">
              <a:lnSpc>
                <a:spcPct val="107000"/>
              </a:lnSpc>
              <a:spcBef>
                <a:spcPts val="1200"/>
              </a:spcBef>
            </a:pPr>
            <a:r>
              <a:rPr lang="ar-DZ" sz="4800" b="1" cap="none" spc="0" dirty="0" smtClean="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
            </a:r>
            <a:br>
              <a:rPr lang="ar-DZ" sz="4800" b="1" cap="none" spc="0" dirty="0" smtClean="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br>
            <a:r>
              <a:rPr lang="ar-DZ" sz="4800" b="1" cap="none" spc="0" dirty="0" smtClean="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ثانيا</a:t>
            </a:r>
            <a:r>
              <a:rPr lang="ar-DZ" sz="4800" b="1" cap="none" spc="0"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 تكاليف الجودة</a:t>
            </a:r>
            <a:br>
              <a:rPr lang="ar-DZ" sz="4800" b="1" cap="none" spc="0"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br>
            <a:endParaRPr lang="fr-FR" dirty="0"/>
          </a:p>
        </p:txBody>
      </p:sp>
      <p:pic>
        <p:nvPicPr>
          <p:cNvPr id="5" name="Espace réservé du contenu 4"/>
          <p:cNvPicPr>
            <a:picLocks noGrp="1" noChangeAspect="1"/>
          </p:cNvPicPr>
          <p:nvPr>
            <p:ph sz="half" idx="1"/>
          </p:nvPr>
        </p:nvPicPr>
        <p:blipFill>
          <a:blip r:embed="rId2"/>
          <a:stretch>
            <a:fillRect/>
          </a:stretch>
        </p:blipFill>
        <p:spPr>
          <a:xfrm>
            <a:off x="914400" y="1455938"/>
            <a:ext cx="3934619" cy="4776186"/>
          </a:xfrm>
          <a:prstGeom prst="rect">
            <a:avLst/>
          </a:prstGeom>
        </p:spPr>
      </p:pic>
      <p:sp>
        <p:nvSpPr>
          <p:cNvPr id="4" name="Espace réservé du contenu 3"/>
          <p:cNvSpPr>
            <a:spLocks noGrp="1"/>
          </p:cNvSpPr>
          <p:nvPr>
            <p:ph sz="half" idx="2"/>
          </p:nvPr>
        </p:nvSpPr>
        <p:spPr>
          <a:xfrm>
            <a:off x="5646198" y="1518082"/>
            <a:ext cx="6090082" cy="4791278"/>
          </a:xfrm>
        </p:spPr>
        <p:txBody>
          <a:bodyPr>
            <a:noAutofit/>
          </a:bodyPr>
          <a:lstStyle/>
          <a:p>
            <a:pPr marL="0" indent="0" algn="just" rtl="1">
              <a:buNone/>
            </a:pPr>
            <a:r>
              <a:rPr lang="ar-SA" sz="3600" dirty="0">
                <a:latin typeface="Calibri" panose="020F0502020204030204" pitchFamily="34" charset="0"/>
                <a:ea typeface="Calibri" panose="020F0502020204030204" pitchFamily="34" charset="0"/>
                <a:cs typeface="Simplified Arabic" panose="02010000000000000000" pitchFamily="2" charset="-78"/>
              </a:rPr>
              <a:t>تحظى</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تكاليف</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الجودة</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بأهمية</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كبيرة</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لارتباطها</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بتكاليف</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الإنتاج</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وأثرها</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في</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مستوى</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الربحية</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الكلية،</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وعليه</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فإن</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دراسة تكاليف</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الجودة</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وتحليلها</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وتقييمها</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يساهم</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في</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تحسين</a:t>
            </a:r>
            <a:r>
              <a:rPr lang="ar-SA" sz="3600" dirty="0">
                <a:ea typeface="Calibri" panose="020F0502020204030204" pitchFamily="34" charset="0"/>
                <a:cs typeface="Calibri" panose="020F0502020204030204" pitchFamily="34" charset="0"/>
              </a:rPr>
              <a:t> </a:t>
            </a:r>
            <a:r>
              <a:rPr lang="ar-SA" sz="3600" dirty="0">
                <a:latin typeface="Calibri" panose="020F0502020204030204" pitchFamily="34" charset="0"/>
                <a:ea typeface="Calibri" panose="020F0502020204030204" pitchFamily="34" charset="0"/>
                <a:cs typeface="Simplified Arabic" panose="02010000000000000000" pitchFamily="2" charset="-78"/>
              </a:rPr>
              <a:t>نوعية</a:t>
            </a:r>
            <a:r>
              <a:rPr lang="ar-SA" sz="3600" dirty="0">
                <a:ea typeface="Calibri" panose="020F0502020204030204" pitchFamily="34" charset="0"/>
                <a:cs typeface="Calibri" panose="020F0502020204030204" pitchFamily="34" charset="0"/>
              </a:rPr>
              <a:t> </a:t>
            </a:r>
            <a:r>
              <a:rPr lang="ar-SA" sz="3600" dirty="0" smtClean="0">
                <a:latin typeface="Calibri" panose="020F0502020204030204" pitchFamily="34" charset="0"/>
                <a:ea typeface="Calibri" panose="020F0502020204030204" pitchFamily="34" charset="0"/>
                <a:cs typeface="Simplified Arabic" panose="02010000000000000000" pitchFamily="2" charset="-78"/>
              </a:rPr>
              <a:t>المنتجات.</a:t>
            </a:r>
            <a:r>
              <a:rPr lang="ar-SA" sz="3600" dirty="0" smtClean="0">
                <a:ea typeface="Calibri" panose="020F0502020204030204" pitchFamily="34" charset="0"/>
                <a:cs typeface="Calibri" panose="020F0502020204030204" pitchFamily="34" charset="0"/>
              </a:rPr>
              <a:t> </a:t>
            </a:r>
            <a:endParaRPr lang="fr-FR" sz="3200" dirty="0"/>
          </a:p>
        </p:txBody>
      </p:sp>
    </p:spTree>
    <p:extLst>
      <p:ext uri="{BB962C8B-B14F-4D97-AF65-F5344CB8AC3E}">
        <p14:creationId xmlns:p14="http://schemas.microsoft.com/office/powerpoint/2010/main" val="185541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7057748" y="221942"/>
            <a:ext cx="4856085" cy="4660776"/>
          </a:xfrm>
        </p:spPr>
        <p:txBody>
          <a:bodyPr>
            <a:normAutofit lnSpcReduction="10000"/>
          </a:bodyPr>
          <a:lstStyle/>
          <a:p>
            <a:pPr algn="just" rtl="1">
              <a:lnSpc>
                <a:spcPct val="107000"/>
              </a:lnSpc>
              <a:spcAft>
                <a:spcPts val="800"/>
              </a:spcAft>
            </a:pPr>
            <a:r>
              <a:rPr lang="ar-DZ" sz="43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1.	مفهوم تكاليف الجودة</a:t>
            </a:r>
            <a:endParaRPr lang="ar-DZ" sz="3200" dirty="0" smtClean="0">
              <a:latin typeface="Calibri" panose="020F0502020204030204" pitchFamily="34" charset="0"/>
              <a:ea typeface="Calibri" panose="020F0502020204030204" pitchFamily="34" charset="0"/>
              <a:cs typeface="Simplified Arabic" panose="02010000000000000000" pitchFamily="2" charset="-78"/>
            </a:endParaRPr>
          </a:p>
          <a:p>
            <a:pPr algn="just" rtl="1">
              <a:lnSpc>
                <a:spcPct val="107000"/>
              </a:lnSpc>
              <a:spcAft>
                <a:spcPts val="800"/>
              </a:spcAft>
            </a:pPr>
            <a:r>
              <a:rPr lang="ar-SA" sz="3200" dirty="0" smtClean="0">
                <a:latin typeface="Calibri" panose="020F0502020204030204" pitchFamily="34" charset="0"/>
                <a:ea typeface="Calibri" panose="020F0502020204030204" pitchFamily="34" charset="0"/>
                <a:cs typeface="Simplified Arabic" panose="02010000000000000000" pitchFamily="2" charset="-78"/>
              </a:rPr>
              <a:t>فهي </a:t>
            </a:r>
            <a:r>
              <a:rPr lang="ar-SA" sz="3200" dirty="0">
                <a:latin typeface="Calibri" panose="020F0502020204030204" pitchFamily="34" charset="0"/>
                <a:ea typeface="Calibri" panose="020F0502020204030204" pitchFamily="34" charset="0"/>
                <a:cs typeface="Simplified Arabic" panose="02010000000000000000" pitchFamily="2" charset="-78"/>
              </a:rPr>
              <a:t>التكاليف المرتبطة أو المتعلقة بعدم الحصول على المنتجات أو الخدمات المطابقة للمواصفات بطريقة صحيحة منذ المرة الأولى. فهي التكاليف المتحققة للوقاية، أو التكاليف الناشئة نتيجة لإنتاج منتج بجودة منخفضة</a:t>
            </a:r>
            <a:r>
              <a:rPr lang="fr-FR" sz="3200" dirty="0">
                <a:latin typeface="Calibri" panose="020F0502020204030204" pitchFamily="34" charset="0"/>
                <a:ea typeface="Calibri" panose="020F0502020204030204" pitchFamily="34" charset="0"/>
                <a:cs typeface="Simplified Arabic" panose="02010000000000000000" pitchFamily="2" charset="-78"/>
              </a:rPr>
              <a:t>.</a:t>
            </a:r>
            <a:endParaRPr lang="fr-FR" sz="2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5" name="Espace réservé du contenu 4"/>
          <p:cNvPicPr>
            <a:picLocks noGrp="1" noChangeAspect="1"/>
          </p:cNvPicPr>
          <p:nvPr>
            <p:ph sz="half" idx="2"/>
          </p:nvPr>
        </p:nvPicPr>
        <p:blipFill>
          <a:blip r:embed="rId2"/>
          <a:stretch>
            <a:fillRect/>
          </a:stretch>
        </p:blipFill>
        <p:spPr>
          <a:xfrm>
            <a:off x="5233388" y="1091955"/>
            <a:ext cx="1740022" cy="5157926"/>
          </a:xfrm>
          <a:prstGeom prst="rect">
            <a:avLst/>
          </a:prstGeom>
        </p:spPr>
      </p:pic>
      <p:sp>
        <p:nvSpPr>
          <p:cNvPr id="6" name="Espace réservé du contenu 3"/>
          <p:cNvSpPr txBox="1">
            <a:spLocks/>
          </p:cNvSpPr>
          <p:nvPr/>
        </p:nvSpPr>
        <p:spPr>
          <a:xfrm>
            <a:off x="168677" y="2032987"/>
            <a:ext cx="4820574" cy="4216894"/>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rtl="1">
              <a:lnSpc>
                <a:spcPct val="107000"/>
              </a:lnSpc>
              <a:spcAft>
                <a:spcPts val="800"/>
              </a:spcAft>
            </a:pPr>
            <a:r>
              <a:rPr lang="ar-DZ" sz="3600" b="1" cap="all" spc="100" dirty="0" smtClean="0">
                <a:solidFill>
                  <a:srgbClr val="FF0000"/>
                </a:solidFill>
                <a:latin typeface="Calibri" panose="020F0502020204030204" pitchFamily="34" charset="0"/>
                <a:ea typeface="Calibri" panose="020F0502020204030204" pitchFamily="34" charset="0"/>
                <a:cs typeface="Simplified Arabic" panose="02010000000000000000" pitchFamily="2" charset="-78"/>
              </a:rPr>
              <a:t>2. </a:t>
            </a:r>
            <a:r>
              <a:rPr lang="ar-SA" sz="3600" b="1" cap="all" spc="100" dirty="0" smtClean="0">
                <a:solidFill>
                  <a:srgbClr val="FF0000"/>
                </a:solidFill>
                <a:latin typeface="Calibri" panose="020F0502020204030204" pitchFamily="34" charset="0"/>
                <a:ea typeface="Calibri" panose="020F0502020204030204" pitchFamily="34" charset="0"/>
                <a:cs typeface="Simplified Arabic" panose="02010000000000000000" pitchFamily="2" charset="-78"/>
              </a:rPr>
              <a:t>أهمية تكاليف الجودة</a:t>
            </a:r>
            <a:endParaRPr lang="ar-DZ" sz="2800" dirty="0" smtClean="0">
              <a:latin typeface="Calibri" panose="020F0502020204030204" pitchFamily="34" charset="0"/>
              <a:ea typeface="Calibri" panose="020F0502020204030204" pitchFamily="34" charset="0"/>
              <a:cs typeface="Simplified Arabic" panose="02010000000000000000" pitchFamily="2" charset="-78"/>
            </a:endParaRPr>
          </a:p>
          <a:p>
            <a:pPr algn="just" rtl="1">
              <a:lnSpc>
                <a:spcPct val="107000"/>
              </a:lnSpc>
              <a:spcAft>
                <a:spcPts val="800"/>
              </a:spcAft>
            </a:pPr>
            <a:r>
              <a:rPr lang="ar-SA" sz="2800" dirty="0" smtClean="0">
                <a:latin typeface="Calibri" panose="020F0502020204030204" pitchFamily="34" charset="0"/>
                <a:ea typeface="Calibri" panose="020F0502020204030204" pitchFamily="34" charset="0"/>
                <a:cs typeface="Simplified Arabic" panose="02010000000000000000" pitchFamily="2" charset="-78"/>
              </a:rPr>
              <a:t>تكاليف الجودة أداة مهمة وضرورية في الشركات، كونها تؤثر على نوعية الخدمة المقدمة التي تلبي احتياجات العملاء ومتطلباتهم ويمكن القول أن تكاليف الجودة تكمن أهميتها من خلال إيجاد مركز تنافسي للشركة في السوق وذلك من خلال كسب ثقة العميل، حصة سوقية أكبر، ولاء العاملين </a:t>
            </a:r>
            <a:r>
              <a:rPr lang="fr-FR" sz="2400" dirty="0" smtClean="0">
                <a:latin typeface="Calibri" panose="020F0502020204030204" pitchFamily="34" charset="0"/>
                <a:ea typeface="Calibri" panose="020F0502020204030204" pitchFamily="34" charset="0"/>
                <a:cs typeface="Simplified Arabic" panose="02010000000000000000" pitchFamily="2" charset="-78"/>
              </a:rPr>
              <a:t>.</a:t>
            </a:r>
            <a:endParaRPr lang="fr-FR" sz="1800" dirty="0" smtClean="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55094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897355"/>
          </a:xfrm>
        </p:spPr>
        <p:txBody>
          <a:bodyPr>
            <a:normAutofit fontScale="90000"/>
          </a:bodyPr>
          <a:lstStyle/>
          <a:p>
            <a:pPr marL="742950" lvl="1" indent="-285750" algn="ctr" rtl="1">
              <a:lnSpc>
                <a:spcPct val="107000"/>
              </a:lnSpc>
              <a:spcAft>
                <a:spcPts val="800"/>
              </a:spcAft>
            </a:pPr>
            <a:r>
              <a:rPr lang="ar-SA" sz="4000" b="1" dirty="0" smtClean="0">
                <a:solidFill>
                  <a:srgbClr val="FF0000"/>
                </a:solidFill>
                <a:effectLst/>
                <a:latin typeface="Calibri" panose="020F0502020204030204" pitchFamily="34" charset="0"/>
                <a:ea typeface="Calibri" panose="020F0502020204030204" pitchFamily="34" charset="0"/>
                <a:cs typeface="Simplified Arabic" panose="02010000000000000000" pitchFamily="2" charset="-78"/>
              </a:rPr>
              <a:t>3.	عناصر تكاليف الجودة</a:t>
            </a:r>
            <a:r>
              <a:rPr lang="fr-FR" sz="1400" dirty="0" smtClean="0">
                <a:effectLst/>
                <a:latin typeface="Calibri" panose="020F0502020204030204" pitchFamily="34" charset="0"/>
                <a:ea typeface="Calibri" panose="020F0502020204030204" pitchFamily="34" charset="0"/>
                <a:cs typeface="Arial" panose="020B0604020202020204" pitchFamily="34" charset="0"/>
              </a:rPr>
              <a:t/>
            </a:r>
            <a:br>
              <a:rPr lang="fr-FR" sz="1400" dirty="0" smtClean="0">
                <a:effectLst/>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3" name="Image 2"/>
          <p:cNvPicPr>
            <a:picLocks noChangeAspect="1"/>
          </p:cNvPicPr>
          <p:nvPr/>
        </p:nvPicPr>
        <p:blipFill>
          <a:blip r:embed="rId2"/>
          <a:stretch>
            <a:fillRect/>
          </a:stretch>
        </p:blipFill>
        <p:spPr>
          <a:xfrm>
            <a:off x="1024128" y="1269508"/>
            <a:ext cx="4888400" cy="5157926"/>
          </a:xfrm>
          <a:prstGeom prst="rect">
            <a:avLst/>
          </a:prstGeom>
        </p:spPr>
      </p:pic>
      <p:pic>
        <p:nvPicPr>
          <p:cNvPr id="6" name="Espace réservé du contenu 5"/>
          <p:cNvPicPr>
            <a:picLocks noGrp="1" noChangeAspect="1"/>
          </p:cNvPicPr>
          <p:nvPr>
            <p:ph sz="half" idx="1"/>
          </p:nvPr>
        </p:nvPicPr>
        <p:blipFill>
          <a:blip r:embed="rId3"/>
          <a:stretch>
            <a:fillRect/>
          </a:stretch>
        </p:blipFill>
        <p:spPr>
          <a:xfrm>
            <a:off x="6889072" y="1562470"/>
            <a:ext cx="4962618" cy="4666990"/>
          </a:xfrm>
          <a:prstGeom prst="rect">
            <a:avLst/>
          </a:prstGeom>
        </p:spPr>
      </p:pic>
    </p:spTree>
    <p:extLst>
      <p:ext uri="{BB962C8B-B14F-4D97-AF65-F5344CB8AC3E}">
        <p14:creationId xmlns:p14="http://schemas.microsoft.com/office/powerpoint/2010/main" val="7088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1020933"/>
            <a:ext cx="12192000" cy="3107184"/>
          </a:xfrm>
        </p:spPr>
        <p:txBody>
          <a:bodyPr rtlCol="0">
            <a:normAutofit/>
          </a:bodyPr>
          <a:lstStyle/>
          <a:p>
            <a:pPr algn="ctr" defTabSz="685800" rtl="1">
              <a:defRPr/>
            </a:pP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شكرا على حسن الإصغاء</a:t>
            </a:r>
            <a:b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b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والمتابعة</a:t>
            </a:r>
            <a: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t/>
            </a:r>
            <a:b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br>
            <a:endParaRPr lang="fr-FR" dirty="0">
              <a:solidFill>
                <a:srgbClr val="FF0000"/>
              </a:solidFill>
            </a:endParaRPr>
          </a:p>
        </p:txBody>
      </p:sp>
    </p:spTree>
    <p:extLst>
      <p:ext uri="{BB962C8B-B14F-4D97-AF65-F5344CB8AC3E}">
        <p14:creationId xmlns:p14="http://schemas.microsoft.com/office/powerpoint/2010/main" val="3562214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73489-2B06-400E-9A61-686DDE9685D2}"/>
              </a:ext>
            </a:extLst>
          </p:cNvPr>
          <p:cNvSpPr>
            <a:spLocks noGrp="1"/>
          </p:cNvSpPr>
          <p:nvPr>
            <p:ph type="title"/>
          </p:nvPr>
        </p:nvSpPr>
        <p:spPr>
          <a:xfrm>
            <a:off x="1131201" y="239697"/>
            <a:ext cx="9784080" cy="1615736"/>
          </a:xfrm>
        </p:spPr>
        <p:txBody>
          <a:bodyPr>
            <a:normAutofit fontScale="90000"/>
          </a:bodyPr>
          <a:lstStyle/>
          <a:p>
            <a:pPr lvl="0" algn="ctr" rtl="1">
              <a:lnSpc>
                <a:spcPct val="107000"/>
              </a:lnSpc>
              <a:spcBef>
                <a:spcPts val="1000"/>
              </a:spcBef>
              <a:buClr>
                <a:srgbClr val="B71E42"/>
              </a:buClr>
              <a:buSzPct val="100000"/>
            </a:pPr>
            <a: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ar-SA" sz="60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الفصل الخامس: أدوات وتكاليف الجودة</a:t>
            </a:r>
            <a:r>
              <a:rPr lang="ar-SA" sz="44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SA" sz="44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fr-FR" sz="3200" dirty="0">
                <a:latin typeface="Calibri" panose="020F0502020204030204" pitchFamily="34" charset="0"/>
                <a:ea typeface="Calibri" panose="020F0502020204030204" pitchFamily="34" charset="0"/>
                <a:cs typeface="Arial" panose="020B0604020202020204" pitchFamily="34" charset="0"/>
              </a:rPr>
              <a:t/>
            </a:r>
            <a:br>
              <a:rPr lang="fr-FR" sz="32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009CF4C9-7949-437C-8DA0-AC44C159CED2}"/>
              </a:ext>
            </a:extLst>
          </p:cNvPr>
          <p:cNvSpPr>
            <a:spLocks noGrp="1"/>
          </p:cNvSpPr>
          <p:nvPr>
            <p:ph idx="1"/>
          </p:nvPr>
        </p:nvSpPr>
        <p:spPr>
          <a:xfrm>
            <a:off x="5450889" y="2814642"/>
            <a:ext cx="6045693" cy="3302074"/>
          </a:xfrm>
        </p:spPr>
        <p:txBody>
          <a:bodyPr>
            <a:normAutofit/>
          </a:bodyPr>
          <a:lstStyle/>
          <a:p>
            <a:pPr marL="0" indent="0" algn="just" rtl="1">
              <a:lnSpc>
                <a:spcPct val="107000"/>
              </a:lnSpc>
              <a:spcAft>
                <a:spcPts val="0"/>
              </a:spcAft>
              <a:buNone/>
            </a:pPr>
            <a:r>
              <a:rPr lang="ar-DZ" sz="4800" b="1" dirty="0" smtClean="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أولا: أدوات الجودة</a:t>
            </a:r>
          </a:p>
          <a:p>
            <a:pPr marL="0" lvl="0" indent="0" algn="just" rtl="1">
              <a:lnSpc>
                <a:spcPct val="107000"/>
              </a:lnSpc>
              <a:spcAft>
                <a:spcPts val="0"/>
              </a:spcAft>
              <a:buClr>
                <a:srgbClr val="99CB38"/>
              </a:buClr>
              <a:buNone/>
            </a:pPr>
            <a:r>
              <a:rPr lang="ar-DZ" sz="4800" b="1" dirty="0" smtClean="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ثانيا: تكاليف </a:t>
            </a:r>
            <a:r>
              <a:rPr lang="ar-DZ" sz="48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الجودة</a:t>
            </a:r>
          </a:p>
          <a:p>
            <a:pPr marL="0" indent="0" algn="just" rtl="1">
              <a:lnSpc>
                <a:spcPct val="107000"/>
              </a:lnSpc>
              <a:spcAft>
                <a:spcPts val="0"/>
              </a:spcAft>
              <a:buNone/>
            </a:pPr>
            <a:endParaRPr lang="ar-DZ" sz="3600" dirty="0">
              <a:cs typeface="Simplified Arabic" panose="02010000000000000000" pitchFamily="2" charset="-78"/>
            </a:endParaRPr>
          </a:p>
        </p:txBody>
      </p:sp>
    </p:spTree>
    <p:extLst>
      <p:ext uri="{BB962C8B-B14F-4D97-AF65-F5344CB8AC3E}">
        <p14:creationId xmlns:p14="http://schemas.microsoft.com/office/powerpoint/2010/main" val="45838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6DB29-6D1C-4B77-902C-689CDAF96EA3}"/>
              </a:ext>
            </a:extLst>
          </p:cNvPr>
          <p:cNvSpPr>
            <a:spLocks noGrp="1"/>
          </p:cNvSpPr>
          <p:nvPr>
            <p:ph type="title"/>
          </p:nvPr>
        </p:nvSpPr>
        <p:spPr>
          <a:xfrm>
            <a:off x="1024128" y="363984"/>
            <a:ext cx="9720072" cy="852257"/>
          </a:xfrm>
        </p:spPr>
        <p:txBody>
          <a:bodyPr>
            <a:normAutofit fontScale="90000"/>
          </a:bodyPr>
          <a:lstStyle/>
          <a:p>
            <a:pPr algn="ctr" rtl="1"/>
            <a: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أولا</a:t>
            </a:r>
            <a: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أدوات الجودة</a:t>
            </a:r>
            <a:b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fr-FR" sz="4000" dirty="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t/>
            </a:r>
            <a:br>
              <a:rPr lang="fr-FR" sz="4000" dirty="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5" name="Rectangle 4"/>
          <p:cNvSpPr/>
          <p:nvPr/>
        </p:nvSpPr>
        <p:spPr>
          <a:xfrm>
            <a:off x="6507332" y="1216241"/>
            <a:ext cx="5370991" cy="5163593"/>
          </a:xfrm>
          <a:prstGeom prst="rect">
            <a:avLst/>
          </a:prstGeom>
        </p:spPr>
        <p:txBody>
          <a:bodyPr wrap="square">
            <a:spAutoFit/>
          </a:bodyPr>
          <a:lstStyle/>
          <a:p>
            <a:pPr indent="179705" algn="just" rtl="1">
              <a:lnSpc>
                <a:spcPct val="107000"/>
              </a:lnSpc>
              <a:spcAft>
                <a:spcPts val="0"/>
              </a:spcAft>
            </a:pPr>
            <a:r>
              <a:rPr lang="ar-SA" sz="2800" dirty="0">
                <a:latin typeface="Simplified Arabic" panose="02010000000000000000" pitchFamily="2" charset="-78"/>
                <a:ea typeface="Calibri" panose="020F0502020204030204" pitchFamily="34" charset="0"/>
                <a:cs typeface="Simplified Arabic" panose="02010000000000000000" pitchFamily="2" charset="-78"/>
              </a:rPr>
              <a:t>وتؤكد الدراسات الحديثة أيضا أهمية أدوات الجودة السبعة كأحد الأدوات المساندة والمساعدة للقيادات الإدارية في المنظمات لطرح حلول ابتكارية للمشاكل المتكررة والمتجددة والتي تعيق الأداء الأمثل للعمليات، كما أن تلك الأدوات كفيلة مع الأدوات الأخرى من الإدارة والتخطيط بإحداث تغييرات للوصول لأفضل مستويات التحسين في العمليات وتحقيق التميز المؤسسي في الأداء</a:t>
            </a:r>
            <a:r>
              <a:rPr lang="fr-FR" sz="2800" dirty="0">
                <a:latin typeface="Simplified Arabic" panose="02010000000000000000" pitchFamily="2" charset="-78"/>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indent="179705" algn="just" rtl="1">
              <a:lnSpc>
                <a:spcPct val="107000"/>
              </a:lnSpc>
              <a:spcAft>
                <a:spcPts val="0"/>
              </a:spcAft>
            </a:pPr>
            <a:r>
              <a:rPr lang="ar-SA" sz="2800" dirty="0">
                <a:latin typeface="Simplified Arabic" panose="02010000000000000000" pitchFamily="2" charset="-78"/>
                <a:ea typeface="Calibri" panose="020F0502020204030204" pitchFamily="34" charset="0"/>
                <a:cs typeface="Simplified Arabic" panose="02010000000000000000" pitchFamily="2" charset="-78"/>
              </a:rPr>
              <a:t>أن أدوات الجودة السبع الأساسية هي</a:t>
            </a:r>
            <a:r>
              <a:rPr lang="fr-FR" sz="2800" dirty="0">
                <a:latin typeface="Simplified Arabic" panose="02010000000000000000" pitchFamily="2" charset="-78"/>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816747" y="1349406"/>
            <a:ext cx="5424255" cy="5060272"/>
          </a:xfrm>
          <a:prstGeom prst="rect">
            <a:avLst/>
          </a:prstGeom>
        </p:spPr>
      </p:pic>
    </p:spTree>
    <p:extLst>
      <p:ext uri="{BB962C8B-B14F-4D97-AF65-F5344CB8AC3E}">
        <p14:creationId xmlns:p14="http://schemas.microsoft.com/office/powerpoint/2010/main" val="4404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24127" y="1029810"/>
            <a:ext cx="4754880" cy="5279550"/>
          </a:xfrm>
        </p:spPr>
        <p:txBody>
          <a:bodyPr/>
          <a:lstStyle/>
          <a:p>
            <a:pPr marL="0" lvl="0" indent="0" algn="just" rtl="1">
              <a:spcAft>
                <a:spcPts val="0"/>
              </a:spcAft>
              <a:buNone/>
            </a:pPr>
            <a:r>
              <a:rPr lang="ar-SA" sz="54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مخططات باريتو</a:t>
            </a:r>
            <a:r>
              <a:rPr lang="ar-SA" sz="5400"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t>
            </a:r>
            <a:r>
              <a:rPr lang="ar-SA" sz="5400" dirty="0">
                <a:latin typeface="Simplified Arabic" panose="02010000000000000000" pitchFamily="2" charset="-78"/>
                <a:ea typeface="Calibri" panose="020F0502020204030204" pitchFamily="34" charset="0"/>
                <a:cs typeface="Simplified Arabic" panose="02010000000000000000" pitchFamily="2" charset="-78"/>
              </a:rPr>
              <a:t>هي وسيلة لترتيب الأخطاء، المشكلات أو العيوب كي تساعد على تركيز الجهود لحل المشكلات.</a:t>
            </a:r>
            <a:endParaRPr lang="fr-FR" sz="4800" dirty="0"/>
          </a:p>
          <a:p>
            <a:endParaRPr lang="fr-FR" dirty="0"/>
          </a:p>
        </p:txBody>
      </p:sp>
      <p:pic>
        <p:nvPicPr>
          <p:cNvPr id="5" name="Espace réservé du contenu 4"/>
          <p:cNvPicPr>
            <a:picLocks noGrp="1" noChangeAspect="1"/>
          </p:cNvPicPr>
          <p:nvPr>
            <p:ph sz="half" idx="2"/>
          </p:nvPr>
        </p:nvPicPr>
        <p:blipFill>
          <a:blip r:embed="rId2"/>
          <a:stretch>
            <a:fillRect/>
          </a:stretch>
        </p:blipFill>
        <p:spPr>
          <a:xfrm>
            <a:off x="6361160" y="1029811"/>
            <a:ext cx="5108789" cy="4927106"/>
          </a:xfrm>
          <a:prstGeom prst="rect">
            <a:avLst/>
          </a:prstGeom>
        </p:spPr>
      </p:pic>
    </p:spTree>
    <p:extLst>
      <p:ext uri="{BB962C8B-B14F-4D97-AF65-F5344CB8AC3E}">
        <p14:creationId xmlns:p14="http://schemas.microsoft.com/office/powerpoint/2010/main" val="240350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6530858" y="897976"/>
            <a:ext cx="4754880" cy="5394960"/>
          </a:xfrm>
        </p:spPr>
        <p:txBody>
          <a:bodyPr/>
          <a:lstStyle/>
          <a:p>
            <a:pPr marL="0" lvl="0" indent="0" algn="just" rtl="1">
              <a:spcAft>
                <a:spcPts val="0"/>
              </a:spcAft>
              <a:buNone/>
            </a:pPr>
            <a:r>
              <a:rPr lang="ar-SA" sz="40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مخطط السبب/ النتيجة</a:t>
            </a:r>
            <a:r>
              <a:rPr lang="ar-SA" sz="4000"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t>
            </a:r>
            <a:r>
              <a:rPr lang="ar-SA" sz="4000" dirty="0">
                <a:latin typeface="Simplified Arabic" panose="02010000000000000000" pitchFamily="2" charset="-78"/>
                <a:ea typeface="Calibri" panose="020F0502020204030204" pitchFamily="34" charset="0"/>
                <a:cs typeface="Simplified Arabic" panose="02010000000000000000" pitchFamily="2" charset="-78"/>
              </a:rPr>
              <a:t>(مخطط عظم السمكة) هو وسيلة تحدد عناصر العملية (الأسباب) التي تؤثر على النتائج</a:t>
            </a:r>
            <a:r>
              <a:rPr lang="ar-SA" sz="2000" dirty="0">
                <a:latin typeface="Simplified Arabic" panose="02010000000000000000" pitchFamily="2" charset="-78"/>
                <a:ea typeface="Calibri" panose="020F0502020204030204" pitchFamily="34" charset="0"/>
                <a:cs typeface="Simplified Arabic" panose="02010000000000000000" pitchFamily="2" charset="-78"/>
              </a:rPr>
              <a:t>. </a:t>
            </a:r>
            <a:endParaRPr lang="fr-FR" sz="2000" dirty="0"/>
          </a:p>
          <a:p>
            <a:endParaRPr lang="fr-FR" dirty="0"/>
          </a:p>
        </p:txBody>
      </p:sp>
      <p:pic>
        <p:nvPicPr>
          <p:cNvPr id="5" name="Espace réservé du contenu 4" descr="No alt text provided for this image"/>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3938" y="1136342"/>
            <a:ext cx="5101654" cy="4918229"/>
          </a:xfrm>
          <a:prstGeom prst="rect">
            <a:avLst/>
          </a:prstGeom>
          <a:noFill/>
          <a:ln>
            <a:noFill/>
          </a:ln>
        </p:spPr>
      </p:pic>
    </p:spTree>
    <p:extLst>
      <p:ext uri="{BB962C8B-B14F-4D97-AF65-F5344CB8AC3E}">
        <p14:creationId xmlns:p14="http://schemas.microsoft.com/office/powerpoint/2010/main" val="129338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24127" y="1260629"/>
            <a:ext cx="4754880" cy="5048731"/>
          </a:xfrm>
        </p:spPr>
        <p:txBody>
          <a:bodyPr/>
          <a:lstStyle/>
          <a:p>
            <a:pPr marL="0" lvl="0" indent="0" algn="just" rtl="1">
              <a:spcAft>
                <a:spcPts val="0"/>
              </a:spcAft>
              <a:buNone/>
            </a:pPr>
            <a:r>
              <a:rPr lang="ar-SA" sz="40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مخططات التدفق</a:t>
            </a:r>
            <a:r>
              <a:rPr lang="ar-SA" sz="4000" dirty="0">
                <a:latin typeface="Simplified Arabic" panose="02010000000000000000" pitchFamily="2" charset="-78"/>
                <a:ea typeface="Calibri" panose="020F0502020204030204" pitchFamily="34" charset="0"/>
                <a:cs typeface="Simplified Arabic" panose="02010000000000000000" pitchFamily="2" charset="-78"/>
              </a:rPr>
              <a:t>: تبين مسار العملية أو النظام بيانيا باستخدام رموز وخطوط تبين الارتباط المتداخل بين العمليات.</a:t>
            </a:r>
            <a:endParaRPr lang="fr-FR" sz="3600" dirty="0"/>
          </a:p>
          <a:p>
            <a:endParaRPr lang="fr-FR" dirty="0"/>
          </a:p>
        </p:txBody>
      </p:sp>
      <p:pic>
        <p:nvPicPr>
          <p:cNvPr id="5" name="Espace réservé du contenu 4"/>
          <p:cNvPicPr>
            <a:picLocks noGrp="1" noChangeAspect="1"/>
          </p:cNvPicPr>
          <p:nvPr>
            <p:ph sz="half" idx="2"/>
          </p:nvPr>
        </p:nvPicPr>
        <p:blipFill>
          <a:blip r:embed="rId2"/>
          <a:stretch>
            <a:fillRect/>
          </a:stretch>
        </p:blipFill>
        <p:spPr>
          <a:xfrm>
            <a:off x="6400800" y="1402672"/>
            <a:ext cx="5370990" cy="4589755"/>
          </a:xfrm>
          <a:prstGeom prst="rect">
            <a:avLst/>
          </a:prstGeom>
        </p:spPr>
      </p:pic>
    </p:spTree>
    <p:extLst>
      <p:ext uri="{BB962C8B-B14F-4D97-AF65-F5344CB8AC3E}">
        <p14:creationId xmlns:p14="http://schemas.microsoft.com/office/powerpoint/2010/main" val="69218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stretch>
            <a:fillRect/>
          </a:stretch>
        </p:blipFill>
        <p:spPr>
          <a:xfrm>
            <a:off x="1006182" y="941033"/>
            <a:ext cx="4754562" cy="5149049"/>
          </a:xfrm>
          <a:prstGeom prst="rect">
            <a:avLst/>
          </a:prstGeom>
        </p:spPr>
      </p:pic>
      <p:sp>
        <p:nvSpPr>
          <p:cNvPr id="4" name="Espace réservé du contenu 3"/>
          <p:cNvSpPr>
            <a:spLocks noGrp="1"/>
          </p:cNvSpPr>
          <p:nvPr>
            <p:ph sz="half" idx="2"/>
          </p:nvPr>
        </p:nvSpPr>
        <p:spPr>
          <a:xfrm>
            <a:off x="6560598" y="790113"/>
            <a:ext cx="4944861" cy="5519247"/>
          </a:xfrm>
        </p:spPr>
        <p:txBody>
          <a:bodyPr/>
          <a:lstStyle/>
          <a:p>
            <a:pPr marL="0" lvl="0" indent="0" algn="just" rtl="1">
              <a:spcAft>
                <a:spcPts val="0"/>
              </a:spcAft>
              <a:buNone/>
            </a:pPr>
            <a:r>
              <a:rPr lang="ar-SA" sz="32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المخططات البيانية</a:t>
            </a:r>
            <a:r>
              <a:rPr lang="ar-SA" sz="3200"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t>
            </a:r>
            <a:r>
              <a:rPr lang="ar-SA" sz="3200" dirty="0">
                <a:latin typeface="Simplified Arabic" panose="02010000000000000000" pitchFamily="2" charset="-78"/>
                <a:ea typeface="Calibri" panose="020F0502020204030204" pitchFamily="34" charset="0"/>
                <a:cs typeface="Simplified Arabic" panose="02010000000000000000" pitchFamily="2" charset="-78"/>
              </a:rPr>
              <a:t>تبين مدى قيم المقياس وتكرار ظهور كل واحدة من هذه القيم، فالمخطط أداة تلخص البيانات بيانيا بما يسمح بتجميعها في خلايا أو أصناف محددة مسبقا من أجل اكتشاف موقع التشتت في المواصفات. </a:t>
            </a:r>
            <a:endParaRPr lang="fr-FR" sz="2800" dirty="0"/>
          </a:p>
          <a:p>
            <a:endParaRPr lang="fr-FR" dirty="0"/>
          </a:p>
        </p:txBody>
      </p:sp>
    </p:spTree>
    <p:extLst>
      <p:ext uri="{BB962C8B-B14F-4D97-AF65-F5344CB8AC3E}">
        <p14:creationId xmlns:p14="http://schemas.microsoft.com/office/powerpoint/2010/main" val="2172906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24127" y="1136342"/>
            <a:ext cx="4754880" cy="5173018"/>
          </a:xfrm>
        </p:spPr>
        <p:txBody>
          <a:bodyPr/>
          <a:lstStyle/>
          <a:p>
            <a:pPr marL="0" lvl="0" indent="0" algn="just" rtl="1">
              <a:spcAft>
                <a:spcPts val="0"/>
              </a:spcAft>
              <a:buNone/>
            </a:pPr>
            <a:r>
              <a:rPr lang="ar-SA" sz="40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مخططات التشتت أو التبعثر</a:t>
            </a:r>
            <a:r>
              <a:rPr lang="ar-SA" sz="4000" b="1" dirty="0">
                <a:latin typeface="Simplified Arabic" panose="02010000000000000000" pitchFamily="2" charset="-78"/>
                <a:ea typeface="Calibri" panose="020F0502020204030204" pitchFamily="34" charset="0"/>
                <a:cs typeface="Simplified Arabic" panose="02010000000000000000" pitchFamily="2" charset="-78"/>
              </a:rPr>
              <a:t>:</a:t>
            </a:r>
            <a:r>
              <a:rPr lang="ar-SA" sz="4000" dirty="0">
                <a:latin typeface="Simplified Arabic" panose="02010000000000000000" pitchFamily="2" charset="-78"/>
                <a:ea typeface="Calibri" panose="020F0502020204030204" pitchFamily="34" charset="0"/>
                <a:cs typeface="Simplified Arabic" panose="02010000000000000000" pitchFamily="2" charset="-78"/>
              </a:rPr>
              <a:t> تبين العلاقة بين مقياسين، كما توفر لنا فرصة لرؤية مجموعة من البيانات بأبعاد متعددة حتى نحدد اتجاهات تؤشر أفضل مناطق التشغيل مع توضيح لعلاقات السبب الأثر. </a:t>
            </a:r>
            <a:endParaRPr lang="fr-FR" sz="3600" dirty="0"/>
          </a:p>
          <a:p>
            <a:endParaRPr lang="fr-FR" dirty="0"/>
          </a:p>
        </p:txBody>
      </p:sp>
      <p:pic>
        <p:nvPicPr>
          <p:cNvPr id="5" name="Espace réservé du contenu 4"/>
          <p:cNvPicPr>
            <a:picLocks noGrp="1" noChangeAspect="1"/>
          </p:cNvPicPr>
          <p:nvPr>
            <p:ph sz="half" idx="2"/>
          </p:nvPr>
        </p:nvPicPr>
        <p:blipFill>
          <a:blip r:embed="rId2"/>
          <a:stretch>
            <a:fillRect/>
          </a:stretch>
        </p:blipFill>
        <p:spPr>
          <a:xfrm>
            <a:off x="6862438" y="1136343"/>
            <a:ext cx="4758432" cy="4900474"/>
          </a:xfrm>
          <a:prstGeom prst="rect">
            <a:avLst/>
          </a:prstGeom>
        </p:spPr>
      </p:pic>
    </p:spTree>
    <p:extLst>
      <p:ext uri="{BB962C8B-B14F-4D97-AF65-F5344CB8AC3E}">
        <p14:creationId xmlns:p14="http://schemas.microsoft.com/office/powerpoint/2010/main" val="220746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stretch>
            <a:fillRect/>
          </a:stretch>
        </p:blipFill>
        <p:spPr>
          <a:xfrm>
            <a:off x="905522" y="1059550"/>
            <a:ext cx="5299969" cy="4944862"/>
          </a:xfrm>
          <a:prstGeom prst="rect">
            <a:avLst/>
          </a:prstGeom>
        </p:spPr>
      </p:pic>
      <p:sp>
        <p:nvSpPr>
          <p:cNvPr id="4" name="Espace réservé du contenu 3"/>
          <p:cNvSpPr>
            <a:spLocks noGrp="1"/>
          </p:cNvSpPr>
          <p:nvPr>
            <p:ph sz="half" idx="2"/>
          </p:nvPr>
        </p:nvSpPr>
        <p:spPr>
          <a:xfrm>
            <a:off x="6459836" y="1251752"/>
            <a:ext cx="5311954" cy="5122415"/>
          </a:xfrm>
        </p:spPr>
        <p:txBody>
          <a:bodyPr>
            <a:noAutofit/>
          </a:bodyPr>
          <a:lstStyle/>
          <a:p>
            <a:pPr algn="just" rtl="1"/>
            <a:r>
              <a:rPr lang="ar-SA" sz="36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خرائط المراقبة </a:t>
            </a:r>
            <a:r>
              <a:rPr lang="ar-DZ" sz="3600"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t>
            </a:r>
            <a:r>
              <a:rPr lang="ar-SA" sz="3600" dirty="0" smtClean="0">
                <a:latin typeface="Simplified Arabic" panose="02010000000000000000" pitchFamily="2" charset="-78"/>
                <a:ea typeface="Calibri" panose="020F0502020204030204" pitchFamily="34" charset="0"/>
                <a:cs typeface="Simplified Arabic" panose="02010000000000000000" pitchFamily="2" charset="-78"/>
              </a:rPr>
              <a:t>من </a:t>
            </a:r>
            <a:r>
              <a:rPr lang="ar-SA" sz="3600" dirty="0">
                <a:latin typeface="Simplified Arabic" panose="02010000000000000000" pitchFamily="2" charset="-78"/>
                <a:ea typeface="Calibri" panose="020F0502020204030204" pitchFamily="34" charset="0"/>
                <a:cs typeface="Simplified Arabic" panose="02010000000000000000" pitchFamily="2" charset="-78"/>
              </a:rPr>
              <a:t>خلال خرائط المراقبة يمكن للفريق القائم على العملية تتبع أدائها خلال مختلف مراحلها ومراقبة حدوث أي مشاكل قد تؤثر على جودة المنتج أو الخدمة، حيث تسمح هذه الخرائط بتحديد نوع التغيرات الواقعة في </a:t>
            </a:r>
            <a:r>
              <a:rPr lang="ar-SA" sz="3600" dirty="0" smtClean="0">
                <a:latin typeface="Simplified Arabic" panose="02010000000000000000" pitchFamily="2" charset="-78"/>
                <a:ea typeface="Calibri" panose="020F0502020204030204" pitchFamily="34" charset="0"/>
                <a:cs typeface="Simplified Arabic" panose="02010000000000000000" pitchFamily="2" charset="-78"/>
              </a:rPr>
              <a:t>العملية</a:t>
            </a:r>
            <a:r>
              <a:rPr lang="ar-DZ" sz="3600" dirty="0" smtClean="0">
                <a:latin typeface="Simplified Arabic" panose="02010000000000000000" pitchFamily="2" charset="-78"/>
                <a:ea typeface="Calibri" panose="020F0502020204030204" pitchFamily="34" charset="0"/>
                <a:cs typeface="Simplified Arabic" panose="02010000000000000000" pitchFamily="2" charset="-78"/>
              </a:rPr>
              <a:t>.</a:t>
            </a:r>
            <a:endParaRPr lang="fr-FR" sz="3600" dirty="0"/>
          </a:p>
        </p:txBody>
      </p:sp>
    </p:spTree>
    <p:extLst>
      <p:ext uri="{BB962C8B-B14F-4D97-AF65-F5344CB8AC3E}">
        <p14:creationId xmlns:p14="http://schemas.microsoft.com/office/powerpoint/2010/main" val="2897960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1979</TotalTime>
  <Words>332</Words>
  <Application>Microsoft Office PowerPoint</Application>
  <PresentationFormat>Grand écran</PresentationFormat>
  <Paragraphs>23</Paragraphs>
  <Slides>14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B Arabic Style</vt:lpstr>
      <vt:lpstr>Calibri</vt:lpstr>
      <vt:lpstr>Simplified Arabic</vt:lpstr>
      <vt:lpstr>Times New Roman</vt:lpstr>
      <vt:lpstr>Tw Cen MT</vt:lpstr>
      <vt:lpstr>Tw Cen MT Condensed</vt:lpstr>
      <vt:lpstr>Wingdings 3</vt:lpstr>
      <vt:lpstr>Intégral</vt:lpstr>
      <vt:lpstr>Présentation PowerPoint</vt:lpstr>
      <vt:lpstr>  الفصل الخامس: أدوات وتكاليف الجودة  </vt:lpstr>
      <vt:lpstr>   أولا: أدوات الجودة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ثانيا: تكاليف الجودة </vt:lpstr>
      <vt:lpstr>Présentation PowerPoint</vt:lpstr>
      <vt:lpstr>3. عناصر تكاليف الجودة </vt:lpstr>
      <vt:lpstr>شكرا على حسن الإصغاء والمتابعة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lazhar djerafi</dc:creator>
  <cp:lastModifiedBy>Utilisateur Windows</cp:lastModifiedBy>
  <cp:revision>333</cp:revision>
  <dcterms:created xsi:type="dcterms:W3CDTF">2017-02-06T17:30:54Z</dcterms:created>
  <dcterms:modified xsi:type="dcterms:W3CDTF">2025-04-06T19:49:25Z</dcterms:modified>
</cp:coreProperties>
</file>