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302" r:id="rId2"/>
    <p:sldId id="256" r:id="rId3"/>
    <p:sldId id="303" r:id="rId4"/>
    <p:sldId id="257" r:id="rId5"/>
    <p:sldId id="304" r:id="rId6"/>
    <p:sldId id="258" r:id="rId7"/>
    <p:sldId id="305" r:id="rId8"/>
    <p:sldId id="264" r:id="rId9"/>
    <p:sldId id="306" r:id="rId10"/>
    <p:sldId id="259" r:id="rId11"/>
    <p:sldId id="307" r:id="rId12"/>
    <p:sldId id="260" r:id="rId13"/>
    <p:sldId id="261" r:id="rId14"/>
    <p:sldId id="262" r:id="rId15"/>
    <p:sldId id="308" r:id="rId16"/>
    <p:sldId id="285" r:id="rId17"/>
    <p:sldId id="286" r:id="rId18"/>
    <p:sldId id="309" r:id="rId19"/>
    <p:sldId id="287" r:id="rId20"/>
    <p:sldId id="310" r:id="rId21"/>
    <p:sldId id="288" r:id="rId22"/>
    <p:sldId id="311" r:id="rId23"/>
    <p:sldId id="290" r:id="rId24"/>
    <p:sldId id="313" r:id="rId25"/>
    <p:sldId id="289" r:id="rId26"/>
    <p:sldId id="314" r:id="rId27"/>
    <p:sldId id="291" r:id="rId28"/>
    <p:sldId id="315" r:id="rId29"/>
    <p:sldId id="292" r:id="rId30"/>
    <p:sldId id="316" r:id="rId31"/>
    <p:sldId id="293" r:id="rId32"/>
    <p:sldId id="317" r:id="rId33"/>
    <p:sldId id="294" r:id="rId34"/>
    <p:sldId id="318" r:id="rId35"/>
    <p:sldId id="295" r:id="rId36"/>
    <p:sldId id="319" r:id="rId37"/>
    <p:sldId id="296" r:id="rId38"/>
    <p:sldId id="320" r:id="rId39"/>
    <p:sldId id="297" r:id="rId40"/>
    <p:sldId id="321" r:id="rId41"/>
    <p:sldId id="299" r:id="rId42"/>
    <p:sldId id="322" r:id="rId43"/>
    <p:sldId id="298" r:id="rId44"/>
    <p:sldId id="323" r:id="rId45"/>
    <p:sldId id="263" r:id="rId46"/>
    <p:sldId id="265" r:id="rId47"/>
    <p:sldId id="266" r:id="rId48"/>
    <p:sldId id="278" r:id="rId49"/>
    <p:sldId id="300" r:id="rId50"/>
    <p:sldId id="301" r:id="rId51"/>
    <p:sldId id="324" r:id="rId52"/>
    <p:sldId id="279" r:id="rId53"/>
    <p:sldId id="280" r:id="rId54"/>
    <p:sldId id="281" r:id="rId55"/>
    <p:sldId id="325" r:id="rId56"/>
    <p:sldId id="282" r:id="rId57"/>
    <p:sldId id="326" r:id="rId58"/>
    <p:sldId id="327" r:id="rId59"/>
    <p:sldId id="328" r:id="rId60"/>
    <p:sldId id="329" r:id="rId61"/>
    <p:sldId id="330" r:id="rId62"/>
    <p:sldId id="273" r:id="rId63"/>
    <p:sldId id="267" r:id="rId64"/>
    <p:sldId id="268" r:id="rId65"/>
    <p:sldId id="269" r:id="rId66"/>
    <p:sldId id="270" r:id="rId67"/>
    <p:sldId id="271" r:id="rId68"/>
    <p:sldId id="283" r:id="rId6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9E7ED8-BA30-4ABB-AF24-2F3948AD92FC}" type="datetimeFigureOut">
              <a:rPr lang="fr-FR" smtClean="0"/>
              <a:t>02/03/2024</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F8F29F-EC2B-4C61-B413-60645574F739}" type="slidenum">
              <a:rPr lang="fr-FR" smtClean="0"/>
              <a:t>‹#›</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B9F8F29F-EC2B-4C61-B413-60645574F739}" type="slidenum">
              <a:rPr lang="fr-FR" smtClean="0"/>
              <a:t>54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B9F8F29F-EC2B-4C61-B413-60645574F739}" type="slidenum">
              <a:rPr lang="fr-FR" smtClean="0"/>
              <a:t>55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B3479-8990-4AE7-BDD5-870E45D95991}" type="datetimeFigureOut">
              <a:rPr lang="fr-FR" smtClean="0"/>
              <a:pPr/>
              <a:t>02/03/2024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B3479-8990-4AE7-BDD5-870E45D95991}" type="datetimeFigureOut">
              <a:rPr lang="fr-FR" smtClean="0"/>
              <a:pPr/>
              <a:t>02/03/2024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4EA91-9437-44FC-AA0C-8D0988579180}"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lnSpcReduction="20000"/>
          </a:bodyPr>
          <a:lstStyle/>
          <a:p>
            <a:r>
              <a:rPr lang="en-US" b="1" dirty="0" smtClean="0">
                <a:solidFill>
                  <a:schemeClr val="tx1"/>
                </a:solidFill>
              </a:rPr>
              <a:t>D</a:t>
            </a:r>
            <a:r>
              <a:rPr lang="fr-FR" b="1" dirty="0" err="1" smtClean="0">
                <a:solidFill>
                  <a:schemeClr val="tx1"/>
                </a:solidFill>
              </a:rPr>
              <a:t>igital</a:t>
            </a:r>
            <a:r>
              <a:rPr lang="fr-FR" b="1" dirty="0" smtClean="0">
                <a:solidFill>
                  <a:schemeClr val="tx1"/>
                </a:solidFill>
              </a:rPr>
              <a:t> </a:t>
            </a:r>
            <a:r>
              <a:rPr lang="fr-FR" b="1" dirty="0">
                <a:solidFill>
                  <a:schemeClr val="tx1"/>
                </a:solidFill>
              </a:rPr>
              <a:t>marketing </a:t>
            </a:r>
            <a:r>
              <a:rPr lang="fr-FR" b="1" dirty="0" smtClean="0">
                <a:solidFill>
                  <a:schemeClr val="tx1"/>
                </a:solidFill>
              </a:rPr>
              <a:t>plan</a:t>
            </a:r>
          </a:p>
          <a:p>
            <a:endParaRPr lang="en-US" b="1" dirty="0" smtClean="0">
              <a:solidFill>
                <a:schemeClr val="tx1"/>
              </a:solidFill>
            </a:endParaRPr>
          </a:p>
          <a:p>
            <a:pPr algn="l"/>
            <a:r>
              <a:rPr lang="fr-FR" b="1" dirty="0" smtClean="0">
                <a:solidFill>
                  <a:schemeClr val="tx1"/>
                </a:solidFill>
              </a:rPr>
              <a:t>Digital marketing </a:t>
            </a:r>
            <a:r>
              <a:rPr lang="fr-FR" b="1" dirty="0" err="1" smtClean="0">
                <a:solidFill>
                  <a:schemeClr val="tx1"/>
                </a:solidFill>
              </a:rPr>
              <a:t>fundamentals</a:t>
            </a:r>
            <a:r>
              <a:rPr lang="fr-FR" dirty="0" smtClean="0">
                <a:solidFill>
                  <a:schemeClr val="tx1"/>
                </a:solidFill>
              </a:rPr>
              <a:t>:</a:t>
            </a:r>
          </a:p>
          <a:p>
            <a:pPr marL="514350" indent="-514350" algn="l">
              <a:buFont typeface="+mj-lt"/>
              <a:buAutoNum type="arabicPeriod"/>
            </a:pPr>
            <a:r>
              <a:rPr lang="en-US" b="1" dirty="0" smtClean="0">
                <a:solidFill>
                  <a:schemeClr val="tx1"/>
                </a:solidFill>
              </a:rPr>
              <a:t>	</a:t>
            </a:r>
            <a:r>
              <a:rPr lang="fr-FR" dirty="0" err="1" smtClean="0">
                <a:solidFill>
                  <a:schemeClr val="tx1"/>
                </a:solidFill>
              </a:rPr>
              <a:t>What</a:t>
            </a:r>
            <a:r>
              <a:rPr lang="fr-FR" dirty="0" smtClean="0">
                <a:solidFill>
                  <a:schemeClr val="tx1"/>
                </a:solidFill>
              </a:rPr>
              <a:t> </a:t>
            </a:r>
            <a:r>
              <a:rPr lang="fr-FR" dirty="0" err="1" smtClean="0">
                <a:solidFill>
                  <a:schemeClr val="tx1"/>
                </a:solidFill>
              </a:rPr>
              <a:t>is</a:t>
            </a:r>
            <a:r>
              <a:rPr lang="fr-FR" dirty="0" smtClean="0">
                <a:solidFill>
                  <a:schemeClr val="tx1"/>
                </a:solidFill>
              </a:rPr>
              <a:t> Internet/ Digital marketing</a:t>
            </a:r>
            <a:r>
              <a:rPr lang="en-US" dirty="0" smtClean="0">
                <a:solidFill>
                  <a:schemeClr val="tx1"/>
                </a:solidFill>
              </a:rPr>
              <a:t>?</a:t>
            </a:r>
            <a:endParaRPr lang="fr-FR" dirty="0" smtClean="0">
              <a:solidFill>
                <a:schemeClr val="tx1"/>
              </a:solidFill>
            </a:endParaRPr>
          </a:p>
          <a:p>
            <a:pPr marL="514350" indent="-514350" algn="l">
              <a:buFont typeface="+mj-lt"/>
              <a:buAutoNum type="arabicPeriod"/>
            </a:pPr>
            <a:r>
              <a:rPr lang="en-US" dirty="0" smtClean="0">
                <a:solidFill>
                  <a:schemeClr val="tx1"/>
                </a:solidFill>
              </a:rPr>
              <a:t>	the </a:t>
            </a:r>
            <a:r>
              <a:rPr lang="fr-FR" dirty="0" smtClean="0">
                <a:solidFill>
                  <a:schemeClr val="tx1"/>
                </a:solidFill>
              </a:rPr>
              <a:t>digital marketing </a:t>
            </a:r>
            <a:r>
              <a:rPr lang="fr-FR" dirty="0" err="1" smtClean="0">
                <a:solidFill>
                  <a:schemeClr val="tx1"/>
                </a:solidFill>
              </a:rPr>
              <a:t>environment</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en-US" b="1" i="1" dirty="0" smtClean="0">
                <a:solidFill>
                  <a:schemeClr val="tx1"/>
                </a:solidFill>
              </a:rPr>
              <a:t> </a:t>
            </a:r>
            <a:r>
              <a:rPr lang="en-US" dirty="0" smtClean="0">
                <a:solidFill>
                  <a:schemeClr val="tx1"/>
                </a:solidFill>
              </a:rPr>
              <a:t>the digital consumer </a:t>
            </a:r>
            <a:r>
              <a:rPr lang="en-US" dirty="0" err="1" smtClean="0">
                <a:solidFill>
                  <a:schemeClr val="tx1"/>
                </a:solidFill>
              </a:rPr>
              <a:t>behaviour</a:t>
            </a:r>
            <a:endParaRPr lang="en-US" dirty="0" smtClean="0">
              <a:solidFill>
                <a:schemeClr val="tx1"/>
              </a:solidFill>
            </a:endParaRPr>
          </a:p>
          <a:p>
            <a:pPr marL="514350" indent="-514350" algn="l"/>
            <a:r>
              <a:rPr lang="en-US" b="1" dirty="0" smtClean="0">
                <a:solidFill>
                  <a:schemeClr val="tx1"/>
                </a:solidFill>
              </a:rPr>
              <a:t>Digital marketing information systems</a:t>
            </a:r>
          </a:p>
          <a:p>
            <a:pPr algn="l"/>
            <a:r>
              <a:rPr lang="fr-FR" b="1" dirty="0" smtClean="0">
                <a:solidFill>
                  <a:schemeClr val="tx1"/>
                </a:solidFill>
              </a:rPr>
              <a:t>Digital marketing </a:t>
            </a:r>
            <a:r>
              <a:rPr lang="fr-FR" b="1" dirty="0" err="1" smtClean="0">
                <a:solidFill>
                  <a:schemeClr val="tx1"/>
                </a:solidFill>
              </a:rPr>
              <a:t>strategy</a:t>
            </a:r>
            <a:r>
              <a:rPr lang="fr-FR" b="1" dirty="0" smtClean="0">
                <a:solidFill>
                  <a:schemeClr val="tx1"/>
                </a:solidFill>
              </a:rPr>
              <a:t> </a:t>
            </a:r>
            <a:r>
              <a:rPr lang="fr-FR" b="1" dirty="0" err="1" smtClean="0">
                <a:solidFill>
                  <a:schemeClr val="tx1"/>
                </a:solidFill>
              </a:rPr>
              <a:t>development</a:t>
            </a:r>
            <a:endParaRPr lang="fr-FR" b="1"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marketing </a:t>
            </a:r>
            <a:r>
              <a:rPr lang="fr-FR" dirty="0" err="1" smtClean="0">
                <a:solidFill>
                  <a:schemeClr val="tx1"/>
                </a:solidFill>
              </a:rPr>
              <a:t>strategy</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a:t>
            </a:r>
            <a:r>
              <a:rPr lang="en-US" dirty="0" smtClean="0">
                <a:solidFill>
                  <a:schemeClr val="tx1"/>
                </a:solidFill>
              </a:rPr>
              <a:t>marketing mix</a:t>
            </a:r>
          </a:p>
          <a:p>
            <a:pPr marL="514350" indent="-514350" algn="l">
              <a:buFont typeface="+mj-lt"/>
              <a:buAutoNum type="arabicPeriod"/>
            </a:pPr>
            <a:r>
              <a:rPr lang="en-US" dirty="0" smtClean="0">
                <a:solidFill>
                  <a:schemeClr val="tx1"/>
                </a:solidFill>
              </a:rPr>
              <a:t>	</a:t>
            </a:r>
            <a:r>
              <a:rPr lang="fr-FR" dirty="0" smtClean="0">
                <a:solidFill>
                  <a:schemeClr val="tx1"/>
                </a:solidFill>
              </a:rPr>
              <a:t> E-Relationship marketing</a:t>
            </a:r>
          </a:p>
          <a:p>
            <a:pPr algn="l"/>
            <a:r>
              <a:rPr lang="fr-FR" b="1" dirty="0" smtClean="0">
                <a:solidFill>
                  <a:schemeClr val="tx1"/>
                </a:solidFill>
              </a:rPr>
              <a:t>Digital marketing: </a:t>
            </a:r>
            <a:r>
              <a:rPr lang="fr-FR" b="1" dirty="0" err="1" smtClean="0">
                <a:solidFill>
                  <a:schemeClr val="tx1"/>
                </a:solidFill>
              </a:rPr>
              <a:t>implementation</a:t>
            </a:r>
            <a:r>
              <a:rPr lang="fr-FR" b="1" dirty="0" smtClean="0">
                <a:solidFill>
                  <a:schemeClr val="tx1"/>
                </a:solidFill>
              </a:rPr>
              <a:t> and practice </a:t>
            </a:r>
            <a:r>
              <a:rPr lang="en-US" dirty="0" smtClean="0"/>
              <a:t>	</a:t>
            </a:r>
            <a:endParaRPr lang="fr-FR" dirty="0" smtClean="0"/>
          </a:p>
          <a:p>
            <a:pPr algn="l"/>
            <a:r>
              <a:rPr lang="en-US" b="1" dirty="0" smtClean="0">
                <a:solidFill>
                  <a:schemeClr val="tx1"/>
                </a:solidFill>
              </a:rPr>
              <a:t>	</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a:solidFill>
                  <a:schemeClr val="tx1"/>
                </a:solidFill>
              </a:rPr>
              <a:t>Marketing applications of </a:t>
            </a:r>
            <a:r>
              <a:rPr lang="en-US" b="1" dirty="0" smtClean="0">
                <a:solidFill>
                  <a:schemeClr val="tx1"/>
                </a:solidFill>
              </a:rPr>
              <a:t>Internet</a:t>
            </a:r>
          </a:p>
          <a:p>
            <a:endParaRPr lang="en-US" b="1" dirty="0" smtClean="0">
              <a:solidFill>
                <a:schemeClr val="tx1"/>
              </a:solidFill>
            </a:endParaRPr>
          </a:p>
          <a:p>
            <a:pPr marL="971550" lvl="1" indent="-514350" algn="just">
              <a:buFont typeface="+mj-lt"/>
              <a:buAutoNum type="arabicPeriod"/>
            </a:pPr>
            <a:r>
              <a:rPr lang="fr-FR" sz="3200" dirty="0">
                <a:solidFill>
                  <a:schemeClr val="tx1"/>
                </a:solidFill>
              </a:rPr>
              <a:t>An </a:t>
            </a:r>
            <a:r>
              <a:rPr lang="fr-FR" sz="3200" i="1" dirty="0" err="1">
                <a:solidFill>
                  <a:schemeClr val="tx1"/>
                </a:solidFill>
              </a:rPr>
              <a:t>advertising</a:t>
            </a:r>
            <a:r>
              <a:rPr lang="fr-FR" sz="3200" i="1" dirty="0">
                <a:solidFill>
                  <a:schemeClr val="tx1"/>
                </a:solidFill>
              </a:rPr>
              <a:t> </a:t>
            </a:r>
            <a:r>
              <a:rPr lang="fr-FR" sz="3200" i="1" dirty="0" smtClean="0">
                <a:solidFill>
                  <a:schemeClr val="tx1"/>
                </a:solidFill>
              </a:rPr>
              <a:t>medium</a:t>
            </a:r>
          </a:p>
          <a:p>
            <a:pPr marL="971550" lvl="1" indent="-514350" algn="just">
              <a:buFont typeface="+mj-lt"/>
              <a:buAutoNum type="arabicPeriod"/>
            </a:pPr>
            <a:r>
              <a:rPr lang="fr-FR" sz="3200" dirty="0">
                <a:solidFill>
                  <a:schemeClr val="tx1"/>
                </a:solidFill>
              </a:rPr>
              <a:t>A </a:t>
            </a:r>
            <a:r>
              <a:rPr lang="fr-FR" sz="3200" i="1" dirty="0">
                <a:solidFill>
                  <a:schemeClr val="tx1"/>
                </a:solidFill>
              </a:rPr>
              <a:t>direct-</a:t>
            </a:r>
            <a:r>
              <a:rPr lang="fr-FR" sz="3200" i="1" dirty="0" err="1">
                <a:solidFill>
                  <a:schemeClr val="tx1"/>
                </a:solidFill>
              </a:rPr>
              <a:t>response</a:t>
            </a:r>
            <a:r>
              <a:rPr lang="fr-FR" sz="3200" i="1" dirty="0">
                <a:solidFill>
                  <a:schemeClr val="tx1"/>
                </a:solidFill>
              </a:rPr>
              <a:t> </a:t>
            </a:r>
            <a:r>
              <a:rPr lang="fr-FR" sz="3200" i="1" dirty="0" smtClean="0">
                <a:solidFill>
                  <a:schemeClr val="tx1"/>
                </a:solidFill>
              </a:rPr>
              <a:t>medium</a:t>
            </a:r>
          </a:p>
          <a:p>
            <a:pPr marL="971550" lvl="1" indent="-514350" algn="just">
              <a:buFont typeface="+mj-lt"/>
              <a:buAutoNum type="arabicPeriod"/>
            </a:pPr>
            <a:r>
              <a:rPr lang="en-US" sz="3200" dirty="0">
                <a:solidFill>
                  <a:schemeClr val="tx1"/>
                </a:solidFill>
              </a:rPr>
              <a:t>A </a:t>
            </a:r>
            <a:r>
              <a:rPr lang="en-US" sz="3200" i="1" dirty="0">
                <a:solidFill>
                  <a:schemeClr val="tx1"/>
                </a:solidFill>
              </a:rPr>
              <a:t>platform for sales </a:t>
            </a:r>
            <a:r>
              <a:rPr lang="en-US" sz="3200" i="1" dirty="0" smtClean="0">
                <a:solidFill>
                  <a:schemeClr val="tx1"/>
                </a:solidFill>
              </a:rPr>
              <a:t>transactions</a:t>
            </a:r>
          </a:p>
          <a:p>
            <a:pPr marL="971550" lvl="1" indent="-514350" algn="just">
              <a:buFont typeface="+mj-lt"/>
              <a:buAutoNum type="arabicPeriod"/>
            </a:pPr>
            <a:r>
              <a:rPr lang="fr-FR" sz="3200" b="1" dirty="0">
                <a:solidFill>
                  <a:schemeClr val="tx1"/>
                </a:solidFill>
              </a:rPr>
              <a:t>A </a:t>
            </a:r>
            <a:r>
              <a:rPr lang="fr-FR" sz="3200" b="1" i="1" dirty="0" err="1">
                <a:solidFill>
                  <a:schemeClr val="tx1"/>
                </a:solidFill>
              </a:rPr>
              <a:t>lead</a:t>
            </a:r>
            <a:r>
              <a:rPr lang="fr-FR" sz="3200" b="1" i="1" dirty="0">
                <a:solidFill>
                  <a:schemeClr val="tx1"/>
                </a:solidFill>
              </a:rPr>
              <a:t>-</a:t>
            </a:r>
            <a:r>
              <a:rPr lang="fr-FR" sz="3200" b="1" i="1" dirty="0" err="1">
                <a:solidFill>
                  <a:schemeClr val="tx1"/>
                </a:solidFill>
              </a:rPr>
              <a:t>generation</a:t>
            </a:r>
            <a:r>
              <a:rPr lang="fr-FR" sz="3200" b="1" i="1" dirty="0">
                <a:solidFill>
                  <a:schemeClr val="tx1"/>
                </a:solidFill>
              </a:rPr>
              <a:t> </a:t>
            </a:r>
            <a:r>
              <a:rPr lang="fr-FR" sz="3200" b="1" i="1" dirty="0" err="1" smtClean="0">
                <a:solidFill>
                  <a:schemeClr val="tx1"/>
                </a:solidFill>
              </a:rPr>
              <a:t>method</a:t>
            </a:r>
            <a:endParaRPr lang="fr-FR" sz="3200" b="1" i="1" dirty="0" smtClean="0">
              <a:solidFill>
                <a:schemeClr val="tx1"/>
              </a:solidFill>
            </a:endParaRPr>
          </a:p>
          <a:p>
            <a:pPr marL="971550" lvl="1" indent="-514350" algn="just">
              <a:buFont typeface="+mj-lt"/>
              <a:buAutoNum type="arabicPeriod"/>
            </a:pPr>
            <a:r>
              <a:rPr lang="fr-FR" sz="3200" dirty="0">
                <a:solidFill>
                  <a:schemeClr val="tx1"/>
                </a:solidFill>
              </a:rPr>
              <a:t>A </a:t>
            </a:r>
            <a:r>
              <a:rPr lang="fr-FR" sz="3200" i="1" dirty="0">
                <a:solidFill>
                  <a:schemeClr val="tx1"/>
                </a:solidFill>
              </a:rPr>
              <a:t>distribution </a:t>
            </a:r>
            <a:r>
              <a:rPr lang="fr-FR" sz="3200" i="1" dirty="0" err="1" smtClean="0">
                <a:solidFill>
                  <a:schemeClr val="tx1"/>
                </a:solidFill>
              </a:rPr>
              <a:t>channel</a:t>
            </a:r>
            <a:endParaRPr lang="fr-FR" sz="3200" i="1" dirty="0" smtClean="0">
              <a:solidFill>
                <a:schemeClr val="tx1"/>
              </a:solidFill>
            </a:endParaRPr>
          </a:p>
          <a:p>
            <a:pPr marL="971550" lvl="1" indent="-514350" algn="just">
              <a:buFont typeface="+mj-lt"/>
              <a:buAutoNum type="arabicPeriod"/>
            </a:pPr>
            <a:r>
              <a:rPr lang="fr-FR" sz="3200" dirty="0">
                <a:solidFill>
                  <a:schemeClr val="tx1"/>
                </a:solidFill>
              </a:rPr>
              <a:t>A </a:t>
            </a:r>
            <a:r>
              <a:rPr lang="fr-FR" sz="3200" i="1" dirty="0" err="1">
                <a:solidFill>
                  <a:schemeClr val="tx1"/>
                </a:solidFill>
              </a:rPr>
              <a:t>customer</a:t>
            </a:r>
            <a:r>
              <a:rPr lang="fr-FR" sz="3200" i="1" dirty="0">
                <a:solidFill>
                  <a:schemeClr val="tx1"/>
                </a:solidFill>
              </a:rPr>
              <a:t> service </a:t>
            </a:r>
            <a:r>
              <a:rPr lang="fr-FR" sz="3200" i="1" dirty="0" err="1" smtClean="0">
                <a:solidFill>
                  <a:schemeClr val="tx1"/>
                </a:solidFill>
              </a:rPr>
              <a:t>mechanism</a:t>
            </a:r>
            <a:endParaRPr lang="fr-FR" sz="3200" i="1" dirty="0" smtClean="0">
              <a:solidFill>
                <a:schemeClr val="tx1"/>
              </a:solidFill>
            </a:endParaRPr>
          </a:p>
          <a:p>
            <a:pPr marL="971550" lvl="1" indent="-514350" algn="just">
              <a:buFont typeface="+mj-lt"/>
              <a:buAutoNum type="arabicPeriod"/>
            </a:pPr>
            <a:r>
              <a:rPr lang="fr-FR" sz="3200" dirty="0">
                <a:solidFill>
                  <a:schemeClr val="tx1"/>
                </a:solidFill>
              </a:rPr>
              <a:t>A </a:t>
            </a:r>
            <a:r>
              <a:rPr lang="fr-FR" sz="3200" i="1" dirty="0" err="1">
                <a:solidFill>
                  <a:schemeClr val="tx1"/>
                </a:solidFill>
              </a:rPr>
              <a:t>relationship</a:t>
            </a:r>
            <a:r>
              <a:rPr lang="fr-FR" sz="3200" i="1" dirty="0">
                <a:solidFill>
                  <a:schemeClr val="tx1"/>
                </a:solidFill>
              </a:rPr>
              <a:t>-building medium</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85000" lnSpcReduction="20000"/>
          </a:bodyPr>
          <a:lstStyle/>
          <a:p>
            <a:r>
              <a:rPr lang="en-US" b="1" dirty="0">
                <a:solidFill>
                  <a:schemeClr val="tx1"/>
                </a:solidFill>
              </a:rPr>
              <a:t>Marketing applications of </a:t>
            </a:r>
            <a:r>
              <a:rPr lang="en-US" b="1" dirty="0" smtClean="0">
                <a:solidFill>
                  <a:schemeClr val="tx1"/>
                </a:solidFill>
              </a:rPr>
              <a:t>Internet</a:t>
            </a:r>
          </a:p>
          <a:p>
            <a:endParaRPr lang="en-US" b="1" dirty="0" smtClean="0">
              <a:solidFill>
                <a:schemeClr val="tx1"/>
              </a:solidFill>
            </a:endParaRPr>
          </a:p>
          <a:p>
            <a:pPr marL="971550" lvl="1" indent="-514350" algn="just">
              <a:buAutoNum type="arabicPeriod" startAt="4"/>
            </a:pPr>
            <a:r>
              <a:rPr lang="fr-FR" sz="3200" b="1" dirty="0" smtClean="0">
                <a:solidFill>
                  <a:schemeClr val="tx1"/>
                </a:solidFill>
              </a:rPr>
              <a:t>A </a:t>
            </a:r>
            <a:r>
              <a:rPr lang="fr-FR" sz="3200" b="1" i="1" dirty="0" err="1">
                <a:solidFill>
                  <a:schemeClr val="tx1"/>
                </a:solidFill>
              </a:rPr>
              <a:t>lead</a:t>
            </a:r>
            <a:r>
              <a:rPr lang="fr-FR" sz="3200" b="1" i="1" dirty="0">
                <a:solidFill>
                  <a:schemeClr val="tx1"/>
                </a:solidFill>
              </a:rPr>
              <a:t>-</a:t>
            </a:r>
            <a:r>
              <a:rPr lang="fr-FR" sz="3200" b="1" i="1" dirty="0" err="1">
                <a:solidFill>
                  <a:schemeClr val="tx1"/>
                </a:solidFill>
              </a:rPr>
              <a:t>generation</a:t>
            </a:r>
            <a:r>
              <a:rPr lang="fr-FR" sz="3200" b="1" i="1" dirty="0">
                <a:solidFill>
                  <a:schemeClr val="tx1"/>
                </a:solidFill>
              </a:rPr>
              <a:t> </a:t>
            </a:r>
            <a:r>
              <a:rPr lang="fr-FR" sz="3200" b="1" i="1" dirty="0" err="1" smtClean="0">
                <a:solidFill>
                  <a:schemeClr val="tx1"/>
                </a:solidFill>
              </a:rPr>
              <a:t>method</a:t>
            </a:r>
            <a:r>
              <a:rPr lang="fr-FR" sz="3200" i="1" dirty="0" smtClean="0">
                <a:solidFill>
                  <a:schemeClr val="tx1"/>
                </a:solidFill>
              </a:rPr>
              <a:t>  </a:t>
            </a:r>
            <a:r>
              <a:rPr lang="ar-DZ" sz="3200" b="1" dirty="0" smtClean="0">
                <a:solidFill>
                  <a:schemeClr val="tx1"/>
                </a:solidFill>
              </a:rPr>
              <a:t>توليد العملاء المحتملين</a:t>
            </a:r>
            <a:r>
              <a:rPr lang="en-US" sz="3200" b="1" dirty="0" smtClean="0">
                <a:solidFill>
                  <a:schemeClr val="tx1"/>
                </a:solidFill>
              </a:rPr>
              <a:t> </a:t>
            </a:r>
            <a:endParaRPr lang="fr-FR" sz="3200" b="1" i="1" dirty="0" smtClean="0">
              <a:solidFill>
                <a:schemeClr val="tx1"/>
              </a:solidFill>
            </a:endParaRPr>
          </a:p>
          <a:p>
            <a:pPr marL="514350" indent="-514350" algn="just" rtl="1"/>
            <a:r>
              <a:rPr lang="en-US" sz="3600" dirty="0" smtClean="0">
                <a:solidFill>
                  <a:schemeClr val="tx1"/>
                </a:solidFill>
              </a:rPr>
              <a:t>	</a:t>
            </a:r>
          </a:p>
          <a:p>
            <a:pPr marL="514350" indent="-514350" algn="just" rtl="1"/>
            <a:r>
              <a:rPr lang="en-US" sz="3600" dirty="0" smtClean="0">
                <a:solidFill>
                  <a:schemeClr val="tx1"/>
                </a:solidFill>
              </a:rPr>
              <a:t>	</a:t>
            </a:r>
            <a:r>
              <a:rPr lang="ar-DZ" sz="3600" dirty="0" smtClean="0">
                <a:solidFill>
                  <a:schemeClr val="tx1"/>
                </a:solidFill>
              </a:rPr>
              <a:t>عملية جمع المعلومات واستخدامها</a:t>
            </a:r>
            <a:r>
              <a:rPr lang="en-US" sz="3600" dirty="0" smtClean="0">
                <a:solidFill>
                  <a:schemeClr val="tx1"/>
                </a:solidFill>
              </a:rPr>
              <a:t> </a:t>
            </a:r>
            <a:r>
              <a:rPr lang="ar-DZ" sz="3600" dirty="0" smtClean="0">
                <a:solidFill>
                  <a:schemeClr val="tx1"/>
                </a:solidFill>
              </a:rPr>
              <a:t>لجذب الأشخاص الذين قد يكونون مهتمين بمنتج أو خدمة معينة. يتم ذلك عادة من خلال تقديم محتوى قيم وجذاب، مثل الدروس المجانية أو النشرات الإخبارية أو الاختبارات أو العروض الترويجية، والتي تستهدف فئة معينة من الجمهور. الهدف من توليد العملاء المحتملين هو تشجيع هؤلاء الأشخاص على تقديم معلوماتهم الشخصية مثل البريد الإلكتروني أو رقم الهاتف بغية التواصل معهم بشكل مستقبلي وتحويلهم إلى عملاء فعليين. يعتبر توليد العملاء المحتملين جزءًا هامًا من عملية التسويق الرقمي لأنه يسهم في زيادة قاعدة العملاء المحتملين وتحسين فرص تحويلهم إلى عملاء فعليين وزيادة الإيرادات</a:t>
            </a:r>
            <a:endParaRPr lang="fr-FR" sz="3600" i="1"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a:solidFill>
                  <a:schemeClr val="tx1"/>
                </a:solidFill>
              </a:rPr>
              <a:t>is</a:t>
            </a:r>
            <a:r>
              <a:rPr lang="fr-FR" b="1" dirty="0">
                <a:solidFill>
                  <a:schemeClr val="tx1"/>
                </a:solidFill>
              </a:rPr>
              <a:t> Internet marketing?</a:t>
            </a:r>
            <a:endParaRPr lang="fr-FR" b="1" dirty="0" smtClean="0">
              <a:solidFill>
                <a:schemeClr val="tx1"/>
              </a:solidFill>
            </a:endParaRPr>
          </a:p>
          <a:p>
            <a:endParaRPr lang="fr-FR" b="1" dirty="0"/>
          </a:p>
          <a:p>
            <a:pPr algn="just"/>
            <a:r>
              <a:rPr lang="fr-FR" b="1" dirty="0" smtClean="0">
                <a:solidFill>
                  <a:schemeClr val="tx1"/>
                </a:solidFill>
              </a:rPr>
              <a:t>Internet marketing  </a:t>
            </a:r>
            <a:r>
              <a:rPr lang="fr-FR" dirty="0" smtClean="0">
                <a:solidFill>
                  <a:schemeClr val="tx1"/>
                </a:solidFill>
              </a:rPr>
              <a:t>The </a:t>
            </a:r>
            <a:r>
              <a:rPr lang="fr-FR" dirty="0">
                <a:solidFill>
                  <a:schemeClr val="tx1"/>
                </a:solidFill>
              </a:rPr>
              <a:t>application of </a:t>
            </a:r>
            <a:r>
              <a:rPr lang="fr-FR" dirty="0" smtClean="0">
                <a:solidFill>
                  <a:schemeClr val="tx1"/>
                </a:solidFill>
              </a:rPr>
              <a:t>the Internet </a:t>
            </a:r>
            <a:r>
              <a:rPr lang="fr-FR" dirty="0">
                <a:solidFill>
                  <a:schemeClr val="tx1"/>
                </a:solidFill>
              </a:rPr>
              <a:t>and </a:t>
            </a:r>
            <a:r>
              <a:rPr lang="fr-FR" dirty="0" err="1" smtClean="0">
                <a:solidFill>
                  <a:schemeClr val="tx1"/>
                </a:solidFill>
              </a:rPr>
              <a:t>related</a:t>
            </a:r>
            <a:r>
              <a:rPr lang="fr-FR" dirty="0" smtClean="0">
                <a:solidFill>
                  <a:schemeClr val="tx1"/>
                </a:solidFill>
              </a:rPr>
              <a:t> digital </a:t>
            </a:r>
            <a:r>
              <a:rPr lang="fr-FR" dirty="0">
                <a:solidFill>
                  <a:schemeClr val="tx1"/>
                </a:solidFill>
              </a:rPr>
              <a:t>technologies </a:t>
            </a:r>
            <a:r>
              <a:rPr lang="fr-FR" dirty="0" smtClean="0">
                <a:solidFill>
                  <a:schemeClr val="tx1"/>
                </a:solidFill>
              </a:rPr>
              <a:t>(in </a:t>
            </a:r>
            <a:r>
              <a:rPr lang="fr-FR" dirty="0" err="1" smtClean="0">
                <a:solidFill>
                  <a:schemeClr val="tx1"/>
                </a:solidFill>
              </a:rPr>
              <a:t>conjunction</a:t>
            </a:r>
            <a:r>
              <a:rPr lang="fr-FR" dirty="0" smtClean="0">
                <a:solidFill>
                  <a:schemeClr val="tx1"/>
                </a:solidFill>
              </a:rPr>
              <a:t> </a:t>
            </a:r>
            <a:r>
              <a:rPr lang="fr-FR" dirty="0" err="1" smtClean="0">
                <a:solidFill>
                  <a:schemeClr val="tx1"/>
                </a:solidFill>
              </a:rPr>
              <a:t>with</a:t>
            </a:r>
            <a:r>
              <a:rPr lang="fr-FR" dirty="0" smtClean="0">
                <a:solidFill>
                  <a:schemeClr val="tx1"/>
                </a:solidFill>
              </a:rPr>
              <a:t> </a:t>
            </a:r>
            <a:r>
              <a:rPr lang="fr-FR" dirty="0" err="1" smtClean="0">
                <a:solidFill>
                  <a:schemeClr val="tx1"/>
                </a:solidFill>
              </a:rPr>
              <a:t>traditional</a:t>
            </a:r>
            <a:r>
              <a:rPr lang="fr-FR" dirty="0" smtClean="0">
                <a:solidFill>
                  <a:schemeClr val="tx1"/>
                </a:solidFill>
              </a:rPr>
              <a:t> communications) to </a:t>
            </a:r>
            <a:r>
              <a:rPr lang="fr-FR" dirty="0" err="1" smtClean="0">
                <a:solidFill>
                  <a:schemeClr val="tx1"/>
                </a:solidFill>
              </a:rPr>
              <a:t>achieve</a:t>
            </a:r>
            <a:r>
              <a:rPr lang="fr-FR" dirty="0" smtClean="0">
                <a:solidFill>
                  <a:schemeClr val="tx1"/>
                </a:solidFill>
              </a:rPr>
              <a:t> marketing objectives.</a:t>
            </a:r>
          </a:p>
          <a:p>
            <a:pPr algn="just"/>
            <a:endParaRPr lang="en-US" sz="3200" dirty="0">
              <a:solidFill>
                <a:schemeClr val="tx1"/>
              </a:solidFill>
            </a:endParaRPr>
          </a:p>
          <a:p>
            <a:r>
              <a:rPr lang="en-US" i="1" dirty="0">
                <a:solidFill>
                  <a:schemeClr val="tx1"/>
                </a:solidFill>
              </a:rPr>
              <a:t>Achieving marketing objectives through applying digital technologies</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a:solidFill>
                  <a:schemeClr val="tx1"/>
                </a:solidFill>
              </a:rPr>
              <a:t>is</a:t>
            </a:r>
            <a:r>
              <a:rPr lang="fr-FR" b="1" dirty="0">
                <a:solidFill>
                  <a:schemeClr val="tx1"/>
                </a:solidFill>
              </a:rPr>
              <a:t> </a:t>
            </a:r>
            <a:r>
              <a:rPr lang="fr-FR" b="1" dirty="0" smtClean="0">
                <a:solidFill>
                  <a:schemeClr val="tx1"/>
                </a:solidFill>
              </a:rPr>
              <a:t>Digital marketing</a:t>
            </a:r>
            <a:r>
              <a:rPr lang="fr-FR" b="1" dirty="0">
                <a:solidFill>
                  <a:schemeClr val="tx1"/>
                </a:solidFill>
              </a:rPr>
              <a:t>?</a:t>
            </a:r>
            <a:endParaRPr lang="fr-FR" b="1" dirty="0" smtClean="0">
              <a:solidFill>
                <a:schemeClr val="tx1"/>
              </a:solidFill>
            </a:endParaRPr>
          </a:p>
          <a:p>
            <a:endParaRPr lang="fr-FR" b="1" dirty="0"/>
          </a:p>
          <a:p>
            <a:pPr algn="just"/>
            <a:r>
              <a:rPr lang="fr-FR" b="1" dirty="0">
                <a:solidFill>
                  <a:schemeClr val="tx1"/>
                </a:solidFill>
              </a:rPr>
              <a:t>Digital </a:t>
            </a:r>
            <a:r>
              <a:rPr lang="fr-FR" b="1" dirty="0" smtClean="0">
                <a:solidFill>
                  <a:schemeClr val="tx1"/>
                </a:solidFill>
              </a:rPr>
              <a:t>marketing </a:t>
            </a:r>
            <a:r>
              <a:rPr lang="fr-FR" dirty="0" smtClean="0">
                <a:solidFill>
                  <a:schemeClr val="tx1"/>
                </a:solidFill>
              </a:rPr>
              <a:t>The </a:t>
            </a:r>
            <a:r>
              <a:rPr lang="fr-FR" dirty="0">
                <a:solidFill>
                  <a:schemeClr val="tx1"/>
                </a:solidFill>
              </a:rPr>
              <a:t>application of </a:t>
            </a:r>
            <a:r>
              <a:rPr lang="fr-FR" dirty="0" smtClean="0">
                <a:solidFill>
                  <a:schemeClr val="tx1"/>
                </a:solidFill>
              </a:rPr>
              <a:t>the Internet </a:t>
            </a:r>
            <a:r>
              <a:rPr lang="fr-FR" dirty="0">
                <a:solidFill>
                  <a:schemeClr val="tx1"/>
                </a:solidFill>
              </a:rPr>
              <a:t>and </a:t>
            </a:r>
            <a:r>
              <a:rPr lang="fr-FR" dirty="0" err="1" smtClean="0">
                <a:solidFill>
                  <a:schemeClr val="tx1"/>
                </a:solidFill>
              </a:rPr>
              <a:t>related</a:t>
            </a:r>
            <a:r>
              <a:rPr lang="fr-FR" dirty="0" smtClean="0">
                <a:solidFill>
                  <a:schemeClr val="tx1"/>
                </a:solidFill>
              </a:rPr>
              <a:t> digital technologies (in </a:t>
            </a:r>
            <a:r>
              <a:rPr lang="fr-FR" dirty="0" err="1" smtClean="0">
                <a:solidFill>
                  <a:schemeClr val="tx1"/>
                </a:solidFill>
              </a:rPr>
              <a:t>conjunction</a:t>
            </a:r>
            <a:r>
              <a:rPr lang="fr-FR" dirty="0" smtClean="0">
                <a:solidFill>
                  <a:schemeClr val="tx1"/>
                </a:solidFill>
              </a:rPr>
              <a:t> </a:t>
            </a:r>
            <a:r>
              <a:rPr lang="fr-FR" dirty="0" err="1" smtClean="0">
                <a:solidFill>
                  <a:schemeClr val="tx1"/>
                </a:solidFill>
              </a:rPr>
              <a:t>with</a:t>
            </a:r>
            <a:r>
              <a:rPr lang="fr-FR" dirty="0" smtClean="0">
                <a:solidFill>
                  <a:schemeClr val="tx1"/>
                </a:solidFill>
              </a:rPr>
              <a:t> </a:t>
            </a:r>
            <a:r>
              <a:rPr lang="fr-FR" dirty="0" err="1" smtClean="0">
                <a:solidFill>
                  <a:schemeClr val="tx1"/>
                </a:solidFill>
              </a:rPr>
              <a:t>traditional</a:t>
            </a:r>
            <a:r>
              <a:rPr lang="fr-FR" dirty="0" smtClean="0">
                <a:solidFill>
                  <a:schemeClr val="tx1"/>
                </a:solidFill>
              </a:rPr>
              <a:t> communications) to </a:t>
            </a:r>
            <a:r>
              <a:rPr lang="fr-FR" dirty="0" err="1" smtClean="0">
                <a:solidFill>
                  <a:schemeClr val="tx1"/>
                </a:solidFill>
              </a:rPr>
              <a:t>achieve</a:t>
            </a:r>
            <a:r>
              <a:rPr lang="fr-FR" dirty="0" smtClean="0">
                <a:solidFill>
                  <a:schemeClr val="tx1"/>
                </a:solidFill>
              </a:rPr>
              <a:t> marketing objectives.</a:t>
            </a:r>
          </a:p>
          <a:p>
            <a:pPr algn="just"/>
            <a:endParaRPr lang="en-US" sz="3200" dirty="0">
              <a:solidFill>
                <a:schemeClr val="tx1"/>
              </a:solidFill>
            </a:endParaRPr>
          </a:p>
          <a:p>
            <a:r>
              <a:rPr lang="en-US" i="1" dirty="0">
                <a:solidFill>
                  <a:schemeClr val="tx1"/>
                </a:solidFill>
              </a:rPr>
              <a:t>Achieving marketing objectives through applying digital technologies</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r>
              <a:rPr lang="fr-FR" b="1" dirty="0">
                <a:solidFill>
                  <a:schemeClr val="tx1"/>
                </a:solidFill>
              </a:rPr>
              <a:t>?</a:t>
            </a:r>
            <a:endParaRPr lang="fr-FR" b="1" dirty="0" smtClean="0">
              <a:solidFill>
                <a:schemeClr val="tx1"/>
              </a:solidFill>
            </a:endParaRPr>
          </a:p>
          <a:p>
            <a:endParaRPr lang="fr-FR" b="1" dirty="0"/>
          </a:p>
          <a:p>
            <a:pPr algn="just"/>
            <a:endParaRPr lang="en-US" dirty="0" smtClean="0">
              <a:solidFill>
                <a:schemeClr val="tx1"/>
              </a:solidFill>
            </a:endParaRPr>
          </a:p>
          <a:p>
            <a:pPr algn="just"/>
            <a:r>
              <a:rPr lang="en-US" dirty="0" smtClean="0">
                <a:solidFill>
                  <a:schemeClr val="tx1"/>
                </a:solidFill>
              </a:rPr>
              <a:t>In </a:t>
            </a:r>
            <a:r>
              <a:rPr lang="en-US" dirty="0">
                <a:solidFill>
                  <a:schemeClr val="tx1"/>
                </a:solidFill>
              </a:rPr>
              <a:t>practice, </a:t>
            </a:r>
            <a:r>
              <a:rPr lang="fr-FR" b="1" dirty="0" smtClean="0">
                <a:solidFill>
                  <a:schemeClr val="tx1"/>
                </a:solidFill>
              </a:rPr>
              <a:t>Internet/Digital </a:t>
            </a:r>
            <a:r>
              <a:rPr lang="en-US" dirty="0" smtClean="0">
                <a:solidFill>
                  <a:schemeClr val="tx1"/>
                </a:solidFill>
              </a:rPr>
              <a:t>marketing </a:t>
            </a:r>
            <a:r>
              <a:rPr lang="en-US" dirty="0">
                <a:solidFill>
                  <a:schemeClr val="tx1"/>
                </a:solidFill>
              </a:rPr>
              <a:t>includes managing different forms of </a:t>
            </a:r>
            <a:r>
              <a:rPr lang="en-US" b="1" u="sng" dirty="0">
                <a:solidFill>
                  <a:schemeClr val="tx1"/>
                </a:solidFill>
              </a:rPr>
              <a:t>online </a:t>
            </a:r>
            <a:r>
              <a:rPr lang="en-US" b="1" u="sng" dirty="0" smtClean="0">
                <a:solidFill>
                  <a:schemeClr val="tx1"/>
                </a:solidFill>
              </a:rPr>
              <a:t>company presence</a:t>
            </a:r>
            <a:r>
              <a:rPr lang="en-US" dirty="0" smtClean="0">
                <a:solidFill>
                  <a:schemeClr val="tx1"/>
                </a:solidFill>
              </a:rPr>
              <a:t> . </a:t>
            </a:r>
            <a:r>
              <a:rPr lang="en-US" b="1" dirty="0" smtClean="0">
                <a:solidFill>
                  <a:schemeClr val="tx1"/>
                </a:solidFill>
              </a:rPr>
              <a:t>OCP</a:t>
            </a:r>
            <a:r>
              <a:rPr lang="en-US" dirty="0" smtClean="0">
                <a:solidFill>
                  <a:schemeClr val="tx1"/>
                </a:solidFill>
              </a:rPr>
              <a:t> takes place through: </a:t>
            </a:r>
          </a:p>
          <a:p>
            <a:r>
              <a:rPr lang="en-US" sz="4000" b="1" dirty="0" smtClean="0">
                <a:solidFill>
                  <a:schemeClr val="tx1"/>
                </a:solidFill>
              </a:rPr>
              <a:t>e- communication tools or media channels</a:t>
            </a:r>
            <a:endParaRPr lang="fr-FR" sz="40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r>
              <a:rPr lang="fr-FR" b="1" dirty="0">
                <a:solidFill>
                  <a:schemeClr val="tx1"/>
                </a:solidFill>
              </a:rPr>
              <a:t>?</a:t>
            </a:r>
            <a:endParaRPr lang="fr-FR" b="1" dirty="0" smtClean="0">
              <a:solidFill>
                <a:schemeClr val="tx1"/>
              </a:solidFill>
            </a:endParaRPr>
          </a:p>
          <a:p>
            <a:endParaRPr lang="fr-FR" b="1" dirty="0"/>
          </a:p>
          <a:p>
            <a:pPr rtl="1"/>
            <a:endParaRPr lang="ar-DZ" dirty="0" smtClean="0">
              <a:solidFill>
                <a:schemeClr val="tx1"/>
              </a:solidFill>
            </a:endParaRPr>
          </a:p>
          <a:p>
            <a:pPr rtl="1"/>
            <a:r>
              <a:rPr lang="ar-DZ" dirty="0" smtClean="0">
                <a:solidFill>
                  <a:schemeClr val="tx1"/>
                </a:solidFill>
              </a:rPr>
              <a:t>من الناحية العملية، يتضمن التسويق الالكتروني/الرقمي إدارة الأشكال المختلفة لتواجد المؤسسة عبر الإنترنت. يتم التواجد عبر الإنترنت من خلال: أدوات الاتصال الإلكتروني أو قنوات الإعلام الالكتروني</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endParaRPr lang="fr-FR" sz="3200"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endParaRPr lang="fr-FR" sz="3200" dirty="0" smtClean="0">
              <a:solidFill>
                <a:schemeClr val="tx1"/>
              </a:solidFill>
            </a:endParaRPr>
          </a:p>
          <a:p>
            <a:endParaRPr lang="fr-FR" dirty="0" smtClean="0">
              <a:solidFill>
                <a:schemeClr val="tx1"/>
              </a:solidFill>
            </a:endParaRPr>
          </a:p>
          <a:p>
            <a:endParaRPr lang="fr-FR" sz="3200" dirty="0" smtClean="0">
              <a:solidFill>
                <a:schemeClr val="tx1"/>
              </a:solidFill>
            </a:endParaRPr>
          </a:p>
          <a:p>
            <a:pPr algn="just"/>
            <a:r>
              <a:rPr lang="en-US" sz="2400" b="1" dirty="0" smtClean="0">
                <a:solidFill>
                  <a:schemeClr val="tx1"/>
                </a:solidFill>
              </a:rPr>
              <a:t>Search Engine Optimization</a:t>
            </a:r>
            <a:r>
              <a:rPr lang="en-US" sz="2400" dirty="0" smtClean="0">
                <a:solidFill>
                  <a:schemeClr val="tx1"/>
                </a:solidFill>
              </a:rPr>
              <a:t> (SEO) - optimizing your website and content for search engines to increase visibility and attract organic traffic</a:t>
            </a:r>
          </a:p>
          <a:p>
            <a:pPr algn="just"/>
            <a:r>
              <a:rPr lang="en-US" sz="2400" b="1" dirty="0" smtClean="0">
                <a:solidFill>
                  <a:schemeClr val="tx1"/>
                </a:solidFill>
              </a:rPr>
              <a:t>Paid search:</a:t>
            </a:r>
            <a:r>
              <a:rPr lang="en-US" sz="2400" dirty="0" smtClean="0">
                <a:solidFill>
                  <a:schemeClr val="tx1"/>
                </a:solidFill>
              </a:rPr>
              <a:t> also known as pay-per-click (PPC) advertising, is a form of online advertising in which advertisers pay a fee each time a user clicks on one of their ads. These ads appear on search engine results pages (SERPs) or on other websites through display advertising.</a:t>
            </a:r>
          </a:p>
          <a:p>
            <a:pPr algn="just"/>
            <a:r>
              <a:rPr lang="en-US" sz="2400" b="1" dirty="0" smtClean="0">
                <a:solidFill>
                  <a:schemeClr val="tx1"/>
                </a:solidFill>
              </a:rPr>
              <a:t>Paid for inclusion feeds</a:t>
            </a:r>
            <a:r>
              <a:rPr lang="en-US" sz="2400" dirty="0" smtClean="0">
                <a:solidFill>
                  <a:schemeClr val="tx1"/>
                </a:solidFill>
              </a:rPr>
              <a:t> : are a type of online advertising service that allows website owners to pay a fee in exchange for having their website's content included in a syndicated feed. These feeds are typically used by content aggregators, such as search engines or news websites, to display fresh and relevant content to their users.</a:t>
            </a:r>
            <a:endParaRPr lang="fr-FR" sz="2400" dirty="0" smtClean="0">
              <a:solidFill>
                <a:schemeClr val="tx1"/>
              </a:solidFill>
            </a:endParaRPr>
          </a:p>
          <a:p>
            <a:pPr algn="l"/>
            <a:endParaRPr lang="fr-FR" sz="2400" dirty="0">
              <a:solidFill>
                <a:schemeClr val="tx1"/>
              </a:solidFill>
            </a:endParaRPr>
          </a:p>
        </p:txBody>
      </p:sp>
      <p:pic>
        <p:nvPicPr>
          <p:cNvPr id="2" name="Picture 2"/>
          <p:cNvPicPr>
            <a:picLocks noChangeAspect="1" noChangeArrowheads="1"/>
          </p:cNvPicPr>
          <p:nvPr/>
        </p:nvPicPr>
        <p:blipFill>
          <a:blip r:embed="rId2"/>
          <a:srcRect/>
          <a:stretch>
            <a:fillRect/>
          </a:stretch>
        </p:blipFill>
        <p:spPr bwMode="auto">
          <a:xfrm>
            <a:off x="2928927" y="147626"/>
            <a:ext cx="3429024" cy="1638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endParaRPr lang="fr-FR" sz="3200" dirty="0" smtClean="0">
              <a:solidFill>
                <a:schemeClr val="tx1"/>
              </a:solidFill>
            </a:endParaRPr>
          </a:p>
          <a:p>
            <a:endParaRPr lang="fr-FR" dirty="0" smtClean="0">
              <a:solidFill>
                <a:schemeClr val="tx1"/>
              </a:solidFill>
            </a:endParaRPr>
          </a:p>
          <a:p>
            <a:endParaRPr lang="fr-FR" sz="3200" dirty="0" smtClean="0">
              <a:solidFill>
                <a:schemeClr val="tx1"/>
              </a:solidFill>
            </a:endParaRPr>
          </a:p>
          <a:p>
            <a:pPr algn="just"/>
            <a:r>
              <a:rPr lang="en-US" sz="2400" b="1" dirty="0" smtClean="0">
                <a:solidFill>
                  <a:schemeClr val="tx1"/>
                </a:solidFill>
              </a:rPr>
              <a:t>Search Engine Optimization</a:t>
            </a:r>
            <a:r>
              <a:rPr lang="en-US" sz="2400" dirty="0" smtClean="0">
                <a:solidFill>
                  <a:schemeClr val="tx1"/>
                </a:solidFill>
              </a:rPr>
              <a:t> </a:t>
            </a:r>
            <a:r>
              <a:rPr lang="ar-DZ" sz="2400" dirty="0" smtClean="0">
                <a:solidFill>
                  <a:schemeClr val="tx1"/>
                </a:solidFill>
              </a:rPr>
              <a:t> </a:t>
            </a:r>
            <a:r>
              <a:rPr lang="ar-DZ" sz="2400" b="1" dirty="0" smtClean="0">
                <a:solidFill>
                  <a:schemeClr val="tx1"/>
                </a:solidFill>
              </a:rPr>
              <a:t>تحسين محرك البحث </a:t>
            </a:r>
          </a:p>
          <a:p>
            <a:pPr algn="just" rtl="1"/>
            <a:r>
              <a:rPr lang="ar-DZ" sz="2400" dirty="0" smtClean="0">
                <a:solidFill>
                  <a:schemeClr val="tx1"/>
                </a:solidFill>
              </a:rPr>
              <a:t>تحسين موقع الويب والمحتوى لمحركات البحث لزيادة الرؤية وجذب حركة المرور</a:t>
            </a:r>
            <a:endParaRPr lang="en-US" sz="2400" dirty="0" smtClean="0">
              <a:solidFill>
                <a:schemeClr val="tx1"/>
              </a:solidFill>
            </a:endParaRPr>
          </a:p>
          <a:p>
            <a:pPr algn="just"/>
            <a:r>
              <a:rPr lang="en-US" sz="2400" b="1" dirty="0" smtClean="0">
                <a:solidFill>
                  <a:schemeClr val="tx1"/>
                </a:solidFill>
              </a:rPr>
              <a:t>Paid search:</a:t>
            </a:r>
            <a:r>
              <a:rPr lang="en-US" sz="2400" dirty="0" smtClean="0">
                <a:solidFill>
                  <a:schemeClr val="tx1"/>
                </a:solidFill>
              </a:rPr>
              <a:t> </a:t>
            </a:r>
            <a:r>
              <a:rPr lang="ar-DZ" sz="2400" b="1" dirty="0" smtClean="0">
                <a:solidFill>
                  <a:schemeClr val="tx1"/>
                </a:solidFill>
              </a:rPr>
              <a:t>البحث المدفوع</a:t>
            </a:r>
          </a:p>
          <a:p>
            <a:pPr algn="just" rtl="1"/>
            <a:r>
              <a:rPr lang="ar-DZ" sz="2400" dirty="0" smtClean="0">
                <a:solidFill>
                  <a:schemeClr val="tx1"/>
                </a:solidFill>
              </a:rPr>
              <a:t>المعروف أيضًا باسم إعلانات الدفع لكل نقرة هو شكل من أشكال الإعلان عبر الإنترنت يدفع فيه المعلنون رسومًا في كل مرة ينقر فيها المستخدم على أحد إعلاناتهم. تظهر هذه الإعلانات على صفحات نتائج محرك البحث أو على مواقع الويب الأخرى من خلال الإعلانات المعروضة.</a:t>
            </a:r>
            <a:endParaRPr lang="en-US" sz="2400" dirty="0" smtClean="0">
              <a:solidFill>
                <a:schemeClr val="tx1"/>
              </a:solidFill>
            </a:endParaRPr>
          </a:p>
          <a:p>
            <a:pPr algn="just"/>
            <a:r>
              <a:rPr lang="en-US" sz="2400" b="1" dirty="0" smtClean="0">
                <a:solidFill>
                  <a:schemeClr val="tx1"/>
                </a:solidFill>
              </a:rPr>
              <a:t>Paid for inclusion feeds</a:t>
            </a:r>
            <a:r>
              <a:rPr lang="en-US" sz="2400" dirty="0" smtClean="0">
                <a:solidFill>
                  <a:schemeClr val="tx1"/>
                </a:solidFill>
              </a:rPr>
              <a:t> :</a:t>
            </a:r>
            <a:r>
              <a:rPr lang="ar-DZ" sz="2400" dirty="0" smtClean="0">
                <a:solidFill>
                  <a:schemeClr val="tx1"/>
                </a:solidFill>
              </a:rPr>
              <a:t>التغذيات المدفوعة مقابل التضمين</a:t>
            </a:r>
            <a:r>
              <a:rPr lang="en-GB" sz="2400" dirty="0" smtClean="0">
                <a:solidFill>
                  <a:schemeClr val="tx1"/>
                </a:solidFill>
              </a:rPr>
              <a:t>  </a:t>
            </a:r>
            <a:endParaRPr lang="ar-DZ" sz="2400" dirty="0" smtClean="0">
              <a:solidFill>
                <a:schemeClr val="tx1"/>
              </a:solidFill>
            </a:endParaRPr>
          </a:p>
          <a:p>
            <a:pPr algn="just" rtl="1"/>
            <a:r>
              <a:rPr lang="ar-DZ" sz="2400" dirty="0" smtClean="0">
                <a:solidFill>
                  <a:schemeClr val="tx1"/>
                </a:solidFill>
              </a:rPr>
              <a:t>هي نوع من الخدمات الإعلانية عبر الإنترنت التي تسمح لأصحاب مواقع الويب بدفع رسوم مقابل تضمين محتوى موقع الويب الخاص بهم في تغذية مشتركة. عادةً ما يتم استخدام هذه التغذيات من قبل مجمعي المحتوى، مثل محركات البحث أو مواقع الأخبار، لعرض محتوى جديد وذي صلة لمستخدميهم.</a:t>
            </a:r>
            <a:endParaRPr lang="fr-FR" sz="2400" dirty="0" smtClean="0">
              <a:solidFill>
                <a:schemeClr val="tx1"/>
              </a:solidFill>
            </a:endParaRPr>
          </a:p>
          <a:p>
            <a:pPr algn="r" rtl="1"/>
            <a:endParaRPr lang="fr-FR" sz="2400" dirty="0">
              <a:solidFill>
                <a:schemeClr val="tx1"/>
              </a:solidFill>
            </a:endParaRPr>
          </a:p>
        </p:txBody>
      </p:sp>
      <p:pic>
        <p:nvPicPr>
          <p:cNvPr id="2" name="Picture 2"/>
          <p:cNvPicPr>
            <a:picLocks noChangeAspect="1" noChangeArrowheads="1"/>
          </p:cNvPicPr>
          <p:nvPr/>
        </p:nvPicPr>
        <p:blipFill>
          <a:blip r:embed="rId2"/>
          <a:srcRect/>
          <a:stretch>
            <a:fillRect/>
          </a:stretch>
        </p:blipFill>
        <p:spPr bwMode="auto">
          <a:xfrm>
            <a:off x="2928927" y="147626"/>
            <a:ext cx="3429024" cy="1638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endParaRPr lang="fr-FR" sz="3200" dirty="0" smtClean="0">
              <a:solidFill>
                <a:schemeClr val="tx1"/>
              </a:solidFill>
            </a:endParaRPr>
          </a:p>
          <a:p>
            <a:endParaRPr lang="fr-FR" dirty="0" smtClean="0">
              <a:solidFill>
                <a:schemeClr val="tx1"/>
              </a:solidFill>
            </a:endParaRPr>
          </a:p>
          <a:p>
            <a:endParaRPr lang="fr-FR" b="1" dirty="0" smtClean="0">
              <a:solidFill>
                <a:schemeClr val="tx1"/>
              </a:solidFill>
            </a:endParaRPr>
          </a:p>
          <a:p>
            <a:pPr algn="just"/>
            <a:r>
              <a:rPr lang="en-US" sz="2400" b="1" dirty="0" smtClean="0">
                <a:solidFill>
                  <a:schemeClr val="tx1"/>
                </a:solidFill>
              </a:rPr>
              <a:t>Publisher outreach</a:t>
            </a:r>
            <a:r>
              <a:rPr lang="en-US" sz="2400" dirty="0" smtClean="0">
                <a:solidFill>
                  <a:schemeClr val="tx1"/>
                </a:solidFill>
              </a:rPr>
              <a:t> is the process of reaching out to publishers to promote or distribute your content, product, or service. This is a key component of marketing and is essential for anyone who wants to get their message out to a wider audience</a:t>
            </a:r>
            <a:r>
              <a:rPr lang="en-US" sz="2400" dirty="0" smtClean="0"/>
              <a:t>.</a:t>
            </a:r>
            <a:endParaRPr lang="fr-FR" sz="2400" dirty="0" smtClean="0"/>
          </a:p>
          <a:p>
            <a:pPr algn="just"/>
            <a:r>
              <a:rPr lang="en-US" sz="2400" b="1" dirty="0" smtClean="0">
                <a:solidFill>
                  <a:schemeClr val="tx1"/>
                </a:solidFill>
              </a:rPr>
              <a:t>Community participation</a:t>
            </a:r>
            <a:r>
              <a:rPr lang="en-US" sz="2400" dirty="0" smtClean="0">
                <a:solidFill>
                  <a:schemeClr val="tx1"/>
                </a:solidFill>
              </a:rPr>
              <a:t> refers to the active involvement of individuals, groups, and organizations in online platforms and digital communities to collaborate, share ideas, and solve problems related to their community. It takes many forms, such as online forums, social media groups, virtual meetings, and </a:t>
            </a:r>
            <a:r>
              <a:rPr lang="en-US" sz="2400" dirty="0" err="1" smtClean="0">
                <a:solidFill>
                  <a:schemeClr val="tx1"/>
                </a:solidFill>
              </a:rPr>
              <a:t>crowdfunding</a:t>
            </a:r>
            <a:r>
              <a:rPr lang="en-US" sz="2400" dirty="0" smtClean="0">
                <a:solidFill>
                  <a:schemeClr val="tx1"/>
                </a:solidFill>
              </a:rPr>
              <a:t> platforms.</a:t>
            </a:r>
          </a:p>
          <a:p>
            <a:pPr algn="just"/>
            <a:r>
              <a:rPr lang="en-US" sz="2400" b="1" dirty="0" smtClean="0">
                <a:solidFill>
                  <a:schemeClr val="tx1"/>
                </a:solidFill>
              </a:rPr>
              <a:t>Media alerting</a:t>
            </a:r>
            <a:r>
              <a:rPr lang="en-US" sz="2400" dirty="0" smtClean="0">
                <a:solidFill>
                  <a:schemeClr val="tx1"/>
                </a:solidFill>
              </a:rPr>
              <a:t> is the process of notifying media outlets, journalists, and other members of the press about an upcoming event, announcement, or story. The goal of media alerting is to generate interest in the event or story and to encourage media coverage</a:t>
            </a:r>
            <a:endParaRPr lang="fr-FR" sz="2400"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3214678" y="71414"/>
            <a:ext cx="3071833"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1)  The </a:t>
            </a:r>
            <a:r>
              <a:rPr lang="en-US" dirty="0">
                <a:solidFill>
                  <a:schemeClr val="tx1"/>
                </a:solidFill>
              </a:rPr>
              <a:t>Internet is now a </a:t>
            </a:r>
            <a:r>
              <a:rPr lang="en-US" dirty="0" smtClean="0">
                <a:solidFill>
                  <a:schemeClr val="tx1"/>
                </a:solidFill>
              </a:rPr>
              <a:t>vital part </a:t>
            </a:r>
            <a:r>
              <a:rPr lang="en-US" dirty="0">
                <a:solidFill>
                  <a:schemeClr val="tx1"/>
                </a:solidFill>
              </a:rPr>
              <a:t>of the </a:t>
            </a:r>
            <a:r>
              <a:rPr lang="en-US" b="1" u="sng" dirty="0">
                <a:solidFill>
                  <a:schemeClr val="tx1"/>
                </a:solidFill>
              </a:rPr>
              <a:t>customer journey</a:t>
            </a:r>
            <a:r>
              <a:rPr lang="en-US" dirty="0">
                <a:solidFill>
                  <a:schemeClr val="tx1"/>
                </a:solidFill>
              </a:rPr>
              <a:t> as consumers select the best supplier and make their purchase.</a:t>
            </a:r>
          </a:p>
          <a:p>
            <a:endParaRPr lang="fr-FR" b="1" dirty="0" smtClean="0">
              <a:solidFill>
                <a:schemeClr val="tx1"/>
              </a:solidFill>
            </a:endParaRPr>
          </a:p>
          <a:p>
            <a:r>
              <a:rPr lang="fr-FR" b="1" dirty="0" smtClean="0">
                <a:solidFill>
                  <a:schemeClr val="tx1"/>
                </a:solidFill>
              </a:rPr>
              <a:t>Customer </a:t>
            </a:r>
            <a:r>
              <a:rPr lang="fr-FR" b="1" dirty="0" err="1" smtClean="0">
                <a:solidFill>
                  <a:schemeClr val="tx1"/>
                </a:solidFill>
              </a:rPr>
              <a:t>journey</a:t>
            </a:r>
            <a:endParaRPr lang="fr-FR" b="1" dirty="0" smtClean="0">
              <a:solidFill>
                <a:schemeClr val="tx1"/>
              </a:solidFill>
            </a:endParaRPr>
          </a:p>
          <a:p>
            <a:endParaRPr lang="fr-FR" b="1" dirty="0">
              <a:solidFill>
                <a:schemeClr val="tx1"/>
              </a:solidFill>
            </a:endParaRPr>
          </a:p>
          <a:p>
            <a:pPr algn="just"/>
            <a:r>
              <a:rPr lang="fr-FR" dirty="0">
                <a:solidFill>
                  <a:schemeClr val="tx1"/>
                </a:solidFill>
              </a:rPr>
              <a:t>A description </a:t>
            </a:r>
            <a:r>
              <a:rPr lang="fr-FR" dirty="0" smtClean="0">
                <a:solidFill>
                  <a:schemeClr val="tx1"/>
                </a:solidFill>
              </a:rPr>
              <a:t>of modern multi-</a:t>
            </a:r>
            <a:r>
              <a:rPr lang="fr-FR" dirty="0" err="1" smtClean="0">
                <a:solidFill>
                  <a:schemeClr val="tx1"/>
                </a:solidFill>
              </a:rPr>
              <a:t>channel</a:t>
            </a:r>
            <a:r>
              <a:rPr lang="fr-FR" dirty="0" smtClean="0">
                <a:solidFill>
                  <a:schemeClr val="tx1"/>
                </a:solidFill>
              </a:rPr>
              <a:t> as </a:t>
            </a:r>
            <a:r>
              <a:rPr lang="fr-FR" dirty="0" err="1" smtClean="0">
                <a:solidFill>
                  <a:schemeClr val="tx1"/>
                </a:solidFill>
              </a:rPr>
              <a:t>consumers</a:t>
            </a:r>
            <a:r>
              <a:rPr lang="fr-FR" dirty="0" smtClean="0">
                <a:solidFill>
                  <a:schemeClr val="tx1"/>
                </a:solidFill>
              </a:rPr>
              <a:t> use </a:t>
            </a:r>
            <a:r>
              <a:rPr lang="fr-FR" dirty="0" err="1" smtClean="0">
                <a:solidFill>
                  <a:schemeClr val="tx1"/>
                </a:solidFill>
              </a:rPr>
              <a:t>different</a:t>
            </a:r>
            <a:r>
              <a:rPr lang="fr-FR" dirty="0" smtClean="0">
                <a:solidFill>
                  <a:schemeClr val="tx1"/>
                </a:solidFill>
              </a:rPr>
              <a:t> </a:t>
            </a:r>
            <a:r>
              <a:rPr lang="fr-FR" dirty="0">
                <a:solidFill>
                  <a:schemeClr val="tx1"/>
                </a:solidFill>
              </a:rPr>
              <a:t>media </a:t>
            </a:r>
            <a:r>
              <a:rPr lang="fr-FR" dirty="0" smtClean="0">
                <a:solidFill>
                  <a:schemeClr val="tx1"/>
                </a:solidFill>
              </a:rPr>
              <a:t>to select </a:t>
            </a:r>
            <a:r>
              <a:rPr lang="fr-FR" dirty="0" err="1">
                <a:solidFill>
                  <a:schemeClr val="tx1"/>
                </a:solidFill>
              </a:rPr>
              <a:t>suppliers</a:t>
            </a:r>
            <a:r>
              <a:rPr lang="fr-FR" dirty="0">
                <a:solidFill>
                  <a:schemeClr val="tx1"/>
                </a:solidFill>
              </a:rPr>
              <a:t>, </a:t>
            </a:r>
            <a:r>
              <a:rPr lang="fr-FR" dirty="0" err="1" smtClean="0">
                <a:solidFill>
                  <a:schemeClr val="tx1"/>
                </a:solidFill>
              </a:rPr>
              <a:t>make</a:t>
            </a:r>
            <a:r>
              <a:rPr lang="fr-FR" dirty="0" smtClean="0">
                <a:solidFill>
                  <a:schemeClr val="tx1"/>
                </a:solidFill>
              </a:rPr>
              <a:t> </a:t>
            </a:r>
            <a:r>
              <a:rPr lang="fr-FR" dirty="0" err="1" smtClean="0">
                <a:solidFill>
                  <a:schemeClr val="tx1"/>
                </a:solidFill>
              </a:rPr>
              <a:t>purchases</a:t>
            </a:r>
            <a:r>
              <a:rPr lang="fr-FR" dirty="0" smtClean="0">
                <a:solidFill>
                  <a:schemeClr val="tx1"/>
                </a:solidFill>
              </a:rPr>
              <a:t>, </a:t>
            </a:r>
            <a:r>
              <a:rPr lang="fr-FR" dirty="0">
                <a:solidFill>
                  <a:schemeClr val="tx1"/>
                </a:solidFill>
              </a:rPr>
              <a:t>and </a:t>
            </a:r>
            <a:r>
              <a:rPr lang="fr-FR" dirty="0" smtClean="0">
                <a:solidFill>
                  <a:schemeClr val="tx1"/>
                </a:solidFill>
              </a:rPr>
              <a:t>gain </a:t>
            </a:r>
            <a:r>
              <a:rPr lang="fr-FR" dirty="0" err="1" smtClean="0">
                <a:solidFill>
                  <a:schemeClr val="tx1"/>
                </a:solidFill>
              </a:rPr>
              <a:t>customer</a:t>
            </a:r>
            <a:r>
              <a:rPr lang="fr-FR" dirty="0" smtClean="0">
                <a:solidFill>
                  <a:schemeClr val="tx1"/>
                </a:solidFill>
              </a:rPr>
              <a:t> </a:t>
            </a:r>
            <a:r>
              <a:rPr lang="fr-FR" dirty="0">
                <a:solidFill>
                  <a:schemeClr val="tx1"/>
                </a:solidFill>
              </a:rPr>
              <a:t>support.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endParaRPr lang="fr-FR" sz="3200" dirty="0" smtClean="0">
              <a:solidFill>
                <a:schemeClr val="tx1"/>
              </a:solidFill>
            </a:endParaRPr>
          </a:p>
          <a:p>
            <a:endParaRPr lang="fr-FR" dirty="0" smtClean="0">
              <a:solidFill>
                <a:schemeClr val="tx1"/>
              </a:solidFill>
            </a:endParaRPr>
          </a:p>
          <a:p>
            <a:endParaRPr lang="fr-FR" b="1" dirty="0" smtClean="0">
              <a:solidFill>
                <a:schemeClr val="tx1"/>
              </a:solidFill>
            </a:endParaRPr>
          </a:p>
          <a:p>
            <a:pPr algn="just"/>
            <a:r>
              <a:rPr lang="en-US" sz="2400" b="1" dirty="0" smtClean="0">
                <a:solidFill>
                  <a:schemeClr val="tx1"/>
                </a:solidFill>
              </a:rPr>
              <a:t>Publisher outreach</a:t>
            </a:r>
            <a:r>
              <a:rPr lang="en-US" sz="2400" dirty="0" smtClean="0">
                <a:solidFill>
                  <a:schemeClr val="tx1"/>
                </a:solidFill>
              </a:rPr>
              <a:t> </a:t>
            </a:r>
            <a:r>
              <a:rPr lang="ar-DZ" sz="2400" b="1" dirty="0" smtClean="0">
                <a:solidFill>
                  <a:schemeClr val="tx1"/>
                </a:solidFill>
              </a:rPr>
              <a:t>التواصل مع الناشر </a:t>
            </a:r>
          </a:p>
          <a:p>
            <a:pPr algn="just" rtl="1"/>
            <a:r>
              <a:rPr lang="ar-DZ" sz="2400" dirty="0" smtClean="0">
                <a:solidFill>
                  <a:schemeClr val="tx1"/>
                </a:solidFill>
              </a:rPr>
              <a:t>وهو عملية التواصل مع الناشرين لترويج أو توزيع المحتوى أو المنتج أو الخدمة الخاصة بك. يعد هذا مكونًا رئيسيًا للتسويق وهو ضروري لأي شخص يريد إيصال رسالته إلى جمهور أوسع.</a:t>
            </a:r>
            <a:endParaRPr lang="fr-FR" sz="2400" dirty="0" smtClean="0">
              <a:solidFill>
                <a:schemeClr val="tx1"/>
              </a:solidFill>
            </a:endParaRPr>
          </a:p>
          <a:p>
            <a:pPr algn="just"/>
            <a:r>
              <a:rPr lang="en-US" sz="2400" b="1" dirty="0" smtClean="0">
                <a:solidFill>
                  <a:schemeClr val="tx1"/>
                </a:solidFill>
              </a:rPr>
              <a:t>Community participation</a:t>
            </a:r>
            <a:r>
              <a:rPr lang="en-US" sz="2400" dirty="0" smtClean="0">
                <a:solidFill>
                  <a:schemeClr val="tx1"/>
                </a:solidFill>
              </a:rPr>
              <a:t> </a:t>
            </a:r>
            <a:r>
              <a:rPr lang="ar-DZ" sz="2400" b="1" dirty="0" smtClean="0">
                <a:solidFill>
                  <a:schemeClr val="tx1"/>
                </a:solidFill>
              </a:rPr>
              <a:t>المشاركة المجتمعية </a:t>
            </a:r>
          </a:p>
          <a:p>
            <a:pPr algn="just" rtl="1"/>
            <a:r>
              <a:rPr lang="ar-DZ" sz="2400" dirty="0" smtClean="0">
                <a:solidFill>
                  <a:schemeClr val="tx1"/>
                </a:solidFill>
              </a:rPr>
              <a:t>تشير إلى المشاركة النشطة للأفراد والمجموعات والمنظمات في منصات الإنترنت والمجتمعات الرقمية للتعاون ومشاركة الأفكار وحل المشكلات المتعلقة بمجتمعهم. ويتخذ أشكالاً عديدة، مثل المنتديات عبر الإنترنت، ومجموعات وسائل التواصل الاجتماعي، والاجتماعات الافتراضية، ومنصات التمويل الجماعي</a:t>
            </a:r>
            <a:r>
              <a:rPr lang="ar-DZ" sz="2400" dirty="0" smtClean="0"/>
              <a:t>.</a:t>
            </a:r>
            <a:endParaRPr lang="en-US" sz="2400" dirty="0" smtClean="0">
              <a:solidFill>
                <a:schemeClr val="tx1"/>
              </a:solidFill>
            </a:endParaRPr>
          </a:p>
          <a:p>
            <a:pPr algn="just"/>
            <a:r>
              <a:rPr lang="en-US" sz="2400" b="1" dirty="0" smtClean="0">
                <a:solidFill>
                  <a:schemeClr val="tx1"/>
                </a:solidFill>
              </a:rPr>
              <a:t>Media alerting</a:t>
            </a:r>
            <a:r>
              <a:rPr lang="en-US" sz="2400" dirty="0" smtClean="0">
                <a:solidFill>
                  <a:schemeClr val="tx1"/>
                </a:solidFill>
              </a:rPr>
              <a:t> </a:t>
            </a:r>
            <a:r>
              <a:rPr lang="ar-DZ" sz="2400" b="1" dirty="0" smtClean="0">
                <a:solidFill>
                  <a:schemeClr val="tx1"/>
                </a:solidFill>
              </a:rPr>
              <a:t>تنبيه وسائل الإعلام </a:t>
            </a:r>
          </a:p>
          <a:p>
            <a:pPr algn="just" rtl="1"/>
            <a:r>
              <a:rPr lang="ar-DZ" sz="2400" dirty="0" smtClean="0">
                <a:solidFill>
                  <a:schemeClr val="tx1"/>
                </a:solidFill>
              </a:rPr>
              <a:t>هي عملية إخطار وسائل الإعلام والصحفيين وغيرهم من أعضاء الصحافة حول حدث أو إعلان أو قصة قادمة. الهدف من تنبيه وسائل الإعلام هو إثارة الاهتمام بالحدث أو القصة وتشجيع التغطية الإعلامية</a:t>
            </a:r>
            <a:endParaRPr lang="fr-FR" sz="2400"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3214678" y="71414"/>
            <a:ext cx="3071833"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b="1" dirty="0" smtClean="0">
                <a:solidFill>
                  <a:schemeClr val="tx1"/>
                </a:solidFill>
              </a:rPr>
              <a:t>Brand protection</a:t>
            </a:r>
            <a:r>
              <a:rPr lang="en-US" dirty="0" smtClean="0">
                <a:solidFill>
                  <a:schemeClr val="tx1"/>
                </a:solidFill>
              </a:rPr>
              <a:t>, refers to the practices and strategies implemented by businesses to safeguard their online brand assets, including their intellectual property rights, online reputation, and customer trust. By:</a:t>
            </a:r>
          </a:p>
          <a:p>
            <a:pPr marL="514350" indent="-514350" algn="just">
              <a:buFont typeface="+mj-lt"/>
              <a:buAutoNum type="arabicPeriod"/>
            </a:pPr>
            <a:r>
              <a:rPr lang="en-US" dirty="0" smtClean="0">
                <a:solidFill>
                  <a:schemeClr val="tx1"/>
                </a:solidFill>
              </a:rPr>
              <a:t>Trademark registration: Registering their trademark with the relevant authorities to prevent others from using it without permission.</a:t>
            </a:r>
          </a:p>
          <a:p>
            <a:pPr marL="514350" indent="-514350" algn="just">
              <a:buFont typeface="+mj-lt"/>
              <a:buAutoNum type="arabicPeriod"/>
            </a:pPr>
            <a:r>
              <a:rPr lang="en-US" dirty="0" smtClean="0">
                <a:solidFill>
                  <a:schemeClr val="tx1"/>
                </a:solidFill>
              </a:rPr>
              <a:t>Monitoring online activity: Constantly monitoring their brand presence online, including social media, websites, and marketplaces, to identify and address any unauthorized use of their brand assets.</a:t>
            </a:r>
          </a:p>
          <a:p>
            <a:pPr algn="just"/>
            <a:endParaRPr lang="fr-FR"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3214678" y="71414"/>
            <a:ext cx="3071833"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b="1" dirty="0" smtClean="0">
                <a:solidFill>
                  <a:schemeClr val="tx1"/>
                </a:solidFill>
              </a:rPr>
              <a:t>Brand protection</a:t>
            </a:r>
            <a:r>
              <a:rPr lang="en-US" dirty="0" smtClean="0">
                <a:solidFill>
                  <a:schemeClr val="tx1"/>
                </a:solidFill>
              </a:rPr>
              <a:t>, </a:t>
            </a:r>
            <a:r>
              <a:rPr lang="ar-DZ" dirty="0" smtClean="0">
                <a:solidFill>
                  <a:schemeClr val="tx1"/>
                </a:solidFill>
              </a:rPr>
              <a:t>حماية العلامة التجارية</a:t>
            </a:r>
          </a:p>
          <a:p>
            <a:pPr algn="just" rtl="1"/>
            <a:r>
              <a:rPr lang="ar-DZ" dirty="0" smtClean="0">
                <a:solidFill>
                  <a:schemeClr val="tx1"/>
                </a:solidFill>
              </a:rPr>
              <a:t>تشير إلى الممارسات والاستراتيجيات التي تنفذها الشركات لحماية أصول علامتها التجارية عبر الإنترنت، بما في ذلك حقوق الملكية الفكرية والسمعة عبر الإنترنت وثقة العملاء. ويكون ذلك بواسطة:</a:t>
            </a:r>
            <a:endParaRPr lang="en-US" dirty="0" smtClean="0">
              <a:solidFill>
                <a:schemeClr val="tx1"/>
              </a:solidFill>
            </a:endParaRPr>
          </a:p>
          <a:p>
            <a:pPr marL="514350" indent="-514350" algn="just" rtl="1">
              <a:buFont typeface="+mj-lt"/>
              <a:buAutoNum type="arabicPeriod"/>
            </a:pPr>
            <a:r>
              <a:rPr lang="ar-DZ" dirty="0" smtClean="0">
                <a:solidFill>
                  <a:schemeClr val="tx1"/>
                </a:solidFill>
              </a:rPr>
              <a:t>تسجيل العلامة التجارية: تسجيل العلامة التجارية لدى الجهات المختصة لمنع الآخرين من استخدامها دون إذن.</a:t>
            </a:r>
          </a:p>
          <a:p>
            <a:pPr marL="514350" indent="-514350" algn="just" rtl="1">
              <a:buFont typeface="+mj-lt"/>
              <a:buAutoNum type="arabicPeriod"/>
            </a:pPr>
            <a:r>
              <a:rPr lang="ar-DZ" dirty="0" smtClean="0">
                <a:solidFill>
                  <a:schemeClr val="tx1"/>
                </a:solidFill>
              </a:rPr>
              <a:t>مراقبة النشاط عبر الإنترنت: مراقبة وجود العلامة التجارية باستمرار على الإنترنت، بما في ذلك وسائل التواصل الاجتماعي والمواقع الإلكترونية والأسواق، لتحديد ومعالجة أي استخدام غير مصرح به لأصول العلامة التجارية</a:t>
            </a:r>
            <a:r>
              <a:rPr lang="ar-DZ" dirty="0" smtClean="0"/>
              <a:t>.</a:t>
            </a:r>
            <a:endParaRPr lang="fr-FR"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3214678" y="71414"/>
            <a:ext cx="3071833"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2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b="1" dirty="0" smtClean="0">
                <a:solidFill>
                  <a:schemeClr val="tx1"/>
                </a:solidFill>
              </a:rPr>
              <a:t>Affiliate marketing</a:t>
            </a:r>
            <a:r>
              <a:rPr lang="en-US" dirty="0" smtClean="0">
                <a:solidFill>
                  <a:schemeClr val="tx1"/>
                </a:solidFill>
              </a:rPr>
              <a:t> </a:t>
            </a:r>
          </a:p>
          <a:p>
            <a:pPr algn="just"/>
            <a:r>
              <a:rPr lang="en-US" dirty="0" smtClean="0">
                <a:solidFill>
                  <a:schemeClr val="tx1"/>
                </a:solidFill>
              </a:rPr>
              <a:t>is when a business rewards affiliates (publishers or marketers) for each customer or sale they bring to the business. In this model, the affiliate promotes the business's products or services to potential customers through various marketing channels such as blogs, social media, email marketing, or paid advertising</a:t>
            </a:r>
            <a:r>
              <a:rPr lang="en-US" dirty="0" smtClean="0"/>
              <a:t>.</a:t>
            </a:r>
          </a:p>
          <a:p>
            <a:pPr algn="just"/>
            <a:r>
              <a:rPr lang="en-US" b="1" dirty="0" smtClean="0">
                <a:solidFill>
                  <a:schemeClr val="tx1"/>
                </a:solidFill>
              </a:rPr>
              <a:t>E-sponsorship</a:t>
            </a:r>
            <a:r>
              <a:rPr lang="en-US" dirty="0" smtClean="0">
                <a:solidFill>
                  <a:schemeClr val="tx1"/>
                </a:solidFill>
              </a:rPr>
              <a:t> refers to the process of securing sponsorship or funding through online or electronic means. This can include using social media platforms, </a:t>
            </a:r>
            <a:r>
              <a:rPr lang="en-US" dirty="0" err="1" smtClean="0">
                <a:solidFill>
                  <a:schemeClr val="tx1"/>
                </a:solidFill>
              </a:rPr>
              <a:t>crowdfunding</a:t>
            </a:r>
            <a:r>
              <a:rPr lang="en-US" dirty="0" smtClean="0">
                <a:solidFill>
                  <a:schemeClr val="tx1"/>
                </a:solidFill>
              </a:rPr>
              <a:t> websites, or other online resources to connect with potential sponsors or donors.</a:t>
            </a:r>
          </a:p>
        </p:txBody>
      </p:sp>
      <p:pic>
        <p:nvPicPr>
          <p:cNvPr id="3074" name="Picture 2"/>
          <p:cNvPicPr>
            <a:picLocks noChangeAspect="1" noChangeArrowheads="1"/>
          </p:cNvPicPr>
          <p:nvPr/>
        </p:nvPicPr>
        <p:blipFill>
          <a:blip r:embed="rId2"/>
          <a:srcRect/>
          <a:stretch>
            <a:fillRect/>
          </a:stretch>
        </p:blipFill>
        <p:spPr bwMode="auto">
          <a:xfrm>
            <a:off x="3286116" y="0"/>
            <a:ext cx="3071834" cy="1428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2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b="1" dirty="0" smtClean="0">
                <a:solidFill>
                  <a:schemeClr val="tx1"/>
                </a:solidFill>
              </a:rPr>
              <a:t>Affiliate marketing</a:t>
            </a:r>
            <a:r>
              <a:rPr lang="en-US" dirty="0" smtClean="0">
                <a:solidFill>
                  <a:schemeClr val="tx1"/>
                </a:solidFill>
              </a:rPr>
              <a:t> </a:t>
            </a:r>
            <a:r>
              <a:rPr lang="ar-DZ" b="1" dirty="0" smtClean="0">
                <a:solidFill>
                  <a:schemeClr val="tx1"/>
                </a:solidFill>
              </a:rPr>
              <a:t>التسويق بالتبعية </a:t>
            </a:r>
            <a:endParaRPr lang="en-US" b="1" dirty="0" smtClean="0">
              <a:solidFill>
                <a:schemeClr val="tx1"/>
              </a:solidFill>
            </a:endParaRPr>
          </a:p>
          <a:p>
            <a:pPr algn="just" rtl="1"/>
            <a:r>
              <a:rPr lang="ar-DZ" dirty="0" smtClean="0">
                <a:solidFill>
                  <a:schemeClr val="tx1"/>
                </a:solidFill>
              </a:rPr>
              <a:t>هو عندما تقوم الشركة بمكافأة الشركات التابعة لها (الناشرين أو المسوقين) مقابل كل عميل أو عملية بيع يقدمونها للشركة. في هذا النموذج، تقوم الشركة التابعة بالترويج لمنتجات الشركة أو خدماتها للعملاء المحتملين من خلال قنوات التسويق</a:t>
            </a:r>
            <a:r>
              <a:rPr lang="en-GB" dirty="0" smtClean="0">
                <a:solidFill>
                  <a:schemeClr val="tx1"/>
                </a:solidFill>
              </a:rPr>
              <a:t> </a:t>
            </a:r>
            <a:r>
              <a:rPr lang="ar-DZ" dirty="0" smtClean="0">
                <a:solidFill>
                  <a:schemeClr val="tx1"/>
                </a:solidFill>
              </a:rPr>
              <a:t> الالكتروني المختلفة مثل المدونات أو وسائل التواصل الاجتماعي أو التسويق عبر البريد الإلكتروني أو الإعلانات المدفوعة</a:t>
            </a:r>
            <a:r>
              <a:rPr lang="ar-DZ" dirty="0" smtClean="0"/>
              <a:t>.</a:t>
            </a:r>
            <a:endParaRPr lang="en-GB" dirty="0" smtClean="0"/>
          </a:p>
          <a:p>
            <a:pPr algn="just"/>
            <a:r>
              <a:rPr lang="en-US" b="1" dirty="0" smtClean="0">
                <a:solidFill>
                  <a:schemeClr val="tx1"/>
                </a:solidFill>
              </a:rPr>
              <a:t>E-sponsorship</a:t>
            </a:r>
            <a:r>
              <a:rPr lang="en-US" dirty="0" smtClean="0">
                <a:solidFill>
                  <a:schemeClr val="tx1"/>
                </a:solidFill>
              </a:rPr>
              <a:t> </a:t>
            </a:r>
            <a:r>
              <a:rPr lang="ar-DZ" b="1" dirty="0" smtClean="0">
                <a:solidFill>
                  <a:schemeClr val="tx1"/>
                </a:solidFill>
              </a:rPr>
              <a:t>الرعاية الإلكترونية </a:t>
            </a:r>
          </a:p>
          <a:p>
            <a:pPr algn="just" rtl="1"/>
            <a:r>
              <a:rPr lang="ar-DZ" dirty="0" smtClean="0">
                <a:solidFill>
                  <a:schemeClr val="tx1"/>
                </a:solidFill>
              </a:rPr>
              <a:t>تشير إلى عملية تأمين الرعاية أو التمويل عبر الإنترنت أو الوسائل الإلكترونية. يمكن أن يشمل ذلك استخدام منصات التواصل الاجتماعي أو مواقع التمويل الجماعي أو الموارد الأخرى عبر الإنترنت للتواصل مع الرعاة أو المانحين المحتملين.</a:t>
            </a:r>
            <a:endParaRPr lang="en-US" dirty="0" smtClean="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3286116" y="0"/>
            <a:ext cx="3071834" cy="1428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sz="2600" b="1" dirty="0" smtClean="0">
                <a:solidFill>
                  <a:schemeClr val="tx1"/>
                </a:solidFill>
              </a:rPr>
              <a:t>E-Co-branding</a:t>
            </a:r>
            <a:r>
              <a:rPr lang="en-US" sz="2600" dirty="0" smtClean="0">
                <a:solidFill>
                  <a:schemeClr val="tx1"/>
                </a:solidFill>
              </a:rPr>
              <a:t> is a type of co-branding that takes place in the digital realm. It involves two or more online brands collaborating on a product or service that is offered through the internet. E-Co-branding can take many forms, such as a joint website or online store, a joint social media campaign, or a partnership to offer a digital product or service. </a:t>
            </a:r>
          </a:p>
          <a:p>
            <a:pPr algn="just"/>
            <a:r>
              <a:rPr lang="en-US" sz="2600" dirty="0" smtClean="0">
                <a:solidFill>
                  <a:schemeClr val="tx1"/>
                </a:solidFill>
              </a:rPr>
              <a:t>This can help increase the online visibility of the participating brands, as they are able to leverage each other's online presence and customer base. It can also lead to increased customer trust and loyalty, as customers are more likely to trust a product or service that is endorsed by multiple reputable brands.</a:t>
            </a:r>
          </a:p>
          <a:p>
            <a:pPr algn="just"/>
            <a:r>
              <a:rPr lang="en-US" sz="2600" dirty="0" smtClean="0">
                <a:solidFill>
                  <a:schemeClr val="tx1"/>
                </a:solidFill>
              </a:rPr>
              <a:t>E-co-branding can also help reduce marketing costs and increase profitability</a:t>
            </a:r>
          </a:p>
        </p:txBody>
      </p:sp>
      <p:pic>
        <p:nvPicPr>
          <p:cNvPr id="3074" name="Picture 2"/>
          <p:cNvPicPr>
            <a:picLocks noChangeAspect="1" noChangeArrowheads="1"/>
          </p:cNvPicPr>
          <p:nvPr/>
        </p:nvPicPr>
        <p:blipFill>
          <a:blip r:embed="rId2"/>
          <a:srcRect/>
          <a:stretch>
            <a:fillRect/>
          </a:stretch>
        </p:blipFill>
        <p:spPr bwMode="auto">
          <a:xfrm>
            <a:off x="3286116" y="0"/>
            <a:ext cx="3071834" cy="1428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77500" lnSpcReduction="2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sz="3600" b="1" dirty="0" smtClean="0">
                <a:solidFill>
                  <a:schemeClr val="tx1"/>
                </a:solidFill>
              </a:rPr>
              <a:t>E-Co-branding</a:t>
            </a:r>
            <a:r>
              <a:rPr lang="ar-DZ" sz="3600" b="1" dirty="0" smtClean="0">
                <a:solidFill>
                  <a:schemeClr val="tx1"/>
                </a:solidFill>
              </a:rPr>
              <a:t>العلامة التجارية الإلكترونية المشتركة  </a:t>
            </a:r>
          </a:p>
          <a:p>
            <a:pPr algn="just" rtl="1"/>
            <a:r>
              <a:rPr lang="ar-DZ" sz="3600" dirty="0" smtClean="0">
                <a:solidFill>
                  <a:schemeClr val="tx1"/>
                </a:solidFill>
              </a:rPr>
              <a:t>هو نوع من العلامات التجارية المشتركة التي تحدث في المجال الرقمي. يتضمن تعاون علامتين تجاريتين أو أكثر عبر الإنترنت في منتج أو خدمة يتم تقديمها عبر الإنترنت. يمكن أن تتخذ العلامة التجارية الإلكترونية المشتركة أشكالًا عديدة، مثل موقع ويب مشترك أو متجر عبر الإنترنت، أو حملة مشتركة على وسائل التواصل الاجتماعي، أو شراكة لتقديم منتج أو خدمة رقمية.</a:t>
            </a:r>
            <a:r>
              <a:rPr lang="en-US" sz="3600" dirty="0" smtClean="0">
                <a:solidFill>
                  <a:schemeClr val="tx1"/>
                </a:solidFill>
              </a:rPr>
              <a:t> </a:t>
            </a:r>
          </a:p>
          <a:p>
            <a:pPr algn="just" rtl="1"/>
            <a:r>
              <a:rPr lang="ar-DZ" sz="3600" dirty="0" smtClean="0">
                <a:solidFill>
                  <a:schemeClr val="tx1"/>
                </a:solidFill>
              </a:rPr>
              <a:t>يساعد ذلك في زيادة ظهور العلامات التجارية المشاركة عبر الإنترنت، حيث تصبح قادرة على الاستفادة من تواجدهامع  بعضها البعض عبر الإنترنت ومن قاعدة العملاء. يمكن أن يؤدي أيضًا إلى زيادة ثقة العملاء وولائهم، حيث من المرجح أن يثق العملاء في منتج أو خدمة معتمدة من قبل العديد من العلامات التجارية ذات السمعة الطيبة.</a:t>
            </a:r>
            <a:r>
              <a:rPr lang="en-US" sz="3600" dirty="0" smtClean="0">
                <a:solidFill>
                  <a:schemeClr val="tx1"/>
                </a:solidFill>
              </a:rPr>
              <a:t>.</a:t>
            </a:r>
          </a:p>
          <a:p>
            <a:pPr algn="just" rtl="1"/>
            <a:r>
              <a:rPr lang="ar-DZ" sz="3600" dirty="0" smtClean="0">
                <a:solidFill>
                  <a:schemeClr val="tx1"/>
                </a:solidFill>
              </a:rPr>
              <a:t>تساعد العلامة التجارية الإلكترونية المشتركة أيضًا في تقليل تكاليف التسويق وزيادة الربحية</a:t>
            </a:r>
            <a:endParaRPr lang="en-US" sz="3600" dirty="0" smtClean="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3286116" y="0"/>
            <a:ext cx="3071834" cy="1428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sz="2800" b="1" dirty="0" smtClean="0">
                <a:solidFill>
                  <a:schemeClr val="tx1"/>
                </a:solidFill>
              </a:rPr>
              <a:t>Link building</a:t>
            </a:r>
            <a:r>
              <a:rPr lang="en-US" sz="2800" dirty="0" smtClean="0">
                <a:solidFill>
                  <a:schemeClr val="tx1"/>
                </a:solidFill>
              </a:rPr>
              <a:t> is the process of acquiring hyperlinks from other websites to your own website. It is an important aspect of search engine optimization (SEO) as search engines use links to determine the authority and relevance of a website. The more high-quality links a website has pointing to it, the more likely it is to rank higher in search engine results pages (SERPs).</a:t>
            </a:r>
          </a:p>
          <a:p>
            <a:pPr algn="just"/>
            <a:r>
              <a:rPr lang="en-US" sz="2800" dirty="0" smtClean="0">
                <a:solidFill>
                  <a:schemeClr val="tx1"/>
                </a:solidFill>
              </a:rPr>
              <a:t>There are various strategies for building links, including:</a:t>
            </a:r>
            <a:endParaRPr lang="fr-FR" sz="2800" dirty="0" smtClean="0">
              <a:solidFill>
                <a:schemeClr val="tx1"/>
              </a:solidFill>
            </a:endParaRPr>
          </a:p>
          <a:p>
            <a:pPr lvl="0" algn="just">
              <a:buFont typeface="Wingdings" pitchFamily="2" charset="2"/>
              <a:buChar char="Ø"/>
            </a:pPr>
            <a:r>
              <a:rPr lang="en-US" sz="2800" b="1" dirty="0" smtClean="0">
                <a:solidFill>
                  <a:schemeClr val="tx1"/>
                </a:solidFill>
              </a:rPr>
              <a:t>	Content marketing</a:t>
            </a:r>
            <a:r>
              <a:rPr lang="en-US" sz="2800" dirty="0" smtClean="0">
                <a:solidFill>
                  <a:schemeClr val="tx1"/>
                </a:solidFill>
              </a:rPr>
              <a:t>: Creating high-quality, informative content that people want to link to is one of the most effective link building strategies. This can include blog posts, </a:t>
            </a:r>
            <a:r>
              <a:rPr lang="en-US" sz="2800" dirty="0" err="1" smtClean="0">
                <a:solidFill>
                  <a:schemeClr val="tx1"/>
                </a:solidFill>
              </a:rPr>
              <a:t>infographics</a:t>
            </a:r>
            <a:r>
              <a:rPr lang="en-US" sz="2800" dirty="0" smtClean="0">
                <a:solidFill>
                  <a:schemeClr val="tx1"/>
                </a:solidFill>
              </a:rPr>
              <a:t>, videos, and other types of content.</a:t>
            </a:r>
            <a:endParaRPr lang="fr-FR" sz="2800" dirty="0" smtClean="0">
              <a:solidFill>
                <a:schemeClr val="tx1"/>
              </a:solidFill>
            </a:endParaRPr>
          </a:p>
          <a:p>
            <a:pPr algn="just"/>
            <a:endParaRPr lang="fr-FR" sz="2800"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3286116" y="0"/>
            <a:ext cx="3071834" cy="1428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sz="2800" b="1" dirty="0" smtClean="0">
                <a:solidFill>
                  <a:schemeClr val="tx1"/>
                </a:solidFill>
              </a:rPr>
              <a:t>Link building</a:t>
            </a:r>
            <a:r>
              <a:rPr lang="en-US" sz="2800" dirty="0" smtClean="0">
                <a:solidFill>
                  <a:schemeClr val="tx1"/>
                </a:solidFill>
              </a:rPr>
              <a:t> </a:t>
            </a:r>
            <a:r>
              <a:rPr lang="ar-DZ" sz="2800" b="1" dirty="0" smtClean="0">
                <a:solidFill>
                  <a:schemeClr val="tx1"/>
                </a:solidFill>
              </a:rPr>
              <a:t>بناء الارتباط </a:t>
            </a:r>
            <a:endParaRPr lang="en-US" sz="2800" b="1" dirty="0" smtClean="0">
              <a:solidFill>
                <a:schemeClr val="tx1"/>
              </a:solidFill>
            </a:endParaRPr>
          </a:p>
          <a:p>
            <a:pPr algn="just" rtl="1"/>
            <a:r>
              <a:rPr lang="ar-DZ" sz="2800" dirty="0" smtClean="0">
                <a:solidFill>
                  <a:schemeClr val="tx1"/>
                </a:solidFill>
              </a:rPr>
              <a:t>هو عملية الحصول على الارتباطات التشعبية من مواقع الويب الأخرى إلى موقع الويب الخاص بالمؤسسة. يعد هذا جانبًا مهمًا لتحسين محركات البحث، حيث تستخدم محركات البحث الروابط لتحديد أهمية الموقع. كلما زادت الروابط عالية الجودة التي يشير إليها موقع الويب، زادت احتمالية حصوله على تصنيف أعلى في صفحات نتائج محرك البحث.</a:t>
            </a:r>
            <a:endParaRPr lang="en-US" sz="2800" dirty="0" smtClean="0">
              <a:solidFill>
                <a:schemeClr val="tx1"/>
              </a:solidFill>
            </a:endParaRPr>
          </a:p>
          <a:p>
            <a:pPr algn="just" rtl="1"/>
            <a:r>
              <a:rPr lang="ar-DZ" sz="2800" dirty="0" smtClean="0">
                <a:solidFill>
                  <a:schemeClr val="tx1"/>
                </a:solidFill>
              </a:rPr>
              <a:t>هناك استراتيجيات مختلفة لبناء الروابط، بما في ذلك:</a:t>
            </a:r>
            <a:r>
              <a:rPr lang="en-US" sz="2800" b="1" dirty="0" smtClean="0">
                <a:solidFill>
                  <a:schemeClr val="tx1"/>
                </a:solidFill>
              </a:rPr>
              <a:t>	</a:t>
            </a:r>
            <a:endParaRPr lang="ar-DZ" sz="2800" b="1" dirty="0" smtClean="0">
              <a:solidFill>
                <a:schemeClr val="tx1"/>
              </a:solidFill>
            </a:endParaRPr>
          </a:p>
          <a:p>
            <a:pPr algn="just">
              <a:buFont typeface="Wingdings" pitchFamily="2" charset="2"/>
              <a:buChar char="Ø"/>
            </a:pPr>
            <a:r>
              <a:rPr lang="en-US" sz="2800" b="1" dirty="0" smtClean="0">
                <a:solidFill>
                  <a:schemeClr val="tx1"/>
                </a:solidFill>
              </a:rPr>
              <a:t>Content marketing</a:t>
            </a:r>
            <a:r>
              <a:rPr lang="en-US" sz="2800" dirty="0" smtClean="0">
                <a:solidFill>
                  <a:schemeClr val="tx1"/>
                </a:solidFill>
              </a:rPr>
              <a:t>: </a:t>
            </a:r>
            <a:r>
              <a:rPr lang="ar-DZ" sz="2800" dirty="0" smtClean="0">
                <a:solidFill>
                  <a:schemeClr val="tx1"/>
                </a:solidFill>
              </a:rPr>
              <a:t>تسويق المحتوى</a:t>
            </a:r>
          </a:p>
          <a:p>
            <a:pPr algn="just" rtl="1"/>
            <a:r>
              <a:rPr lang="ar-DZ" sz="2800" dirty="0" smtClean="0"/>
              <a:t>: </a:t>
            </a:r>
            <a:r>
              <a:rPr lang="ar-DZ" sz="2800" dirty="0" smtClean="0">
                <a:solidFill>
                  <a:schemeClr val="tx1"/>
                </a:solidFill>
              </a:rPr>
              <a:t>يعد إنشاء محتوى معلوماتي عالي الجودة يرغب الأشخاص في الارتباط به أحد أكثر استراتيجيات بناء الروابط فعالية. يمكن أن يشمل ذلك منشورات المدونة والرسوم البيانية ومقاطع الفيديو وأنواع المحتوى الأخرى.</a:t>
            </a:r>
            <a:endParaRPr lang="fr-FR" sz="2800"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3286116" y="0"/>
            <a:ext cx="3071834" cy="1428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62500" lnSpcReduction="20000"/>
          </a:bodyPr>
          <a:lstStyle/>
          <a:p>
            <a:endParaRPr lang="fr-FR" sz="3200" dirty="0" smtClean="0">
              <a:solidFill>
                <a:schemeClr val="tx1"/>
              </a:solidFill>
            </a:endParaRPr>
          </a:p>
          <a:p>
            <a:endParaRPr lang="fr-FR" dirty="0" smtClean="0">
              <a:solidFill>
                <a:schemeClr val="tx1"/>
              </a:solidFill>
            </a:endParaRPr>
          </a:p>
          <a:p>
            <a:pPr lvl="0" algn="just"/>
            <a:endParaRPr lang="en-US" sz="3100" dirty="0" smtClean="0">
              <a:solidFill>
                <a:schemeClr val="tx1"/>
              </a:solidFill>
            </a:endParaRPr>
          </a:p>
          <a:p>
            <a:pPr marL="514350" lvl="0" indent="-514350" algn="just">
              <a:buFont typeface="Wingdings" pitchFamily="2" charset="2"/>
              <a:buChar char="Ø"/>
            </a:pPr>
            <a:endParaRPr lang="en-US" sz="3400" b="1" dirty="0" smtClean="0">
              <a:solidFill>
                <a:schemeClr val="tx1"/>
              </a:solidFill>
            </a:endParaRPr>
          </a:p>
          <a:p>
            <a:pPr marL="514350" lvl="0" indent="-514350" algn="just">
              <a:buFont typeface="Wingdings" pitchFamily="2" charset="2"/>
              <a:buChar char="Ø"/>
            </a:pPr>
            <a:r>
              <a:rPr lang="en-US" sz="3800" b="1" dirty="0" smtClean="0">
                <a:solidFill>
                  <a:schemeClr val="tx1"/>
                </a:solidFill>
              </a:rPr>
              <a:t>Guest blogging</a:t>
            </a:r>
            <a:r>
              <a:rPr lang="en-US" sz="3800" dirty="0" smtClean="0">
                <a:solidFill>
                  <a:schemeClr val="tx1"/>
                </a:solidFill>
              </a:rPr>
              <a:t>: Writing guest posts for other websites in your industry can help you get exposure and build links back to your own site. This strategy requires reaching out to relevant websites and offering to write a guest post in exchange for a link back to your site.</a:t>
            </a:r>
            <a:endParaRPr lang="fr-FR" sz="3800" dirty="0" smtClean="0">
              <a:solidFill>
                <a:schemeClr val="tx1"/>
              </a:solidFill>
            </a:endParaRPr>
          </a:p>
          <a:p>
            <a:pPr marL="514350" lvl="0" indent="-514350" algn="just">
              <a:buFont typeface="Wingdings" pitchFamily="2" charset="2"/>
              <a:buChar char="Ø"/>
            </a:pPr>
            <a:r>
              <a:rPr lang="en-US" sz="3800" b="1" dirty="0" smtClean="0">
                <a:solidFill>
                  <a:schemeClr val="tx1"/>
                </a:solidFill>
              </a:rPr>
              <a:t>Broken link building</a:t>
            </a:r>
            <a:r>
              <a:rPr lang="en-US" sz="3800" dirty="0" smtClean="0">
                <a:solidFill>
                  <a:schemeClr val="tx1"/>
                </a:solidFill>
              </a:rPr>
              <a:t>: This involves finding broken links on other websites and offering to replace them with a link to your own content. This strategy requires a bit of research and outreach, but it can be an effective way to get high-quality links.</a:t>
            </a:r>
            <a:endParaRPr lang="fr-FR" sz="3800" dirty="0" smtClean="0">
              <a:solidFill>
                <a:schemeClr val="tx1"/>
              </a:solidFill>
            </a:endParaRPr>
          </a:p>
          <a:p>
            <a:pPr marL="514350" lvl="0" indent="-514350" algn="just">
              <a:buFont typeface="Wingdings" pitchFamily="2" charset="2"/>
              <a:buChar char="Ø"/>
            </a:pPr>
            <a:r>
              <a:rPr lang="en-US" sz="3800" b="1" dirty="0" smtClean="0">
                <a:solidFill>
                  <a:schemeClr val="tx1"/>
                </a:solidFill>
              </a:rPr>
              <a:t>Link reclamation</a:t>
            </a:r>
            <a:r>
              <a:rPr lang="en-US" sz="3800" dirty="0" smtClean="0">
                <a:solidFill>
                  <a:schemeClr val="tx1"/>
                </a:solidFill>
              </a:rPr>
              <a:t>: This involves finding mentions of your brand or website on other websites that don't include a link, and then reaching out to request that they add one. This strategy can be particularly effective for large brands that have been mentioned frequently but may not have links back to their website.</a:t>
            </a:r>
            <a:endParaRPr lang="fr-FR" sz="3800" dirty="0" smtClean="0">
              <a:solidFill>
                <a:schemeClr val="tx1"/>
              </a:solidFill>
            </a:endParaRPr>
          </a:p>
          <a:p>
            <a:pPr marL="514350" lvl="0" indent="-514350" algn="just">
              <a:buFont typeface="Wingdings" pitchFamily="2" charset="2"/>
              <a:buChar char="Ø"/>
            </a:pPr>
            <a:r>
              <a:rPr lang="en-US" sz="3800" b="1" dirty="0" smtClean="0">
                <a:solidFill>
                  <a:schemeClr val="tx1"/>
                </a:solidFill>
              </a:rPr>
              <a:t>Creating link-worthy resources</a:t>
            </a:r>
            <a:r>
              <a:rPr lang="en-US" sz="3800" dirty="0" smtClean="0">
                <a:solidFill>
                  <a:schemeClr val="tx1"/>
                </a:solidFill>
              </a:rPr>
              <a:t>: Creating resources such as tools, calculators, or other interactive content can be an effective way to attract links naturally.</a:t>
            </a:r>
            <a:endParaRPr lang="fr-FR" sz="3800" dirty="0" smtClean="0">
              <a:solidFill>
                <a:schemeClr val="tx1"/>
              </a:solidFill>
            </a:endParaRPr>
          </a:p>
          <a:p>
            <a:pPr algn="l"/>
            <a:endParaRPr lang="en-US" b="1" dirty="0" smtClean="0">
              <a:solidFill>
                <a:schemeClr val="tx1"/>
              </a:solidFill>
            </a:endParaRPr>
          </a:p>
          <a:p>
            <a:pPr algn="just"/>
            <a:endParaRPr lang="fr-FR" sz="2800"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2857488" y="-24"/>
            <a:ext cx="3857652" cy="11430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1) </a:t>
            </a:r>
            <a:r>
              <a:rPr lang="ar-DZ" dirty="0" smtClean="0">
                <a:solidFill>
                  <a:schemeClr val="tx1"/>
                </a:solidFill>
              </a:rPr>
              <a:t>  </a:t>
            </a:r>
            <a:r>
              <a:rPr lang="fr-FR" b="1" dirty="0" smtClean="0">
                <a:solidFill>
                  <a:schemeClr val="tx1"/>
                </a:solidFill>
              </a:rPr>
              <a:t>Customer </a:t>
            </a:r>
            <a:r>
              <a:rPr lang="fr-FR" b="1" dirty="0" err="1" smtClean="0">
                <a:solidFill>
                  <a:schemeClr val="tx1"/>
                </a:solidFill>
              </a:rPr>
              <a:t>journey</a:t>
            </a:r>
            <a:r>
              <a:rPr lang="fr-FR" b="1" dirty="0" smtClean="0">
                <a:solidFill>
                  <a:schemeClr val="tx1"/>
                </a:solidFill>
              </a:rPr>
              <a:t>   </a:t>
            </a:r>
            <a:r>
              <a:rPr lang="ar-DZ" b="1" dirty="0" smtClean="0">
                <a:solidFill>
                  <a:schemeClr val="tx1"/>
                </a:solidFill>
              </a:rPr>
              <a:t>مسار العميل</a:t>
            </a:r>
            <a:endParaRPr lang="fr-FR" b="1" dirty="0" smtClean="0">
              <a:solidFill>
                <a:schemeClr val="tx1"/>
              </a:solidFill>
            </a:endParaRPr>
          </a:p>
          <a:p>
            <a:endParaRPr lang="fr-FR" b="1" dirty="0">
              <a:solidFill>
                <a:schemeClr val="tx1"/>
              </a:solidFill>
            </a:endParaRPr>
          </a:p>
          <a:p>
            <a:pPr algn="just" rtl="1"/>
            <a:r>
              <a:rPr lang="ar-DZ" dirty="0" smtClean="0">
                <a:solidFill>
                  <a:schemeClr val="tx1"/>
                </a:solidFill>
              </a:rPr>
              <a:t>هو مفهوم يستخدم في التسويق لوصف تجربة العميل منذ اللحظة التي يبدأ في التفكير في شراء منتج أو خدمة معينة حتى يتم إتمام الصفقة وحتى بعد ذلك. يشمل مسار العميل جميع نقاط الاتصال والتفاعلات التي يخوضها العميل مع العلامة التجارية أو المنتج، وتتضمن هذه النقاط زيارات الموقع الإلكتروني، وسائل التواصل الاجتماعي، والمحادثات مع موظفي خدمة العملاء، وتجارب الشراء الفعلية، وغيرها من الأنشطة التي تؤثر على قرار العميل وتجربته.</a:t>
            </a:r>
            <a:endParaRPr lang="fr-FR"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62500" lnSpcReduction="20000"/>
          </a:bodyPr>
          <a:lstStyle/>
          <a:p>
            <a:endParaRPr lang="fr-FR" sz="3200" dirty="0" smtClean="0">
              <a:solidFill>
                <a:schemeClr val="tx1"/>
              </a:solidFill>
            </a:endParaRPr>
          </a:p>
          <a:p>
            <a:endParaRPr lang="fr-FR" dirty="0" smtClean="0">
              <a:solidFill>
                <a:schemeClr val="tx1"/>
              </a:solidFill>
            </a:endParaRPr>
          </a:p>
          <a:p>
            <a:pPr lvl="0" algn="just"/>
            <a:endParaRPr lang="en-US" sz="3100" dirty="0" smtClean="0">
              <a:solidFill>
                <a:schemeClr val="tx1"/>
              </a:solidFill>
            </a:endParaRPr>
          </a:p>
          <a:p>
            <a:pPr marL="514350" lvl="0" indent="-514350" algn="just">
              <a:buFont typeface="Wingdings" pitchFamily="2" charset="2"/>
              <a:buChar char="Ø"/>
            </a:pPr>
            <a:endParaRPr lang="en-US" sz="3400" b="1" dirty="0" smtClean="0">
              <a:solidFill>
                <a:schemeClr val="tx1"/>
              </a:solidFill>
            </a:endParaRPr>
          </a:p>
          <a:p>
            <a:pPr marL="514350" lvl="0" indent="-514350" algn="just">
              <a:buFont typeface="Wingdings" pitchFamily="2" charset="2"/>
              <a:buChar char="Ø"/>
            </a:pPr>
            <a:r>
              <a:rPr lang="en-US" sz="3800" b="1" dirty="0" smtClean="0">
                <a:solidFill>
                  <a:schemeClr val="tx1"/>
                </a:solidFill>
              </a:rPr>
              <a:t>Guest blogging</a:t>
            </a:r>
            <a:r>
              <a:rPr lang="en-US" sz="3800" dirty="0" smtClean="0">
                <a:solidFill>
                  <a:schemeClr val="tx1"/>
                </a:solidFill>
              </a:rPr>
              <a:t>: </a:t>
            </a:r>
            <a:r>
              <a:rPr lang="ar-DZ" sz="4000" dirty="0" smtClean="0">
                <a:solidFill>
                  <a:schemeClr val="tx1"/>
                </a:solidFill>
              </a:rPr>
              <a:t>مدونات الضيف: </a:t>
            </a:r>
            <a:endParaRPr lang="ar-DZ" sz="3800" dirty="0" smtClean="0">
              <a:solidFill>
                <a:schemeClr val="tx1"/>
              </a:solidFill>
            </a:endParaRPr>
          </a:p>
          <a:p>
            <a:pPr marL="514350" indent="-514350" algn="just" rtl="1"/>
            <a:r>
              <a:rPr lang="ar-DZ" sz="3800" dirty="0" smtClean="0">
                <a:solidFill>
                  <a:schemeClr val="tx1"/>
                </a:solidFill>
              </a:rPr>
              <a:t>يمكن أن تساعد كتابة منشورات الضيوف لمواقع الويب الأخرى في الظهور وبناء روابط إلى موقع المؤسسة. تتطلب هذه الإستراتيجية التواصل مع مواقع الويب ذات الصلة وعرض كتابة منشور ضيف مقابل رابط يعود إلى موقع المؤسسة</a:t>
            </a:r>
            <a:r>
              <a:rPr lang="ar-DZ" sz="3800" dirty="0" smtClean="0"/>
              <a:t>.</a:t>
            </a:r>
            <a:endParaRPr lang="fr-FR" sz="3800" dirty="0" smtClean="0">
              <a:solidFill>
                <a:schemeClr val="tx1"/>
              </a:solidFill>
            </a:endParaRPr>
          </a:p>
          <a:p>
            <a:pPr marL="514350" lvl="0" indent="-514350" algn="just">
              <a:buFont typeface="Wingdings" pitchFamily="2" charset="2"/>
              <a:buChar char="Ø"/>
            </a:pPr>
            <a:r>
              <a:rPr lang="en-US" sz="3800" b="1" dirty="0" smtClean="0">
                <a:solidFill>
                  <a:schemeClr val="tx1"/>
                </a:solidFill>
              </a:rPr>
              <a:t>Broken link building</a:t>
            </a:r>
            <a:r>
              <a:rPr lang="en-US" sz="3800" dirty="0" smtClean="0">
                <a:solidFill>
                  <a:schemeClr val="tx1"/>
                </a:solidFill>
              </a:rPr>
              <a:t>: </a:t>
            </a:r>
            <a:r>
              <a:rPr lang="ar-DZ" sz="4000" dirty="0" smtClean="0">
                <a:solidFill>
                  <a:schemeClr val="tx1"/>
                </a:solidFill>
              </a:rPr>
              <a:t>بناء الروابط المعطلة: </a:t>
            </a:r>
            <a:endParaRPr lang="ar-DZ" sz="3800" dirty="0" smtClean="0">
              <a:solidFill>
                <a:schemeClr val="tx1"/>
              </a:solidFill>
            </a:endParaRPr>
          </a:p>
          <a:p>
            <a:pPr marL="514350" lvl="0" indent="-514350" algn="just" rtl="1"/>
            <a:r>
              <a:rPr lang="ar-DZ" sz="3800" dirty="0" smtClean="0">
                <a:solidFill>
                  <a:schemeClr val="tx1"/>
                </a:solidFill>
              </a:rPr>
              <a:t>يتضمن ذلك العثور على الروابط المعطلة على مواقع الويب الأخرى وعرض استبدالها برابط إلى المحتوى الخاص بالمؤسسة. تتطلب هذه الإستراتيجية القليل من البحث والتواصل، ولكنها يمكن أن تكون وسيلة فعالة للحصول على روابط عالية الجودة.</a:t>
            </a:r>
          </a:p>
          <a:p>
            <a:pPr marL="514350" lvl="0" indent="-514350" algn="just">
              <a:buFont typeface="Wingdings" pitchFamily="2" charset="2"/>
              <a:buChar char="Ø"/>
            </a:pPr>
            <a:r>
              <a:rPr lang="en-US" sz="3800" b="1" dirty="0" smtClean="0">
                <a:solidFill>
                  <a:schemeClr val="tx1"/>
                </a:solidFill>
              </a:rPr>
              <a:t>Link reclamation</a:t>
            </a:r>
            <a:r>
              <a:rPr lang="en-US" sz="3800" dirty="0" smtClean="0">
                <a:solidFill>
                  <a:schemeClr val="tx1"/>
                </a:solidFill>
              </a:rPr>
              <a:t>: </a:t>
            </a:r>
            <a:r>
              <a:rPr lang="ar-DZ" sz="4000" dirty="0" smtClean="0">
                <a:solidFill>
                  <a:schemeClr val="tx1"/>
                </a:solidFill>
              </a:rPr>
              <a:t>المطالبة بالرابط</a:t>
            </a:r>
            <a:endParaRPr lang="ar-DZ" sz="3800" dirty="0" smtClean="0">
              <a:solidFill>
                <a:schemeClr val="tx1"/>
              </a:solidFill>
            </a:endParaRPr>
          </a:p>
          <a:p>
            <a:pPr marL="514350" lvl="0" indent="-514350" algn="just" rtl="1"/>
            <a:r>
              <a:rPr lang="ar-DZ" sz="3400" dirty="0" smtClean="0">
                <a:solidFill>
                  <a:schemeClr val="tx1"/>
                </a:solidFill>
              </a:rPr>
              <a:t>يتضمن ذلك العثور على إشارات لعلامتك التجارية أو موقع الويب الخاص بك على مواقع الويب الأخرى التي لا تتضمن رابطًا، ثم التواصل معهم لطلب إضافة رابط. يمكن أن تكون هذه الإستراتيجية فعالة بشكل خاص بالنسبة للعلامات التجارية الكبيرة التي تم ذكرها بشكل متكرر ولكن قد لا يكون لها روابط تؤدي إلى موقعها على الويب. </a:t>
            </a:r>
          </a:p>
          <a:p>
            <a:pPr marL="514350" lvl="0" indent="-514350" algn="just">
              <a:buFont typeface="Wingdings" pitchFamily="2" charset="2"/>
              <a:buChar char="Ø"/>
            </a:pPr>
            <a:r>
              <a:rPr lang="en-US" sz="3800" b="1" dirty="0" smtClean="0">
                <a:solidFill>
                  <a:schemeClr val="tx1"/>
                </a:solidFill>
              </a:rPr>
              <a:t>Creating link-worthy resources</a:t>
            </a:r>
            <a:r>
              <a:rPr lang="en-US" sz="3800" dirty="0" smtClean="0">
                <a:solidFill>
                  <a:schemeClr val="tx1"/>
                </a:solidFill>
              </a:rPr>
              <a:t>:</a:t>
            </a:r>
            <a:r>
              <a:rPr lang="ar-DZ" sz="4000" dirty="0" smtClean="0">
                <a:solidFill>
                  <a:schemeClr val="tx1"/>
                </a:solidFill>
              </a:rPr>
              <a:t>إنشاء موارد جديرة بالارتباط</a:t>
            </a:r>
            <a:endParaRPr lang="ar-DZ" sz="3800" dirty="0" smtClean="0">
              <a:solidFill>
                <a:schemeClr val="tx1"/>
              </a:solidFill>
            </a:endParaRPr>
          </a:p>
          <a:p>
            <a:pPr marL="514350" lvl="0" indent="-514350" algn="just" rtl="1"/>
            <a:r>
              <a:rPr lang="ar-DZ" sz="3800" dirty="0" smtClean="0">
                <a:solidFill>
                  <a:schemeClr val="tx1"/>
                </a:solidFill>
              </a:rPr>
              <a:t>يمكن أن يكون إنشاء موارد مثل الأدوات أو الآلات الحاسبة أو أي محتوى تفاعلي آخر طريقة فعالة لجذب الروابط بشكل طبيعي.</a:t>
            </a:r>
            <a:endParaRPr lang="fr-FR" sz="3800" dirty="0" smtClean="0">
              <a:solidFill>
                <a:schemeClr val="tx1"/>
              </a:solidFill>
            </a:endParaRPr>
          </a:p>
          <a:p>
            <a:pPr algn="l"/>
            <a:endParaRPr lang="en-US" b="1" dirty="0" smtClean="0">
              <a:solidFill>
                <a:schemeClr val="tx1"/>
              </a:solidFill>
            </a:endParaRPr>
          </a:p>
          <a:p>
            <a:pPr algn="just"/>
            <a:endParaRPr lang="fr-FR" sz="2800"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2857488" y="-24"/>
            <a:ext cx="3857652" cy="11430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just"/>
            <a:r>
              <a:rPr lang="en-US" sz="2800" b="1" dirty="0" smtClean="0">
                <a:solidFill>
                  <a:schemeClr val="tx1"/>
                </a:solidFill>
              </a:rPr>
              <a:t>Site-specific media buys</a:t>
            </a:r>
            <a:r>
              <a:rPr lang="en-US" sz="2800" dirty="0" smtClean="0">
                <a:solidFill>
                  <a:schemeClr val="tx1"/>
                </a:solidFill>
              </a:rPr>
              <a:t> refer to the practice of purchasing advertising space or time on a particular website or online platform. Rather than buying advertising space across a broad range of websites or platforms, site-specific media buys allow advertisers to target specific websites or platforms that align with their target audience or campaign goals. Here ads are seen by the intended audience ,which can lead to higher engagement rates and a better return on investment (ROI) for the advertiser.</a:t>
            </a:r>
            <a:endParaRPr lang="fr-FR" sz="2800" dirty="0" smtClean="0">
              <a:solidFill>
                <a:schemeClr val="tx1"/>
              </a:solidFill>
            </a:endParaRPr>
          </a:p>
          <a:p>
            <a:pPr lvl="0" algn="just"/>
            <a:r>
              <a:rPr lang="en-US" sz="2800" b="1" dirty="0" smtClean="0">
                <a:solidFill>
                  <a:schemeClr val="tx1"/>
                </a:solidFill>
              </a:rPr>
              <a:t>Ad networks</a:t>
            </a:r>
            <a:r>
              <a:rPr lang="en-US" sz="2800" dirty="0" smtClean="0">
                <a:solidFill>
                  <a:schemeClr val="tx1"/>
                </a:solidFill>
              </a:rPr>
              <a:t> are companies that connect advertisers with publishers who have available advertising space on their websites, mobile apps, or other digital platforms. Ad networks act as intermediaries between advertisers and publishers, providing a platform for advertisers to bid on ad space and for publishers to monetize their online content.</a:t>
            </a:r>
            <a:endParaRPr lang="en-US" sz="3100" dirty="0" smtClean="0">
              <a:solidFill>
                <a:schemeClr val="tx1"/>
              </a:solidFill>
            </a:endParaRPr>
          </a:p>
          <a:p>
            <a:pPr marL="514350" lvl="0" indent="-514350" algn="just">
              <a:buFont typeface="Wingdings" pitchFamily="2" charset="2"/>
              <a:buChar char="Ø"/>
            </a:pPr>
            <a:endParaRPr lang="en-US" sz="3400" b="1" dirty="0" smtClean="0">
              <a:solidFill>
                <a:schemeClr val="tx1"/>
              </a:solidFill>
            </a:endParaRPr>
          </a:p>
          <a:p>
            <a:pPr algn="l"/>
            <a:endParaRPr lang="en-US" b="1" dirty="0" smtClean="0">
              <a:solidFill>
                <a:schemeClr val="tx1"/>
              </a:solidFill>
            </a:endParaRPr>
          </a:p>
          <a:p>
            <a:pPr algn="just"/>
            <a:endParaRPr lang="fr-FR" sz="28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786050" y="0"/>
            <a:ext cx="3357585" cy="11144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92500"/>
          </a:bodyPr>
          <a:lstStyle/>
          <a:p>
            <a:endParaRPr lang="fr-FR" sz="3200" dirty="0" smtClean="0">
              <a:solidFill>
                <a:schemeClr val="tx1"/>
              </a:solidFill>
            </a:endParaRPr>
          </a:p>
          <a:p>
            <a:endParaRPr lang="fr-FR" dirty="0" smtClean="0">
              <a:solidFill>
                <a:schemeClr val="tx1"/>
              </a:solidFill>
            </a:endParaRPr>
          </a:p>
          <a:p>
            <a:pPr algn="just"/>
            <a:r>
              <a:rPr lang="en-US" sz="2800" b="1" dirty="0" smtClean="0">
                <a:solidFill>
                  <a:schemeClr val="tx1"/>
                </a:solidFill>
              </a:rPr>
              <a:t>Site-specific media buys</a:t>
            </a:r>
            <a:r>
              <a:rPr lang="en-US" sz="2800" dirty="0" smtClean="0">
                <a:solidFill>
                  <a:schemeClr val="tx1"/>
                </a:solidFill>
              </a:rPr>
              <a:t> </a:t>
            </a:r>
            <a:r>
              <a:rPr lang="ar-DZ" sz="2800" b="1" dirty="0" smtClean="0">
                <a:solidFill>
                  <a:schemeClr val="tx1"/>
                </a:solidFill>
              </a:rPr>
              <a:t>شراء الوسائط الخاصة بالموقع </a:t>
            </a:r>
          </a:p>
          <a:p>
            <a:pPr algn="just" rtl="1"/>
            <a:r>
              <a:rPr lang="ar-DZ" sz="2800" dirty="0" smtClean="0">
                <a:solidFill>
                  <a:schemeClr val="tx1"/>
                </a:solidFill>
              </a:rPr>
              <a:t>تشير إلى ممارسة شراء مساحة إعلانية أو وقت إعلاني على موقع ويب معين أو منصة عبر الإنترنت. بدلاً من شراء مساحة إعلانية عبر مجموعة واسعة من مواقع الويب أو الأنظمة الأساسية، تسمح عمليات شراء الوسائط الخاصة بالموقع للمعلنين باستهداف مواقع ويب أو منصات محددة تتوافق مع جمهورهم المستهدف أو أهداف الحملة. هنا يتم رؤية الإعلانات من قبل الجمهور المستهدف، مما قد يؤدي إلى ارتفاع معدلات المشاركة وتحسين عائد الاستثمار للمعلن.</a:t>
            </a:r>
          </a:p>
          <a:p>
            <a:pPr algn="just"/>
            <a:r>
              <a:rPr lang="en-US" sz="2800" b="1" dirty="0" smtClean="0">
                <a:solidFill>
                  <a:schemeClr val="tx1"/>
                </a:solidFill>
              </a:rPr>
              <a:t>Ad networks</a:t>
            </a:r>
            <a:r>
              <a:rPr lang="en-US" sz="2800" dirty="0" smtClean="0">
                <a:solidFill>
                  <a:schemeClr val="tx1"/>
                </a:solidFill>
              </a:rPr>
              <a:t> </a:t>
            </a:r>
            <a:r>
              <a:rPr lang="ar-DZ" sz="2800" b="1" dirty="0" smtClean="0">
                <a:solidFill>
                  <a:schemeClr val="tx1"/>
                </a:solidFill>
              </a:rPr>
              <a:t>شبكات</a:t>
            </a:r>
            <a:r>
              <a:rPr lang="ar-DZ" sz="2800" b="1" dirty="0" smtClean="0"/>
              <a:t> </a:t>
            </a:r>
            <a:r>
              <a:rPr lang="ar-DZ" sz="2800" b="1" dirty="0" smtClean="0">
                <a:solidFill>
                  <a:schemeClr val="tx1"/>
                </a:solidFill>
              </a:rPr>
              <a:t>الإعلانات</a:t>
            </a:r>
            <a:r>
              <a:rPr lang="ar-DZ" sz="2800" dirty="0" smtClean="0">
                <a:solidFill>
                  <a:schemeClr val="tx1"/>
                </a:solidFill>
              </a:rPr>
              <a:t> </a:t>
            </a:r>
          </a:p>
          <a:p>
            <a:pPr algn="just" rtl="1"/>
            <a:r>
              <a:rPr lang="ar-DZ" sz="2800" dirty="0" smtClean="0">
                <a:solidFill>
                  <a:schemeClr val="tx1"/>
                </a:solidFill>
              </a:rPr>
              <a:t>هي شركات تربط المعلنين بالناشرين الذين لديهم مساحة إعلانية متاحة على مواقعهم الإلكترونية أو تطبيقات الهاتف المحمول أو المنصات الرقمية الأخرى. تعمل شبكات الإعلانات كوسيط بين المعلنين والناشرين، حيث توفر منصة للمعلنين لتقديم عطاءات على المساحة الإعلانية وللناشرين لتحقيق الدخل من المحتوى الخاص بهم عبر الإنترنت.</a:t>
            </a:r>
            <a:r>
              <a:rPr lang="en-US" sz="2800" dirty="0" smtClean="0">
                <a:solidFill>
                  <a:schemeClr val="tx1"/>
                </a:solidFill>
              </a:rPr>
              <a:t>.</a:t>
            </a:r>
            <a:endParaRPr lang="en-US" sz="3100" dirty="0" smtClean="0">
              <a:solidFill>
                <a:schemeClr val="tx1"/>
              </a:solidFill>
            </a:endParaRPr>
          </a:p>
          <a:p>
            <a:pPr marL="514350" lvl="0" indent="-514350" algn="just">
              <a:buFont typeface="Wingdings" pitchFamily="2" charset="2"/>
              <a:buChar char="Ø"/>
            </a:pPr>
            <a:endParaRPr lang="en-US" sz="3400" b="1" dirty="0" smtClean="0">
              <a:solidFill>
                <a:schemeClr val="tx1"/>
              </a:solidFill>
            </a:endParaRPr>
          </a:p>
          <a:p>
            <a:pPr algn="l"/>
            <a:endParaRPr lang="en-US" b="1" dirty="0" smtClean="0">
              <a:solidFill>
                <a:schemeClr val="tx1"/>
              </a:solidFill>
            </a:endParaRPr>
          </a:p>
          <a:p>
            <a:pPr algn="just"/>
            <a:endParaRPr lang="fr-FR" sz="28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786050" y="0"/>
            <a:ext cx="3357585" cy="11144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a:bodyPr>
          <a:lstStyle/>
          <a:p>
            <a:endParaRPr lang="fr-FR" sz="3200" dirty="0" smtClean="0">
              <a:solidFill>
                <a:schemeClr val="tx1"/>
              </a:solidFill>
            </a:endParaRPr>
          </a:p>
          <a:p>
            <a:endParaRPr lang="fr-FR" dirty="0" smtClean="0">
              <a:solidFill>
                <a:schemeClr val="tx1"/>
              </a:solidFill>
            </a:endParaRPr>
          </a:p>
          <a:p>
            <a:pPr algn="just"/>
            <a:r>
              <a:rPr lang="en-US" sz="2800" b="1" dirty="0" smtClean="0">
                <a:solidFill>
                  <a:schemeClr val="tx1"/>
                </a:solidFill>
              </a:rPr>
              <a:t>A contra-deal</a:t>
            </a:r>
            <a:r>
              <a:rPr lang="en-US" sz="2800" dirty="0" smtClean="0">
                <a:solidFill>
                  <a:schemeClr val="tx1"/>
                </a:solidFill>
              </a:rPr>
              <a:t>, also known as a barter deal, is a type of transaction where two parties agree to exchange goods or services of equal value without exchanging any money. Instead, the parties agree to provide goods or services to each other, often in exchange for something that they need but cannot afford to pay for outright.</a:t>
            </a:r>
          </a:p>
          <a:p>
            <a:pPr algn="just"/>
            <a:r>
              <a:rPr lang="en-US" sz="2800" dirty="0" smtClean="0">
                <a:solidFill>
                  <a:schemeClr val="tx1"/>
                </a:solidFill>
              </a:rPr>
              <a:t>For example, a web designer might offer to design a website for a small business in exchange for accounting services, or a clothing company might offer free clothes to a popular fashion blogger in exchange for the blogger featuring the clothing in their blog or </a:t>
            </a:r>
            <a:r>
              <a:rPr lang="en-US" sz="2800" dirty="0" err="1" smtClean="0">
                <a:solidFill>
                  <a:schemeClr val="tx1"/>
                </a:solidFill>
              </a:rPr>
              <a:t>Instagram</a:t>
            </a:r>
            <a:r>
              <a:rPr lang="en-US" sz="2800" dirty="0" smtClean="0">
                <a:solidFill>
                  <a:schemeClr val="tx1"/>
                </a:solidFill>
              </a:rPr>
              <a:t> posts.</a:t>
            </a:r>
          </a:p>
          <a:p>
            <a:pPr algn="just"/>
            <a:r>
              <a:rPr lang="en-US" sz="2800" dirty="0" smtClean="0">
                <a:solidFill>
                  <a:schemeClr val="tx1"/>
                </a:solidFill>
              </a:rPr>
              <a:t> </a:t>
            </a:r>
            <a:endParaRPr lang="en-US" sz="3400" b="1" dirty="0" smtClean="0">
              <a:solidFill>
                <a:schemeClr val="tx1"/>
              </a:solidFill>
            </a:endParaRPr>
          </a:p>
          <a:p>
            <a:pPr algn="l"/>
            <a:endParaRPr lang="en-US" b="1" dirty="0" smtClean="0">
              <a:solidFill>
                <a:schemeClr val="tx1"/>
              </a:solidFill>
            </a:endParaRPr>
          </a:p>
          <a:p>
            <a:pPr algn="just"/>
            <a:endParaRPr lang="fr-FR" sz="28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786050" y="0"/>
            <a:ext cx="3357585" cy="11144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lnSpcReduction="10000"/>
          </a:bodyPr>
          <a:lstStyle/>
          <a:p>
            <a:endParaRPr lang="fr-FR" sz="3200" dirty="0" smtClean="0">
              <a:solidFill>
                <a:schemeClr val="tx1"/>
              </a:solidFill>
            </a:endParaRPr>
          </a:p>
          <a:p>
            <a:endParaRPr lang="fr-FR" dirty="0" smtClean="0">
              <a:solidFill>
                <a:schemeClr val="tx1"/>
              </a:solidFill>
            </a:endParaRPr>
          </a:p>
          <a:p>
            <a:pPr algn="just"/>
            <a:r>
              <a:rPr lang="en-US" sz="2800" b="1" dirty="0" smtClean="0">
                <a:solidFill>
                  <a:schemeClr val="tx1"/>
                </a:solidFill>
              </a:rPr>
              <a:t>A contra-deal</a:t>
            </a:r>
            <a:r>
              <a:rPr lang="en-US" sz="2800" dirty="0" smtClean="0">
                <a:solidFill>
                  <a:schemeClr val="tx1"/>
                </a:solidFill>
              </a:rPr>
              <a:t>, </a:t>
            </a:r>
            <a:r>
              <a:rPr lang="ar-DZ" sz="2800" b="1" dirty="0" smtClean="0">
                <a:solidFill>
                  <a:schemeClr val="tx1"/>
                </a:solidFill>
              </a:rPr>
              <a:t>صفقة التعاقد</a:t>
            </a:r>
          </a:p>
          <a:p>
            <a:pPr algn="just" rtl="1"/>
            <a:r>
              <a:rPr lang="ar-DZ" sz="3600" dirty="0" smtClean="0">
                <a:solidFill>
                  <a:schemeClr val="tx1"/>
                </a:solidFill>
              </a:rPr>
              <a:t>والمعروفة أيضًا باسم صفقة المقايضة، هي نوع من المعاملات حيث يتفق الطرفان على تبادل سلع أو خدمات ذات قيمة متساوية دون تبادل أي أموال. وبدلاً من ذلك، يتفق الطرفان على تقديم السلع أو الخدمات لبعضهما البعض، غالبًا مقابل شيء يحتاجون إليه ولكن لا يمكنهم دفع ثمنه بشكل مباشر. على سبيل المثال، قد يعرض مصمم الويب تصميم موقع ويب لشركة صغيرة مقابل خدمات المحاسبة، أو قد تقدم شركة ملابس ملابس مجانية لمدون أزياء شهير مقابل قيام المدون بعرض الملابس في مدونته أو منشوراته على </a:t>
            </a:r>
            <a:r>
              <a:rPr lang="fr-FR" sz="3600" dirty="0" err="1" smtClean="0">
                <a:solidFill>
                  <a:schemeClr val="tx1"/>
                </a:solidFill>
              </a:rPr>
              <a:t>Instagram</a:t>
            </a:r>
            <a:endParaRPr lang="en-US" sz="3400" b="1" dirty="0" smtClean="0">
              <a:solidFill>
                <a:schemeClr val="tx1"/>
              </a:solidFill>
            </a:endParaRPr>
          </a:p>
          <a:p>
            <a:pPr algn="l"/>
            <a:endParaRPr lang="en-US" b="1" dirty="0" smtClean="0">
              <a:solidFill>
                <a:schemeClr val="tx1"/>
              </a:solidFill>
            </a:endParaRPr>
          </a:p>
          <a:p>
            <a:pPr algn="just"/>
            <a:endParaRPr lang="fr-FR" sz="28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786050" y="0"/>
            <a:ext cx="3357585" cy="11144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algn="just"/>
            <a:r>
              <a:rPr lang="en-US" b="1" dirty="0" smtClean="0">
                <a:solidFill>
                  <a:schemeClr val="tx1"/>
                </a:solidFill>
              </a:rPr>
              <a:t>Behavioral targeting</a:t>
            </a:r>
            <a:r>
              <a:rPr lang="en-US" dirty="0" smtClean="0">
                <a:solidFill>
                  <a:schemeClr val="tx1"/>
                </a:solidFill>
              </a:rPr>
              <a:t> is a marketing technique that involves using data on an individual's online behavior to deliver targeted advertising to them. This is done by collecting information about a user's browsing habits, such as the websites they visit, the pages they view, the links they click, and the searches they perform. This information is then used to create a profile of the user's interests, preferences, and behaviors.</a:t>
            </a:r>
            <a:endParaRPr lang="en-US" b="1" dirty="0" smtClean="0">
              <a:solidFill>
                <a:schemeClr val="tx1"/>
              </a:solidFill>
            </a:endParaRPr>
          </a:p>
          <a:p>
            <a:pPr algn="just"/>
            <a:endParaRPr lang="fr-FR" sz="28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786050" y="0"/>
            <a:ext cx="3357585" cy="1285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algn="just"/>
            <a:r>
              <a:rPr lang="en-US" b="1" dirty="0" smtClean="0">
                <a:solidFill>
                  <a:schemeClr val="tx1"/>
                </a:solidFill>
              </a:rPr>
              <a:t>Behavioral targeting</a:t>
            </a:r>
            <a:r>
              <a:rPr lang="en-US" dirty="0" smtClean="0">
                <a:solidFill>
                  <a:schemeClr val="tx1"/>
                </a:solidFill>
              </a:rPr>
              <a:t> </a:t>
            </a:r>
            <a:r>
              <a:rPr lang="ar-DZ" b="1" dirty="0" smtClean="0">
                <a:solidFill>
                  <a:schemeClr val="tx1"/>
                </a:solidFill>
              </a:rPr>
              <a:t>الاستهداف السلوكي </a:t>
            </a:r>
          </a:p>
          <a:p>
            <a:pPr algn="just" rtl="1"/>
            <a:r>
              <a:rPr lang="ar-DZ" dirty="0" smtClean="0">
                <a:solidFill>
                  <a:schemeClr val="tx1"/>
                </a:solidFill>
              </a:rPr>
              <a:t>هو أسلوب تسويقي يتضمن استخدام البيانات المتعلقة بسلوك الفرد عبر الإنترنت لتقديم إعلانات مستهدفة له. ويتم ذلك عن طريق جمع معلومات حول عادات تصفح المستخدم، مثل مواقع الويب التي يزورها، والصفحات التي يعرضها، والروابط التي ينقر عليها، وعمليات البحث التي يقوم بها. يتم بعد ذلك استخدام هذه المعلومات لإنشاء ملف تعريف لاهتمامات المستخدم وتفضيلاته وسلوكياته.</a:t>
            </a:r>
            <a:endParaRPr lang="fr-FR" sz="28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786050" y="0"/>
            <a:ext cx="3357585" cy="1285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algn="just"/>
            <a:r>
              <a:rPr lang="en-US" b="1" dirty="0" smtClean="0">
                <a:solidFill>
                  <a:schemeClr val="tx1"/>
                </a:solidFill>
              </a:rPr>
              <a:t>Opt-in email</a:t>
            </a:r>
            <a:r>
              <a:rPr lang="en-US" dirty="0" smtClean="0">
                <a:solidFill>
                  <a:schemeClr val="tx1"/>
                </a:solidFill>
              </a:rPr>
              <a:t> </a:t>
            </a:r>
            <a:endParaRPr lang="ar-DZ" dirty="0" smtClean="0">
              <a:solidFill>
                <a:schemeClr val="tx1"/>
              </a:solidFill>
            </a:endParaRPr>
          </a:p>
          <a:p>
            <a:pPr algn="just"/>
            <a:r>
              <a:rPr lang="en-US" dirty="0" smtClean="0">
                <a:solidFill>
                  <a:schemeClr val="tx1"/>
                </a:solidFill>
              </a:rPr>
              <a:t>refers to a marketing strategy where individuals voluntarily provide their email address and agree to receive promotional or informational messages from a particular company or organization. This is usually done through a sign-up form on a website, where the individual enters their email address and gives explicit permission for the company to send them emails.</a:t>
            </a:r>
            <a:endParaRPr lang="fr-FR" dirty="0" smtClean="0">
              <a:solidFill>
                <a:schemeClr val="tx1"/>
              </a:solidFill>
            </a:endParaRPr>
          </a:p>
          <a:p>
            <a:pPr algn="just"/>
            <a:endParaRPr lang="fr-FR" sz="2800" dirty="0">
              <a:solidFill>
                <a:schemeClr val="tx1"/>
              </a:solidFill>
            </a:endParaRPr>
          </a:p>
        </p:txBody>
      </p:sp>
      <p:pic>
        <p:nvPicPr>
          <p:cNvPr id="5122" name="Picture 2"/>
          <p:cNvPicPr>
            <a:picLocks noChangeAspect="1" noChangeArrowheads="1"/>
          </p:cNvPicPr>
          <p:nvPr/>
        </p:nvPicPr>
        <p:blipFill>
          <a:blip r:embed="rId2"/>
          <a:srcRect/>
          <a:stretch>
            <a:fillRect/>
          </a:stretch>
        </p:blipFill>
        <p:spPr bwMode="auto">
          <a:xfrm>
            <a:off x="3071802" y="-24"/>
            <a:ext cx="3214709"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algn="just"/>
            <a:r>
              <a:rPr lang="en-US" b="1" dirty="0" smtClean="0">
                <a:solidFill>
                  <a:schemeClr val="tx1"/>
                </a:solidFill>
              </a:rPr>
              <a:t>Opt-in email</a:t>
            </a:r>
            <a:r>
              <a:rPr lang="en-US" dirty="0" smtClean="0">
                <a:solidFill>
                  <a:schemeClr val="tx1"/>
                </a:solidFill>
              </a:rPr>
              <a:t> </a:t>
            </a:r>
            <a:r>
              <a:rPr lang="ar-DZ" b="1" dirty="0" smtClean="0">
                <a:solidFill>
                  <a:schemeClr val="tx1"/>
                </a:solidFill>
              </a:rPr>
              <a:t>الاشتراك في البريد الإلكتروني </a:t>
            </a:r>
          </a:p>
          <a:p>
            <a:pPr algn="just" rtl="1"/>
            <a:r>
              <a:rPr lang="ar-DZ" sz="2800" dirty="0" smtClean="0">
                <a:solidFill>
                  <a:schemeClr val="tx1"/>
                </a:solidFill>
              </a:rPr>
              <a:t>تشير إلى استراتيجية التسويق التي يقدم من خلالها الأفراد طوعًا عنوان بريدهم الإلكتروني ويوافقون على تلقي رسائل ترويجية أو إعلامية من شركة أو مؤسسة معينة. يتم ذلك عادةً من خلال نموذج الاشتراك على موقع الويب، حيث يقوم الفرد بإدخال عنوان بريده الإلكتروني ويمنح إذنًا صريحًا للشركة لإرسال رسائل البريد الإلكتروني إليه.</a:t>
            </a:r>
            <a:endParaRPr lang="fr-FR" sz="2800" dirty="0">
              <a:solidFill>
                <a:schemeClr val="tx1"/>
              </a:solidFill>
            </a:endParaRPr>
          </a:p>
        </p:txBody>
      </p:sp>
      <p:pic>
        <p:nvPicPr>
          <p:cNvPr id="5122" name="Picture 2"/>
          <p:cNvPicPr>
            <a:picLocks noChangeAspect="1" noChangeArrowheads="1"/>
          </p:cNvPicPr>
          <p:nvPr/>
        </p:nvPicPr>
        <p:blipFill>
          <a:blip r:embed="rId2"/>
          <a:srcRect/>
          <a:stretch>
            <a:fillRect/>
          </a:stretch>
        </p:blipFill>
        <p:spPr bwMode="auto">
          <a:xfrm>
            <a:off x="3071802" y="-24"/>
            <a:ext cx="3214709"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92500"/>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lvl="0" algn="just"/>
            <a:r>
              <a:rPr lang="en-US" b="1" dirty="0" smtClean="0">
                <a:solidFill>
                  <a:schemeClr val="tx1"/>
                </a:solidFill>
              </a:rPr>
              <a:t>Social Media Marketing</a:t>
            </a:r>
            <a:r>
              <a:rPr lang="en-US" dirty="0" smtClean="0">
                <a:solidFill>
                  <a:schemeClr val="tx1"/>
                </a:solidFill>
              </a:rPr>
              <a:t> - using social media platforms such as </a:t>
            </a:r>
            <a:r>
              <a:rPr lang="en-US" dirty="0" err="1" smtClean="0">
                <a:solidFill>
                  <a:schemeClr val="tx1"/>
                </a:solidFill>
              </a:rPr>
              <a:t>Facebook</a:t>
            </a:r>
            <a:r>
              <a:rPr lang="en-US" dirty="0" smtClean="0">
                <a:solidFill>
                  <a:schemeClr val="tx1"/>
                </a:solidFill>
              </a:rPr>
              <a:t>, LinkedIn, and Twitter to engage with potential customers and promote your business.</a:t>
            </a:r>
          </a:p>
          <a:p>
            <a:pPr lvl="0" algn="just"/>
            <a:r>
              <a:rPr lang="en-US" b="1" dirty="0" smtClean="0">
                <a:solidFill>
                  <a:schemeClr val="tx1"/>
                </a:solidFill>
              </a:rPr>
              <a:t>A viral campaign </a:t>
            </a:r>
            <a:r>
              <a:rPr lang="en-US" dirty="0" smtClean="0">
                <a:solidFill>
                  <a:schemeClr val="tx1"/>
                </a:solidFill>
              </a:rPr>
              <a:t>is a marketing strategy that seeks to promote a product, service, or brand by creating a message that spreads quickly and extensively through social media and other online channels. The goal of a viral campaign is to generate buzz and excitement around a product or service, with the ultimate aim of increasing sales or brand awareness.</a:t>
            </a:r>
            <a:endParaRPr lang="fr-FR" dirty="0" smtClean="0">
              <a:solidFill>
                <a:schemeClr val="tx1"/>
              </a:solidFill>
            </a:endParaRPr>
          </a:p>
          <a:p>
            <a:pPr algn="just"/>
            <a:endParaRPr lang="fr-FR" sz="28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2786050" y="-24"/>
            <a:ext cx="3357586"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a:solidFill>
                  <a:schemeClr val="tx1"/>
                </a:solidFill>
              </a:rPr>
              <a:t>2</a:t>
            </a:r>
            <a:r>
              <a:rPr lang="en-US" dirty="0" smtClean="0">
                <a:solidFill>
                  <a:schemeClr val="tx1"/>
                </a:solidFill>
              </a:rPr>
              <a:t>) modern-marketing </a:t>
            </a:r>
            <a:r>
              <a:rPr lang="en-US" dirty="0">
                <a:solidFill>
                  <a:schemeClr val="tx1"/>
                </a:solidFill>
              </a:rPr>
              <a:t>concept places the customer at the heart of </a:t>
            </a:r>
            <a:r>
              <a:rPr lang="en-US" dirty="0" smtClean="0">
                <a:solidFill>
                  <a:schemeClr val="tx1"/>
                </a:solidFill>
              </a:rPr>
              <a:t>all marketing activity. </a:t>
            </a:r>
          </a:p>
          <a:p>
            <a:pPr algn="just"/>
            <a:endParaRPr lang="en-US" dirty="0" smtClean="0">
              <a:solidFill>
                <a:schemeClr val="tx1"/>
              </a:solidFill>
            </a:endParaRPr>
          </a:p>
          <a:p>
            <a:r>
              <a:rPr lang="en-US" b="1" dirty="0" smtClean="0">
                <a:solidFill>
                  <a:schemeClr val="tx1"/>
                </a:solidFill>
              </a:rPr>
              <a:t>Customer-centric marketing </a:t>
            </a:r>
          </a:p>
          <a:p>
            <a:endParaRPr lang="en-US" dirty="0">
              <a:solidFill>
                <a:schemeClr val="tx1"/>
              </a:solidFill>
            </a:endParaRPr>
          </a:p>
          <a:p>
            <a:pPr algn="just"/>
            <a:r>
              <a:rPr lang="en-US" dirty="0" smtClean="0">
                <a:solidFill>
                  <a:schemeClr val="tx1"/>
                </a:solidFill>
              </a:rPr>
              <a:t>By </a:t>
            </a:r>
            <a:r>
              <a:rPr lang="en-US" dirty="0">
                <a:solidFill>
                  <a:schemeClr val="tx1"/>
                </a:solidFill>
              </a:rPr>
              <a:t>‘customer-centric</a:t>
            </a:r>
            <a:r>
              <a:rPr lang="en-US" dirty="0" smtClean="0">
                <a:solidFill>
                  <a:schemeClr val="tx1"/>
                </a:solidFill>
              </a:rPr>
              <a:t>’</a:t>
            </a:r>
            <a:r>
              <a:rPr lang="en-US" b="1" dirty="0" smtClean="0">
                <a:solidFill>
                  <a:schemeClr val="tx1"/>
                </a:solidFill>
              </a:rPr>
              <a:t> </a:t>
            </a:r>
            <a:r>
              <a:rPr lang="en-US" dirty="0" smtClean="0">
                <a:solidFill>
                  <a:schemeClr val="tx1"/>
                </a:solidFill>
              </a:rPr>
              <a:t>we </a:t>
            </a:r>
            <a:r>
              <a:rPr lang="en-US" dirty="0">
                <a:solidFill>
                  <a:schemeClr val="tx1"/>
                </a:solidFill>
              </a:rPr>
              <a:t>mean the capability digital media give </a:t>
            </a:r>
            <a:r>
              <a:rPr lang="en-US" dirty="0" smtClean="0">
                <a:solidFill>
                  <a:schemeClr val="tx1"/>
                </a:solidFill>
              </a:rPr>
              <a:t>marketers to </a:t>
            </a:r>
            <a:r>
              <a:rPr lang="en-US" dirty="0">
                <a:solidFill>
                  <a:schemeClr val="tx1"/>
                </a:solidFill>
              </a:rPr>
              <a:t>better understand and tailor propositions to individual customers</a:t>
            </a:r>
            <a:endParaRPr lang="fr-FR"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92500"/>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lvl="0" algn="just"/>
            <a:r>
              <a:rPr lang="en-US" b="1" dirty="0" smtClean="0">
                <a:solidFill>
                  <a:schemeClr val="tx1"/>
                </a:solidFill>
              </a:rPr>
              <a:t>Social Media Marketing</a:t>
            </a:r>
            <a:r>
              <a:rPr lang="ar-DZ" b="1" dirty="0" smtClean="0">
                <a:solidFill>
                  <a:schemeClr val="tx1"/>
                </a:solidFill>
              </a:rPr>
              <a:t> </a:t>
            </a:r>
            <a:r>
              <a:rPr lang="en-US" dirty="0" smtClean="0">
                <a:solidFill>
                  <a:schemeClr val="tx1"/>
                </a:solidFill>
              </a:rPr>
              <a:t> </a:t>
            </a:r>
            <a:r>
              <a:rPr lang="ar-DZ" dirty="0" smtClean="0">
                <a:solidFill>
                  <a:schemeClr val="tx1"/>
                </a:solidFill>
              </a:rPr>
              <a:t> </a:t>
            </a:r>
            <a:r>
              <a:rPr lang="ar-DZ" b="1" dirty="0" smtClean="0">
                <a:solidFill>
                  <a:schemeClr val="tx1"/>
                </a:solidFill>
              </a:rPr>
              <a:t>تسويق مواقع التواصل الاجتماعي</a:t>
            </a:r>
          </a:p>
          <a:p>
            <a:pPr lvl="0" algn="just" rtl="1"/>
            <a:r>
              <a:rPr lang="ar-DZ" dirty="0" smtClean="0">
                <a:solidFill>
                  <a:schemeClr val="tx1"/>
                </a:solidFill>
              </a:rPr>
              <a:t>استخدام منصات التواصل الاجتماعي مثل </a:t>
            </a:r>
            <a:r>
              <a:rPr lang="fr-FR" dirty="0" err="1" smtClean="0">
                <a:solidFill>
                  <a:schemeClr val="tx1"/>
                </a:solidFill>
              </a:rPr>
              <a:t>Facebook</a:t>
            </a:r>
            <a:r>
              <a:rPr lang="fr-FR" dirty="0" smtClean="0">
                <a:solidFill>
                  <a:schemeClr val="tx1"/>
                </a:solidFill>
              </a:rPr>
              <a:t> </a:t>
            </a:r>
            <a:r>
              <a:rPr lang="ar-DZ" dirty="0" smtClean="0">
                <a:solidFill>
                  <a:schemeClr val="tx1"/>
                </a:solidFill>
              </a:rPr>
              <a:t> و</a:t>
            </a:r>
            <a:r>
              <a:rPr lang="fr-FR" dirty="0" err="1" smtClean="0">
                <a:solidFill>
                  <a:schemeClr val="tx1"/>
                </a:solidFill>
              </a:rPr>
              <a:t>LinkedIn</a:t>
            </a:r>
            <a:r>
              <a:rPr lang="fr-FR" dirty="0" smtClean="0">
                <a:solidFill>
                  <a:schemeClr val="tx1"/>
                </a:solidFill>
              </a:rPr>
              <a:t> </a:t>
            </a:r>
            <a:r>
              <a:rPr lang="ar-DZ" dirty="0" smtClean="0">
                <a:solidFill>
                  <a:schemeClr val="tx1"/>
                </a:solidFill>
              </a:rPr>
              <a:t>و</a:t>
            </a:r>
            <a:r>
              <a:rPr lang="fr-FR" dirty="0" err="1" smtClean="0">
                <a:solidFill>
                  <a:schemeClr val="tx1"/>
                </a:solidFill>
              </a:rPr>
              <a:t>Twitter</a:t>
            </a:r>
            <a:r>
              <a:rPr lang="fr-FR" dirty="0" smtClean="0">
                <a:solidFill>
                  <a:schemeClr val="tx1"/>
                </a:solidFill>
              </a:rPr>
              <a:t> </a:t>
            </a:r>
            <a:r>
              <a:rPr lang="ar-DZ" dirty="0" smtClean="0">
                <a:solidFill>
                  <a:schemeClr val="tx1"/>
                </a:solidFill>
              </a:rPr>
              <a:t> للتواصل مع العملاء المحتملين والترويج لأعمال المؤسسة.</a:t>
            </a:r>
            <a:endParaRPr lang="en-US" dirty="0" smtClean="0">
              <a:solidFill>
                <a:schemeClr val="tx1"/>
              </a:solidFill>
            </a:endParaRPr>
          </a:p>
          <a:p>
            <a:pPr lvl="0" algn="just"/>
            <a:r>
              <a:rPr lang="en-US" b="1" dirty="0" smtClean="0">
                <a:solidFill>
                  <a:schemeClr val="tx1"/>
                </a:solidFill>
              </a:rPr>
              <a:t>A viral campaign</a:t>
            </a:r>
            <a:r>
              <a:rPr lang="ar-DZ" b="1" dirty="0" smtClean="0">
                <a:solidFill>
                  <a:schemeClr val="tx1"/>
                </a:solidFill>
              </a:rPr>
              <a:t>الحملة الفيروسية </a:t>
            </a:r>
          </a:p>
          <a:p>
            <a:pPr lvl="0" algn="just" rtl="1"/>
            <a:r>
              <a:rPr lang="ar-DZ" dirty="0" smtClean="0">
                <a:solidFill>
                  <a:schemeClr val="tx1"/>
                </a:solidFill>
              </a:rPr>
              <a:t>هي استراتيجية تسويقية تسعى إلى الترويج لمنتج أو خدمة أو علامة تجارية من خلال إنشاء رسالة تنتشر بسرعة وعلى نطاق واسع عبر وسائل التواصل الاجتماعي والقنوات الأخرى عبر الإنترنت. الهدف من الحملة الفيروسية هو إثارة الضجة والإثارة حول منتج أو خدمة، بهدف نهائي هو زيادة المبيعات أو الوعي بالعلامة التجارية.</a:t>
            </a:r>
            <a:endParaRPr lang="fr-FR" sz="28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2786050" y="-24"/>
            <a:ext cx="3357586"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lvl="0" algn="just"/>
            <a:endParaRPr lang="en-US" b="1" dirty="0" smtClean="0">
              <a:solidFill>
                <a:schemeClr val="tx1"/>
              </a:solidFill>
            </a:endParaRPr>
          </a:p>
          <a:p>
            <a:pPr algn="just"/>
            <a:r>
              <a:rPr lang="en-US" sz="3000" b="1" dirty="0" smtClean="0">
                <a:solidFill>
                  <a:schemeClr val="tx1"/>
                </a:solidFill>
              </a:rPr>
              <a:t>Audience participation </a:t>
            </a:r>
            <a:r>
              <a:rPr lang="en-US" sz="3000" dirty="0" smtClean="0">
                <a:solidFill>
                  <a:schemeClr val="tx1"/>
                </a:solidFill>
              </a:rPr>
              <a:t>refers to the involvement of individuals or groups in a live event, such as a presentation, workshop, or performance. It can be as simple as asking for a show of hands or as complex as interactive activities that require active engagement from the audience. Audience participation can serve several purposes, such as:</a:t>
            </a:r>
          </a:p>
          <a:p>
            <a:pPr lvl="3" algn="just">
              <a:buFont typeface="Wingdings" pitchFamily="2" charset="2"/>
              <a:buChar char="Ø"/>
            </a:pPr>
            <a:r>
              <a:rPr lang="en-US" sz="2600" dirty="0" smtClean="0">
                <a:solidFill>
                  <a:schemeClr val="tx1"/>
                </a:solidFill>
              </a:rPr>
              <a:t>Enhancing engagement:</a:t>
            </a:r>
          </a:p>
          <a:p>
            <a:pPr lvl="3" algn="just">
              <a:buFont typeface="Wingdings" pitchFamily="2" charset="2"/>
              <a:buChar char="Ø"/>
            </a:pPr>
            <a:r>
              <a:rPr lang="en-US" sz="2600" dirty="0" smtClean="0">
                <a:solidFill>
                  <a:schemeClr val="tx1"/>
                </a:solidFill>
              </a:rPr>
              <a:t>Improving learning:</a:t>
            </a:r>
          </a:p>
          <a:p>
            <a:pPr lvl="3" algn="just">
              <a:buFont typeface="Wingdings" pitchFamily="2" charset="2"/>
              <a:buChar char="Ø"/>
            </a:pPr>
            <a:r>
              <a:rPr lang="en-US" sz="2600" dirty="0" smtClean="0">
                <a:solidFill>
                  <a:schemeClr val="tx1"/>
                </a:solidFill>
              </a:rPr>
              <a:t>Building community:</a:t>
            </a:r>
          </a:p>
          <a:p>
            <a:pPr lvl="3" algn="just">
              <a:buFont typeface="Wingdings" pitchFamily="2" charset="2"/>
              <a:buChar char="Ø"/>
            </a:pPr>
            <a:r>
              <a:rPr lang="en-US" sz="2600" dirty="0" smtClean="0">
                <a:solidFill>
                  <a:schemeClr val="tx1"/>
                </a:solidFill>
              </a:rPr>
              <a:t>Generating ideas and feedback</a:t>
            </a:r>
            <a:endParaRPr lang="en-US" sz="26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2786050" y="-24"/>
            <a:ext cx="3357586"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lvl="0" algn="just"/>
            <a:endParaRPr lang="en-US" b="1" dirty="0" smtClean="0">
              <a:solidFill>
                <a:schemeClr val="tx1"/>
              </a:solidFill>
            </a:endParaRPr>
          </a:p>
          <a:p>
            <a:pPr algn="just"/>
            <a:r>
              <a:rPr lang="en-US" sz="3000" b="1" dirty="0" smtClean="0">
                <a:solidFill>
                  <a:schemeClr val="tx1"/>
                </a:solidFill>
              </a:rPr>
              <a:t>Audience participation</a:t>
            </a:r>
            <a:r>
              <a:rPr lang="ar-DZ" sz="2800" b="1" dirty="0" smtClean="0">
                <a:solidFill>
                  <a:schemeClr val="tx1"/>
                </a:solidFill>
              </a:rPr>
              <a:t>مشاركة الجمهور </a:t>
            </a:r>
            <a:endParaRPr lang="ar-DZ" sz="3000" b="1" dirty="0" smtClean="0">
              <a:solidFill>
                <a:schemeClr val="tx1"/>
              </a:solidFill>
            </a:endParaRPr>
          </a:p>
          <a:p>
            <a:pPr algn="just" rtl="1"/>
            <a:r>
              <a:rPr lang="ar-DZ" sz="2800" dirty="0" smtClean="0">
                <a:solidFill>
                  <a:schemeClr val="tx1"/>
                </a:solidFill>
              </a:rPr>
              <a:t>يشير إلى مشاركة الأفراد أو المجموعات في حدث مباشر، مثل العرض التقديمي أو ورشة عمل أو أداء. يمكن أن يكون الأمر بسيطًا مثل طلب رفع الأيدي أو معقدًا مثل الأنشطة التفاعلية التي تتطلب مشاركة نشطة من الجمهور. </a:t>
            </a:r>
          </a:p>
          <a:p>
            <a:pPr algn="just" rtl="1"/>
            <a:r>
              <a:rPr lang="ar-DZ" sz="2800" dirty="0" smtClean="0">
                <a:solidFill>
                  <a:schemeClr val="tx1"/>
                </a:solidFill>
              </a:rPr>
              <a:t>يمكن لمشاركة الجمهور أن تخدم عدة أغراض، مثل: تعزيز المشاركة، تحسين التعلم، بناء المجتمع، توليد الأفكار والتغذية الراجعة</a:t>
            </a:r>
            <a:endParaRPr lang="en-US" sz="26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2786050" y="-24"/>
            <a:ext cx="3357586"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77500" lnSpcReduction="20000"/>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lvl="0" algn="just"/>
            <a:endParaRPr lang="en-US" b="1" dirty="0" smtClean="0">
              <a:solidFill>
                <a:schemeClr val="tx1"/>
              </a:solidFill>
            </a:endParaRPr>
          </a:p>
          <a:p>
            <a:pPr lvl="0" algn="just"/>
            <a:r>
              <a:rPr lang="en-US" b="1" dirty="0" smtClean="0">
                <a:solidFill>
                  <a:schemeClr val="tx1"/>
                </a:solidFill>
              </a:rPr>
              <a:t>Managing social presence</a:t>
            </a:r>
            <a:r>
              <a:rPr lang="en-US" dirty="0" smtClean="0">
                <a:solidFill>
                  <a:schemeClr val="tx1"/>
                </a:solidFill>
              </a:rPr>
              <a:t> involves creating and maintaining a consistent and effective online presence across various social media platforms. Social media has become a critical component of modern-day marketing strategies, as it offers businesses an opportunity to engage with customers, build brand awareness, and drive sales. </a:t>
            </a:r>
            <a:r>
              <a:rPr lang="en-US" sz="2800" dirty="0" smtClean="0">
                <a:solidFill>
                  <a:schemeClr val="tx1"/>
                </a:solidFill>
              </a:rPr>
              <a:t>Here are some tips for managing social presence:</a:t>
            </a:r>
          </a:p>
          <a:p>
            <a:pPr marL="514350" indent="-514350" algn="just">
              <a:buFont typeface="+mj-lt"/>
              <a:buAutoNum type="arabicPeriod"/>
            </a:pPr>
            <a:r>
              <a:rPr lang="en-US" sz="2800" dirty="0" smtClean="0">
                <a:solidFill>
                  <a:schemeClr val="tx1"/>
                </a:solidFill>
              </a:rPr>
              <a:t>Determine your target audience:</a:t>
            </a:r>
          </a:p>
          <a:p>
            <a:pPr marL="514350" indent="-514350" algn="just">
              <a:buFont typeface="+mj-lt"/>
              <a:buAutoNum type="arabicPeriod"/>
            </a:pPr>
            <a:r>
              <a:rPr lang="en-US" sz="2800" dirty="0" smtClean="0">
                <a:solidFill>
                  <a:schemeClr val="tx1"/>
                </a:solidFill>
              </a:rPr>
              <a:t>Choose the right platforms:</a:t>
            </a:r>
          </a:p>
          <a:p>
            <a:pPr marL="514350" indent="-514350" algn="just">
              <a:buFont typeface="+mj-lt"/>
              <a:buAutoNum type="arabicPeriod"/>
            </a:pPr>
            <a:r>
              <a:rPr lang="en-US" sz="2800" dirty="0" smtClean="0">
                <a:solidFill>
                  <a:schemeClr val="tx1"/>
                </a:solidFill>
              </a:rPr>
              <a:t>Develop a content strategy:</a:t>
            </a:r>
          </a:p>
          <a:p>
            <a:pPr marL="514350" indent="-514350" algn="just">
              <a:buFont typeface="+mj-lt"/>
              <a:buAutoNum type="arabicPeriod"/>
            </a:pPr>
            <a:r>
              <a:rPr lang="en-US" sz="2800" dirty="0" smtClean="0">
                <a:solidFill>
                  <a:schemeClr val="tx1"/>
                </a:solidFill>
              </a:rPr>
              <a:t>Engage with your audience</a:t>
            </a:r>
          </a:p>
          <a:p>
            <a:pPr marL="514350" indent="-514350" algn="just">
              <a:buFont typeface="+mj-lt"/>
              <a:buAutoNum type="arabicPeriod"/>
            </a:pPr>
            <a:r>
              <a:rPr lang="en-US" sz="2800" dirty="0" smtClean="0">
                <a:solidFill>
                  <a:schemeClr val="tx1"/>
                </a:solidFill>
              </a:rPr>
              <a:t>Monitor your online reputation: Keep an eye on what people are saying about your brand online and respond to negative comments or reviews promptly.</a:t>
            </a:r>
          </a:p>
          <a:p>
            <a:pPr marL="514350" indent="-514350" algn="just">
              <a:buFont typeface="+mj-lt"/>
              <a:buAutoNum type="arabicPeriod"/>
            </a:pPr>
            <a:r>
              <a:rPr lang="en-US" sz="2800" dirty="0" smtClean="0">
                <a:solidFill>
                  <a:schemeClr val="tx1"/>
                </a:solidFill>
              </a:rPr>
              <a:t>Analyze your results: Regularly track your social media metrics to measure the effectiveness of your social media strategy and adjust your approach accordingly.</a:t>
            </a:r>
          </a:p>
          <a:p>
            <a:pPr lvl="0" algn="just"/>
            <a:endParaRPr lang="fr-FR" sz="28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2786050" y="-24"/>
            <a:ext cx="3357586"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77500" lnSpcReduction="20000"/>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lvl="0" algn="just"/>
            <a:endParaRPr lang="en-US" b="1" dirty="0" smtClean="0">
              <a:solidFill>
                <a:schemeClr val="tx1"/>
              </a:solidFill>
            </a:endParaRPr>
          </a:p>
          <a:p>
            <a:pPr lvl="0" algn="just"/>
            <a:r>
              <a:rPr lang="en-US" b="1" dirty="0" smtClean="0">
                <a:solidFill>
                  <a:schemeClr val="tx1"/>
                </a:solidFill>
              </a:rPr>
              <a:t>Managing social presence</a:t>
            </a:r>
            <a:r>
              <a:rPr lang="ar-DZ" b="1" dirty="0" smtClean="0">
                <a:solidFill>
                  <a:schemeClr val="tx1"/>
                </a:solidFill>
              </a:rPr>
              <a:t>إدارة التواجد الاجتماعي </a:t>
            </a:r>
          </a:p>
          <a:p>
            <a:pPr lvl="0" algn="just" rtl="1"/>
            <a:r>
              <a:rPr lang="ar-DZ" dirty="0" smtClean="0">
                <a:solidFill>
                  <a:schemeClr val="tx1"/>
                </a:solidFill>
              </a:rPr>
              <a:t>يتضمن إنشاء والحفاظ على تواجد ثابت وفعال عبر الإنترنت عبر منصات التواصل الاجتماعي المختلفة. أصبحت وسائل التواصل الاجتماعي عنصرا حاسما في استراتيجيات التسويق الحديثة، لأنها توفر للشركات فرصة للتفاعل مع العملاء، وبناء الوعي بالعلامة التجارية، وزيادة المبيعات. فيما يلي بعض النصائح لإدارة التواجد الاجتماعي:</a:t>
            </a:r>
            <a:endParaRPr lang="en-US" sz="2800" dirty="0" smtClean="0">
              <a:solidFill>
                <a:schemeClr val="tx1"/>
              </a:solidFill>
            </a:endParaRPr>
          </a:p>
          <a:p>
            <a:pPr marL="514350" indent="-514350" algn="just">
              <a:buFont typeface="+mj-lt"/>
              <a:buAutoNum type="arabicPeriod"/>
            </a:pPr>
            <a:r>
              <a:rPr lang="en-US" sz="2800" dirty="0" smtClean="0">
                <a:solidFill>
                  <a:schemeClr val="tx1"/>
                </a:solidFill>
              </a:rPr>
              <a:t>Determine your target audience:</a:t>
            </a:r>
          </a:p>
          <a:p>
            <a:pPr marL="514350" indent="-514350" algn="just">
              <a:buFont typeface="+mj-lt"/>
              <a:buAutoNum type="arabicPeriod"/>
            </a:pPr>
            <a:r>
              <a:rPr lang="en-US" sz="2800" dirty="0" smtClean="0">
                <a:solidFill>
                  <a:schemeClr val="tx1"/>
                </a:solidFill>
              </a:rPr>
              <a:t>Choose the right platforms:</a:t>
            </a:r>
          </a:p>
          <a:p>
            <a:pPr marL="514350" indent="-514350" algn="just">
              <a:buFont typeface="+mj-lt"/>
              <a:buAutoNum type="arabicPeriod"/>
            </a:pPr>
            <a:r>
              <a:rPr lang="en-US" sz="2800" dirty="0" smtClean="0">
                <a:solidFill>
                  <a:schemeClr val="tx1"/>
                </a:solidFill>
              </a:rPr>
              <a:t>Develop a content strategy:</a:t>
            </a:r>
          </a:p>
          <a:p>
            <a:pPr marL="514350" indent="-514350" algn="just">
              <a:buFont typeface="+mj-lt"/>
              <a:buAutoNum type="arabicPeriod"/>
            </a:pPr>
            <a:r>
              <a:rPr lang="en-US" sz="2800" dirty="0" smtClean="0">
                <a:solidFill>
                  <a:schemeClr val="tx1"/>
                </a:solidFill>
              </a:rPr>
              <a:t>Engage with your audience</a:t>
            </a:r>
          </a:p>
          <a:p>
            <a:pPr marL="514350" indent="-514350" algn="just">
              <a:buFont typeface="+mj-lt"/>
              <a:buAutoNum type="arabicPeriod"/>
            </a:pPr>
            <a:r>
              <a:rPr lang="en-US" sz="2800" dirty="0" smtClean="0">
                <a:solidFill>
                  <a:schemeClr val="tx1"/>
                </a:solidFill>
              </a:rPr>
              <a:t>Monitor your online reputation: Keep an eye on what people are saying about your brand online and respond to negative comments or reviews promptly.</a:t>
            </a:r>
          </a:p>
          <a:p>
            <a:pPr marL="514350" indent="-514350" algn="just">
              <a:buFont typeface="+mj-lt"/>
              <a:buAutoNum type="arabicPeriod"/>
            </a:pPr>
            <a:r>
              <a:rPr lang="en-US" sz="2800" dirty="0" smtClean="0">
                <a:solidFill>
                  <a:schemeClr val="tx1"/>
                </a:solidFill>
              </a:rPr>
              <a:t>Analyze your results: Regularly track your social media metrics to measure the effectiveness of your social media strategy and adjust your approach accordingly.</a:t>
            </a:r>
          </a:p>
          <a:p>
            <a:pPr lvl="0" algn="just"/>
            <a:endParaRPr lang="fr-FR" sz="28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2786050" y="-24"/>
            <a:ext cx="3357586"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r>
              <a:rPr lang="fr-FR" b="1" dirty="0">
                <a:solidFill>
                  <a:schemeClr val="tx1"/>
                </a:solidFill>
              </a:rPr>
              <a:t>?</a:t>
            </a:r>
            <a:endParaRPr lang="fr-FR" b="1" dirty="0" smtClean="0">
              <a:solidFill>
                <a:schemeClr val="tx1"/>
              </a:solidFill>
            </a:endParaRPr>
          </a:p>
          <a:p>
            <a:endParaRPr lang="fr-FR" b="1" dirty="0"/>
          </a:p>
          <a:p>
            <a:pPr algn="just"/>
            <a:r>
              <a:rPr lang="en-US" dirty="0">
                <a:solidFill>
                  <a:schemeClr val="tx1"/>
                </a:solidFill>
              </a:rPr>
              <a:t>To help develop a strategy to reach and </a:t>
            </a:r>
            <a:r>
              <a:rPr lang="en-US" dirty="0" smtClean="0">
                <a:solidFill>
                  <a:schemeClr val="tx1"/>
                </a:solidFill>
              </a:rPr>
              <a:t>influence potential </a:t>
            </a:r>
            <a:r>
              <a:rPr lang="en-US" dirty="0">
                <a:solidFill>
                  <a:schemeClr val="tx1"/>
                </a:solidFill>
              </a:rPr>
              <a:t>customers online, </a:t>
            </a:r>
            <a:r>
              <a:rPr lang="en-US" dirty="0" smtClean="0">
                <a:solidFill>
                  <a:schemeClr val="tx1"/>
                </a:solidFill>
              </a:rPr>
              <a:t>three </a:t>
            </a:r>
            <a:r>
              <a:rPr lang="en-US" dirty="0">
                <a:solidFill>
                  <a:schemeClr val="tx1"/>
                </a:solidFill>
              </a:rPr>
              <a:t>main types of media </a:t>
            </a:r>
            <a:r>
              <a:rPr lang="en-US" dirty="0" smtClean="0">
                <a:solidFill>
                  <a:schemeClr val="tx1"/>
                </a:solidFill>
              </a:rPr>
              <a:t>channels marketers </a:t>
            </a:r>
            <a:r>
              <a:rPr lang="en-US" dirty="0">
                <a:solidFill>
                  <a:schemeClr val="tx1"/>
                </a:solidFill>
              </a:rPr>
              <a:t>need to consider </a:t>
            </a:r>
            <a:r>
              <a:rPr lang="en-US" dirty="0" smtClean="0">
                <a:solidFill>
                  <a:schemeClr val="tx1"/>
                </a:solidFill>
              </a:rPr>
              <a:t>today:</a:t>
            </a:r>
          </a:p>
          <a:p>
            <a:pPr lvl="3" algn="just">
              <a:buFont typeface="Wingdings" pitchFamily="2" charset="2"/>
              <a:buChar char="ü"/>
            </a:pPr>
            <a:r>
              <a:rPr lang="en-US" dirty="0" smtClean="0">
                <a:solidFill>
                  <a:schemeClr val="tx1"/>
                </a:solidFill>
              </a:rPr>
              <a:t> </a:t>
            </a:r>
            <a:r>
              <a:rPr lang="fr-FR" sz="3200" b="1" dirty="0" err="1" smtClean="0">
                <a:solidFill>
                  <a:schemeClr val="tx1"/>
                </a:solidFill>
              </a:rPr>
              <a:t>Paid</a:t>
            </a:r>
            <a:r>
              <a:rPr lang="fr-FR" sz="3200" b="1" dirty="0" smtClean="0">
                <a:solidFill>
                  <a:schemeClr val="tx1"/>
                </a:solidFill>
              </a:rPr>
              <a:t> media</a:t>
            </a:r>
            <a:r>
              <a:rPr lang="fr-FR" sz="3200" dirty="0" smtClean="0">
                <a:solidFill>
                  <a:schemeClr val="tx1"/>
                </a:solidFill>
              </a:rPr>
              <a:t>,</a:t>
            </a:r>
          </a:p>
          <a:p>
            <a:pPr lvl="3" algn="just">
              <a:buFont typeface="Wingdings" pitchFamily="2" charset="2"/>
              <a:buChar char="ü"/>
            </a:pPr>
            <a:r>
              <a:rPr lang="fr-FR" sz="3200" b="1" dirty="0" err="1" smtClean="0">
                <a:solidFill>
                  <a:schemeClr val="tx1"/>
                </a:solidFill>
              </a:rPr>
              <a:t>Owned</a:t>
            </a:r>
            <a:r>
              <a:rPr lang="fr-FR" sz="3200" b="1" dirty="0" smtClean="0">
                <a:solidFill>
                  <a:schemeClr val="tx1"/>
                </a:solidFill>
              </a:rPr>
              <a:t> media</a:t>
            </a:r>
            <a:r>
              <a:rPr lang="fr-FR" sz="3200" dirty="0" smtClean="0">
                <a:solidFill>
                  <a:schemeClr val="tx1"/>
                </a:solidFill>
              </a:rPr>
              <a:t>, </a:t>
            </a:r>
          </a:p>
          <a:p>
            <a:pPr lvl="3" algn="just">
              <a:buFont typeface="Wingdings" pitchFamily="2" charset="2"/>
              <a:buChar char="ü"/>
            </a:pPr>
            <a:r>
              <a:rPr lang="fr-FR" sz="3200" b="1" dirty="0" err="1" smtClean="0">
                <a:solidFill>
                  <a:schemeClr val="tx1"/>
                </a:solidFill>
              </a:rPr>
              <a:t>Earned</a:t>
            </a:r>
            <a:r>
              <a:rPr lang="fr-FR" sz="3200" b="1" dirty="0" smtClean="0">
                <a:solidFill>
                  <a:schemeClr val="tx1"/>
                </a:solidFill>
              </a:rPr>
              <a:t> media</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r>
              <a:rPr lang="fr-FR" b="1" dirty="0">
                <a:solidFill>
                  <a:schemeClr val="tx1"/>
                </a:solidFill>
              </a:rPr>
              <a:t>?</a:t>
            </a:r>
            <a:endParaRPr lang="fr-FR" b="1" dirty="0" smtClean="0">
              <a:solidFill>
                <a:schemeClr val="tx1"/>
              </a:solidFill>
            </a:endParaRPr>
          </a:p>
          <a:p>
            <a:endParaRPr lang="fr-FR" b="1" dirty="0"/>
          </a:p>
          <a:p>
            <a:pPr algn="just"/>
            <a:endParaRPr lang="fr-FR" sz="3200"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785794"/>
            <a:ext cx="9144000" cy="6072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en-US" b="1" dirty="0" smtClean="0">
                <a:solidFill>
                  <a:schemeClr val="tx1"/>
                </a:solidFill>
              </a:rPr>
              <a:t>The </a:t>
            </a:r>
            <a:r>
              <a:rPr lang="en-US" b="1" dirty="0">
                <a:solidFill>
                  <a:schemeClr val="tx1"/>
                </a:solidFill>
              </a:rPr>
              <a:t>growing range of digital marketing </a:t>
            </a:r>
            <a:r>
              <a:rPr lang="en-US" b="1" dirty="0" smtClean="0">
                <a:solidFill>
                  <a:schemeClr val="tx1"/>
                </a:solidFill>
              </a:rPr>
              <a:t>platforms</a:t>
            </a:r>
          </a:p>
          <a:p>
            <a:r>
              <a:rPr lang="ar-DZ" dirty="0" smtClean="0">
                <a:solidFill>
                  <a:schemeClr val="tx1"/>
                </a:solidFill>
              </a:rPr>
              <a:t>النطاق المتزايد لمنصات التسويق الرقمي</a:t>
            </a:r>
            <a:endParaRPr lang="en-US" dirty="0" smtClean="0">
              <a:solidFill>
                <a:schemeClr val="tx1"/>
              </a:solidFill>
            </a:endParaRPr>
          </a:p>
          <a:p>
            <a:pPr lvl="1" algn="just">
              <a:buFont typeface="Arial" pitchFamily="34" charset="0"/>
              <a:buChar char="•"/>
            </a:pPr>
            <a:r>
              <a:rPr lang="en-US" sz="3200" dirty="0" smtClean="0">
                <a:solidFill>
                  <a:schemeClr val="tx1"/>
                </a:solidFill>
              </a:rPr>
              <a:t>Desktop</a:t>
            </a:r>
            <a:r>
              <a:rPr lang="en-US" sz="3200" dirty="0">
                <a:solidFill>
                  <a:schemeClr val="tx1"/>
                </a:solidFill>
              </a:rPr>
              <a:t>, laptop and notebook </a:t>
            </a:r>
            <a:r>
              <a:rPr lang="en-US" sz="3200" dirty="0" smtClean="0">
                <a:solidFill>
                  <a:schemeClr val="tx1"/>
                </a:solidFill>
              </a:rPr>
              <a:t>platforms</a:t>
            </a:r>
            <a:r>
              <a:rPr lang="ar-DZ" b="1" dirty="0" smtClean="0">
                <a:solidFill>
                  <a:schemeClr val="tx1"/>
                </a:solidFill>
              </a:rPr>
              <a:t>كمبيوترات </a:t>
            </a:r>
            <a:endParaRPr lang="en-US" b="1" dirty="0" smtClean="0">
              <a:solidFill>
                <a:schemeClr val="tx1"/>
              </a:solidFill>
            </a:endParaRPr>
          </a:p>
          <a:p>
            <a:pPr lvl="1" algn="just">
              <a:buFont typeface="Arial" pitchFamily="34" charset="0"/>
              <a:buChar char="•"/>
            </a:pPr>
            <a:r>
              <a:rPr lang="en-US" sz="3200" dirty="0">
                <a:solidFill>
                  <a:schemeClr val="tx1"/>
                </a:solidFill>
              </a:rPr>
              <a:t>Mobile phone and tablet </a:t>
            </a:r>
            <a:r>
              <a:rPr lang="en-US" sz="3200" dirty="0" smtClean="0">
                <a:solidFill>
                  <a:schemeClr val="tx1"/>
                </a:solidFill>
              </a:rPr>
              <a:t>platforms</a:t>
            </a:r>
            <a:r>
              <a:rPr lang="ar-DZ" sz="3200" dirty="0" smtClean="0">
                <a:solidFill>
                  <a:schemeClr val="tx1"/>
                </a:solidFill>
              </a:rPr>
              <a:t> هواتف ولوحات </a:t>
            </a:r>
            <a:endParaRPr lang="en-US" sz="3200" dirty="0" smtClean="0">
              <a:solidFill>
                <a:schemeClr val="tx1"/>
              </a:solidFill>
            </a:endParaRPr>
          </a:p>
          <a:p>
            <a:pPr lvl="1" algn="just">
              <a:buFont typeface="Arial" pitchFamily="34" charset="0"/>
              <a:buChar char="•"/>
            </a:pPr>
            <a:r>
              <a:rPr lang="fr-FR" sz="3200" dirty="0" err="1">
                <a:solidFill>
                  <a:schemeClr val="tx1"/>
                </a:solidFill>
              </a:rPr>
              <a:t>Other</a:t>
            </a:r>
            <a:r>
              <a:rPr lang="fr-FR" sz="3200" dirty="0">
                <a:solidFill>
                  <a:schemeClr val="tx1"/>
                </a:solidFill>
              </a:rPr>
              <a:t> hardware </a:t>
            </a:r>
            <a:r>
              <a:rPr lang="fr-FR" sz="3200" dirty="0" err="1" smtClean="0">
                <a:solidFill>
                  <a:schemeClr val="tx1"/>
                </a:solidFill>
              </a:rPr>
              <a:t>platforms</a:t>
            </a:r>
            <a:r>
              <a:rPr lang="ar-DZ" sz="3200" dirty="0" smtClean="0">
                <a:solidFill>
                  <a:schemeClr val="tx1"/>
                </a:solidFill>
              </a:rPr>
              <a:t> أدوات أخرى </a:t>
            </a:r>
            <a:endParaRPr lang="fr-FR" sz="3200" dirty="0" smtClean="0">
              <a:solidFill>
                <a:schemeClr val="tx1"/>
              </a:solidFill>
            </a:endParaRPr>
          </a:p>
          <a:p>
            <a:pPr lvl="1" algn="just">
              <a:buFont typeface="Arial" pitchFamily="34" charset="0"/>
              <a:buChar char="•"/>
            </a:pPr>
            <a:r>
              <a:rPr lang="fr-FR" sz="3200" dirty="0" smtClean="0">
                <a:solidFill>
                  <a:schemeClr val="tx1"/>
                </a:solidFill>
              </a:rPr>
              <a:t>Software </a:t>
            </a:r>
            <a:r>
              <a:rPr lang="fr-FR" sz="3200" dirty="0" err="1" smtClean="0">
                <a:solidFill>
                  <a:schemeClr val="tx1"/>
                </a:solidFill>
              </a:rPr>
              <a:t>platforms</a:t>
            </a:r>
            <a:r>
              <a:rPr lang="ar-DZ" sz="3200" dirty="0" smtClean="0">
                <a:solidFill>
                  <a:schemeClr val="tx1"/>
                </a:solidFill>
              </a:rPr>
              <a:t>برمجيات </a:t>
            </a:r>
            <a:endParaRPr lang="fr-FR" sz="3200" dirty="0" smtClean="0">
              <a:solidFill>
                <a:schemeClr val="tx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pPr lvl="1" algn="just">
              <a:buFont typeface="Arial" pitchFamily="34" charset="0"/>
              <a:buChar char="•"/>
            </a:pPr>
            <a:r>
              <a:rPr lang="en-US" sz="3200" b="1" dirty="0" smtClean="0">
                <a:solidFill>
                  <a:schemeClr val="tx1"/>
                </a:solidFill>
              </a:rPr>
              <a:t>Desktop</a:t>
            </a:r>
            <a:r>
              <a:rPr lang="en-US" sz="3200" b="1" dirty="0">
                <a:solidFill>
                  <a:schemeClr val="tx1"/>
                </a:solidFill>
              </a:rPr>
              <a:t>, laptop and notebook </a:t>
            </a:r>
            <a:r>
              <a:rPr lang="en-US" sz="3200" b="1" dirty="0" smtClean="0">
                <a:solidFill>
                  <a:schemeClr val="tx1"/>
                </a:solidFill>
              </a:rPr>
              <a:t>platforms</a:t>
            </a:r>
          </a:p>
          <a:p>
            <a:pPr lvl="1" algn="just">
              <a:buFont typeface="Arial" pitchFamily="34" charset="0"/>
              <a:buChar char="•"/>
            </a:pPr>
            <a:endParaRPr lang="en-US" sz="3200" b="1" dirty="0" smtClean="0">
              <a:solidFill>
                <a:schemeClr val="tx1"/>
              </a:solidFill>
            </a:endParaRPr>
          </a:p>
          <a:p>
            <a:pPr marL="1885950" lvl="3" indent="-514350" algn="just">
              <a:buFont typeface="+mj-lt"/>
              <a:buAutoNum type="arabicPeriod"/>
            </a:pPr>
            <a:r>
              <a:rPr lang="fr-FR" sz="2800" dirty="0" smtClean="0">
                <a:solidFill>
                  <a:schemeClr val="tx1"/>
                </a:solidFill>
              </a:rPr>
              <a:t>Desktop browser-</a:t>
            </a:r>
            <a:r>
              <a:rPr lang="fr-FR" sz="2800" dirty="0" err="1" smtClean="0">
                <a:solidFill>
                  <a:schemeClr val="tx1"/>
                </a:solidFill>
              </a:rPr>
              <a:t>based</a:t>
            </a:r>
            <a:r>
              <a:rPr lang="fr-FR" sz="2800" dirty="0" smtClean="0">
                <a:solidFill>
                  <a:schemeClr val="tx1"/>
                </a:solidFill>
              </a:rPr>
              <a:t> </a:t>
            </a:r>
            <a:r>
              <a:rPr lang="fr-FR" sz="2800" dirty="0" err="1" smtClean="0">
                <a:solidFill>
                  <a:schemeClr val="tx1"/>
                </a:solidFill>
              </a:rPr>
              <a:t>platform</a:t>
            </a:r>
            <a:r>
              <a:rPr lang="en-US" sz="2800" dirty="0" smtClean="0">
                <a:solidFill>
                  <a:schemeClr val="tx1"/>
                </a:solidFill>
              </a:rPr>
              <a:t>:</a:t>
            </a:r>
            <a:r>
              <a:rPr lang="fr-FR" sz="2800" dirty="0" smtClean="0">
                <a:solidFill>
                  <a:schemeClr val="tx1"/>
                </a:solidFill>
              </a:rPr>
              <a:t> Internet </a:t>
            </a:r>
            <a:r>
              <a:rPr lang="fr-FR" sz="2800" dirty="0" smtClean="0">
                <a:solidFill>
                  <a:schemeClr val="tx1"/>
                </a:solidFill>
              </a:rPr>
              <a:t>Explorer…</a:t>
            </a:r>
            <a:r>
              <a:rPr lang="ar-DZ" sz="2400" b="1" dirty="0" smtClean="0">
                <a:solidFill>
                  <a:schemeClr val="tx1"/>
                </a:solidFill>
              </a:rPr>
              <a:t>النظام الأساسي القائم على متصفح سطح المكتب</a:t>
            </a:r>
            <a:endParaRPr lang="fr-FR" sz="2400" b="1" dirty="0" smtClean="0">
              <a:solidFill>
                <a:schemeClr val="tx1"/>
              </a:solidFill>
            </a:endParaRPr>
          </a:p>
          <a:p>
            <a:pPr marL="1828800" lvl="3" indent="-457200" algn="just">
              <a:buFont typeface="+mj-lt"/>
              <a:buAutoNum type="arabicPeriod"/>
            </a:pPr>
            <a:r>
              <a:rPr lang="fr-FR" sz="2800" dirty="0" smtClean="0">
                <a:solidFill>
                  <a:schemeClr val="tx1"/>
                </a:solidFill>
              </a:rPr>
              <a:t>Desktop </a:t>
            </a:r>
            <a:r>
              <a:rPr lang="fr-FR" sz="2800" dirty="0" err="1" smtClean="0">
                <a:solidFill>
                  <a:schemeClr val="tx1"/>
                </a:solidFill>
              </a:rPr>
              <a:t>apps</a:t>
            </a:r>
            <a:r>
              <a:rPr lang="fr-FR" sz="2800" dirty="0" smtClean="0">
                <a:solidFill>
                  <a:schemeClr val="tx1"/>
                </a:solidFill>
              </a:rPr>
              <a:t>: Apple </a:t>
            </a:r>
            <a:r>
              <a:rPr lang="fr-FR" sz="2800" dirty="0" err="1" smtClean="0">
                <a:solidFill>
                  <a:schemeClr val="tx1"/>
                </a:solidFill>
              </a:rPr>
              <a:t>App</a:t>
            </a:r>
            <a:r>
              <a:rPr lang="fr-FR" sz="2800" dirty="0" smtClean="0">
                <a:solidFill>
                  <a:schemeClr val="tx1"/>
                </a:solidFill>
              </a:rPr>
              <a:t> Store….</a:t>
            </a:r>
          </a:p>
          <a:p>
            <a:pPr marL="1828800" lvl="3" indent="-457200" algn="just">
              <a:buFont typeface="+mj-lt"/>
              <a:buAutoNum type="arabicPeriod"/>
            </a:pPr>
            <a:r>
              <a:rPr lang="fr-FR" sz="2800" dirty="0" smtClean="0">
                <a:solidFill>
                  <a:schemeClr val="tx1"/>
                </a:solidFill>
              </a:rPr>
              <a:t>Email </a:t>
            </a:r>
            <a:r>
              <a:rPr lang="fr-FR" sz="2800" dirty="0" err="1" smtClean="0">
                <a:solidFill>
                  <a:schemeClr val="tx1"/>
                </a:solidFill>
              </a:rPr>
              <a:t>platforms</a:t>
            </a:r>
            <a:r>
              <a:rPr lang="fr-FR" sz="2800" dirty="0" smtClean="0">
                <a:solidFill>
                  <a:schemeClr val="tx1"/>
                </a:solidFill>
              </a:rPr>
              <a:t>: </a:t>
            </a:r>
            <a:r>
              <a:rPr lang="fr-FR" sz="2800" dirty="0" err="1" smtClean="0">
                <a:solidFill>
                  <a:schemeClr val="tx1"/>
                </a:solidFill>
              </a:rPr>
              <a:t>yahoo</a:t>
            </a:r>
            <a:r>
              <a:rPr lang="fr-FR" sz="2800" dirty="0" smtClean="0">
                <a:solidFill>
                  <a:schemeClr val="tx1"/>
                </a:solidFill>
              </a:rPr>
              <a:t>…</a:t>
            </a:r>
          </a:p>
          <a:p>
            <a:pPr marL="1828800" lvl="3" indent="-457200" algn="just">
              <a:buFont typeface="+mj-lt"/>
              <a:buAutoNum type="arabicPeriod"/>
            </a:pPr>
            <a:r>
              <a:rPr lang="en-US" sz="2800" b="1" dirty="0" smtClean="0">
                <a:solidFill>
                  <a:schemeClr val="tx1"/>
                </a:solidFill>
              </a:rPr>
              <a:t>Feed-based and API data exchange platforms</a:t>
            </a:r>
            <a:r>
              <a:rPr lang="en-US" sz="2800" dirty="0" smtClean="0">
                <a:solidFill>
                  <a:schemeClr val="tx1"/>
                </a:solidFill>
              </a:rPr>
              <a:t>…</a:t>
            </a:r>
          </a:p>
          <a:p>
            <a:pPr marL="1828800" lvl="3" indent="-457200" algn="just">
              <a:buFont typeface="+mj-lt"/>
              <a:buAutoNum type="arabicPeriod"/>
            </a:pPr>
            <a:r>
              <a:rPr lang="fr-FR" sz="2800" dirty="0" err="1" smtClean="0">
                <a:solidFill>
                  <a:schemeClr val="tx1"/>
                </a:solidFill>
              </a:rPr>
              <a:t>Video</a:t>
            </a:r>
            <a:r>
              <a:rPr lang="fr-FR" sz="2800" dirty="0" smtClean="0">
                <a:solidFill>
                  <a:schemeClr val="tx1"/>
                </a:solidFill>
              </a:rPr>
              <a:t>-marketing </a:t>
            </a:r>
            <a:r>
              <a:rPr lang="fr-FR" sz="2800" dirty="0" err="1" smtClean="0">
                <a:solidFill>
                  <a:schemeClr val="tx1"/>
                </a:solidFill>
              </a:rPr>
              <a:t>platforms</a:t>
            </a:r>
            <a:r>
              <a:rPr lang="fr-FR" sz="2800" dirty="0" smtClean="0">
                <a:solidFill>
                  <a:schemeClr val="tx1"/>
                </a:solidFill>
              </a:rPr>
              <a:t>: IPTV….</a:t>
            </a:r>
            <a:endParaRPr lang="en-US" sz="2800" dirty="0" smtClean="0">
              <a:solidFill>
                <a:schemeClr val="tx1"/>
              </a:solidFill>
            </a:endParaRPr>
          </a:p>
          <a:p>
            <a:pPr marL="1828800" lvl="3" indent="-457200" algn="just"/>
            <a:endParaRPr lang="en-US" sz="2800" dirty="0" smtClean="0">
              <a:solidFill>
                <a:schemeClr val="tx1"/>
              </a:solidFill>
            </a:endParaRPr>
          </a:p>
          <a:p>
            <a:pPr marL="1828800" lvl="3" indent="-457200" algn="just"/>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62500" lnSpcReduction="2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pPr marL="457200" indent="-457200" algn="just"/>
            <a:r>
              <a:rPr lang="en-US" sz="3800" b="1" dirty="0" smtClean="0">
                <a:solidFill>
                  <a:schemeClr val="tx1"/>
                </a:solidFill>
              </a:rPr>
              <a:t>4- Feed-based and API data exchange platforms</a:t>
            </a:r>
            <a:r>
              <a:rPr lang="en-US" sz="4000" dirty="0" smtClean="0">
                <a:solidFill>
                  <a:schemeClr val="tx1"/>
                </a:solidFill>
              </a:rPr>
              <a:t>…</a:t>
            </a:r>
          </a:p>
          <a:p>
            <a:pPr algn="just"/>
            <a:r>
              <a:rPr lang="en-US" sz="4000" dirty="0" smtClean="0">
                <a:solidFill>
                  <a:schemeClr val="tx1"/>
                </a:solidFill>
              </a:rPr>
              <a:t>are two different methods of exchanging data between different systems or platforms.</a:t>
            </a:r>
            <a:endParaRPr lang="fr-FR" sz="4000" dirty="0" smtClean="0">
              <a:solidFill>
                <a:schemeClr val="tx1"/>
              </a:solidFill>
            </a:endParaRPr>
          </a:p>
          <a:p>
            <a:pPr algn="just"/>
            <a:r>
              <a:rPr lang="en-US" sz="4000" b="1" dirty="0" smtClean="0">
                <a:solidFill>
                  <a:schemeClr val="tx1"/>
                </a:solidFill>
              </a:rPr>
              <a:t>Feed-based data exchange </a:t>
            </a:r>
            <a:r>
              <a:rPr lang="en-US" sz="4000" dirty="0" smtClean="0">
                <a:solidFill>
                  <a:schemeClr val="tx1"/>
                </a:solidFill>
              </a:rPr>
              <a:t>involves providing a file containing data in a specific format, which can be uploaded or imported into another system. The data may be delivered in various file formats. The receiving system may process the data and use it in different ways, such as displaying it to end-users or using it for analysis and reporting.</a:t>
            </a:r>
            <a:endParaRPr lang="fr-FR" sz="4000" dirty="0" smtClean="0">
              <a:solidFill>
                <a:schemeClr val="tx1"/>
              </a:solidFill>
            </a:endParaRPr>
          </a:p>
          <a:p>
            <a:pPr algn="just"/>
            <a:r>
              <a:rPr lang="en-US" sz="4000" b="1" dirty="0" smtClean="0">
                <a:solidFill>
                  <a:schemeClr val="tx1"/>
                </a:solidFill>
              </a:rPr>
              <a:t>API (Application Programming Interface) data exchange</a:t>
            </a:r>
            <a:r>
              <a:rPr lang="en-US" sz="4000" dirty="0" smtClean="0">
                <a:solidFill>
                  <a:schemeClr val="tx1"/>
                </a:solidFill>
              </a:rPr>
              <a:t> involves using a set of pre-defined rules and protocols to exchange data between different systems. An API provides a set of functions or endpoints that can be accessed by other systems, enabling them to retrieve or update data in a standardized way. APIs can be either public or private, and they can be used to integrate different systems, automate processes, or build new applications.</a:t>
            </a:r>
            <a:endParaRPr lang="fr-FR" sz="4000" dirty="0" smtClean="0">
              <a:solidFill>
                <a:schemeClr val="tx1"/>
              </a:solidFill>
            </a:endParaRPr>
          </a:p>
          <a:p>
            <a:pPr marL="457200" indent="-457200" algn="just"/>
            <a:endParaRPr lang="en-US" sz="4000" dirty="0" smtClean="0">
              <a:solidFill>
                <a:schemeClr val="tx1"/>
              </a:solidFill>
            </a:endParaRPr>
          </a:p>
          <a:p>
            <a:pPr marL="1828800" lvl="3" indent="-457200" algn="just"/>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marL="514350" indent="-514350" algn="just">
              <a:buAutoNum type="arabicParenR" startAt="2"/>
            </a:pPr>
            <a:r>
              <a:rPr lang="en-US" sz="2800" b="1" dirty="0" smtClean="0">
                <a:solidFill>
                  <a:schemeClr val="tx1"/>
                </a:solidFill>
              </a:rPr>
              <a:t>Customer-centric marketing </a:t>
            </a:r>
            <a:r>
              <a:rPr lang="ar-DZ" dirty="0" smtClean="0">
                <a:solidFill>
                  <a:schemeClr val="tx1"/>
                </a:solidFill>
              </a:rPr>
              <a:t>التسويق المركز على العميل </a:t>
            </a:r>
            <a:endParaRPr lang="en-US" b="1" dirty="0" smtClean="0">
              <a:solidFill>
                <a:schemeClr val="tx1"/>
              </a:solidFill>
            </a:endParaRPr>
          </a:p>
          <a:p>
            <a:pPr marL="514350" indent="-514350" algn="just"/>
            <a:endParaRPr lang="en-US" b="1" dirty="0" smtClean="0">
              <a:solidFill>
                <a:schemeClr val="tx1"/>
              </a:solidFill>
            </a:endParaRPr>
          </a:p>
          <a:p>
            <a:pPr algn="just" rtl="1"/>
            <a:r>
              <a:rPr lang="ar-DZ" dirty="0" smtClean="0">
                <a:solidFill>
                  <a:schemeClr val="tx1"/>
                </a:solidFill>
              </a:rPr>
              <a:t>هو استراتيجية تسويقية تركز على احتياجات وتفضيلات العملاء بشكل أساسي. يهدف هذا النهج إلى فهم عميق للعملاء وتحليل سلوكهم وتوقعاتهم، ومن ثم تقديم الخدمات والمنتجات التي تلبي تلك الاحتياجات بشكل فعّال وملائم. يتطلب التسويق المركز على العميل التواصل الدائم مع العملاء وبناء علاقات قوية معهم، وكذلك تكوين استراتيجيات تسويقية مبتكرة تتماشى مع تطلعات العملاء وتسهم في تحقيق رضاهم وولاءهم للعلامة التجارية</a:t>
            </a:r>
            <a:r>
              <a:rPr lang="en-US" dirty="0" smtClean="0">
                <a:solidFill>
                  <a:schemeClr val="tx1"/>
                </a:solidFill>
              </a:rPr>
              <a:t> </a:t>
            </a:r>
            <a:r>
              <a:rPr lang="ar-DZ" dirty="0" smtClean="0">
                <a:solidFill>
                  <a:schemeClr val="tx1"/>
                </a:solidFill>
              </a:rPr>
              <a:t>. </a:t>
            </a:r>
            <a:r>
              <a:rPr lang="ar-DZ" b="1" u="sng" dirty="0" smtClean="0">
                <a:solidFill>
                  <a:schemeClr val="tx1"/>
                </a:solidFill>
              </a:rPr>
              <a:t>تمنح الوسائط الرقمية المسوقين فهما أفضل لكل ذلك</a:t>
            </a:r>
            <a:r>
              <a:rPr lang="ar-DZ"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pPr marL="457200" indent="-457200" algn="just"/>
            <a:r>
              <a:rPr lang="en-US" sz="3000" b="1" dirty="0" smtClean="0">
                <a:solidFill>
                  <a:schemeClr val="tx1"/>
                </a:solidFill>
              </a:rPr>
              <a:t>4- Feed-based and API data exchange platforms</a:t>
            </a:r>
            <a:r>
              <a:rPr lang="en-US" sz="4000" dirty="0" smtClean="0">
                <a:solidFill>
                  <a:schemeClr val="tx1"/>
                </a:solidFill>
              </a:rPr>
              <a:t>…</a:t>
            </a:r>
          </a:p>
          <a:p>
            <a:pPr algn="just"/>
            <a:r>
              <a:rPr lang="en-US" sz="2800" b="1" dirty="0" smtClean="0">
                <a:solidFill>
                  <a:schemeClr val="tx1"/>
                </a:solidFill>
              </a:rPr>
              <a:t>Feed-based data exchange</a:t>
            </a:r>
            <a:r>
              <a:rPr lang="en-US" sz="2800" dirty="0" smtClean="0">
                <a:solidFill>
                  <a:schemeClr val="tx1"/>
                </a:solidFill>
              </a:rPr>
              <a:t> is commonly used for data feeds, such as product catalogs, financial data, or news feeds, while </a:t>
            </a:r>
            <a:r>
              <a:rPr lang="en-US" sz="2800" b="1" dirty="0" smtClean="0">
                <a:solidFill>
                  <a:schemeClr val="tx1"/>
                </a:solidFill>
              </a:rPr>
              <a:t>API data exchange</a:t>
            </a:r>
            <a:r>
              <a:rPr lang="en-US" sz="2800" dirty="0" smtClean="0">
                <a:solidFill>
                  <a:schemeClr val="tx1"/>
                </a:solidFill>
              </a:rPr>
              <a:t> is more commonly used for real-time interactions, such as online transactions, social media interactions, or real-time data streams.</a:t>
            </a:r>
            <a:endParaRPr lang="fr-FR" sz="2800" dirty="0" smtClean="0">
              <a:solidFill>
                <a:schemeClr val="tx1"/>
              </a:solidFill>
            </a:endParaRPr>
          </a:p>
          <a:p>
            <a:pPr algn="just"/>
            <a:r>
              <a:rPr lang="en-US" sz="2800" dirty="0" smtClean="0">
                <a:solidFill>
                  <a:schemeClr val="tx1"/>
                </a:solidFill>
              </a:rPr>
              <a:t>Both feed-based and API data exchange platforms have their advantages and disadvantages, depending on the use case and requirements. Feed-based data exchange is usually simpler and easier to implement, but it may be less flexible and may require manual intervention. API data exchange is more flexible and scalable, but it may require more technical expertise and effort to set up and maintain.</a:t>
            </a:r>
            <a:endParaRPr lang="fr-FR" sz="2800" dirty="0" smtClean="0">
              <a:solidFill>
                <a:schemeClr val="tx1"/>
              </a:solidFill>
            </a:endParaRPr>
          </a:p>
          <a:p>
            <a:pPr marL="457200" indent="-457200" algn="just"/>
            <a:endParaRPr lang="en-US" sz="4000" dirty="0" smtClean="0">
              <a:solidFill>
                <a:schemeClr val="tx1"/>
              </a:solidFill>
            </a:endParaRPr>
          </a:p>
          <a:p>
            <a:pPr marL="1828800" lvl="3" indent="-457200" algn="just"/>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pPr marL="457200" indent="-457200" algn="just"/>
            <a:r>
              <a:rPr lang="en-US" sz="3000" b="1" dirty="0" smtClean="0">
                <a:solidFill>
                  <a:schemeClr val="tx1"/>
                </a:solidFill>
              </a:rPr>
              <a:t>4- Feed-based and API data exchange platforms</a:t>
            </a:r>
            <a:r>
              <a:rPr lang="en-US" sz="4000" dirty="0" smtClean="0">
                <a:solidFill>
                  <a:schemeClr val="tx1"/>
                </a:solidFill>
              </a:rPr>
              <a:t>…</a:t>
            </a:r>
          </a:p>
          <a:p>
            <a:pPr algn="just" rtl="1"/>
            <a:r>
              <a:rPr lang="ar-DZ" sz="2800" dirty="0" smtClean="0">
                <a:solidFill>
                  <a:schemeClr val="tx1"/>
                </a:solidFill>
              </a:rPr>
              <a:t>يُستخدم تبادل البيانات </a:t>
            </a:r>
            <a:r>
              <a:rPr lang="ar-DZ" sz="2800" dirty="0" smtClean="0">
                <a:solidFill>
                  <a:schemeClr val="tx1"/>
                </a:solidFill>
              </a:rPr>
              <a:t>القائم على التغذية </a:t>
            </a:r>
            <a:r>
              <a:rPr lang="ar-DZ" sz="2800" dirty="0" smtClean="0">
                <a:solidFill>
                  <a:schemeClr val="tx1"/>
                </a:solidFill>
              </a:rPr>
              <a:t>بشكل </a:t>
            </a:r>
            <a:r>
              <a:rPr lang="ar-DZ" sz="2800" dirty="0" smtClean="0">
                <a:solidFill>
                  <a:schemeClr val="tx1"/>
                </a:solidFill>
              </a:rPr>
              <a:t>عام في تغذية البيانات</a:t>
            </a:r>
            <a:r>
              <a:rPr lang="ar-DZ" sz="2800" dirty="0" smtClean="0">
                <a:solidFill>
                  <a:schemeClr val="tx1"/>
                </a:solidFill>
              </a:rPr>
              <a:t>، مثل كتالوجات المنتجات أو البيانات المالية أو </a:t>
            </a:r>
            <a:r>
              <a:rPr lang="ar-DZ" sz="2800" dirty="0" smtClean="0">
                <a:solidFill>
                  <a:schemeClr val="tx1"/>
                </a:solidFill>
              </a:rPr>
              <a:t>بيانات الأخبار</a:t>
            </a:r>
            <a:r>
              <a:rPr lang="ar-DZ" sz="2800" dirty="0" smtClean="0">
                <a:solidFill>
                  <a:schemeClr val="tx1"/>
                </a:solidFill>
              </a:rPr>
              <a:t>، في حين يُستخدم تبادل بيانات واجهة برمجة التطبيقات </a:t>
            </a:r>
            <a:r>
              <a:rPr lang="fr-FR" sz="2800" dirty="0" smtClean="0">
                <a:solidFill>
                  <a:schemeClr val="tx1"/>
                </a:solidFill>
              </a:rPr>
              <a:t>API</a:t>
            </a:r>
            <a:r>
              <a:rPr lang="fr-FR" sz="2800" dirty="0" smtClean="0">
                <a:solidFill>
                  <a:schemeClr val="tx1"/>
                </a:solidFill>
              </a:rPr>
              <a:t>) </a:t>
            </a:r>
            <a:r>
              <a:rPr lang="ar-DZ" sz="2800" dirty="0" smtClean="0">
                <a:solidFill>
                  <a:schemeClr val="tx1"/>
                </a:solidFill>
              </a:rPr>
              <a:t>)بشكل </a:t>
            </a:r>
            <a:r>
              <a:rPr lang="ar-DZ" sz="2800" dirty="0" smtClean="0">
                <a:solidFill>
                  <a:schemeClr val="tx1"/>
                </a:solidFill>
              </a:rPr>
              <a:t>أكثر شيوعًا للتفاعلات في الوقت الفعلي، مثل المعاملات عبر الإنترنت أو تفاعلات الوسائط الاجتماعية أو التفاعلات الحقيقية. </a:t>
            </a:r>
            <a:r>
              <a:rPr lang="ar-DZ" sz="2800" dirty="0" smtClean="0">
                <a:solidFill>
                  <a:schemeClr val="tx1"/>
                </a:solidFill>
              </a:rPr>
              <a:t>تتمتع </a:t>
            </a:r>
            <a:r>
              <a:rPr lang="ar-DZ" sz="2800" dirty="0" smtClean="0">
                <a:solidFill>
                  <a:schemeClr val="tx1"/>
                </a:solidFill>
              </a:rPr>
              <a:t>كل من منصات تبادل البيانات القائمة على </a:t>
            </a:r>
            <a:r>
              <a:rPr lang="ar-DZ" sz="2800" dirty="0" smtClean="0">
                <a:solidFill>
                  <a:schemeClr val="tx1"/>
                </a:solidFill>
              </a:rPr>
              <a:t>التغذية وواجهة </a:t>
            </a:r>
            <a:r>
              <a:rPr lang="ar-DZ" sz="2800" dirty="0" smtClean="0">
                <a:solidFill>
                  <a:schemeClr val="tx1"/>
                </a:solidFill>
              </a:rPr>
              <a:t>برمجة التطبيقات </a:t>
            </a:r>
            <a:r>
              <a:rPr lang="fr-FR" sz="2800" dirty="0" smtClean="0">
                <a:solidFill>
                  <a:schemeClr val="tx1"/>
                </a:solidFill>
              </a:rPr>
              <a:t>API</a:t>
            </a:r>
            <a:r>
              <a:rPr lang="fr-FR" sz="2800" dirty="0" smtClean="0">
                <a:solidFill>
                  <a:schemeClr val="tx1"/>
                </a:solidFill>
              </a:rPr>
              <a:t>) </a:t>
            </a:r>
            <a:r>
              <a:rPr lang="ar-DZ" sz="2800" dirty="0" smtClean="0">
                <a:solidFill>
                  <a:schemeClr val="tx1"/>
                </a:solidFill>
              </a:rPr>
              <a:t>) بمزايا </a:t>
            </a:r>
            <a:r>
              <a:rPr lang="ar-DZ" sz="2800" dirty="0" smtClean="0">
                <a:solidFill>
                  <a:schemeClr val="tx1"/>
                </a:solidFill>
              </a:rPr>
              <a:t>وعيوب، اعتمادًا على حالة الاستخدام والمتطلبات. عادةً ما يكون تبادل البيانات المستندة إلى التغذية أبسط وأسهل في التنفيذ، ولكنه قد يكون أقل مرونة وقد يتطلب تدخلاً يدويًا. يعد تبادل بيانات واجهة برمجة </a:t>
            </a:r>
            <a:r>
              <a:rPr lang="ar-DZ" sz="2800" dirty="0" smtClean="0">
                <a:solidFill>
                  <a:schemeClr val="tx1"/>
                </a:solidFill>
              </a:rPr>
              <a:t>التطبيقات</a:t>
            </a:r>
            <a:r>
              <a:rPr lang="fr-FR" sz="2800" dirty="0" smtClean="0">
                <a:solidFill>
                  <a:schemeClr val="tx1"/>
                </a:solidFill>
              </a:rPr>
              <a:t>API</a:t>
            </a:r>
            <a:r>
              <a:rPr lang="fr-FR" sz="2800" dirty="0" smtClean="0">
                <a:solidFill>
                  <a:schemeClr val="tx1"/>
                </a:solidFill>
              </a:rPr>
              <a:t>) </a:t>
            </a:r>
            <a:r>
              <a:rPr lang="ar-DZ" sz="2800" dirty="0" smtClean="0">
                <a:solidFill>
                  <a:schemeClr val="tx1"/>
                </a:solidFill>
              </a:rPr>
              <a:t>) أكثر </a:t>
            </a:r>
            <a:r>
              <a:rPr lang="ar-DZ" sz="2800" dirty="0" smtClean="0">
                <a:solidFill>
                  <a:schemeClr val="tx1"/>
                </a:solidFill>
              </a:rPr>
              <a:t>مرونة وقابلية للتطوير، ولكنه قد يتطلب المزيد من الخبرة الفنية والجهد للإعداد والصيانة.</a:t>
            </a:r>
            <a:endParaRPr lang="en-US" sz="4000" dirty="0" smtClean="0">
              <a:solidFill>
                <a:schemeClr val="tx1"/>
              </a:solidFill>
            </a:endParaRPr>
          </a:p>
          <a:p>
            <a:pPr marL="1828800" lvl="3" indent="-457200" algn="just"/>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pPr lvl="1" algn="just">
              <a:buFont typeface="Arial" pitchFamily="34" charset="0"/>
              <a:buChar char="•"/>
            </a:pPr>
            <a:r>
              <a:rPr lang="en-US" sz="3200" b="1" dirty="0" smtClean="0">
                <a:solidFill>
                  <a:schemeClr val="tx1"/>
                </a:solidFill>
              </a:rPr>
              <a:t>Mobile </a:t>
            </a:r>
            <a:r>
              <a:rPr lang="en-US" sz="3200" b="1" dirty="0">
                <a:solidFill>
                  <a:schemeClr val="tx1"/>
                </a:solidFill>
              </a:rPr>
              <a:t>phone and tablet </a:t>
            </a:r>
            <a:r>
              <a:rPr lang="en-US" sz="3200" b="1" dirty="0" smtClean="0">
                <a:solidFill>
                  <a:schemeClr val="tx1"/>
                </a:solidFill>
              </a:rPr>
              <a:t>platforms</a:t>
            </a:r>
          </a:p>
          <a:p>
            <a:pPr lvl="1" algn="just"/>
            <a:endParaRPr lang="en-US" sz="3200" b="1" dirty="0" smtClean="0">
              <a:solidFill>
                <a:schemeClr val="tx1"/>
              </a:solidFill>
            </a:endParaRPr>
          </a:p>
          <a:p>
            <a:pPr marL="514350" indent="-514350" algn="just">
              <a:buFont typeface="+mj-lt"/>
              <a:buAutoNum type="arabicPeriod"/>
            </a:pPr>
            <a:r>
              <a:rPr lang="fr-FR" sz="2800" dirty="0" smtClean="0">
                <a:solidFill>
                  <a:schemeClr val="tx1"/>
                </a:solidFill>
              </a:rPr>
              <a:t>Mobile operating system and browser: </a:t>
            </a:r>
            <a:r>
              <a:rPr lang="en-US" sz="2800" dirty="0" smtClean="0">
                <a:solidFill>
                  <a:schemeClr val="tx1"/>
                </a:solidFill>
              </a:rPr>
              <a:t>mobile browsers which are closely </a:t>
            </a:r>
            <a:r>
              <a:rPr lang="fr-FR" sz="2800" dirty="0" err="1" smtClean="0">
                <a:solidFill>
                  <a:schemeClr val="tx1"/>
                </a:solidFill>
              </a:rPr>
              <a:t>integrated</a:t>
            </a:r>
            <a:r>
              <a:rPr lang="fr-FR" sz="2800" dirty="0" smtClean="0">
                <a:solidFill>
                  <a:schemeClr val="tx1"/>
                </a:solidFill>
              </a:rPr>
              <a:t> </a:t>
            </a:r>
            <a:r>
              <a:rPr lang="fr-FR" sz="2800" dirty="0" err="1" smtClean="0">
                <a:solidFill>
                  <a:schemeClr val="tx1"/>
                </a:solidFill>
              </a:rPr>
              <a:t>with</a:t>
            </a:r>
            <a:r>
              <a:rPr lang="fr-FR" sz="2800" dirty="0" smtClean="0">
                <a:solidFill>
                  <a:schemeClr val="tx1"/>
                </a:solidFill>
              </a:rPr>
              <a:t> the operating system.</a:t>
            </a:r>
          </a:p>
          <a:p>
            <a:pPr marL="514350" indent="-514350" algn="just">
              <a:buFont typeface="+mj-lt"/>
              <a:buAutoNum type="arabicPeriod"/>
            </a:pPr>
            <a:r>
              <a:rPr lang="fr-FR" sz="2800" dirty="0" smtClean="0">
                <a:solidFill>
                  <a:schemeClr val="tx1"/>
                </a:solidFill>
              </a:rPr>
              <a:t>Mobile-</a:t>
            </a:r>
            <a:r>
              <a:rPr lang="fr-FR" sz="2800" dirty="0" err="1" smtClean="0">
                <a:solidFill>
                  <a:schemeClr val="tx1"/>
                </a:solidFill>
              </a:rPr>
              <a:t>based</a:t>
            </a:r>
            <a:r>
              <a:rPr lang="fr-FR" sz="2800" dirty="0" smtClean="0">
                <a:solidFill>
                  <a:schemeClr val="tx1"/>
                </a:solidFill>
              </a:rPr>
              <a:t> </a:t>
            </a:r>
            <a:r>
              <a:rPr lang="fr-FR" sz="2800" dirty="0" err="1" smtClean="0">
                <a:solidFill>
                  <a:schemeClr val="tx1"/>
                </a:solidFill>
              </a:rPr>
              <a:t>apps</a:t>
            </a:r>
            <a:r>
              <a:rPr lang="fr-FR" sz="2800" dirty="0" smtClean="0">
                <a:solidFill>
                  <a:schemeClr val="tx1"/>
                </a:solidFill>
              </a:rPr>
              <a:t>: </a:t>
            </a:r>
            <a:r>
              <a:rPr lang="en-US" sz="2800" dirty="0" smtClean="0">
                <a:solidFill>
                  <a:schemeClr val="tx1"/>
                </a:solidFill>
              </a:rPr>
              <a:t>Apple </a:t>
            </a:r>
            <a:r>
              <a:rPr lang="en-US" sz="2800" dirty="0" err="1" smtClean="0">
                <a:solidFill>
                  <a:schemeClr val="tx1"/>
                </a:solidFill>
              </a:rPr>
              <a:t>iOS</a:t>
            </a:r>
            <a:r>
              <a:rPr lang="en-US" sz="2800" dirty="0" smtClean="0">
                <a:solidFill>
                  <a:schemeClr val="tx1"/>
                </a:solidFill>
              </a:rPr>
              <a:t>, Google Android, RIM or Windows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pPr marL="971550" lvl="1" indent="-514350" algn="just">
              <a:buFont typeface="Arial" pitchFamily="34" charset="0"/>
              <a:buChar char="•"/>
            </a:pPr>
            <a:r>
              <a:rPr lang="fr-FR" sz="3200" b="1" dirty="0" err="1" smtClean="0">
                <a:solidFill>
                  <a:schemeClr val="tx1"/>
                </a:solidFill>
              </a:rPr>
              <a:t>Other</a:t>
            </a:r>
            <a:r>
              <a:rPr lang="fr-FR" sz="3200" b="1" dirty="0" smtClean="0">
                <a:solidFill>
                  <a:schemeClr val="tx1"/>
                </a:solidFill>
              </a:rPr>
              <a:t> hardware </a:t>
            </a:r>
            <a:r>
              <a:rPr lang="fr-FR" sz="3200" b="1" dirty="0" err="1" smtClean="0">
                <a:solidFill>
                  <a:schemeClr val="tx1"/>
                </a:solidFill>
              </a:rPr>
              <a:t>platforms</a:t>
            </a:r>
            <a:endParaRPr lang="fr-FR" sz="3200" b="1" dirty="0" smtClean="0">
              <a:solidFill>
                <a:schemeClr val="tx1"/>
              </a:solidFill>
            </a:endParaRPr>
          </a:p>
          <a:p>
            <a:pPr marL="971550" lvl="1" indent="-514350" algn="just"/>
            <a:endParaRPr lang="fr-FR" sz="3200" b="1" dirty="0" smtClean="0">
              <a:solidFill>
                <a:schemeClr val="tx1"/>
              </a:solidFill>
            </a:endParaRPr>
          </a:p>
          <a:p>
            <a:pPr marL="514350" indent="-514350" algn="just">
              <a:buFont typeface="+mj-lt"/>
              <a:buAutoNum type="arabicPeriod"/>
            </a:pPr>
            <a:r>
              <a:rPr lang="en-US" sz="2800" i="1" dirty="0" smtClean="0">
                <a:solidFill>
                  <a:schemeClr val="tx1"/>
                </a:solidFill>
              </a:rPr>
              <a:t>Indoor and outdoor kiosk-type apps: </a:t>
            </a:r>
            <a:r>
              <a:rPr lang="fr-FR" sz="2800" dirty="0" smtClean="0">
                <a:solidFill>
                  <a:schemeClr val="tx1"/>
                </a:solidFill>
              </a:rPr>
              <a:t>interactive kiosks</a:t>
            </a:r>
          </a:p>
          <a:p>
            <a:pPr marL="514350" indent="-514350" algn="just">
              <a:buFont typeface="+mj-lt"/>
              <a:buAutoNum type="arabicPeriod"/>
            </a:pPr>
            <a:r>
              <a:rPr lang="fr-FR" sz="2800" i="1" dirty="0" smtClean="0">
                <a:solidFill>
                  <a:schemeClr val="tx1"/>
                </a:solidFill>
              </a:rPr>
              <a:t>Gaming </a:t>
            </a:r>
            <a:r>
              <a:rPr lang="fr-FR" sz="2800" i="1" dirty="0" err="1" smtClean="0">
                <a:solidFill>
                  <a:schemeClr val="tx1"/>
                </a:solidFill>
              </a:rPr>
              <a:t>platforms</a:t>
            </a:r>
            <a:r>
              <a:rPr lang="fr-FR" sz="2800" i="1" dirty="0" smtClean="0">
                <a:solidFill>
                  <a:schemeClr val="tx1"/>
                </a:solidFill>
              </a:rPr>
              <a:t>: </a:t>
            </a:r>
            <a:r>
              <a:rPr lang="fr-FR" sz="2800" dirty="0" smtClean="0">
                <a:solidFill>
                  <a:schemeClr val="tx1"/>
                </a:solidFill>
              </a:rPr>
              <a:t>PlayStation, Nintendo or Xbox</a:t>
            </a:r>
            <a:endParaRPr lang="en-US" sz="2800" dirty="0" smtClean="0">
              <a:solidFill>
                <a:schemeClr val="tx1"/>
              </a:solidFill>
            </a:endParaRPr>
          </a:p>
          <a:p>
            <a:pPr marL="514350" indent="-514350" algn="just">
              <a:buFont typeface="+mj-lt"/>
              <a:buAutoNum type="arabicPeriod"/>
            </a:pPr>
            <a:r>
              <a:rPr lang="fr-FR" sz="2800" i="1" dirty="0" smtClean="0">
                <a:solidFill>
                  <a:schemeClr val="tx1"/>
                </a:solidFill>
              </a:rPr>
              <a:t>Interactive </a:t>
            </a:r>
            <a:r>
              <a:rPr lang="fr-FR" sz="2800" i="1" dirty="0" err="1" smtClean="0">
                <a:solidFill>
                  <a:schemeClr val="tx1"/>
                </a:solidFill>
              </a:rPr>
              <a:t>signage</a:t>
            </a:r>
            <a:r>
              <a:rPr lang="fr-FR" sz="2800" i="1" dirty="0" smtClean="0">
                <a:solidFill>
                  <a:schemeClr val="tx1"/>
                </a:solidFill>
              </a:rPr>
              <a:t>: T</a:t>
            </a:r>
            <a:r>
              <a:rPr lang="en-US" sz="2800" dirty="0" err="1" smtClean="0">
                <a:solidFill>
                  <a:schemeClr val="tx1"/>
                </a:solidFill>
              </a:rPr>
              <a:t>ouchscreen</a:t>
            </a:r>
            <a:r>
              <a:rPr lang="en-US" sz="2800" dirty="0" smtClean="0">
                <a:solidFill>
                  <a:schemeClr val="tx1"/>
                </a:solidFill>
              </a:rPr>
              <a:t>, Bluetooth or QR codes</a:t>
            </a:r>
          </a:p>
          <a:p>
            <a:pPr marL="514350" indent="-514350" algn="just">
              <a:buFont typeface="+mj-lt"/>
              <a:buAutoNum type="arabicPeriod"/>
            </a:pPr>
            <a:r>
              <a:rPr lang="fr-FR" sz="2800" i="1" dirty="0" err="1" smtClean="0">
                <a:solidFill>
                  <a:schemeClr val="tx1"/>
                </a:solidFill>
              </a:rPr>
              <a:t>Wearables</a:t>
            </a:r>
            <a:r>
              <a:rPr lang="fr-FR" sz="2800" i="1" dirty="0" smtClean="0">
                <a:solidFill>
                  <a:schemeClr val="tx1"/>
                </a:solidFill>
              </a:rPr>
              <a:t>. Smart </a:t>
            </a:r>
            <a:r>
              <a:rPr lang="fr-FR" sz="2800" i="1" dirty="0" err="1" smtClean="0">
                <a:solidFill>
                  <a:schemeClr val="tx1"/>
                </a:solidFill>
              </a:rPr>
              <a:t>watches</a:t>
            </a:r>
            <a:r>
              <a:rPr lang="fr-FR" sz="2800" i="1" dirty="0" smtClean="0">
                <a:solidFill>
                  <a:schemeClr val="tx1"/>
                </a:solidFill>
              </a:rPr>
              <a:t>, </a:t>
            </a:r>
            <a:r>
              <a:rPr lang="fr-FR" sz="2800" dirty="0" smtClean="0">
                <a:solidFill>
                  <a:schemeClr val="tx1"/>
                </a:solidFill>
              </a:rPr>
              <a:t>smart glasses</a:t>
            </a:r>
            <a:r>
              <a:rPr lang="fr-FR" sz="2800" i="1" dirty="0" smtClean="0">
                <a:solidFill>
                  <a:schemeClr val="tx1"/>
                </a:solidFill>
              </a:rPr>
              <a:t> </a:t>
            </a:r>
          </a:p>
          <a:p>
            <a:pPr marL="514350" indent="-514350" algn="just"/>
            <a:endParaRPr lang="fr-FR" sz="2800" dirty="0" smtClean="0">
              <a:solidFill>
                <a:schemeClr val="tx1"/>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pPr marL="971550" lvl="1" indent="-514350" algn="just">
              <a:buFont typeface="Arial" pitchFamily="34" charset="0"/>
              <a:buChar char="•"/>
            </a:pPr>
            <a:r>
              <a:rPr lang="fr-FR" sz="3200" b="1" dirty="0" smtClean="0">
                <a:solidFill>
                  <a:schemeClr val="tx1"/>
                </a:solidFill>
              </a:rPr>
              <a:t>Software </a:t>
            </a:r>
            <a:r>
              <a:rPr lang="fr-FR" sz="3200" b="1" dirty="0" err="1" smtClean="0">
                <a:solidFill>
                  <a:schemeClr val="tx1"/>
                </a:solidFill>
              </a:rPr>
              <a:t>platforms</a:t>
            </a:r>
            <a:endParaRPr lang="fr-FR" sz="3200" b="1" dirty="0" smtClean="0">
              <a:solidFill>
                <a:schemeClr val="tx1"/>
              </a:solidFill>
            </a:endParaRPr>
          </a:p>
          <a:p>
            <a:pPr algn="just"/>
            <a:endParaRPr lang="fr-FR" sz="2800" dirty="0" smtClean="0"/>
          </a:p>
          <a:p>
            <a:pPr algn="just"/>
            <a:r>
              <a:rPr lang="fr-FR" sz="2800" b="1" dirty="0" smtClean="0">
                <a:solidFill>
                  <a:schemeClr val="tx1"/>
                </a:solidFill>
              </a:rPr>
              <a:t>Software as a Service</a:t>
            </a:r>
            <a:r>
              <a:rPr lang="fr-FR" sz="2800" dirty="0" smtClean="0">
                <a:solidFill>
                  <a:schemeClr val="tx1"/>
                </a:solidFill>
              </a:rPr>
              <a:t> (</a:t>
            </a:r>
            <a:r>
              <a:rPr lang="fr-FR" sz="2800" dirty="0" err="1" smtClean="0">
                <a:solidFill>
                  <a:schemeClr val="tx1"/>
                </a:solidFill>
              </a:rPr>
              <a:t>SaaS</a:t>
            </a:r>
            <a:r>
              <a:rPr lang="fr-FR" sz="2800" dirty="0" smtClean="0">
                <a:solidFill>
                  <a:schemeClr val="tx1"/>
                </a:solidFill>
              </a:rPr>
              <a:t>):  Business applications and software services are </a:t>
            </a:r>
            <a:r>
              <a:rPr lang="fr-FR" sz="2800" dirty="0" err="1" smtClean="0">
                <a:solidFill>
                  <a:schemeClr val="tx1"/>
                </a:solidFill>
              </a:rPr>
              <a:t>provided</a:t>
            </a:r>
            <a:r>
              <a:rPr lang="fr-FR" sz="2800" dirty="0" smtClean="0">
                <a:solidFill>
                  <a:schemeClr val="tx1"/>
                </a:solidFill>
              </a:rPr>
              <a:t> </a:t>
            </a:r>
            <a:r>
              <a:rPr lang="fr-FR" sz="2800" dirty="0" err="1" smtClean="0">
                <a:solidFill>
                  <a:schemeClr val="tx1"/>
                </a:solidFill>
              </a:rPr>
              <a:t>through</a:t>
            </a:r>
            <a:r>
              <a:rPr lang="fr-FR" sz="2800" dirty="0" smtClean="0">
                <a:solidFill>
                  <a:schemeClr val="tx1"/>
                </a:solidFill>
              </a:rPr>
              <a:t> Internet and web </a:t>
            </a:r>
            <a:r>
              <a:rPr lang="fr-FR" sz="2800" dirty="0" err="1" smtClean="0">
                <a:solidFill>
                  <a:schemeClr val="tx1"/>
                </a:solidFill>
              </a:rPr>
              <a:t>protocols</a:t>
            </a:r>
            <a:r>
              <a:rPr lang="fr-FR" sz="2800" dirty="0" smtClean="0">
                <a:solidFill>
                  <a:schemeClr val="tx1"/>
                </a:solidFill>
              </a:rPr>
              <a:t> </a:t>
            </a:r>
            <a:r>
              <a:rPr lang="fr-FR" sz="2800" dirty="0" err="1" smtClean="0">
                <a:solidFill>
                  <a:schemeClr val="tx1"/>
                </a:solidFill>
              </a:rPr>
              <a:t>with</a:t>
            </a:r>
            <a:r>
              <a:rPr lang="fr-FR" sz="2800" dirty="0" smtClean="0">
                <a:solidFill>
                  <a:schemeClr val="tx1"/>
                </a:solidFill>
              </a:rPr>
              <a:t> the application </a:t>
            </a:r>
            <a:r>
              <a:rPr lang="fr-FR" sz="2800" dirty="0" err="1" smtClean="0">
                <a:solidFill>
                  <a:schemeClr val="tx1"/>
                </a:solidFill>
              </a:rPr>
              <a:t>managed</a:t>
            </a:r>
            <a:r>
              <a:rPr lang="fr-FR" sz="2800" dirty="0" smtClean="0">
                <a:solidFill>
                  <a:schemeClr val="tx1"/>
                </a:solidFill>
              </a:rPr>
              <a:t> on a </a:t>
            </a:r>
            <a:r>
              <a:rPr lang="fr-FR" sz="2800" dirty="0" err="1" smtClean="0">
                <a:solidFill>
                  <a:schemeClr val="tx1"/>
                </a:solidFill>
              </a:rPr>
              <a:t>separate</a:t>
            </a:r>
            <a:r>
              <a:rPr lang="fr-FR" sz="2800" dirty="0" smtClean="0">
                <a:solidFill>
                  <a:schemeClr val="tx1"/>
                </a:solidFill>
              </a:rPr>
              <a:t> server </a:t>
            </a:r>
            <a:r>
              <a:rPr lang="en-US" sz="2800" dirty="0" smtClean="0">
                <a:solidFill>
                  <a:schemeClr val="tx1"/>
                </a:solidFill>
              </a:rPr>
              <a:t>from where it is accessed through a web browser on</a:t>
            </a:r>
          </a:p>
          <a:p>
            <a:pPr algn="just"/>
            <a:r>
              <a:rPr lang="fr-FR" sz="2800" dirty="0" smtClean="0">
                <a:solidFill>
                  <a:schemeClr val="tx1"/>
                </a:solidFill>
              </a:rPr>
              <a:t>an end </a:t>
            </a:r>
            <a:r>
              <a:rPr lang="fr-FR" sz="2800" dirty="0" err="1" smtClean="0">
                <a:solidFill>
                  <a:schemeClr val="tx1"/>
                </a:solidFill>
              </a:rPr>
              <a:t>user’s</a:t>
            </a:r>
            <a:r>
              <a:rPr lang="fr-FR" sz="2800" dirty="0" smtClean="0">
                <a:solidFill>
                  <a:schemeClr val="tx1"/>
                </a:solidFill>
              </a:rPr>
              <a:t> computer </a:t>
            </a:r>
            <a:r>
              <a:rPr lang="fr-FR" sz="2800" dirty="0" err="1" smtClean="0">
                <a:solidFill>
                  <a:schemeClr val="tx1"/>
                </a:solidFill>
              </a:rPr>
              <a:t>with</a:t>
            </a:r>
            <a:r>
              <a:rPr lang="fr-FR" sz="2800" dirty="0" smtClean="0">
                <a:solidFill>
                  <a:schemeClr val="tx1"/>
                </a:solidFill>
              </a:rPr>
              <a:t> data </a:t>
            </a:r>
            <a:r>
              <a:rPr lang="fr-FR" sz="2800" dirty="0" err="1" smtClean="0">
                <a:solidFill>
                  <a:schemeClr val="tx1"/>
                </a:solidFill>
              </a:rPr>
              <a:t>stored</a:t>
            </a:r>
            <a:r>
              <a:rPr lang="fr-FR" sz="2800" dirty="0" smtClean="0">
                <a:solidFill>
                  <a:schemeClr val="tx1"/>
                </a:solidFill>
              </a:rPr>
              <a:t> </a:t>
            </a:r>
            <a:r>
              <a:rPr lang="fr-FR" sz="2800" dirty="0" err="1" smtClean="0">
                <a:solidFill>
                  <a:schemeClr val="tx1"/>
                </a:solidFill>
              </a:rPr>
              <a:t>within</a:t>
            </a:r>
            <a:r>
              <a:rPr lang="fr-FR" sz="2800" dirty="0" smtClean="0">
                <a:solidFill>
                  <a:schemeClr val="tx1"/>
                </a:solidFill>
              </a:rPr>
              <a:t> ‘The Cloud’.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pPr marL="971550" lvl="1" indent="-514350" algn="just">
              <a:buFont typeface="Arial" pitchFamily="34" charset="0"/>
              <a:buChar char="•"/>
            </a:pPr>
            <a:r>
              <a:rPr lang="fr-FR" sz="3200" b="1" dirty="0" smtClean="0">
                <a:solidFill>
                  <a:schemeClr val="tx1"/>
                </a:solidFill>
              </a:rPr>
              <a:t>Software </a:t>
            </a:r>
            <a:r>
              <a:rPr lang="fr-FR" sz="3200" b="1" dirty="0" err="1" smtClean="0">
                <a:solidFill>
                  <a:schemeClr val="tx1"/>
                </a:solidFill>
              </a:rPr>
              <a:t>platforms</a:t>
            </a:r>
            <a:endParaRPr lang="fr-FR" sz="3200" b="1" dirty="0" smtClean="0">
              <a:solidFill>
                <a:schemeClr val="tx1"/>
              </a:solidFill>
            </a:endParaRPr>
          </a:p>
          <a:p>
            <a:pPr algn="just"/>
            <a:endParaRPr lang="fr-FR" sz="2800" dirty="0" smtClean="0"/>
          </a:p>
          <a:p>
            <a:pPr algn="just" rtl="1"/>
            <a:r>
              <a:rPr lang="ar-DZ" sz="2800" b="1" dirty="0" smtClean="0">
                <a:solidFill>
                  <a:schemeClr val="tx1"/>
                </a:solidFill>
              </a:rPr>
              <a:t>البرنامج </a:t>
            </a:r>
            <a:r>
              <a:rPr lang="ar-DZ" sz="2800" b="1" dirty="0" smtClean="0">
                <a:solidFill>
                  <a:schemeClr val="tx1"/>
                </a:solidFill>
              </a:rPr>
              <a:t>كخدمة </a:t>
            </a:r>
            <a:r>
              <a:rPr lang="fr-FR" sz="2800" b="1" dirty="0" err="1" smtClean="0">
                <a:solidFill>
                  <a:schemeClr val="tx1"/>
                </a:solidFill>
              </a:rPr>
              <a:t>SaaS</a:t>
            </a:r>
            <a:r>
              <a:rPr lang="fr-FR" sz="2800" b="1" dirty="0" smtClean="0">
                <a:solidFill>
                  <a:schemeClr val="tx1"/>
                </a:solidFill>
              </a:rPr>
              <a:t>)</a:t>
            </a:r>
            <a:r>
              <a:rPr lang="ar-DZ" sz="2800" b="1" dirty="0" smtClean="0">
                <a:solidFill>
                  <a:schemeClr val="tx1"/>
                </a:solidFill>
              </a:rPr>
              <a:t>)</a:t>
            </a:r>
            <a:r>
              <a:rPr lang="fr-FR" sz="2800" b="1" dirty="0" smtClean="0">
                <a:solidFill>
                  <a:schemeClr val="tx1"/>
                </a:solidFill>
              </a:rPr>
              <a:t>:</a:t>
            </a:r>
            <a:r>
              <a:rPr lang="ar-DZ" sz="2800" b="1" dirty="0" smtClean="0">
                <a:solidFill>
                  <a:schemeClr val="tx1"/>
                </a:solidFill>
              </a:rPr>
              <a:t> </a:t>
            </a:r>
            <a:r>
              <a:rPr lang="ar-DZ" sz="2800" dirty="0" smtClean="0">
                <a:solidFill>
                  <a:schemeClr val="tx1"/>
                </a:solidFill>
              </a:rPr>
              <a:t>يتم </a:t>
            </a:r>
            <a:r>
              <a:rPr lang="ar-DZ" sz="2800" dirty="0" smtClean="0">
                <a:solidFill>
                  <a:schemeClr val="tx1"/>
                </a:solidFill>
              </a:rPr>
              <a:t>توفير تطبيقات الأعمال وخدمات البرامج من خلال الإنترنت وبروتوكولات الويب مع إدارة التطبيق على خادم منفصل حيث يمكن الوصول إليه من خلال متصفح الويب على كمبيوتر المستخدم النهائي مع البيانات المخزنة داخل "السحابة". .</a:t>
            </a:r>
            <a:endParaRPr lang="fr-FR" sz="2800" dirty="0" smtClean="0">
              <a:solidFill>
                <a:schemeClr val="tx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en-US" b="1" dirty="0" smtClean="0">
              <a:solidFill>
                <a:schemeClr val="tx1"/>
              </a:solidFill>
            </a:endParaRPr>
          </a:p>
          <a:p>
            <a:endParaRPr lang="fr-FR" b="1" dirty="0" smtClean="0">
              <a:solidFill>
                <a:schemeClr val="tx1"/>
              </a:solidFill>
            </a:endParaRPr>
          </a:p>
        </p:txBody>
      </p:sp>
      <p:pic>
        <p:nvPicPr>
          <p:cNvPr id="1027" name="Picture 3"/>
          <p:cNvPicPr>
            <a:picLocks noChangeAspect="1" noChangeArrowheads="1"/>
          </p:cNvPicPr>
          <p:nvPr/>
        </p:nvPicPr>
        <p:blipFill>
          <a:blip r:embed="rId2"/>
          <a:srcRect/>
          <a:stretch>
            <a:fillRect/>
          </a:stretch>
        </p:blipFill>
        <p:spPr bwMode="auto">
          <a:xfrm>
            <a:off x="285720" y="71414"/>
            <a:ext cx="8643966" cy="67151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70000" lnSpcReduction="2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en-US" b="1" dirty="0" smtClean="0">
              <a:solidFill>
                <a:schemeClr val="tx1"/>
              </a:solidFill>
            </a:endParaRPr>
          </a:p>
          <a:p>
            <a:pPr algn="just" rtl="1"/>
            <a:r>
              <a:rPr lang="ar-DZ" sz="3400" b="1" dirty="0" smtClean="0">
                <a:solidFill>
                  <a:schemeClr val="tx1"/>
                </a:solidFill>
              </a:rPr>
              <a:t>التسويق الآلي أو التسويق التلقائي </a:t>
            </a:r>
            <a:r>
              <a:rPr lang="fr-FR" sz="3400" b="1" dirty="0" smtClean="0">
                <a:solidFill>
                  <a:schemeClr val="tx1"/>
                </a:solidFill>
              </a:rPr>
              <a:t>Marketing </a:t>
            </a:r>
            <a:r>
              <a:rPr lang="fr-FR" sz="3400" b="1" dirty="0" smtClean="0">
                <a:solidFill>
                  <a:schemeClr val="tx1"/>
                </a:solidFill>
              </a:rPr>
              <a:t>Automation) </a:t>
            </a:r>
            <a:r>
              <a:rPr lang="ar-DZ" sz="3400" dirty="0" smtClean="0">
                <a:solidFill>
                  <a:schemeClr val="tx1"/>
                </a:solidFill>
              </a:rPr>
              <a:t>)</a:t>
            </a:r>
          </a:p>
          <a:p>
            <a:pPr algn="just" rtl="1"/>
            <a:r>
              <a:rPr lang="ar-DZ" sz="3400" dirty="0" smtClean="0">
                <a:solidFill>
                  <a:schemeClr val="tx1"/>
                </a:solidFill>
              </a:rPr>
              <a:t>هو </a:t>
            </a:r>
            <a:r>
              <a:rPr lang="ar-DZ" sz="3400" dirty="0" smtClean="0">
                <a:solidFill>
                  <a:schemeClr val="tx1"/>
                </a:solidFill>
              </a:rPr>
              <a:t>استخدام التكنولوجيا لتنظيم وتنفيذ الأنشطة التسويقية بشكل تلقائي، مما يسهل عملية التواصل مع العملاء وتوجيههم خلال مراحل مختلفة من مسار العميل دون الحاجة إلى تدخل يدوي.</a:t>
            </a:r>
          </a:p>
          <a:p>
            <a:pPr algn="just" rtl="1"/>
            <a:r>
              <a:rPr lang="ar-DZ" sz="3400" dirty="0" smtClean="0">
                <a:solidFill>
                  <a:schemeClr val="tx1"/>
                </a:solidFill>
              </a:rPr>
              <a:t>تقوم منصات التسويق الآلي بتوفير مجموعة من الأدوات والميزات التي تشمل تتبع السلوكيات، وإدارة الحملات التسويقية، وإرسال رسائل البريد الإلكتروني الشخصية، وتنفيذ الاستطلاعات، وغيرها من الوظائف التي تساعد في تحسين تجربة العملاء وزيادة معدلات التحويل والمبيعات.</a:t>
            </a:r>
          </a:p>
          <a:p>
            <a:pPr algn="just" rtl="1"/>
            <a:r>
              <a:rPr lang="ar-DZ" sz="3400" b="1" dirty="0" smtClean="0">
                <a:solidFill>
                  <a:schemeClr val="tx1"/>
                </a:solidFill>
              </a:rPr>
              <a:t>من فوائد التسويق الآلي:</a:t>
            </a:r>
          </a:p>
          <a:p>
            <a:pPr algn="just" rtl="1">
              <a:buFont typeface="Wingdings" pitchFamily="2" charset="2"/>
              <a:buChar char="ü"/>
            </a:pPr>
            <a:r>
              <a:rPr lang="ar-DZ" sz="3400" dirty="0" smtClean="0">
                <a:solidFill>
                  <a:schemeClr val="tx1"/>
                </a:solidFill>
              </a:rPr>
              <a:t>توفير الوقت والجهد: حيث يمكن للتسويق الآلي تنفيذ الأنشطة التسويقية بشكل تلقائي دون الحاجة إلى تدخل يدوي.</a:t>
            </a:r>
          </a:p>
          <a:p>
            <a:pPr algn="just" rtl="1">
              <a:buFont typeface="Wingdings" pitchFamily="2" charset="2"/>
              <a:buChar char="ü"/>
            </a:pPr>
            <a:r>
              <a:rPr lang="ar-DZ" sz="3400" dirty="0" smtClean="0">
                <a:solidFill>
                  <a:schemeClr val="tx1"/>
                </a:solidFill>
              </a:rPr>
              <a:t>تحسين تجربة العملاء: من خلال تقديم رسائل مستهدفة وشخصية وفقًا لاحتياجات كل عميل.</a:t>
            </a:r>
          </a:p>
          <a:p>
            <a:pPr algn="just" rtl="1">
              <a:buFont typeface="Wingdings" pitchFamily="2" charset="2"/>
              <a:buChar char="ü"/>
            </a:pPr>
            <a:r>
              <a:rPr lang="ar-DZ" sz="3400" dirty="0" smtClean="0">
                <a:solidFill>
                  <a:schemeClr val="tx1"/>
                </a:solidFill>
              </a:rPr>
              <a:t>زيادة معدلات التحويل: باستخدام التسويق الآلي يمكن تحديد وتتبع العملاء المحتملين وتوجيههم نحو الإجراءات المناسبة لزيادة فرص التحويل إلى عملاء فعليين.</a:t>
            </a:r>
          </a:p>
          <a:p>
            <a:pPr algn="just" rtl="1">
              <a:buFont typeface="Wingdings" pitchFamily="2" charset="2"/>
              <a:buChar char="ü"/>
            </a:pPr>
            <a:r>
              <a:rPr lang="ar-DZ" sz="3400" dirty="0" smtClean="0">
                <a:solidFill>
                  <a:schemeClr val="tx1"/>
                </a:solidFill>
              </a:rPr>
              <a:t>تحسين استراتيجيات التسويق: من خلال تحليل البيانات وتقديم تقارير شاملة يمكن تحديد ما يعمل وما لا يعمل في استراتيجيات التسويق والتعديل وفقًا لذلك</a:t>
            </a:r>
          </a:p>
          <a:p>
            <a:pPr algn="just" rtl="1"/>
            <a:endParaRPr lang="fr-FR" b="1" dirty="0" smtClean="0">
              <a:solidFill>
                <a:schemeClr val="tx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en-US" b="1" dirty="0" smtClean="0">
              <a:solidFill>
                <a:schemeClr val="tx1"/>
              </a:solidFill>
            </a:endParaRPr>
          </a:p>
          <a:p>
            <a:pPr lvl="1" algn="just" rtl="1"/>
            <a:r>
              <a:rPr lang="fr-FR" b="1" dirty="0" smtClean="0">
                <a:solidFill>
                  <a:schemeClr val="tx1"/>
                </a:solidFill>
              </a:rPr>
              <a:t>Tag</a:t>
            </a:r>
            <a:r>
              <a:rPr lang="fr-FR" b="1" dirty="0" smtClean="0"/>
              <a:t> </a:t>
            </a:r>
            <a:r>
              <a:rPr lang="fr-FR" b="1" dirty="0" smtClean="0">
                <a:solidFill>
                  <a:schemeClr val="tx1"/>
                </a:solidFill>
              </a:rPr>
              <a:t>management </a:t>
            </a:r>
            <a:r>
              <a:rPr lang="ar-DZ" b="1" dirty="0" smtClean="0">
                <a:solidFill>
                  <a:schemeClr val="tx1"/>
                </a:solidFill>
              </a:rPr>
              <a:t> </a:t>
            </a:r>
            <a:r>
              <a:rPr lang="ar-DZ" dirty="0" smtClean="0">
                <a:solidFill>
                  <a:schemeClr val="tx1"/>
                </a:solidFill>
              </a:rPr>
              <a:t>هي </a:t>
            </a:r>
            <a:r>
              <a:rPr lang="ar-DZ" dirty="0" smtClean="0">
                <a:solidFill>
                  <a:schemeClr val="tx1"/>
                </a:solidFill>
              </a:rPr>
              <a:t>عملية إدارة وتنظيم </a:t>
            </a:r>
            <a:r>
              <a:rPr lang="ar-DZ" dirty="0" smtClean="0">
                <a:solidFill>
                  <a:schemeClr val="tx1"/>
                </a:solidFill>
              </a:rPr>
              <a:t>العلامات</a:t>
            </a:r>
            <a:r>
              <a:rPr lang="fr-FR" dirty="0" smtClean="0">
                <a:solidFill>
                  <a:schemeClr val="tx1"/>
                </a:solidFill>
              </a:rPr>
              <a:t>tags</a:t>
            </a:r>
            <a:r>
              <a:rPr lang="fr-FR" dirty="0" smtClean="0">
                <a:solidFill>
                  <a:schemeClr val="tx1"/>
                </a:solidFill>
              </a:rPr>
              <a:t>) </a:t>
            </a:r>
            <a:r>
              <a:rPr lang="ar-DZ" dirty="0" smtClean="0">
                <a:solidFill>
                  <a:schemeClr val="tx1"/>
                </a:solidFill>
              </a:rPr>
              <a:t>) على </a:t>
            </a:r>
            <a:r>
              <a:rPr lang="ar-DZ" dirty="0" smtClean="0">
                <a:solidFill>
                  <a:schemeClr val="tx1"/>
                </a:solidFill>
              </a:rPr>
              <a:t>مواقع الويب أو التطبيقات الرقمية.</a:t>
            </a:r>
          </a:p>
          <a:p>
            <a:pPr lvl="1" algn="just" rtl="1"/>
            <a:r>
              <a:rPr lang="ar-DZ" dirty="0" smtClean="0">
                <a:solidFill>
                  <a:schemeClr val="tx1"/>
                </a:solidFill>
              </a:rPr>
              <a:t>تستخدم العلامات في تتبع وتحليل سلوك المستخدمين وأداء الموقع أو التطبيق، وتسهيل تبادل البيانات مع أطراف خارجية مثل مزودي خدمات الإعلانات.</a:t>
            </a:r>
          </a:p>
          <a:p>
            <a:pPr lvl="1" algn="just" rtl="1"/>
            <a:r>
              <a:rPr lang="ar-DZ" dirty="0" smtClean="0">
                <a:solidFill>
                  <a:schemeClr val="tx1"/>
                </a:solidFill>
              </a:rPr>
              <a:t>تهدف إدارة العلامات إلى تبسيط عملية تحديث وإضافة وإزالة العلامات بشكل </a:t>
            </a:r>
            <a:r>
              <a:rPr lang="ar-DZ" dirty="0" smtClean="0">
                <a:solidFill>
                  <a:schemeClr val="tx1"/>
                </a:solidFill>
              </a:rPr>
              <a:t>فعّال </a:t>
            </a:r>
            <a:r>
              <a:rPr lang="ar-DZ" dirty="0" smtClean="0">
                <a:solidFill>
                  <a:schemeClr val="tx1"/>
                </a:solidFill>
              </a:rPr>
              <a:t>وتقليل أخطاء التتبع وتحسين دقة البيانات التي تجمع من العملاء.</a:t>
            </a:r>
          </a:p>
          <a:p>
            <a:pPr algn="just" rtl="1"/>
            <a:r>
              <a:rPr lang="ar-DZ" dirty="0" smtClean="0">
                <a:solidFill>
                  <a:schemeClr val="tx1"/>
                </a:solidFill>
              </a:rPr>
              <a:t>يركز</a:t>
            </a:r>
            <a:r>
              <a:rPr lang="fr-FR" dirty="0" smtClean="0">
                <a:solidFill>
                  <a:schemeClr val="tx1"/>
                </a:solidFill>
              </a:rPr>
              <a:t>Brand management </a:t>
            </a:r>
            <a:r>
              <a:rPr lang="ar-DZ" dirty="0" smtClean="0">
                <a:solidFill>
                  <a:schemeClr val="tx1"/>
                </a:solidFill>
              </a:rPr>
              <a:t> على </a:t>
            </a:r>
            <a:r>
              <a:rPr lang="ar-DZ" dirty="0" smtClean="0">
                <a:solidFill>
                  <a:schemeClr val="tx1"/>
                </a:solidFill>
              </a:rPr>
              <a:t>بناء وتطوير العلامة التجارية وإدارتها بشكل شامل، بينما </a:t>
            </a:r>
            <a:r>
              <a:rPr lang="fr-FR" dirty="0" smtClean="0">
                <a:solidFill>
                  <a:schemeClr val="tx1"/>
                </a:solidFill>
              </a:rPr>
              <a:t>Tag </a:t>
            </a:r>
            <a:r>
              <a:rPr lang="fr-FR" dirty="0" smtClean="0">
                <a:solidFill>
                  <a:schemeClr val="tx1"/>
                </a:solidFill>
              </a:rPr>
              <a:t>management </a:t>
            </a:r>
            <a:r>
              <a:rPr lang="ar-DZ" dirty="0" smtClean="0">
                <a:solidFill>
                  <a:schemeClr val="tx1"/>
                </a:solidFill>
              </a:rPr>
              <a:t> يركز </a:t>
            </a:r>
            <a:r>
              <a:rPr lang="ar-DZ" dirty="0" smtClean="0">
                <a:solidFill>
                  <a:schemeClr val="tx1"/>
                </a:solidFill>
              </a:rPr>
              <a:t>على إدارة العلامات التقنية المستخدمة لتتبع وتحليل البيانات الرقمية</a:t>
            </a:r>
          </a:p>
          <a:p>
            <a:pPr algn="just" rtl="1">
              <a:buFont typeface="Wingdings" pitchFamily="2" charset="2"/>
              <a:buChar char="ü"/>
            </a:pPr>
            <a:endParaRPr lang="ar-DZ" sz="3400" dirty="0" smtClean="0">
              <a:solidFill>
                <a:schemeClr val="tx1"/>
              </a:solidFill>
            </a:endParaRPr>
          </a:p>
          <a:p>
            <a:pPr algn="just" rtl="1"/>
            <a:endParaRPr lang="fr-FR" b="1" dirty="0" smtClean="0">
              <a:solidFill>
                <a:schemeClr val="tx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en-US" b="1" dirty="0" smtClean="0">
              <a:solidFill>
                <a:schemeClr val="tx1"/>
              </a:solidFill>
            </a:endParaRPr>
          </a:p>
          <a:p>
            <a:pPr lvl="1" algn="just" rtl="1"/>
            <a:r>
              <a:rPr lang="ar-DZ" b="1" dirty="0" smtClean="0">
                <a:solidFill>
                  <a:schemeClr val="tx1"/>
                </a:solidFill>
              </a:rPr>
              <a:t>تحليل البيانات </a:t>
            </a:r>
            <a:r>
              <a:rPr lang="ar-DZ" b="1" dirty="0" smtClean="0">
                <a:solidFill>
                  <a:schemeClr val="tx1"/>
                </a:solidFill>
              </a:rPr>
              <a:t>الرقمية</a:t>
            </a:r>
            <a:r>
              <a:rPr lang="fr-FR" b="1" dirty="0" smtClean="0">
                <a:solidFill>
                  <a:schemeClr val="tx1"/>
                </a:solidFill>
              </a:rPr>
              <a:t>Digital </a:t>
            </a:r>
            <a:r>
              <a:rPr lang="fr-FR" b="1" dirty="0" err="1" smtClean="0">
                <a:solidFill>
                  <a:schemeClr val="tx1"/>
                </a:solidFill>
              </a:rPr>
              <a:t>Analytics</a:t>
            </a:r>
            <a:r>
              <a:rPr lang="fr-FR" b="1" dirty="0" smtClean="0">
                <a:solidFill>
                  <a:schemeClr val="tx1"/>
                </a:solidFill>
              </a:rPr>
              <a:t>) </a:t>
            </a:r>
            <a:r>
              <a:rPr lang="ar-DZ" b="1" dirty="0" smtClean="0">
                <a:solidFill>
                  <a:schemeClr val="tx1"/>
                </a:solidFill>
              </a:rPr>
              <a:t>) </a:t>
            </a:r>
            <a:r>
              <a:rPr lang="ar-DZ" dirty="0" smtClean="0">
                <a:solidFill>
                  <a:schemeClr val="tx1"/>
                </a:solidFill>
              </a:rPr>
              <a:t>هو </a:t>
            </a:r>
            <a:r>
              <a:rPr lang="ar-DZ" dirty="0" smtClean="0">
                <a:solidFill>
                  <a:schemeClr val="tx1"/>
                </a:solidFill>
              </a:rPr>
              <a:t>عملية جمع وتحليل وتفسير البيانات الرقمية المتعلقة بسلوك المستخدمين على الإنترنت، وذلك بهدف فهم أداء المواقع الإلكترونية والتطبيقات الرقمية وتحسينه. يشمل تحليل البيانات الرقمية تقديم إحصائيات ومقاييس متعددة لفعالية الموقع أو التطبيق، والتفاعلات التي يقوم بها المستخدمون مع المحتوى </a:t>
            </a:r>
            <a:r>
              <a:rPr lang="ar-DZ" dirty="0" smtClean="0">
                <a:solidFill>
                  <a:schemeClr val="tx1"/>
                </a:solidFill>
              </a:rPr>
              <a:t>الرقمي</a:t>
            </a:r>
          </a:p>
          <a:p>
            <a:pPr lvl="1" algn="just" rtl="1"/>
            <a:r>
              <a:rPr lang="ar-DZ" sz="3000" dirty="0" smtClean="0">
                <a:solidFill>
                  <a:schemeClr val="tx1"/>
                </a:solidFill>
              </a:rPr>
              <a:t>يتيح تحليل البيانات الرقمية للمنظمات فهم </a:t>
            </a:r>
            <a:r>
              <a:rPr lang="ar-DZ" sz="3000" dirty="0" smtClean="0">
                <a:solidFill>
                  <a:schemeClr val="tx1"/>
                </a:solidFill>
              </a:rPr>
              <a:t>الفرص والتحديات </a:t>
            </a:r>
            <a:r>
              <a:rPr lang="ar-DZ" sz="3000" dirty="0" smtClean="0">
                <a:solidFill>
                  <a:schemeClr val="tx1"/>
                </a:solidFill>
              </a:rPr>
              <a:t>في الوقت الفعلي، وبناء استراتيجيات تحسينية تسهم في تحسين تجربة المستخدم وتحقيق الأهداف التجارية. تتيح أدوات التحليل الرقمي أيضًا التعرف على الاتجاهات </a:t>
            </a:r>
            <a:r>
              <a:rPr lang="ar-DZ" sz="3000" dirty="0" smtClean="0">
                <a:solidFill>
                  <a:schemeClr val="tx1"/>
                </a:solidFill>
              </a:rPr>
              <a:t>الجديدة وفهم </a:t>
            </a:r>
            <a:r>
              <a:rPr lang="ar-DZ" sz="3000" dirty="0" smtClean="0">
                <a:solidFill>
                  <a:schemeClr val="tx1"/>
                </a:solidFill>
              </a:rPr>
              <a:t>تفاعل المستخدمين مع التكنولوجيا </a:t>
            </a:r>
            <a:r>
              <a:rPr lang="ar-DZ" sz="3000" dirty="0" smtClean="0">
                <a:solidFill>
                  <a:schemeClr val="tx1"/>
                </a:solidFill>
              </a:rPr>
              <a:t>الحديثة، </a:t>
            </a:r>
            <a:r>
              <a:rPr lang="ar-DZ" sz="3000" dirty="0" smtClean="0">
                <a:solidFill>
                  <a:schemeClr val="tx1"/>
                </a:solidFill>
              </a:rPr>
              <a:t>مما يمكن المنظمات من البقاء متميزة في سوق المنافسة الرقمية.</a:t>
            </a:r>
          </a:p>
          <a:p>
            <a:pPr lvl="1" algn="just" rtl="1"/>
            <a:endParaRPr lang="ar-DZ" sz="3400" dirty="0" smtClean="0">
              <a:solidFill>
                <a:schemeClr val="tx1"/>
              </a:solidFill>
            </a:endParaRPr>
          </a:p>
          <a:p>
            <a:pPr algn="just" rtl="1"/>
            <a:endParaRPr lang="fr-FR" b="1"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en-US" b="1" dirty="0" smtClean="0">
                <a:solidFill>
                  <a:schemeClr val="tx1"/>
                </a:solidFill>
              </a:rPr>
              <a:t>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3) </a:t>
            </a:r>
            <a:r>
              <a:rPr lang="en-US" dirty="0">
                <a:solidFill>
                  <a:schemeClr val="tx1"/>
                </a:solidFill>
              </a:rPr>
              <a:t>As customers follow their </a:t>
            </a:r>
            <a:r>
              <a:rPr lang="en-US" dirty="0" smtClean="0">
                <a:solidFill>
                  <a:schemeClr val="tx1"/>
                </a:solidFill>
              </a:rPr>
              <a:t>journeys, they </a:t>
            </a:r>
            <a:r>
              <a:rPr lang="en-US" dirty="0">
                <a:solidFill>
                  <a:schemeClr val="tx1"/>
                </a:solidFill>
              </a:rPr>
              <a:t>do not use the Internet in isolation – they </a:t>
            </a:r>
            <a:r>
              <a:rPr lang="en-US" dirty="0" smtClean="0">
                <a:solidFill>
                  <a:schemeClr val="tx1"/>
                </a:solidFill>
              </a:rPr>
              <a:t>use other traditional media</a:t>
            </a:r>
            <a:r>
              <a:rPr lang="fr-FR" dirty="0" smtClean="0">
                <a:solidFill>
                  <a:schemeClr val="tx1"/>
                </a:solidFill>
              </a:rPr>
              <a:t>.</a:t>
            </a:r>
          </a:p>
          <a:p>
            <a:pPr algn="just"/>
            <a:endParaRPr lang="en-US" dirty="0" smtClean="0">
              <a:solidFill>
                <a:schemeClr val="tx1"/>
              </a:solidFill>
            </a:endParaRPr>
          </a:p>
          <a:p>
            <a:r>
              <a:rPr lang="fr-FR" b="1" dirty="0" smtClean="0">
                <a:solidFill>
                  <a:schemeClr val="tx1"/>
                </a:solidFill>
              </a:rPr>
              <a:t>Multi-</a:t>
            </a:r>
            <a:r>
              <a:rPr lang="fr-FR" b="1" dirty="0" err="1" smtClean="0">
                <a:solidFill>
                  <a:schemeClr val="tx1"/>
                </a:solidFill>
              </a:rPr>
              <a:t>channel</a:t>
            </a:r>
            <a:r>
              <a:rPr lang="fr-FR" b="1" dirty="0" smtClean="0">
                <a:solidFill>
                  <a:schemeClr val="tx1"/>
                </a:solidFill>
              </a:rPr>
              <a:t> marketing</a:t>
            </a:r>
          </a:p>
          <a:p>
            <a:endParaRPr lang="en-US" dirty="0">
              <a:solidFill>
                <a:schemeClr val="tx1"/>
              </a:solidFill>
            </a:endParaRPr>
          </a:p>
          <a:p>
            <a:pPr algn="just"/>
            <a:r>
              <a:rPr lang="fr-FR" dirty="0" smtClean="0">
                <a:solidFill>
                  <a:schemeClr val="tx1"/>
                </a:solidFill>
              </a:rPr>
              <a:t>Customer communications and </a:t>
            </a:r>
            <a:r>
              <a:rPr lang="fr-FR" dirty="0" err="1" smtClean="0">
                <a:solidFill>
                  <a:schemeClr val="tx1"/>
                </a:solidFill>
              </a:rPr>
              <a:t>product</a:t>
            </a:r>
            <a:r>
              <a:rPr lang="fr-FR" dirty="0" smtClean="0">
                <a:solidFill>
                  <a:schemeClr val="tx1"/>
                </a:solidFill>
              </a:rPr>
              <a:t>  distribution </a:t>
            </a:r>
            <a:r>
              <a:rPr lang="fr-FR" dirty="0">
                <a:solidFill>
                  <a:schemeClr val="tx1"/>
                </a:solidFill>
              </a:rPr>
              <a:t>are </a:t>
            </a:r>
            <a:r>
              <a:rPr lang="fr-FR" dirty="0" err="1" smtClean="0">
                <a:solidFill>
                  <a:schemeClr val="tx1"/>
                </a:solidFill>
              </a:rPr>
              <a:t>supported</a:t>
            </a:r>
            <a:r>
              <a:rPr lang="fr-FR" dirty="0" smtClean="0">
                <a:solidFill>
                  <a:schemeClr val="tx1"/>
                </a:solidFill>
              </a:rPr>
              <a:t> </a:t>
            </a:r>
            <a:r>
              <a:rPr lang="en-US" dirty="0" smtClean="0">
                <a:solidFill>
                  <a:schemeClr val="tx1"/>
                </a:solidFill>
              </a:rPr>
              <a:t>by </a:t>
            </a:r>
            <a:r>
              <a:rPr lang="en-US" dirty="0">
                <a:solidFill>
                  <a:schemeClr val="tx1"/>
                </a:solidFill>
              </a:rPr>
              <a:t>a combination of </a:t>
            </a:r>
            <a:r>
              <a:rPr lang="en-US" dirty="0" smtClean="0">
                <a:solidFill>
                  <a:schemeClr val="tx1"/>
                </a:solidFill>
              </a:rPr>
              <a:t>digital </a:t>
            </a:r>
            <a:r>
              <a:rPr lang="fr-FR" dirty="0" smtClean="0">
                <a:solidFill>
                  <a:schemeClr val="tx1"/>
                </a:solidFill>
              </a:rPr>
              <a:t>and </a:t>
            </a:r>
            <a:r>
              <a:rPr lang="fr-FR" dirty="0" err="1">
                <a:solidFill>
                  <a:schemeClr val="tx1"/>
                </a:solidFill>
              </a:rPr>
              <a:t>traditional</a:t>
            </a:r>
            <a:r>
              <a:rPr lang="fr-FR" dirty="0">
                <a:solidFill>
                  <a:schemeClr val="tx1"/>
                </a:solidFill>
              </a:rPr>
              <a:t> </a:t>
            </a:r>
            <a:r>
              <a:rPr lang="fr-FR" dirty="0" err="1" smtClean="0">
                <a:solidFill>
                  <a:schemeClr val="tx1"/>
                </a:solidFill>
              </a:rPr>
              <a:t>channels</a:t>
            </a:r>
            <a:r>
              <a:rPr lang="fr-FR" dirty="0" smtClean="0">
                <a:solidFill>
                  <a:schemeClr val="tx1"/>
                </a:solidFill>
              </a:rPr>
              <a:t> </a:t>
            </a:r>
            <a:r>
              <a:rPr lang="en-US" dirty="0" smtClean="0">
                <a:solidFill>
                  <a:schemeClr val="tx1"/>
                </a:solidFill>
              </a:rPr>
              <a:t>at </a:t>
            </a:r>
            <a:r>
              <a:rPr lang="en-US" dirty="0">
                <a:solidFill>
                  <a:schemeClr val="tx1"/>
                </a:solidFill>
              </a:rPr>
              <a:t>different points in </a:t>
            </a:r>
            <a:r>
              <a:rPr lang="en-US" dirty="0" smtClean="0">
                <a:solidFill>
                  <a:schemeClr val="tx1"/>
                </a:solidFill>
              </a:rPr>
              <a:t>the </a:t>
            </a:r>
            <a:r>
              <a:rPr lang="fr-FR" dirty="0" err="1" smtClean="0">
                <a:solidFill>
                  <a:schemeClr val="tx1"/>
                </a:solidFill>
              </a:rPr>
              <a:t>buying</a:t>
            </a:r>
            <a:r>
              <a:rPr lang="fr-FR" dirty="0" smtClean="0">
                <a:solidFill>
                  <a:schemeClr val="tx1"/>
                </a:solidFill>
              </a:rPr>
              <a:t> </a:t>
            </a:r>
            <a:r>
              <a:rPr lang="fr-FR" dirty="0">
                <a:solidFill>
                  <a:schemeClr val="tx1"/>
                </a:solidFill>
              </a:rPr>
              <a:t>cycle.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en-US" b="1" dirty="0" smtClean="0">
              <a:solidFill>
                <a:schemeClr val="tx1"/>
              </a:solidFill>
            </a:endParaRPr>
          </a:p>
          <a:p>
            <a:pPr lvl="1" algn="just" rtl="1"/>
            <a:r>
              <a:rPr lang="ar-DZ" b="1" dirty="0" smtClean="0">
                <a:solidFill>
                  <a:schemeClr val="tx1"/>
                </a:solidFill>
              </a:rPr>
              <a:t>تحليل التسبب (</a:t>
            </a:r>
            <a:r>
              <a:rPr lang="fr-FR" b="1" dirty="0" smtClean="0">
                <a:solidFill>
                  <a:schemeClr val="tx1"/>
                </a:solidFill>
              </a:rPr>
              <a:t>Attribution</a:t>
            </a:r>
            <a:r>
              <a:rPr lang="ar-DZ" b="1" dirty="0" smtClean="0">
                <a:solidFill>
                  <a:schemeClr val="tx1"/>
                </a:solidFill>
              </a:rPr>
              <a:t>)</a:t>
            </a:r>
            <a:r>
              <a:rPr lang="ar-DZ" dirty="0" smtClean="0">
                <a:solidFill>
                  <a:schemeClr val="tx1"/>
                </a:solidFill>
              </a:rPr>
              <a:t> هو </a:t>
            </a:r>
            <a:r>
              <a:rPr lang="ar-DZ" dirty="0" smtClean="0">
                <a:solidFill>
                  <a:schemeClr val="tx1"/>
                </a:solidFill>
              </a:rPr>
              <a:t>عملية تحديد وتقييم القنوات أو اللقطات التي تسهم في تحقيق أهداف معينة، مثل العمليات التسويقية أو المبيعات. يهدف تحليل التسبب إلى فهم أي قنوات أو حملات تسويقية أو أنشطة أخرى تسهم بشكل أساسي في تحقيق النتائج الإيجابية، وبالتالي توجيه الموارد والجهود بشكل </a:t>
            </a:r>
            <a:r>
              <a:rPr lang="ar-DZ" dirty="0" smtClean="0">
                <a:solidFill>
                  <a:schemeClr val="tx1"/>
                </a:solidFill>
              </a:rPr>
              <a:t>أفضل.</a:t>
            </a:r>
          </a:p>
          <a:p>
            <a:pPr algn="just" rtl="1"/>
            <a:r>
              <a:rPr lang="ar-DZ" sz="2800" b="1" dirty="0" smtClean="0">
                <a:solidFill>
                  <a:schemeClr val="tx1"/>
                </a:solidFill>
              </a:rPr>
              <a:t>التسبب </a:t>
            </a:r>
            <a:r>
              <a:rPr lang="ar-DZ" sz="2800" b="1" dirty="0" smtClean="0">
                <a:solidFill>
                  <a:schemeClr val="tx1"/>
                </a:solidFill>
              </a:rPr>
              <a:t>الأخير</a:t>
            </a:r>
            <a:r>
              <a:rPr lang="fr-FR" sz="2800" b="1" dirty="0" smtClean="0">
                <a:solidFill>
                  <a:schemeClr val="tx1"/>
                </a:solidFill>
              </a:rPr>
              <a:t>Last-click </a:t>
            </a:r>
            <a:r>
              <a:rPr lang="fr-FR" sz="2800" b="1" dirty="0" smtClean="0">
                <a:solidFill>
                  <a:schemeClr val="tx1"/>
                </a:solidFill>
              </a:rPr>
              <a:t>Attribution)</a:t>
            </a:r>
            <a:r>
              <a:rPr lang="fr-FR" sz="2800" dirty="0" smtClean="0">
                <a:solidFill>
                  <a:schemeClr val="tx1"/>
                </a:solidFill>
              </a:rPr>
              <a:t>: </a:t>
            </a:r>
            <a:r>
              <a:rPr lang="ar-DZ" sz="2800" dirty="0" smtClean="0">
                <a:solidFill>
                  <a:schemeClr val="tx1"/>
                </a:solidFill>
              </a:rPr>
              <a:t>) حيث </a:t>
            </a:r>
            <a:r>
              <a:rPr lang="ar-DZ" sz="2800" dirty="0" smtClean="0">
                <a:solidFill>
                  <a:schemeClr val="tx1"/>
                </a:solidFill>
              </a:rPr>
              <a:t>يُعطى الائتمان للقناة أو الحملة التي تسببت في آخر تفاعل قبل إتمام الهدف، مثل الشراء على الموقع.</a:t>
            </a:r>
          </a:p>
          <a:p>
            <a:pPr algn="just" rtl="1"/>
            <a:r>
              <a:rPr lang="ar-DZ" sz="2800" b="1" dirty="0" smtClean="0">
                <a:solidFill>
                  <a:schemeClr val="tx1"/>
                </a:solidFill>
              </a:rPr>
              <a:t>التسبب المتعدد </a:t>
            </a:r>
            <a:r>
              <a:rPr lang="fr-FR" sz="2800" b="1" dirty="0" smtClean="0">
                <a:solidFill>
                  <a:schemeClr val="tx1"/>
                </a:solidFill>
              </a:rPr>
              <a:t>Multi-</a:t>
            </a:r>
            <a:r>
              <a:rPr lang="fr-FR" sz="2800" b="1" dirty="0" err="1" smtClean="0">
                <a:solidFill>
                  <a:schemeClr val="tx1"/>
                </a:solidFill>
              </a:rPr>
              <a:t>touch</a:t>
            </a:r>
            <a:r>
              <a:rPr lang="fr-FR" sz="2800" b="1" dirty="0" smtClean="0">
                <a:solidFill>
                  <a:schemeClr val="tx1"/>
                </a:solidFill>
              </a:rPr>
              <a:t> </a:t>
            </a:r>
            <a:r>
              <a:rPr lang="fr-FR" sz="2800" b="1" dirty="0" smtClean="0">
                <a:solidFill>
                  <a:schemeClr val="tx1"/>
                </a:solidFill>
              </a:rPr>
              <a:t>Attribution</a:t>
            </a:r>
            <a:r>
              <a:rPr lang="fr-FR" sz="2800" b="1" dirty="0" smtClean="0">
                <a:solidFill>
                  <a:schemeClr val="tx1"/>
                </a:solidFill>
              </a:rPr>
              <a:t>)</a:t>
            </a:r>
            <a:r>
              <a:rPr lang="fr-FR" sz="2800" dirty="0" smtClean="0">
                <a:solidFill>
                  <a:schemeClr val="tx1"/>
                </a:solidFill>
                <a:sym typeface="Wingdings" pitchFamily="2" charset="2"/>
              </a:rPr>
              <a:t></a:t>
            </a:r>
            <a:r>
              <a:rPr lang="ar-DZ" sz="2800" dirty="0" smtClean="0">
                <a:solidFill>
                  <a:schemeClr val="tx1"/>
                </a:solidFill>
                <a:sym typeface="Wingdings" pitchFamily="2" charset="2"/>
              </a:rPr>
              <a:t> ح</a:t>
            </a:r>
            <a:r>
              <a:rPr lang="ar-DZ" sz="2800" dirty="0" smtClean="0">
                <a:solidFill>
                  <a:schemeClr val="tx1"/>
                </a:solidFill>
              </a:rPr>
              <a:t>يث </a:t>
            </a:r>
            <a:r>
              <a:rPr lang="ar-DZ" sz="2800" dirty="0" smtClean="0">
                <a:solidFill>
                  <a:schemeClr val="tx1"/>
                </a:solidFill>
              </a:rPr>
              <a:t>يتم توزيع الائتمان بين مختلف القنوات أو اللقطات التي ساهمت في رحلة العميل نحو الهدف، ويعتبر نموذج "المساهمة </a:t>
            </a:r>
            <a:r>
              <a:rPr lang="ar-DZ" sz="2800" dirty="0" smtClean="0">
                <a:solidFill>
                  <a:schemeClr val="tx1"/>
                </a:solidFill>
              </a:rPr>
              <a:t>المتعددة"</a:t>
            </a:r>
            <a:r>
              <a:rPr lang="fr-FR" sz="2800" dirty="0" smtClean="0">
                <a:solidFill>
                  <a:schemeClr val="tx1"/>
                </a:solidFill>
              </a:rPr>
              <a:t>U-</a:t>
            </a:r>
            <a:r>
              <a:rPr lang="fr-FR" sz="2800" dirty="0" err="1" smtClean="0">
                <a:solidFill>
                  <a:schemeClr val="tx1"/>
                </a:solidFill>
              </a:rPr>
              <a:t>shaped</a:t>
            </a:r>
            <a:r>
              <a:rPr lang="fr-FR" sz="2800" dirty="0" smtClean="0">
                <a:solidFill>
                  <a:schemeClr val="tx1"/>
                </a:solidFill>
              </a:rPr>
              <a:t>) </a:t>
            </a:r>
            <a:r>
              <a:rPr lang="ar-DZ" sz="2800" dirty="0" smtClean="0">
                <a:solidFill>
                  <a:schemeClr val="tx1"/>
                </a:solidFill>
              </a:rPr>
              <a:t>) واحدًا </a:t>
            </a:r>
            <a:r>
              <a:rPr lang="ar-DZ" sz="2800" dirty="0" smtClean="0">
                <a:solidFill>
                  <a:schemeClr val="tx1"/>
                </a:solidFill>
              </a:rPr>
              <a:t>من أمثلة ذلك.</a:t>
            </a:r>
          </a:p>
          <a:p>
            <a:pPr lvl="1" algn="just" rtl="1"/>
            <a:endParaRPr lang="ar-DZ" sz="3400" dirty="0" smtClean="0">
              <a:solidFill>
                <a:schemeClr val="tx1"/>
              </a:solidFill>
            </a:endParaRPr>
          </a:p>
          <a:p>
            <a:pPr algn="just" rtl="1"/>
            <a:endParaRPr lang="fr-FR" b="1" dirty="0" smtClean="0">
              <a:solidFill>
                <a:schemeClr val="tx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en-US" b="1" dirty="0" smtClean="0">
              <a:solidFill>
                <a:schemeClr val="tx1"/>
              </a:solidFill>
            </a:endParaRPr>
          </a:p>
          <a:p>
            <a:pPr algn="just" rtl="1"/>
            <a:r>
              <a:rPr lang="ar-DZ" sz="2800" b="1" dirty="0" smtClean="0">
                <a:solidFill>
                  <a:schemeClr val="tx1"/>
                </a:solidFill>
              </a:rPr>
              <a:t>اللوحات الإلكترونية</a:t>
            </a:r>
            <a:r>
              <a:rPr lang="fr-FR" sz="2800" b="1" dirty="0" err="1" smtClean="0">
                <a:solidFill>
                  <a:schemeClr val="tx1"/>
                </a:solidFill>
              </a:rPr>
              <a:t>Dashboards</a:t>
            </a:r>
            <a:r>
              <a:rPr lang="fr-FR" sz="2800" b="1" dirty="0" smtClean="0">
                <a:solidFill>
                  <a:schemeClr val="tx1"/>
                </a:solidFill>
              </a:rPr>
              <a:t>) </a:t>
            </a:r>
            <a:r>
              <a:rPr lang="ar-DZ" sz="2800" b="1" dirty="0" smtClean="0">
                <a:solidFill>
                  <a:schemeClr val="tx1"/>
                </a:solidFill>
              </a:rPr>
              <a:t>)</a:t>
            </a:r>
            <a:r>
              <a:rPr lang="ar-DZ" sz="2800" dirty="0" smtClean="0">
                <a:solidFill>
                  <a:schemeClr val="tx1"/>
                </a:solidFill>
              </a:rPr>
              <a:t> فهي </a:t>
            </a:r>
            <a:r>
              <a:rPr lang="ar-DZ" sz="2800" dirty="0" smtClean="0">
                <a:solidFill>
                  <a:schemeClr val="tx1"/>
                </a:solidFill>
              </a:rPr>
              <a:t>عبارة عن أدوات تعرض البيانات والمعلومات بشكل مرئي ومنظم، وتساعد في فهم الأداء واتخاذ القرارات بناءً على هذه البيانات. تتيح اللوحات الإلكترونية للمستخدمين تجميع البيانات من مصادر متعددة وتقديمها في شكل مبسط وسهل الفهم، مما يسهل متابعة الأداء والتحليل واتخاذ القرارات الاستراتيجية.</a:t>
            </a:r>
          </a:p>
          <a:p>
            <a:pPr algn="just" rtl="1"/>
            <a:r>
              <a:rPr lang="ar-DZ" sz="2800" dirty="0" smtClean="0">
                <a:solidFill>
                  <a:schemeClr val="tx1"/>
                </a:solidFill>
              </a:rPr>
              <a:t>تحتوي اللوحات الإلكترونية عادة على مجموعة متنوعة من العناصر مثل الرسوم البيانية، والمؤشرات الرئيسية للأداء </a:t>
            </a:r>
            <a:r>
              <a:rPr lang="ar-DZ" sz="2800" dirty="0" smtClean="0">
                <a:solidFill>
                  <a:schemeClr val="tx1"/>
                </a:solidFill>
              </a:rPr>
              <a:t>والتقارير </a:t>
            </a:r>
            <a:r>
              <a:rPr lang="ar-DZ" sz="2800" dirty="0" smtClean="0">
                <a:solidFill>
                  <a:schemeClr val="tx1"/>
                </a:solidFill>
              </a:rPr>
              <a:t>المختصرة، والمؤشرات المهمة الأخرى التي تسهل فهم الأداء وتحليل البيانات بشكل سريع </a:t>
            </a:r>
            <a:r>
              <a:rPr lang="ar-DZ" sz="2800" dirty="0" smtClean="0">
                <a:solidFill>
                  <a:schemeClr val="tx1"/>
                </a:solidFill>
              </a:rPr>
              <a:t>وفعال.</a:t>
            </a:r>
            <a:endParaRPr lang="ar-DZ" sz="2800" dirty="0" smtClean="0">
              <a:solidFill>
                <a:schemeClr val="tx1"/>
              </a:solidFill>
            </a:endParaRPr>
          </a:p>
          <a:p>
            <a:pPr algn="just" rtl="1"/>
            <a:r>
              <a:rPr lang="ar-DZ" sz="2800" dirty="0" smtClean="0">
                <a:solidFill>
                  <a:schemeClr val="tx1"/>
                </a:solidFill>
              </a:rPr>
              <a:t>باستخدام التحليلات التسببية واللوحات الإلكترونية معًا، يمكن للمنظمات فهم أفضل لأداء استراتيجياتها وحملاتها التسويقية، وتحديد العناصر الفعّالة وتحسين استراتيجياتها لتحقيق أهدافها بشكل </a:t>
            </a:r>
            <a:r>
              <a:rPr lang="ar-DZ" sz="2800" dirty="0" smtClean="0">
                <a:solidFill>
                  <a:schemeClr val="tx1"/>
                </a:solidFill>
              </a:rPr>
              <a:t>أفضل.</a:t>
            </a:r>
            <a:endParaRPr lang="ar-DZ" sz="2800" dirty="0" smtClean="0">
              <a:solidFill>
                <a:schemeClr val="tx1"/>
              </a:solidFill>
            </a:endParaRPr>
          </a:p>
          <a:p>
            <a:pPr lvl="1" algn="just" rtl="1"/>
            <a:endParaRPr lang="ar-DZ" sz="3400" dirty="0" smtClean="0">
              <a:solidFill>
                <a:schemeClr val="tx1"/>
              </a:solidFill>
            </a:endParaRPr>
          </a:p>
          <a:p>
            <a:pPr algn="just" rtl="1"/>
            <a:endParaRPr lang="fr-FR" b="1" dirty="0" smtClean="0">
              <a:solidFill>
                <a:schemeClr val="tx1"/>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en-US" b="1" dirty="0">
                <a:solidFill>
                  <a:schemeClr val="tx1"/>
                </a:solidFill>
              </a:rPr>
              <a:t>Different forms of online </a:t>
            </a:r>
            <a:r>
              <a:rPr lang="en-US" b="1" dirty="0" smtClean="0">
                <a:solidFill>
                  <a:schemeClr val="tx1"/>
                </a:solidFill>
              </a:rPr>
              <a:t>presence</a:t>
            </a:r>
          </a:p>
          <a:p>
            <a:r>
              <a:rPr lang="en-US" b="1" dirty="0" smtClean="0">
                <a:solidFill>
                  <a:schemeClr val="tx1"/>
                </a:solidFill>
              </a:rPr>
              <a:t>1.P.24</a:t>
            </a:r>
          </a:p>
          <a:p>
            <a:pPr algn="just"/>
            <a:r>
              <a:rPr lang="fr-FR" dirty="0">
                <a:solidFill>
                  <a:schemeClr val="tx1"/>
                </a:solidFill>
              </a:rPr>
              <a:t>1 </a:t>
            </a:r>
            <a:r>
              <a:rPr lang="fr-FR" b="1" dirty="0" err="1">
                <a:solidFill>
                  <a:schemeClr val="tx1"/>
                </a:solidFill>
              </a:rPr>
              <a:t>Transactional</a:t>
            </a:r>
            <a:r>
              <a:rPr lang="fr-FR" b="1" dirty="0">
                <a:solidFill>
                  <a:schemeClr val="tx1"/>
                </a:solidFill>
              </a:rPr>
              <a:t> e-commerce </a:t>
            </a:r>
            <a:r>
              <a:rPr lang="fr-FR" b="1" dirty="0" smtClean="0">
                <a:solidFill>
                  <a:schemeClr val="tx1"/>
                </a:solidFill>
              </a:rPr>
              <a:t>site</a:t>
            </a:r>
          </a:p>
          <a:p>
            <a:pPr algn="just"/>
            <a:r>
              <a:rPr lang="en-US" sz="2400" dirty="0" smtClean="0">
                <a:solidFill>
                  <a:schemeClr val="tx1"/>
                </a:solidFill>
              </a:rPr>
              <a:t>Enables purchase of products online</a:t>
            </a:r>
            <a:endParaRPr lang="fr-FR" sz="2400" dirty="0" smtClean="0">
              <a:solidFill>
                <a:schemeClr val="tx1"/>
              </a:solidFill>
            </a:endParaRPr>
          </a:p>
          <a:p>
            <a:pPr algn="just"/>
            <a:r>
              <a:rPr lang="fr-FR" dirty="0">
                <a:solidFill>
                  <a:schemeClr val="tx1"/>
                </a:solidFill>
              </a:rPr>
              <a:t>2 </a:t>
            </a:r>
            <a:r>
              <a:rPr lang="fr-FR" b="1" dirty="0">
                <a:solidFill>
                  <a:schemeClr val="tx1"/>
                </a:solidFill>
              </a:rPr>
              <a:t>Services-</a:t>
            </a:r>
            <a:r>
              <a:rPr lang="fr-FR" b="1" dirty="0" err="1">
                <a:solidFill>
                  <a:schemeClr val="tx1"/>
                </a:solidFill>
              </a:rPr>
              <a:t>orientated</a:t>
            </a:r>
            <a:r>
              <a:rPr lang="fr-FR" b="1" dirty="0">
                <a:solidFill>
                  <a:schemeClr val="tx1"/>
                </a:solidFill>
              </a:rPr>
              <a:t> </a:t>
            </a:r>
            <a:r>
              <a:rPr lang="fr-FR" b="1" dirty="0" err="1">
                <a:solidFill>
                  <a:schemeClr val="tx1"/>
                </a:solidFill>
              </a:rPr>
              <a:t>relationship</a:t>
            </a:r>
            <a:r>
              <a:rPr lang="fr-FR" b="1" dirty="0">
                <a:solidFill>
                  <a:schemeClr val="tx1"/>
                </a:solidFill>
              </a:rPr>
              <a:t>-building </a:t>
            </a:r>
            <a:r>
              <a:rPr lang="fr-FR" b="1" dirty="0" err="1" smtClean="0">
                <a:solidFill>
                  <a:schemeClr val="tx1"/>
                </a:solidFill>
              </a:rPr>
              <a:t>website</a:t>
            </a:r>
            <a:endParaRPr lang="fr-FR" b="1" dirty="0" smtClean="0">
              <a:solidFill>
                <a:schemeClr val="tx1"/>
              </a:solidFill>
            </a:endParaRPr>
          </a:p>
          <a:p>
            <a:pPr algn="just"/>
            <a:r>
              <a:rPr lang="en-US" sz="2400" dirty="0" smtClean="0">
                <a:solidFill>
                  <a:schemeClr val="tx1"/>
                </a:solidFill>
              </a:rPr>
              <a:t>Provides information to stimulate purchase and build relationships</a:t>
            </a:r>
            <a:endParaRPr lang="fr-FR" sz="2400" dirty="0" smtClean="0">
              <a:solidFill>
                <a:schemeClr val="tx1"/>
              </a:solidFill>
            </a:endParaRPr>
          </a:p>
          <a:p>
            <a:pPr algn="just"/>
            <a:r>
              <a:rPr lang="fr-FR" dirty="0">
                <a:solidFill>
                  <a:schemeClr val="tx1"/>
                </a:solidFill>
              </a:rPr>
              <a:t>3 </a:t>
            </a:r>
            <a:r>
              <a:rPr lang="fr-FR" b="1" dirty="0">
                <a:solidFill>
                  <a:schemeClr val="tx1"/>
                </a:solidFill>
              </a:rPr>
              <a:t>Brand-building </a:t>
            </a:r>
            <a:r>
              <a:rPr lang="fr-FR" b="1" dirty="0" smtClean="0">
                <a:solidFill>
                  <a:schemeClr val="tx1"/>
                </a:solidFill>
              </a:rPr>
              <a:t>site</a:t>
            </a:r>
          </a:p>
          <a:p>
            <a:pPr algn="just"/>
            <a:r>
              <a:rPr lang="en-US" sz="2400" dirty="0" smtClean="0">
                <a:solidFill>
                  <a:schemeClr val="tx1"/>
                </a:solidFill>
              </a:rPr>
              <a:t>Provides an on line experience to support the brand</a:t>
            </a:r>
            <a:endParaRPr lang="fr-FR" sz="2400" dirty="0" smtClean="0">
              <a:solidFill>
                <a:schemeClr val="tx1"/>
              </a:solidFill>
            </a:endParaRPr>
          </a:p>
          <a:p>
            <a:pPr algn="just"/>
            <a:r>
              <a:rPr lang="fr-FR" dirty="0">
                <a:solidFill>
                  <a:schemeClr val="tx1"/>
                </a:solidFill>
              </a:rPr>
              <a:t>4 </a:t>
            </a:r>
            <a:r>
              <a:rPr lang="fr-FR" b="1" dirty="0">
                <a:solidFill>
                  <a:schemeClr val="tx1"/>
                </a:solidFill>
              </a:rPr>
              <a:t>Portal or media </a:t>
            </a:r>
            <a:r>
              <a:rPr lang="fr-FR" b="1" dirty="0" smtClean="0">
                <a:solidFill>
                  <a:schemeClr val="tx1"/>
                </a:solidFill>
              </a:rPr>
              <a:t>site </a:t>
            </a:r>
            <a:r>
              <a:rPr lang="fr-FR" sz="2400" dirty="0" smtClean="0">
                <a:solidFill>
                  <a:schemeClr val="tx1"/>
                </a:solidFill>
              </a:rPr>
              <a:t>(www.yahoo.com)</a:t>
            </a:r>
          </a:p>
          <a:p>
            <a:pPr algn="just"/>
            <a:r>
              <a:rPr lang="en-US" dirty="0">
                <a:solidFill>
                  <a:schemeClr val="tx1"/>
                </a:solidFill>
              </a:rPr>
              <a:t>5 </a:t>
            </a:r>
            <a:r>
              <a:rPr lang="en-US" b="1" dirty="0">
                <a:solidFill>
                  <a:schemeClr val="tx1"/>
                </a:solidFill>
              </a:rPr>
              <a:t>Social network or community </a:t>
            </a:r>
            <a:r>
              <a:rPr lang="en-US" b="1" dirty="0" smtClean="0">
                <a:solidFill>
                  <a:schemeClr val="tx1"/>
                </a:solidFill>
              </a:rPr>
              <a:t>site</a:t>
            </a:r>
            <a:r>
              <a:rPr lang="en-US" dirty="0" smtClean="0">
                <a:solidFill>
                  <a:schemeClr val="tx1"/>
                </a:solidFill>
              </a:rPr>
              <a:t>: </a:t>
            </a:r>
            <a:r>
              <a:rPr lang="fr-FR" sz="2400" dirty="0" err="1" smtClean="0">
                <a:solidFill>
                  <a:schemeClr val="tx1"/>
                </a:solidFill>
              </a:rPr>
              <a:t>Facebook</a:t>
            </a:r>
            <a:r>
              <a:rPr lang="fr-FR" sz="2400" dirty="0" smtClean="0">
                <a:solidFill>
                  <a:schemeClr val="tx1"/>
                </a:solidFill>
              </a:rPr>
              <a:t>,</a:t>
            </a:r>
            <a:r>
              <a:rPr lang="fr-FR" dirty="0" smtClean="0"/>
              <a:t> </a:t>
            </a:r>
            <a:r>
              <a:rPr lang="fr-FR" dirty="0" smtClean="0">
                <a:solidFill>
                  <a:schemeClr val="tx1"/>
                </a:solidFill>
              </a:rPr>
              <a:t>……</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fr-FR" b="1" dirty="0" err="1">
                <a:solidFill>
                  <a:schemeClr val="tx1"/>
                </a:solidFill>
              </a:rPr>
              <a:t>Benefits</a:t>
            </a:r>
            <a:r>
              <a:rPr lang="fr-FR" b="1" dirty="0">
                <a:solidFill>
                  <a:schemeClr val="tx1"/>
                </a:solidFill>
              </a:rPr>
              <a:t> of digital </a:t>
            </a:r>
            <a:r>
              <a:rPr lang="fr-FR" b="1" dirty="0" smtClean="0">
                <a:solidFill>
                  <a:schemeClr val="tx1"/>
                </a:solidFill>
              </a:rPr>
              <a:t>marketing</a:t>
            </a:r>
          </a:p>
          <a:p>
            <a:endParaRPr lang="fr-FR" dirty="0" smtClean="0"/>
          </a:p>
          <a:p>
            <a:pPr algn="just"/>
            <a:r>
              <a:rPr lang="en-US" b="1" dirty="0">
                <a:solidFill>
                  <a:schemeClr val="tx1"/>
                </a:solidFill>
              </a:rPr>
              <a:t>Marketing</a:t>
            </a:r>
            <a:r>
              <a:rPr lang="en-US" dirty="0">
                <a:solidFill>
                  <a:schemeClr val="tx1"/>
                </a:solidFill>
              </a:rPr>
              <a:t> is the management process responsible for identifying, anticipating and </a:t>
            </a:r>
            <a:r>
              <a:rPr lang="en-US" dirty="0" smtClean="0">
                <a:solidFill>
                  <a:schemeClr val="tx1"/>
                </a:solidFill>
              </a:rPr>
              <a:t>satisfying </a:t>
            </a:r>
            <a:r>
              <a:rPr lang="fr-FR" dirty="0" err="1" smtClean="0">
                <a:solidFill>
                  <a:schemeClr val="tx1"/>
                </a:solidFill>
              </a:rPr>
              <a:t>customer</a:t>
            </a:r>
            <a:r>
              <a:rPr lang="fr-FR" dirty="0" smtClean="0">
                <a:solidFill>
                  <a:schemeClr val="tx1"/>
                </a:solidFill>
              </a:rPr>
              <a:t> </a:t>
            </a:r>
            <a:r>
              <a:rPr lang="fr-FR" dirty="0" err="1">
                <a:solidFill>
                  <a:schemeClr val="tx1"/>
                </a:solidFill>
              </a:rPr>
              <a:t>requirements</a:t>
            </a:r>
            <a:r>
              <a:rPr lang="fr-FR" dirty="0">
                <a:solidFill>
                  <a:schemeClr val="tx1"/>
                </a:solidFill>
              </a:rPr>
              <a:t> </a:t>
            </a:r>
            <a:r>
              <a:rPr lang="fr-FR" dirty="0" err="1">
                <a:solidFill>
                  <a:schemeClr val="tx1"/>
                </a:solidFill>
              </a:rPr>
              <a:t>profitably</a:t>
            </a:r>
            <a:r>
              <a:rPr lang="fr-FR" dirty="0" smtClean="0">
                <a:solidFill>
                  <a:schemeClr val="tx1"/>
                </a:solidFill>
              </a:rPr>
              <a:t>.</a:t>
            </a:r>
          </a:p>
          <a:p>
            <a:pPr algn="just"/>
            <a:endParaRPr lang="en-US" dirty="0" smtClean="0">
              <a:solidFill>
                <a:schemeClr val="tx1"/>
              </a:solidFill>
            </a:endParaRPr>
          </a:p>
          <a:p>
            <a:pPr algn="just"/>
            <a:r>
              <a:rPr lang="en-US" dirty="0" smtClean="0">
                <a:solidFill>
                  <a:schemeClr val="tx1"/>
                </a:solidFill>
              </a:rPr>
              <a:t>Digital </a:t>
            </a:r>
            <a:r>
              <a:rPr lang="en-US" dirty="0">
                <a:solidFill>
                  <a:schemeClr val="tx1"/>
                </a:solidFill>
              </a:rPr>
              <a:t>marketing can be used to support these </a:t>
            </a:r>
            <a:r>
              <a:rPr lang="en-US" dirty="0" smtClean="0">
                <a:solidFill>
                  <a:schemeClr val="tx1"/>
                </a:solidFill>
              </a:rPr>
              <a:t>aims: </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fr-FR" b="1" dirty="0" err="1">
                <a:solidFill>
                  <a:schemeClr val="tx1"/>
                </a:solidFill>
              </a:rPr>
              <a:t>Benefits</a:t>
            </a:r>
            <a:r>
              <a:rPr lang="fr-FR" b="1" dirty="0">
                <a:solidFill>
                  <a:schemeClr val="tx1"/>
                </a:solidFill>
              </a:rPr>
              <a:t> of digital </a:t>
            </a:r>
            <a:r>
              <a:rPr lang="fr-FR" b="1" dirty="0" smtClean="0">
                <a:solidFill>
                  <a:schemeClr val="tx1"/>
                </a:solidFill>
              </a:rPr>
              <a:t>marketing</a:t>
            </a:r>
          </a:p>
          <a:p>
            <a:endParaRPr lang="fr-FR" dirty="0" smtClean="0"/>
          </a:p>
          <a:p>
            <a:pPr algn="just"/>
            <a:r>
              <a:rPr lang="en-US" b="1" i="1" dirty="0">
                <a:solidFill>
                  <a:schemeClr val="tx1"/>
                </a:solidFill>
              </a:rPr>
              <a:t>Identifying</a:t>
            </a:r>
            <a:r>
              <a:rPr lang="en-US" i="1" dirty="0">
                <a:solidFill>
                  <a:schemeClr val="tx1"/>
                </a:solidFill>
              </a:rPr>
              <a:t> – the Internet can be used for marketing research to find out customers</a:t>
            </a:r>
            <a:r>
              <a:rPr lang="en-US" i="1" dirty="0" smtClean="0">
                <a:solidFill>
                  <a:schemeClr val="tx1"/>
                </a:solidFill>
              </a:rPr>
              <a:t>’ </a:t>
            </a:r>
            <a:r>
              <a:rPr lang="fr-FR" dirty="0" err="1" smtClean="0">
                <a:solidFill>
                  <a:schemeClr val="tx1"/>
                </a:solidFill>
              </a:rPr>
              <a:t>needs</a:t>
            </a:r>
            <a:r>
              <a:rPr lang="fr-FR" dirty="0" smtClean="0">
                <a:solidFill>
                  <a:schemeClr val="tx1"/>
                </a:solidFill>
              </a:rPr>
              <a:t> </a:t>
            </a:r>
            <a:r>
              <a:rPr lang="fr-FR" dirty="0">
                <a:solidFill>
                  <a:schemeClr val="tx1"/>
                </a:solidFill>
              </a:rPr>
              <a:t>and </a:t>
            </a:r>
            <a:r>
              <a:rPr lang="fr-FR" dirty="0" err="1" smtClean="0">
                <a:solidFill>
                  <a:schemeClr val="tx1"/>
                </a:solidFill>
              </a:rPr>
              <a:t>wants</a:t>
            </a:r>
            <a:endParaRPr lang="fr-FR" dirty="0" smtClean="0">
              <a:solidFill>
                <a:schemeClr val="tx1"/>
              </a:solidFill>
            </a:endParaRPr>
          </a:p>
          <a:p>
            <a:pPr algn="just"/>
            <a:r>
              <a:rPr lang="en-US" b="1" i="1" dirty="0">
                <a:solidFill>
                  <a:schemeClr val="tx1"/>
                </a:solidFill>
              </a:rPr>
              <a:t>Anticipating</a:t>
            </a:r>
            <a:r>
              <a:rPr lang="en-US" i="1" dirty="0">
                <a:solidFill>
                  <a:schemeClr val="tx1"/>
                </a:solidFill>
              </a:rPr>
              <a:t> – the Internet provides an additional channel by which customers </a:t>
            </a:r>
            <a:r>
              <a:rPr lang="en-US" i="1" dirty="0" smtClean="0">
                <a:solidFill>
                  <a:schemeClr val="tx1"/>
                </a:solidFill>
              </a:rPr>
              <a:t>can </a:t>
            </a:r>
            <a:r>
              <a:rPr lang="fr-FR" dirty="0" err="1" smtClean="0">
                <a:solidFill>
                  <a:schemeClr val="tx1"/>
                </a:solidFill>
              </a:rPr>
              <a:t>access</a:t>
            </a:r>
            <a:r>
              <a:rPr lang="fr-FR" dirty="0" smtClean="0">
                <a:solidFill>
                  <a:schemeClr val="tx1"/>
                </a:solidFill>
              </a:rPr>
              <a:t> information </a:t>
            </a:r>
            <a:r>
              <a:rPr lang="fr-FR" dirty="0">
                <a:solidFill>
                  <a:schemeClr val="tx1"/>
                </a:solidFill>
              </a:rPr>
              <a:t>and </a:t>
            </a:r>
            <a:r>
              <a:rPr lang="fr-FR" dirty="0" err="1">
                <a:solidFill>
                  <a:schemeClr val="tx1"/>
                </a:solidFill>
              </a:rPr>
              <a:t>make</a:t>
            </a:r>
            <a:r>
              <a:rPr lang="fr-FR" dirty="0">
                <a:solidFill>
                  <a:schemeClr val="tx1"/>
                </a:solidFill>
              </a:rPr>
              <a:t> </a:t>
            </a:r>
            <a:r>
              <a:rPr lang="fr-FR" dirty="0" err="1" smtClean="0">
                <a:solidFill>
                  <a:schemeClr val="tx1"/>
                </a:solidFill>
              </a:rPr>
              <a:t>purchases</a:t>
            </a:r>
            <a:endParaRPr lang="fr-FR" dirty="0" smtClean="0">
              <a:solidFill>
                <a:schemeClr val="tx1"/>
              </a:solidFill>
            </a:endParaRPr>
          </a:p>
          <a:p>
            <a:pPr algn="just"/>
            <a:r>
              <a:rPr lang="en-US" b="1" i="1" dirty="0">
                <a:solidFill>
                  <a:schemeClr val="tx1"/>
                </a:solidFill>
              </a:rPr>
              <a:t>Satisfying</a:t>
            </a:r>
            <a:r>
              <a:rPr lang="en-US" i="1" dirty="0">
                <a:solidFill>
                  <a:schemeClr val="tx1"/>
                </a:solidFill>
              </a:rPr>
              <a:t> – a key success factor in e-marketing is achieving customer </a:t>
            </a:r>
            <a:r>
              <a:rPr lang="en-US" i="1" dirty="0" smtClean="0">
                <a:solidFill>
                  <a:schemeClr val="tx1"/>
                </a:solidFill>
              </a:rPr>
              <a:t>satisfaction </a:t>
            </a:r>
            <a:r>
              <a:rPr lang="fr-FR" dirty="0" err="1" smtClean="0">
                <a:solidFill>
                  <a:schemeClr val="tx1"/>
                </a:solidFill>
              </a:rPr>
              <a:t>through</a:t>
            </a:r>
            <a:r>
              <a:rPr lang="fr-FR" dirty="0" smtClean="0">
                <a:solidFill>
                  <a:schemeClr val="tx1"/>
                </a:solidFill>
              </a:rPr>
              <a:t> </a:t>
            </a:r>
            <a:r>
              <a:rPr lang="fr-FR" dirty="0">
                <a:solidFill>
                  <a:schemeClr val="tx1"/>
                </a:solidFill>
              </a:rPr>
              <a:t>the </a:t>
            </a:r>
            <a:r>
              <a:rPr lang="fr-FR" dirty="0" err="1">
                <a:solidFill>
                  <a:schemeClr val="tx1"/>
                </a:solidFill>
              </a:rPr>
              <a:t>electronic</a:t>
            </a:r>
            <a:r>
              <a:rPr lang="fr-FR" dirty="0">
                <a:solidFill>
                  <a:schemeClr val="tx1"/>
                </a:solidFill>
              </a:rPr>
              <a:t> </a:t>
            </a:r>
            <a:r>
              <a:rPr lang="fr-FR" dirty="0" smtClean="0">
                <a:solidFill>
                  <a:schemeClr val="tx1"/>
                </a:solidFill>
              </a:rPr>
              <a:t>channe</a:t>
            </a:r>
            <a:r>
              <a:rPr lang="en-US" dirty="0" smtClean="0">
                <a:solidFill>
                  <a:schemeClr val="tx1"/>
                </a:solidFill>
              </a:rPr>
              <a:t>l</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62500" lnSpcReduction="20000"/>
          </a:bodyPr>
          <a:lstStyle/>
          <a:p>
            <a:r>
              <a:rPr lang="fr-FR" sz="5100" b="1" dirty="0" err="1">
                <a:solidFill>
                  <a:schemeClr val="tx1"/>
                </a:solidFill>
              </a:rPr>
              <a:t>What</a:t>
            </a:r>
            <a:r>
              <a:rPr lang="fr-FR" sz="5100" b="1" dirty="0">
                <a:solidFill>
                  <a:schemeClr val="tx1"/>
                </a:solidFill>
              </a:rPr>
              <a:t> </a:t>
            </a:r>
            <a:r>
              <a:rPr lang="fr-FR" sz="5100" b="1" dirty="0" err="1" smtClean="0">
                <a:solidFill>
                  <a:schemeClr val="tx1"/>
                </a:solidFill>
              </a:rPr>
              <a:t>is</a:t>
            </a:r>
            <a:r>
              <a:rPr lang="fr-FR" sz="5100" b="1" dirty="0" smtClean="0">
                <a:solidFill>
                  <a:schemeClr val="tx1"/>
                </a:solidFill>
              </a:rPr>
              <a:t> Internet/ Digital marketing?</a:t>
            </a:r>
          </a:p>
          <a:p>
            <a:endParaRPr lang="fr-FR" sz="5100" b="1" dirty="0" smtClean="0">
              <a:solidFill>
                <a:schemeClr val="tx1"/>
              </a:solidFill>
            </a:endParaRPr>
          </a:p>
          <a:p>
            <a:r>
              <a:rPr lang="fr-FR" sz="5100" b="1" dirty="0" err="1">
                <a:solidFill>
                  <a:schemeClr val="tx1"/>
                </a:solidFill>
              </a:rPr>
              <a:t>Benefits</a:t>
            </a:r>
            <a:r>
              <a:rPr lang="fr-FR" sz="5100" b="1" dirty="0">
                <a:solidFill>
                  <a:schemeClr val="tx1"/>
                </a:solidFill>
              </a:rPr>
              <a:t> of digital </a:t>
            </a:r>
            <a:r>
              <a:rPr lang="fr-FR" sz="5100" b="1" dirty="0" smtClean="0">
                <a:solidFill>
                  <a:schemeClr val="tx1"/>
                </a:solidFill>
              </a:rPr>
              <a:t>marketing</a:t>
            </a:r>
          </a:p>
          <a:p>
            <a:endParaRPr lang="fr-FR" dirty="0" smtClean="0"/>
          </a:p>
          <a:p>
            <a:pPr algn="just"/>
            <a:r>
              <a:rPr lang="en-US" sz="4000" dirty="0">
                <a:solidFill>
                  <a:schemeClr val="tx1"/>
                </a:solidFill>
              </a:rPr>
              <a:t>Internet can </a:t>
            </a:r>
            <a:r>
              <a:rPr lang="en-US" sz="4000" dirty="0" smtClean="0">
                <a:solidFill>
                  <a:schemeClr val="tx1"/>
                </a:solidFill>
              </a:rPr>
              <a:t>be used to </a:t>
            </a:r>
            <a:r>
              <a:rPr lang="en-US" sz="4000" dirty="0">
                <a:solidFill>
                  <a:schemeClr val="tx1"/>
                </a:solidFill>
              </a:rPr>
              <a:t>achieve four strategic directions:</a:t>
            </a:r>
          </a:p>
          <a:p>
            <a:pPr algn="just"/>
            <a:r>
              <a:rPr lang="en-US" sz="4000" dirty="0">
                <a:solidFill>
                  <a:schemeClr val="tx1"/>
                </a:solidFill>
              </a:rPr>
              <a:t>1 </a:t>
            </a:r>
            <a:r>
              <a:rPr lang="en-US" sz="4000" b="1" i="1" dirty="0">
                <a:solidFill>
                  <a:schemeClr val="tx1"/>
                </a:solidFill>
              </a:rPr>
              <a:t>Market penetration</a:t>
            </a:r>
            <a:r>
              <a:rPr lang="en-US" sz="4000" i="1" dirty="0">
                <a:solidFill>
                  <a:schemeClr val="tx1"/>
                </a:solidFill>
              </a:rPr>
              <a:t>. The Internet can be used to sell more existing products into </a:t>
            </a:r>
            <a:r>
              <a:rPr lang="en-US" sz="4000" i="1" dirty="0" smtClean="0">
                <a:solidFill>
                  <a:schemeClr val="tx1"/>
                </a:solidFill>
              </a:rPr>
              <a:t>existing </a:t>
            </a:r>
            <a:r>
              <a:rPr lang="fr-FR" sz="4000" dirty="0" err="1" smtClean="0">
                <a:solidFill>
                  <a:schemeClr val="tx1"/>
                </a:solidFill>
              </a:rPr>
              <a:t>markets</a:t>
            </a:r>
            <a:r>
              <a:rPr lang="fr-FR" sz="4000" dirty="0">
                <a:solidFill>
                  <a:schemeClr val="tx1"/>
                </a:solidFill>
              </a:rPr>
              <a:t>.</a:t>
            </a:r>
          </a:p>
          <a:p>
            <a:pPr algn="just"/>
            <a:r>
              <a:rPr lang="en-US" sz="4000" dirty="0">
                <a:solidFill>
                  <a:schemeClr val="tx1"/>
                </a:solidFill>
              </a:rPr>
              <a:t>2 </a:t>
            </a:r>
            <a:r>
              <a:rPr lang="en-US" sz="4000" b="1" i="1" dirty="0">
                <a:solidFill>
                  <a:schemeClr val="tx1"/>
                </a:solidFill>
              </a:rPr>
              <a:t>Market development</a:t>
            </a:r>
            <a:r>
              <a:rPr lang="en-US" sz="4000" i="1" dirty="0">
                <a:solidFill>
                  <a:schemeClr val="tx1"/>
                </a:solidFill>
              </a:rPr>
              <a:t>. Here the Internet is used to sell into new geographical markets</a:t>
            </a:r>
            <a:r>
              <a:rPr lang="en-US" sz="4000" i="1" dirty="0" smtClean="0">
                <a:solidFill>
                  <a:schemeClr val="tx1"/>
                </a:solidFill>
              </a:rPr>
              <a:t>, </a:t>
            </a:r>
            <a:r>
              <a:rPr lang="en-US" sz="4000" dirty="0" smtClean="0">
                <a:solidFill>
                  <a:schemeClr val="tx1"/>
                </a:solidFill>
              </a:rPr>
              <a:t>taking </a:t>
            </a:r>
            <a:r>
              <a:rPr lang="en-US" sz="4000" dirty="0">
                <a:solidFill>
                  <a:schemeClr val="tx1"/>
                </a:solidFill>
              </a:rPr>
              <a:t>advantage of the low cost of advertising internationally without the necessity </a:t>
            </a:r>
            <a:r>
              <a:rPr lang="en-US" sz="4000" dirty="0" smtClean="0">
                <a:solidFill>
                  <a:schemeClr val="tx1"/>
                </a:solidFill>
              </a:rPr>
              <a:t>for a </a:t>
            </a:r>
            <a:r>
              <a:rPr lang="en-US" sz="4000" dirty="0">
                <a:solidFill>
                  <a:schemeClr val="tx1"/>
                </a:solidFill>
              </a:rPr>
              <a:t>supporting sales infrastructure in the customers’ countries.</a:t>
            </a:r>
          </a:p>
          <a:p>
            <a:pPr algn="just"/>
            <a:r>
              <a:rPr lang="en-US" sz="4000" dirty="0">
                <a:solidFill>
                  <a:schemeClr val="tx1"/>
                </a:solidFill>
              </a:rPr>
              <a:t>3 </a:t>
            </a:r>
            <a:r>
              <a:rPr lang="en-US" sz="4000" b="1" i="1" dirty="0">
                <a:solidFill>
                  <a:schemeClr val="tx1"/>
                </a:solidFill>
              </a:rPr>
              <a:t>Product development</a:t>
            </a:r>
            <a:r>
              <a:rPr lang="en-US" sz="4000" i="1" dirty="0">
                <a:solidFill>
                  <a:schemeClr val="tx1"/>
                </a:solidFill>
              </a:rPr>
              <a:t>. New products or services are developed which can be </a:t>
            </a:r>
            <a:r>
              <a:rPr lang="en-US" sz="4000" i="1" dirty="0" smtClean="0">
                <a:solidFill>
                  <a:schemeClr val="tx1"/>
                </a:solidFill>
              </a:rPr>
              <a:t>delivered </a:t>
            </a:r>
            <a:r>
              <a:rPr lang="en-US" sz="4000" dirty="0" smtClean="0">
                <a:solidFill>
                  <a:schemeClr val="tx1"/>
                </a:solidFill>
              </a:rPr>
              <a:t>by </a:t>
            </a:r>
            <a:r>
              <a:rPr lang="en-US" sz="4000" dirty="0">
                <a:solidFill>
                  <a:schemeClr val="tx1"/>
                </a:solidFill>
              </a:rPr>
              <a:t>the Internet. These are typically digital products.</a:t>
            </a:r>
          </a:p>
          <a:p>
            <a:pPr algn="just"/>
            <a:r>
              <a:rPr lang="en-US" sz="4000" dirty="0">
                <a:solidFill>
                  <a:schemeClr val="tx1"/>
                </a:solidFill>
              </a:rPr>
              <a:t>4 </a:t>
            </a:r>
            <a:r>
              <a:rPr lang="en-US" sz="4000" b="1" i="1" dirty="0">
                <a:solidFill>
                  <a:schemeClr val="tx1"/>
                </a:solidFill>
              </a:rPr>
              <a:t>Diversification</a:t>
            </a:r>
            <a:r>
              <a:rPr lang="en-US" sz="4000" i="1" dirty="0">
                <a:solidFill>
                  <a:schemeClr val="tx1"/>
                </a:solidFill>
              </a:rPr>
              <a:t>. In this sector, the Internet supports selling new products which </a:t>
            </a:r>
            <a:r>
              <a:rPr lang="en-US" sz="4000" i="1" dirty="0" smtClean="0">
                <a:solidFill>
                  <a:schemeClr val="tx1"/>
                </a:solidFill>
              </a:rPr>
              <a:t>are </a:t>
            </a:r>
            <a:r>
              <a:rPr lang="fr-FR" sz="4000" dirty="0" err="1" smtClean="0">
                <a:solidFill>
                  <a:schemeClr val="tx1"/>
                </a:solidFill>
              </a:rPr>
              <a:t>developed</a:t>
            </a:r>
            <a:r>
              <a:rPr lang="fr-FR" sz="4000" dirty="0" smtClean="0">
                <a:solidFill>
                  <a:schemeClr val="tx1"/>
                </a:solidFill>
              </a:rPr>
              <a:t> </a:t>
            </a:r>
            <a:r>
              <a:rPr lang="en-US" sz="4000" dirty="0" smtClean="0">
                <a:solidFill>
                  <a:schemeClr val="tx1"/>
                </a:solidFill>
              </a:rPr>
              <a:t>and </a:t>
            </a:r>
            <a:r>
              <a:rPr lang="en-US" sz="4000" dirty="0">
                <a:solidFill>
                  <a:schemeClr val="tx1"/>
                </a:solidFill>
              </a:rPr>
              <a:t>sold into new markets.</a:t>
            </a:r>
            <a:endParaRPr lang="en-US" sz="4000" b="1" dirty="0" smtClean="0">
              <a:solidFill>
                <a:schemeClr val="tx1"/>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fr-FR" b="1" dirty="0" err="1">
                <a:solidFill>
                  <a:schemeClr val="tx1"/>
                </a:solidFill>
              </a:rPr>
              <a:t>Benefits</a:t>
            </a:r>
            <a:r>
              <a:rPr lang="fr-FR" b="1" dirty="0">
                <a:solidFill>
                  <a:schemeClr val="tx1"/>
                </a:solidFill>
              </a:rPr>
              <a:t> of digital </a:t>
            </a:r>
            <a:r>
              <a:rPr lang="fr-FR" b="1" dirty="0" smtClean="0">
                <a:solidFill>
                  <a:schemeClr val="tx1"/>
                </a:solidFill>
              </a:rPr>
              <a:t>marketing</a:t>
            </a:r>
          </a:p>
          <a:p>
            <a:endParaRPr lang="fr-FR" dirty="0" smtClean="0"/>
          </a:p>
          <a:p>
            <a:pPr algn="just"/>
            <a:r>
              <a:rPr lang="fr-FR" dirty="0" err="1">
                <a:solidFill>
                  <a:schemeClr val="tx1"/>
                </a:solidFill>
              </a:rPr>
              <a:t>three</a:t>
            </a:r>
            <a:r>
              <a:rPr lang="fr-FR" dirty="0">
                <a:solidFill>
                  <a:schemeClr val="tx1"/>
                </a:solidFill>
              </a:rPr>
              <a:t> </a:t>
            </a:r>
            <a:r>
              <a:rPr lang="fr-FR" dirty="0" smtClean="0">
                <a:solidFill>
                  <a:schemeClr val="tx1"/>
                </a:solidFill>
              </a:rPr>
              <a:t>main </a:t>
            </a:r>
            <a:r>
              <a:rPr lang="en-US" dirty="0" smtClean="0">
                <a:solidFill>
                  <a:schemeClr val="tx1"/>
                </a:solidFill>
              </a:rPr>
              <a:t>forms </a:t>
            </a:r>
            <a:r>
              <a:rPr lang="en-US" dirty="0">
                <a:solidFill>
                  <a:schemeClr val="tx1"/>
                </a:solidFill>
              </a:rPr>
              <a:t>of demand expansion for an existing company when </a:t>
            </a:r>
            <a:r>
              <a:rPr lang="en-US" dirty="0" smtClean="0">
                <a:solidFill>
                  <a:schemeClr val="tx1"/>
                </a:solidFill>
              </a:rPr>
              <a:t>it adopts </a:t>
            </a:r>
            <a:r>
              <a:rPr lang="en-US" dirty="0">
                <a:solidFill>
                  <a:schemeClr val="tx1"/>
                </a:solidFill>
              </a:rPr>
              <a:t>direct </a:t>
            </a:r>
            <a:r>
              <a:rPr lang="en-US" dirty="0" smtClean="0">
                <a:solidFill>
                  <a:schemeClr val="tx1"/>
                </a:solidFill>
              </a:rPr>
              <a:t>Internet </a:t>
            </a:r>
            <a:r>
              <a:rPr lang="fr-FR" dirty="0" err="1" smtClean="0">
                <a:solidFill>
                  <a:schemeClr val="tx1"/>
                </a:solidFill>
              </a:rPr>
              <a:t>channels</a:t>
            </a:r>
            <a:r>
              <a:rPr lang="fr-FR" dirty="0" smtClean="0">
                <a:solidFill>
                  <a:schemeClr val="tx1"/>
                </a:solidFill>
              </a:rPr>
              <a:t>:</a:t>
            </a:r>
          </a:p>
          <a:p>
            <a:pPr algn="just"/>
            <a:r>
              <a:rPr lang="fr-FR" b="1" i="1" dirty="0" err="1">
                <a:solidFill>
                  <a:schemeClr val="tx1"/>
                </a:solidFill>
              </a:rPr>
              <a:t>Market</a:t>
            </a:r>
            <a:r>
              <a:rPr lang="fr-FR" b="1" i="1" dirty="0">
                <a:solidFill>
                  <a:schemeClr val="tx1"/>
                </a:solidFill>
              </a:rPr>
              <a:t> </a:t>
            </a:r>
            <a:r>
              <a:rPr lang="fr-FR" b="1" i="1" dirty="0" smtClean="0">
                <a:solidFill>
                  <a:schemeClr val="tx1"/>
                </a:solidFill>
              </a:rPr>
              <a:t>expansion</a:t>
            </a:r>
            <a:r>
              <a:rPr lang="fr-FR" i="1" dirty="0" smtClean="0">
                <a:solidFill>
                  <a:schemeClr val="tx1"/>
                </a:solidFill>
              </a:rPr>
              <a:t>, </a:t>
            </a:r>
            <a:r>
              <a:rPr lang="en-US" dirty="0">
                <a:solidFill>
                  <a:schemeClr val="tx1"/>
                </a:solidFill>
              </a:rPr>
              <a:t>occurs when new segments of customers are reached </a:t>
            </a:r>
            <a:r>
              <a:rPr lang="en-US" dirty="0" smtClean="0">
                <a:solidFill>
                  <a:schemeClr val="tx1"/>
                </a:solidFill>
              </a:rPr>
              <a:t>who did </a:t>
            </a:r>
            <a:r>
              <a:rPr lang="en-US" dirty="0">
                <a:solidFill>
                  <a:schemeClr val="tx1"/>
                </a:solidFill>
              </a:rPr>
              <a:t>not previously buy in a category</a:t>
            </a:r>
            <a:endParaRPr lang="fr-FR" i="1" dirty="0" smtClean="0">
              <a:solidFill>
                <a:schemeClr val="tx1"/>
              </a:solidFill>
            </a:endParaRPr>
          </a:p>
          <a:p>
            <a:pPr algn="just"/>
            <a:r>
              <a:rPr lang="en-US" b="1" i="1" dirty="0">
                <a:solidFill>
                  <a:schemeClr val="tx1"/>
                </a:solidFill>
              </a:rPr>
              <a:t>Brand switching</a:t>
            </a:r>
            <a:r>
              <a:rPr lang="en-US" i="1" dirty="0">
                <a:solidFill>
                  <a:schemeClr val="tx1"/>
                </a:solidFill>
              </a:rPr>
              <a:t>, </a:t>
            </a:r>
            <a:r>
              <a:rPr lang="en-US" i="1" dirty="0" smtClean="0">
                <a:solidFill>
                  <a:schemeClr val="tx1"/>
                </a:solidFill>
              </a:rPr>
              <a:t>by </a:t>
            </a:r>
            <a:r>
              <a:rPr lang="en-US" i="1" dirty="0">
                <a:solidFill>
                  <a:schemeClr val="tx1"/>
                </a:solidFill>
              </a:rPr>
              <a:t>winning customers from competitors</a:t>
            </a:r>
            <a:r>
              <a:rPr lang="en-US" i="1" dirty="0" smtClean="0">
                <a:solidFill>
                  <a:schemeClr val="tx1"/>
                </a:solidFill>
              </a:rPr>
              <a:t>.</a:t>
            </a:r>
          </a:p>
          <a:p>
            <a:pPr algn="just"/>
            <a:r>
              <a:rPr lang="en-US" b="1" i="1" dirty="0">
                <a:solidFill>
                  <a:schemeClr val="tx1"/>
                </a:solidFill>
              </a:rPr>
              <a:t>Relationship deepening</a:t>
            </a:r>
            <a:r>
              <a:rPr lang="en-US" i="1" dirty="0">
                <a:solidFill>
                  <a:schemeClr val="tx1"/>
                </a:solidFill>
              </a:rPr>
              <a:t>, which is selling more to existing customers</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endParaRPr lang="fr-FR" dirty="0" smtClean="0"/>
          </a:p>
          <a:p>
            <a:pPr algn="just"/>
            <a:endParaRPr lang="en-US"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142852"/>
            <a:ext cx="9144000" cy="66437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sz="2400" b="1" dirty="0" smtClean="0">
                <a:solidFill>
                  <a:schemeClr val="tx1"/>
                </a:solidFill>
              </a:rPr>
              <a:t>Alternative digital business </a:t>
            </a:r>
            <a:r>
              <a:rPr lang="fr-FR" sz="2400" b="1" dirty="0" err="1" smtClean="0">
                <a:solidFill>
                  <a:schemeClr val="tx1"/>
                </a:solidFill>
              </a:rPr>
              <a:t>models</a:t>
            </a:r>
            <a:endParaRPr lang="fr-FR" sz="2400" b="1" dirty="0" smtClean="0">
              <a:solidFill>
                <a:schemeClr val="tx1"/>
              </a:solidFill>
            </a:endParaRPr>
          </a:p>
          <a:p>
            <a:endParaRPr lang="en-US" b="1" dirty="0" smtClean="0">
              <a:solidFill>
                <a:schemeClr val="tx1"/>
              </a:solidFill>
            </a:endParaRPr>
          </a:p>
          <a:p>
            <a:endParaRPr lang="fr-FR"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647725"/>
            <a:ext cx="9144000" cy="6353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en-US" b="1" dirty="0" smtClean="0">
                <a:solidFill>
                  <a:schemeClr val="tx1"/>
                </a:solidFill>
              </a:rPr>
              <a:t>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3)</a:t>
            </a:r>
            <a:r>
              <a:rPr lang="ar-DZ" dirty="0" smtClean="0">
                <a:solidFill>
                  <a:schemeClr val="tx1"/>
                </a:solidFill>
              </a:rPr>
              <a:t>  </a:t>
            </a:r>
            <a:r>
              <a:rPr lang="fr-FR" sz="2800" b="1" dirty="0" smtClean="0">
                <a:solidFill>
                  <a:schemeClr val="tx1"/>
                </a:solidFill>
              </a:rPr>
              <a:t>Multi-</a:t>
            </a:r>
            <a:r>
              <a:rPr lang="fr-FR" sz="2800" b="1" dirty="0" err="1" smtClean="0">
                <a:solidFill>
                  <a:schemeClr val="tx1"/>
                </a:solidFill>
              </a:rPr>
              <a:t>channel</a:t>
            </a:r>
            <a:r>
              <a:rPr lang="fr-FR" sz="2800" b="1" dirty="0" smtClean="0">
                <a:solidFill>
                  <a:schemeClr val="tx1"/>
                </a:solidFill>
              </a:rPr>
              <a:t> marketing</a:t>
            </a:r>
            <a:r>
              <a:rPr lang="ar-DZ" sz="2800" b="1" dirty="0" smtClean="0">
                <a:solidFill>
                  <a:schemeClr val="tx1"/>
                </a:solidFill>
              </a:rPr>
              <a:t>  </a:t>
            </a:r>
            <a:r>
              <a:rPr lang="ar-DZ" b="1" dirty="0" smtClean="0">
                <a:solidFill>
                  <a:schemeClr val="tx1"/>
                </a:solidFill>
              </a:rPr>
              <a:t>التسويق متعدد القنوات</a:t>
            </a:r>
            <a:r>
              <a:rPr lang="ar-DZ" dirty="0" smtClean="0">
                <a:solidFill>
                  <a:schemeClr val="tx1"/>
                </a:solidFill>
              </a:rPr>
              <a:t>  </a:t>
            </a:r>
            <a:endParaRPr lang="fr-FR" b="1" dirty="0" smtClean="0">
              <a:solidFill>
                <a:schemeClr val="tx1"/>
              </a:solidFill>
            </a:endParaRPr>
          </a:p>
          <a:p>
            <a:pPr algn="just" rtl="1"/>
            <a:r>
              <a:rPr lang="ar-DZ" dirty="0" smtClean="0">
                <a:solidFill>
                  <a:schemeClr val="tx1"/>
                </a:solidFill>
              </a:rPr>
              <a:t>ويعتمد على استخدام مجموعة متنوعة من القنوات والوسائط للتواصل مع الجمهور وتسويق المنتجات. تشمل هذه القنوات وسائل متعددة مثل الإعلانات التلفزيونية، والإعلانات الإلكترونية، ووسائل التواصل الاجتماعي، والبريد الإلكتروني، والمدونات، والمواقع الإلكترونية، والمتاجر الإلكترونية، والعروض الترويجية، والمعارض التجارية، وغيرها من الوسائط التي تساعد في توسيع نطاق الوصول إلى الجمهور وتحسين تجربته وتفاعله مع العلامة التجارية. يهدف التسويق متعدد القنوات إلى تعزيز الوعي بالعلامة التجارية وزيادة المبيعات من خلال توفير تجربة تسويق متنوعة وشاملة للعملاء</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en-US" b="1" dirty="0" smtClean="0">
                <a:solidFill>
                  <a:schemeClr val="tx1"/>
                </a:solidFill>
              </a:rPr>
              <a:t>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3) </a:t>
            </a:r>
            <a:r>
              <a:rPr lang="en-US" dirty="0">
                <a:solidFill>
                  <a:schemeClr val="tx1"/>
                </a:solidFill>
              </a:rPr>
              <a:t>As customers follow their </a:t>
            </a:r>
            <a:r>
              <a:rPr lang="en-US" dirty="0" smtClean="0">
                <a:solidFill>
                  <a:schemeClr val="tx1"/>
                </a:solidFill>
              </a:rPr>
              <a:t>journeys, they </a:t>
            </a:r>
            <a:r>
              <a:rPr lang="en-US" dirty="0">
                <a:solidFill>
                  <a:schemeClr val="tx1"/>
                </a:solidFill>
              </a:rPr>
              <a:t>do not use the Internet in isolation – they consume other </a:t>
            </a:r>
            <a:r>
              <a:rPr lang="en-US" dirty="0" smtClean="0">
                <a:solidFill>
                  <a:schemeClr val="tx1"/>
                </a:solidFill>
              </a:rPr>
              <a:t>traditional media</a:t>
            </a:r>
            <a:r>
              <a:rPr lang="fr-FR" dirty="0" smtClean="0">
                <a:solidFill>
                  <a:schemeClr val="tx1"/>
                </a:solidFill>
              </a:rPr>
              <a:t>.</a:t>
            </a:r>
            <a:endParaRPr lang="en-US" dirty="0" smtClean="0">
              <a:solidFill>
                <a:schemeClr val="tx1"/>
              </a:solidFill>
            </a:endParaRPr>
          </a:p>
          <a:p>
            <a:r>
              <a:rPr lang="fr-FR" b="1" dirty="0" smtClean="0">
                <a:solidFill>
                  <a:schemeClr val="tx1"/>
                </a:solidFill>
              </a:rPr>
              <a:t>Multi-</a:t>
            </a:r>
            <a:r>
              <a:rPr lang="fr-FR" b="1" dirty="0" err="1" smtClean="0">
                <a:solidFill>
                  <a:schemeClr val="tx1"/>
                </a:solidFill>
              </a:rPr>
              <a:t>channel</a:t>
            </a:r>
            <a:r>
              <a:rPr lang="fr-FR" b="1" dirty="0" smtClean="0">
                <a:solidFill>
                  <a:schemeClr val="tx1"/>
                </a:solidFill>
              </a:rPr>
              <a:t> </a:t>
            </a:r>
            <a:r>
              <a:rPr lang="fr-FR" b="1" dirty="0">
                <a:solidFill>
                  <a:schemeClr val="tx1"/>
                </a:solidFill>
              </a:rPr>
              <a:t>marketing </a:t>
            </a:r>
            <a:r>
              <a:rPr lang="fr-FR" b="1" dirty="0" err="1">
                <a:solidFill>
                  <a:schemeClr val="tx1"/>
                </a:solidFill>
              </a:rPr>
              <a:t>strategy</a:t>
            </a:r>
            <a:endParaRPr lang="en-US" dirty="0">
              <a:solidFill>
                <a:schemeClr val="tx1"/>
              </a:solidFill>
            </a:endParaRPr>
          </a:p>
          <a:p>
            <a:pPr algn="just"/>
            <a:r>
              <a:rPr lang="en-US" dirty="0" smtClean="0">
                <a:solidFill>
                  <a:schemeClr val="tx1"/>
                </a:solidFill>
              </a:rPr>
              <a:t>How </a:t>
            </a:r>
            <a:r>
              <a:rPr lang="en-US" dirty="0">
                <a:solidFill>
                  <a:schemeClr val="tx1"/>
                </a:solidFill>
              </a:rPr>
              <a:t>different </a:t>
            </a:r>
            <a:r>
              <a:rPr lang="en-US" dirty="0" smtClean="0">
                <a:solidFill>
                  <a:schemeClr val="tx1"/>
                </a:solidFill>
              </a:rPr>
              <a:t>marketing channels </a:t>
            </a:r>
            <a:r>
              <a:rPr lang="en-US" dirty="0">
                <a:solidFill>
                  <a:schemeClr val="tx1"/>
                </a:solidFill>
              </a:rPr>
              <a:t>should integrate and support each other in terms of </a:t>
            </a:r>
            <a:r>
              <a:rPr lang="en-US" dirty="0" smtClean="0">
                <a:solidFill>
                  <a:schemeClr val="tx1"/>
                </a:solidFill>
              </a:rPr>
              <a:t>their proposition, development, and </a:t>
            </a:r>
            <a:r>
              <a:rPr lang="en-US" dirty="0">
                <a:solidFill>
                  <a:schemeClr val="tx1"/>
                </a:solidFill>
              </a:rPr>
              <a:t>communications based on their relative merits for the customer and </a:t>
            </a:r>
            <a:r>
              <a:rPr lang="en-US" dirty="0" smtClean="0">
                <a:solidFill>
                  <a:schemeClr val="tx1"/>
                </a:solidFill>
              </a:rPr>
              <a:t>the </a:t>
            </a:r>
            <a:r>
              <a:rPr lang="fr-FR" dirty="0" err="1" smtClean="0">
                <a:solidFill>
                  <a:schemeClr val="tx1"/>
                </a:solidFill>
              </a:rPr>
              <a:t>company</a:t>
            </a:r>
            <a:r>
              <a:rPr lang="fr-FR" dirty="0">
                <a:solidFill>
                  <a:schemeClr val="tx1"/>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a:bodyPr>
          <a:lstStyle/>
          <a:p>
            <a:r>
              <a:rPr lang="en-US" b="1" dirty="0" smtClean="0">
                <a:solidFill>
                  <a:schemeClr val="tx1"/>
                </a:solidFill>
              </a:rPr>
              <a:t>How </a:t>
            </a:r>
            <a:r>
              <a:rPr lang="en-US" b="1" dirty="0">
                <a:solidFill>
                  <a:schemeClr val="tx1"/>
                </a:solidFill>
              </a:rPr>
              <a:t>significant is the </a:t>
            </a:r>
            <a:r>
              <a:rPr lang="en-US" b="1" dirty="0" smtClean="0">
                <a:solidFill>
                  <a:schemeClr val="tx1"/>
                </a:solidFill>
              </a:rPr>
              <a:t>Internet </a:t>
            </a:r>
            <a:r>
              <a:rPr lang="en-US" b="1" dirty="0">
                <a:solidFill>
                  <a:schemeClr val="tx1"/>
                </a:solidFill>
              </a:rPr>
              <a:t>for marketing</a:t>
            </a:r>
            <a:r>
              <a:rPr lang="en-US" b="1" dirty="0" smtClean="0">
                <a:solidFill>
                  <a:schemeClr val="tx1"/>
                </a:solidFill>
              </a:rPr>
              <a:t>?</a:t>
            </a:r>
          </a:p>
          <a:p>
            <a:pPr algn="l"/>
            <a:endParaRPr lang="en-US" b="1" dirty="0" smtClean="0">
              <a:solidFill>
                <a:schemeClr val="tx1"/>
              </a:solidFill>
            </a:endParaRPr>
          </a:p>
          <a:p>
            <a:pPr algn="just"/>
            <a:r>
              <a:rPr lang="en-US" dirty="0" smtClean="0">
                <a:solidFill>
                  <a:schemeClr val="tx1"/>
                </a:solidFill>
              </a:rPr>
              <a:t>3)</a:t>
            </a:r>
            <a:r>
              <a:rPr lang="ar-DZ" dirty="0" smtClean="0">
                <a:solidFill>
                  <a:schemeClr val="tx1"/>
                </a:solidFill>
              </a:rPr>
              <a:t> </a:t>
            </a:r>
            <a:r>
              <a:rPr lang="fr-FR" sz="2800" b="1" dirty="0" smtClean="0">
                <a:solidFill>
                  <a:schemeClr val="tx1"/>
                </a:solidFill>
              </a:rPr>
              <a:t>Multi-</a:t>
            </a:r>
            <a:r>
              <a:rPr lang="fr-FR" sz="2800" b="1" dirty="0" err="1" smtClean="0">
                <a:solidFill>
                  <a:schemeClr val="tx1"/>
                </a:solidFill>
              </a:rPr>
              <a:t>channel</a:t>
            </a:r>
            <a:r>
              <a:rPr lang="fr-FR" sz="2800" b="1" dirty="0" smtClean="0">
                <a:solidFill>
                  <a:schemeClr val="tx1"/>
                </a:solidFill>
              </a:rPr>
              <a:t> </a:t>
            </a:r>
            <a:r>
              <a:rPr lang="fr-FR" sz="2800" b="1" dirty="0">
                <a:solidFill>
                  <a:schemeClr val="tx1"/>
                </a:solidFill>
              </a:rPr>
              <a:t>marketing </a:t>
            </a:r>
            <a:r>
              <a:rPr lang="fr-FR" sz="2800" b="1" dirty="0" err="1" smtClean="0">
                <a:solidFill>
                  <a:schemeClr val="tx1"/>
                </a:solidFill>
              </a:rPr>
              <a:t>strategy</a:t>
            </a:r>
            <a:r>
              <a:rPr lang="ar-DZ" sz="2800" dirty="0" smtClean="0">
                <a:solidFill>
                  <a:schemeClr val="tx1"/>
                </a:solidFill>
              </a:rPr>
              <a:t>استراتيجية التسويق متعدد القنوات </a:t>
            </a:r>
            <a:endParaRPr lang="fr-FR" sz="2800" dirty="0" smtClean="0">
              <a:solidFill>
                <a:schemeClr val="tx1"/>
              </a:solidFill>
            </a:endParaRPr>
          </a:p>
          <a:p>
            <a:pPr algn="just"/>
            <a:endParaRPr lang="en-US" sz="2800" b="1" dirty="0" smtClean="0">
              <a:solidFill>
                <a:schemeClr val="tx1"/>
              </a:solidFill>
            </a:endParaRPr>
          </a:p>
          <a:p>
            <a:pPr algn="just" rtl="1"/>
            <a:r>
              <a:rPr lang="ar-DZ" dirty="0" smtClean="0">
                <a:solidFill>
                  <a:schemeClr val="tx1"/>
                </a:solidFill>
              </a:rPr>
              <a:t>هي خطة تسويقية تهدف إلى استخدام مجموعة متنوعة من القنوات والوسائط لتسويق المنتجات للعملاء. تتضمن هذه الاستراتيجية تحليل الجمهور المستهدف واختيار القنوات الأكثر فعالية للوصول إليهم، سواء كانت التلفزيونية، أو الإلكترونية، أو وسائل التواصل الاجتماعي، أو البريد الإلكتروني، أو غيرها من الوسائط المتاحة. تهدف هذه الاستراتيجية إلى تحقيق تواجد شامل ومتكامل للعلامة التجارية عبر مختلف القنوات، مما يسهم في زيادة الوعي بالعلامة التجارية وتعزيز التفاعل مع العملاء، وبالتالي تحقيق أهداف البيع والنمو المستدام.</a:t>
            </a:r>
          </a:p>
          <a:p>
            <a:pPr algn="just" rtl="1"/>
            <a:endParaRPr lang="en-US"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1725</TotalTime>
  <Words>5435</Words>
  <Application>Microsoft Office PowerPoint</Application>
  <PresentationFormat>On-screen Show (4:3)</PresentationFormat>
  <Paragraphs>423</Paragraphs>
  <Slides>68</Slides>
  <Notes>2</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dc:creator>
  <cp:lastModifiedBy>MS</cp:lastModifiedBy>
  <cp:revision>140</cp:revision>
  <dcterms:created xsi:type="dcterms:W3CDTF">2023-02-23T08:31:32Z</dcterms:created>
  <dcterms:modified xsi:type="dcterms:W3CDTF">2024-03-02T19:28:14Z</dcterms:modified>
</cp:coreProperties>
</file>