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60" r:id="rId4"/>
    <p:sldId id="273" r:id="rId5"/>
    <p:sldId id="259" r:id="rId6"/>
    <p:sldId id="261" r:id="rId7"/>
    <p:sldId id="262" r:id="rId8"/>
    <p:sldId id="276" r:id="rId9"/>
    <p:sldId id="263" r:id="rId10"/>
    <p:sldId id="264" r:id="rId11"/>
    <p:sldId id="269" r:id="rId12"/>
    <p:sldId id="275" r:id="rId13"/>
    <p:sldId id="265" r:id="rId14"/>
    <p:sldId id="266" r:id="rId15"/>
    <p:sldId id="267" r:id="rId16"/>
    <p:sldId id="274" r:id="rId17"/>
    <p:sldId id="270" r:id="rId18"/>
    <p:sldId id="271" r:id="rId19"/>
    <p:sldId id="272" r:id="rId20"/>
    <p:sldId id="268" r:id="rId21"/>
  </p:sldIdLst>
  <p:sldSz cx="12192000" cy="6858000"/>
  <p:notesSz cx="6858000" cy="9144000"/>
  <p:defaultText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BM" initials="B" lastIdx="1" clrIdx="0">
    <p:extLst>
      <p:ext uri="{19B8F6BF-5375-455C-9EA6-DF929625EA0E}">
        <p15:presenceInfo xmlns:p15="http://schemas.microsoft.com/office/powerpoint/2012/main" userId="BB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p:scale>
          <a:sx n="66" d="100"/>
          <a:sy n="66" d="100"/>
        </p:scale>
        <p:origin x="9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3D4B76B-9402-4AD2-B0D5-C3BA1069F0D4}"/>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fr-FR"/>
          </a:p>
        </p:txBody>
      </p:sp>
      <p:sp>
        <p:nvSpPr>
          <p:cNvPr id="3" name="عنوان فرعي 2">
            <a:extLst>
              <a:ext uri="{FF2B5EF4-FFF2-40B4-BE49-F238E27FC236}">
                <a16:creationId xmlns:a16="http://schemas.microsoft.com/office/drawing/2014/main" id="{5D2115AA-19B9-49A0-9E21-3CD1528CE1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fr-FR"/>
          </a:p>
        </p:txBody>
      </p:sp>
      <p:sp>
        <p:nvSpPr>
          <p:cNvPr id="4" name="عنصر نائب للتاريخ 3">
            <a:extLst>
              <a:ext uri="{FF2B5EF4-FFF2-40B4-BE49-F238E27FC236}">
                <a16:creationId xmlns:a16="http://schemas.microsoft.com/office/drawing/2014/main" id="{8712672F-51BD-4D12-B5AA-E7E22883738E}"/>
              </a:ext>
            </a:extLst>
          </p:cNvPr>
          <p:cNvSpPr>
            <a:spLocks noGrp="1"/>
          </p:cNvSpPr>
          <p:nvPr>
            <p:ph type="dt" sz="half" idx="10"/>
          </p:nvPr>
        </p:nvSpPr>
        <p:spPr/>
        <p:txBody>
          <a:bodyPr/>
          <a:lstStyle/>
          <a:p>
            <a:fld id="{1D0054DB-F41C-4468-9333-E5691BB8CFE0}" type="datetimeFigureOut">
              <a:rPr lang="fr-FR" smtClean="0"/>
              <a:t>12/11/2021</a:t>
            </a:fld>
            <a:endParaRPr lang="fr-FR"/>
          </a:p>
        </p:txBody>
      </p:sp>
      <p:sp>
        <p:nvSpPr>
          <p:cNvPr id="5" name="عنصر نائب للتذييل 4">
            <a:extLst>
              <a:ext uri="{FF2B5EF4-FFF2-40B4-BE49-F238E27FC236}">
                <a16:creationId xmlns:a16="http://schemas.microsoft.com/office/drawing/2014/main" id="{65E0843A-350D-43A3-9348-E101B7ABAD5D}"/>
              </a:ext>
            </a:extLst>
          </p:cNvPr>
          <p:cNvSpPr>
            <a:spLocks noGrp="1"/>
          </p:cNvSpPr>
          <p:nvPr>
            <p:ph type="ftr" sz="quarter" idx="11"/>
          </p:nvPr>
        </p:nvSpPr>
        <p:spPr/>
        <p:txBody>
          <a:bodyPr/>
          <a:lstStyle/>
          <a:p>
            <a:endParaRPr lang="fr-FR"/>
          </a:p>
        </p:txBody>
      </p:sp>
      <p:sp>
        <p:nvSpPr>
          <p:cNvPr id="6" name="عنصر نائب لرقم الشريحة 5">
            <a:extLst>
              <a:ext uri="{FF2B5EF4-FFF2-40B4-BE49-F238E27FC236}">
                <a16:creationId xmlns:a16="http://schemas.microsoft.com/office/drawing/2014/main" id="{B2E6B4D5-179A-4272-8B84-90952AA20979}"/>
              </a:ext>
            </a:extLst>
          </p:cNvPr>
          <p:cNvSpPr>
            <a:spLocks noGrp="1"/>
          </p:cNvSpPr>
          <p:nvPr>
            <p:ph type="sldNum" sz="quarter" idx="12"/>
          </p:nvPr>
        </p:nvSpPr>
        <p:spPr/>
        <p:txBody>
          <a:bodyPr/>
          <a:lstStyle/>
          <a:p>
            <a:fld id="{7A013F0B-A183-43E6-94E2-0ADA29174452}" type="slidenum">
              <a:rPr lang="fr-FR" smtClean="0"/>
              <a:t>‹#›</a:t>
            </a:fld>
            <a:endParaRPr lang="fr-FR"/>
          </a:p>
        </p:txBody>
      </p:sp>
    </p:spTree>
    <p:extLst>
      <p:ext uri="{BB962C8B-B14F-4D97-AF65-F5344CB8AC3E}">
        <p14:creationId xmlns:p14="http://schemas.microsoft.com/office/powerpoint/2010/main" val="3408099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140C26D-04B3-4993-A36A-813238EC1D83}"/>
              </a:ext>
            </a:extLst>
          </p:cNvPr>
          <p:cNvSpPr>
            <a:spLocks noGrp="1"/>
          </p:cNvSpPr>
          <p:nvPr>
            <p:ph type="title"/>
          </p:nvPr>
        </p:nvSpPr>
        <p:spPr/>
        <p:txBody>
          <a:bodyPr/>
          <a:lstStyle/>
          <a:p>
            <a:r>
              <a:rPr lang="ar-SA"/>
              <a:t>انقر لتحرير نمط عنوان الشكل الرئيسي</a:t>
            </a:r>
            <a:endParaRPr lang="fr-FR"/>
          </a:p>
        </p:txBody>
      </p:sp>
      <p:sp>
        <p:nvSpPr>
          <p:cNvPr id="3" name="عنصر نائب للعنوان العمودي 2">
            <a:extLst>
              <a:ext uri="{FF2B5EF4-FFF2-40B4-BE49-F238E27FC236}">
                <a16:creationId xmlns:a16="http://schemas.microsoft.com/office/drawing/2014/main" id="{F94BCDEC-F2ED-4E16-A2AB-D4FA95544C80}"/>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fr-FR"/>
          </a:p>
        </p:txBody>
      </p:sp>
      <p:sp>
        <p:nvSpPr>
          <p:cNvPr id="4" name="عنصر نائب للتاريخ 3">
            <a:extLst>
              <a:ext uri="{FF2B5EF4-FFF2-40B4-BE49-F238E27FC236}">
                <a16:creationId xmlns:a16="http://schemas.microsoft.com/office/drawing/2014/main" id="{F2CCECA1-4A3F-4127-88EE-367F75BA1485}"/>
              </a:ext>
            </a:extLst>
          </p:cNvPr>
          <p:cNvSpPr>
            <a:spLocks noGrp="1"/>
          </p:cNvSpPr>
          <p:nvPr>
            <p:ph type="dt" sz="half" idx="10"/>
          </p:nvPr>
        </p:nvSpPr>
        <p:spPr/>
        <p:txBody>
          <a:bodyPr/>
          <a:lstStyle/>
          <a:p>
            <a:fld id="{1D0054DB-F41C-4468-9333-E5691BB8CFE0}" type="datetimeFigureOut">
              <a:rPr lang="fr-FR" smtClean="0"/>
              <a:t>12/11/2021</a:t>
            </a:fld>
            <a:endParaRPr lang="fr-FR"/>
          </a:p>
        </p:txBody>
      </p:sp>
      <p:sp>
        <p:nvSpPr>
          <p:cNvPr id="5" name="عنصر نائب للتذييل 4">
            <a:extLst>
              <a:ext uri="{FF2B5EF4-FFF2-40B4-BE49-F238E27FC236}">
                <a16:creationId xmlns:a16="http://schemas.microsoft.com/office/drawing/2014/main" id="{BCE6D126-23AE-4B09-80BA-5D0BD63A62CF}"/>
              </a:ext>
            </a:extLst>
          </p:cNvPr>
          <p:cNvSpPr>
            <a:spLocks noGrp="1"/>
          </p:cNvSpPr>
          <p:nvPr>
            <p:ph type="ftr" sz="quarter" idx="11"/>
          </p:nvPr>
        </p:nvSpPr>
        <p:spPr/>
        <p:txBody>
          <a:bodyPr/>
          <a:lstStyle/>
          <a:p>
            <a:endParaRPr lang="fr-FR"/>
          </a:p>
        </p:txBody>
      </p:sp>
      <p:sp>
        <p:nvSpPr>
          <p:cNvPr id="6" name="عنصر نائب لرقم الشريحة 5">
            <a:extLst>
              <a:ext uri="{FF2B5EF4-FFF2-40B4-BE49-F238E27FC236}">
                <a16:creationId xmlns:a16="http://schemas.microsoft.com/office/drawing/2014/main" id="{336CBC0C-BFD3-4D54-9565-901D13000A7C}"/>
              </a:ext>
            </a:extLst>
          </p:cNvPr>
          <p:cNvSpPr>
            <a:spLocks noGrp="1"/>
          </p:cNvSpPr>
          <p:nvPr>
            <p:ph type="sldNum" sz="quarter" idx="12"/>
          </p:nvPr>
        </p:nvSpPr>
        <p:spPr/>
        <p:txBody>
          <a:bodyPr/>
          <a:lstStyle/>
          <a:p>
            <a:fld id="{7A013F0B-A183-43E6-94E2-0ADA29174452}" type="slidenum">
              <a:rPr lang="fr-FR" smtClean="0"/>
              <a:t>‹#›</a:t>
            </a:fld>
            <a:endParaRPr lang="fr-FR"/>
          </a:p>
        </p:txBody>
      </p:sp>
    </p:spTree>
    <p:extLst>
      <p:ext uri="{BB962C8B-B14F-4D97-AF65-F5344CB8AC3E}">
        <p14:creationId xmlns:p14="http://schemas.microsoft.com/office/powerpoint/2010/main" val="3586206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C6A9BBA9-C26A-4958-B6FF-CFDD922AFD59}"/>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fr-FR"/>
          </a:p>
        </p:txBody>
      </p:sp>
      <p:sp>
        <p:nvSpPr>
          <p:cNvPr id="3" name="عنصر نائب للعنوان العمودي 2">
            <a:extLst>
              <a:ext uri="{FF2B5EF4-FFF2-40B4-BE49-F238E27FC236}">
                <a16:creationId xmlns:a16="http://schemas.microsoft.com/office/drawing/2014/main" id="{D124253C-BC33-4977-91FB-832FAEB73759}"/>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fr-FR"/>
          </a:p>
        </p:txBody>
      </p:sp>
      <p:sp>
        <p:nvSpPr>
          <p:cNvPr id="4" name="عنصر نائب للتاريخ 3">
            <a:extLst>
              <a:ext uri="{FF2B5EF4-FFF2-40B4-BE49-F238E27FC236}">
                <a16:creationId xmlns:a16="http://schemas.microsoft.com/office/drawing/2014/main" id="{44BA8C9C-6AEB-4958-BD0F-207D103949BA}"/>
              </a:ext>
            </a:extLst>
          </p:cNvPr>
          <p:cNvSpPr>
            <a:spLocks noGrp="1"/>
          </p:cNvSpPr>
          <p:nvPr>
            <p:ph type="dt" sz="half" idx="10"/>
          </p:nvPr>
        </p:nvSpPr>
        <p:spPr/>
        <p:txBody>
          <a:bodyPr/>
          <a:lstStyle/>
          <a:p>
            <a:fld id="{1D0054DB-F41C-4468-9333-E5691BB8CFE0}" type="datetimeFigureOut">
              <a:rPr lang="fr-FR" smtClean="0"/>
              <a:t>12/11/2021</a:t>
            </a:fld>
            <a:endParaRPr lang="fr-FR"/>
          </a:p>
        </p:txBody>
      </p:sp>
      <p:sp>
        <p:nvSpPr>
          <p:cNvPr id="5" name="عنصر نائب للتذييل 4">
            <a:extLst>
              <a:ext uri="{FF2B5EF4-FFF2-40B4-BE49-F238E27FC236}">
                <a16:creationId xmlns:a16="http://schemas.microsoft.com/office/drawing/2014/main" id="{350C5A4D-3414-40B2-A930-AA2B3F07F3BB}"/>
              </a:ext>
            </a:extLst>
          </p:cNvPr>
          <p:cNvSpPr>
            <a:spLocks noGrp="1"/>
          </p:cNvSpPr>
          <p:nvPr>
            <p:ph type="ftr" sz="quarter" idx="11"/>
          </p:nvPr>
        </p:nvSpPr>
        <p:spPr/>
        <p:txBody>
          <a:bodyPr/>
          <a:lstStyle/>
          <a:p>
            <a:endParaRPr lang="fr-FR"/>
          </a:p>
        </p:txBody>
      </p:sp>
      <p:sp>
        <p:nvSpPr>
          <p:cNvPr id="6" name="عنصر نائب لرقم الشريحة 5">
            <a:extLst>
              <a:ext uri="{FF2B5EF4-FFF2-40B4-BE49-F238E27FC236}">
                <a16:creationId xmlns:a16="http://schemas.microsoft.com/office/drawing/2014/main" id="{5E817978-F476-4642-9F6C-A470298F1C50}"/>
              </a:ext>
            </a:extLst>
          </p:cNvPr>
          <p:cNvSpPr>
            <a:spLocks noGrp="1"/>
          </p:cNvSpPr>
          <p:nvPr>
            <p:ph type="sldNum" sz="quarter" idx="12"/>
          </p:nvPr>
        </p:nvSpPr>
        <p:spPr/>
        <p:txBody>
          <a:bodyPr/>
          <a:lstStyle/>
          <a:p>
            <a:fld id="{7A013F0B-A183-43E6-94E2-0ADA29174452}" type="slidenum">
              <a:rPr lang="fr-FR" smtClean="0"/>
              <a:t>‹#›</a:t>
            </a:fld>
            <a:endParaRPr lang="fr-FR"/>
          </a:p>
        </p:txBody>
      </p:sp>
    </p:spTree>
    <p:extLst>
      <p:ext uri="{BB962C8B-B14F-4D97-AF65-F5344CB8AC3E}">
        <p14:creationId xmlns:p14="http://schemas.microsoft.com/office/powerpoint/2010/main" val="2095479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0844703-97F8-4EFC-98B9-C4176F776ABB}"/>
              </a:ext>
            </a:extLst>
          </p:cNvPr>
          <p:cNvSpPr>
            <a:spLocks noGrp="1"/>
          </p:cNvSpPr>
          <p:nvPr>
            <p:ph type="title"/>
          </p:nvPr>
        </p:nvSpPr>
        <p:spPr/>
        <p:txBody>
          <a:bodyPr/>
          <a:lstStyle/>
          <a:p>
            <a:r>
              <a:rPr lang="ar-SA"/>
              <a:t>انقر لتحرير نمط عنوان الشكل الرئيسي</a:t>
            </a:r>
            <a:endParaRPr lang="fr-FR"/>
          </a:p>
        </p:txBody>
      </p:sp>
      <p:sp>
        <p:nvSpPr>
          <p:cNvPr id="3" name="عنصر نائب للمحتوى 2">
            <a:extLst>
              <a:ext uri="{FF2B5EF4-FFF2-40B4-BE49-F238E27FC236}">
                <a16:creationId xmlns:a16="http://schemas.microsoft.com/office/drawing/2014/main" id="{26B58585-BE1D-47CA-90CE-2424F92B6DFB}"/>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fr-FR"/>
          </a:p>
        </p:txBody>
      </p:sp>
      <p:sp>
        <p:nvSpPr>
          <p:cNvPr id="4" name="عنصر نائب للتاريخ 3">
            <a:extLst>
              <a:ext uri="{FF2B5EF4-FFF2-40B4-BE49-F238E27FC236}">
                <a16:creationId xmlns:a16="http://schemas.microsoft.com/office/drawing/2014/main" id="{27C263EF-52FB-48B7-B4C8-0C14C6DA1A3D}"/>
              </a:ext>
            </a:extLst>
          </p:cNvPr>
          <p:cNvSpPr>
            <a:spLocks noGrp="1"/>
          </p:cNvSpPr>
          <p:nvPr>
            <p:ph type="dt" sz="half" idx="10"/>
          </p:nvPr>
        </p:nvSpPr>
        <p:spPr/>
        <p:txBody>
          <a:bodyPr/>
          <a:lstStyle/>
          <a:p>
            <a:fld id="{1D0054DB-F41C-4468-9333-E5691BB8CFE0}" type="datetimeFigureOut">
              <a:rPr lang="fr-FR" smtClean="0"/>
              <a:t>12/11/2021</a:t>
            </a:fld>
            <a:endParaRPr lang="fr-FR"/>
          </a:p>
        </p:txBody>
      </p:sp>
      <p:sp>
        <p:nvSpPr>
          <p:cNvPr id="5" name="عنصر نائب للتذييل 4">
            <a:extLst>
              <a:ext uri="{FF2B5EF4-FFF2-40B4-BE49-F238E27FC236}">
                <a16:creationId xmlns:a16="http://schemas.microsoft.com/office/drawing/2014/main" id="{707F560B-D84A-42AF-8434-3AFD98B79166}"/>
              </a:ext>
            </a:extLst>
          </p:cNvPr>
          <p:cNvSpPr>
            <a:spLocks noGrp="1"/>
          </p:cNvSpPr>
          <p:nvPr>
            <p:ph type="ftr" sz="quarter" idx="11"/>
          </p:nvPr>
        </p:nvSpPr>
        <p:spPr/>
        <p:txBody>
          <a:bodyPr/>
          <a:lstStyle/>
          <a:p>
            <a:endParaRPr lang="fr-FR"/>
          </a:p>
        </p:txBody>
      </p:sp>
      <p:sp>
        <p:nvSpPr>
          <p:cNvPr id="6" name="عنصر نائب لرقم الشريحة 5">
            <a:extLst>
              <a:ext uri="{FF2B5EF4-FFF2-40B4-BE49-F238E27FC236}">
                <a16:creationId xmlns:a16="http://schemas.microsoft.com/office/drawing/2014/main" id="{16D9E621-906D-4DC4-B4F7-BE9FFD8D8213}"/>
              </a:ext>
            </a:extLst>
          </p:cNvPr>
          <p:cNvSpPr>
            <a:spLocks noGrp="1"/>
          </p:cNvSpPr>
          <p:nvPr>
            <p:ph type="sldNum" sz="quarter" idx="12"/>
          </p:nvPr>
        </p:nvSpPr>
        <p:spPr/>
        <p:txBody>
          <a:bodyPr/>
          <a:lstStyle/>
          <a:p>
            <a:fld id="{7A013F0B-A183-43E6-94E2-0ADA29174452}" type="slidenum">
              <a:rPr lang="fr-FR" smtClean="0"/>
              <a:t>‹#›</a:t>
            </a:fld>
            <a:endParaRPr lang="fr-FR"/>
          </a:p>
        </p:txBody>
      </p:sp>
    </p:spTree>
    <p:extLst>
      <p:ext uri="{BB962C8B-B14F-4D97-AF65-F5344CB8AC3E}">
        <p14:creationId xmlns:p14="http://schemas.microsoft.com/office/powerpoint/2010/main" val="3303462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96471AD-207F-40B0-8B55-647F399E3C90}"/>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fr-FR"/>
          </a:p>
        </p:txBody>
      </p:sp>
      <p:sp>
        <p:nvSpPr>
          <p:cNvPr id="3" name="عنصر نائب للنص 2">
            <a:extLst>
              <a:ext uri="{FF2B5EF4-FFF2-40B4-BE49-F238E27FC236}">
                <a16:creationId xmlns:a16="http://schemas.microsoft.com/office/drawing/2014/main" id="{AEBF9AA4-8A1C-4C19-AF81-F34FBB75FD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416E031A-746C-41B6-A08F-9EA98F24572E}"/>
              </a:ext>
            </a:extLst>
          </p:cNvPr>
          <p:cNvSpPr>
            <a:spLocks noGrp="1"/>
          </p:cNvSpPr>
          <p:nvPr>
            <p:ph type="dt" sz="half" idx="10"/>
          </p:nvPr>
        </p:nvSpPr>
        <p:spPr/>
        <p:txBody>
          <a:bodyPr/>
          <a:lstStyle/>
          <a:p>
            <a:fld id="{1D0054DB-F41C-4468-9333-E5691BB8CFE0}" type="datetimeFigureOut">
              <a:rPr lang="fr-FR" smtClean="0"/>
              <a:t>12/11/2021</a:t>
            </a:fld>
            <a:endParaRPr lang="fr-FR"/>
          </a:p>
        </p:txBody>
      </p:sp>
      <p:sp>
        <p:nvSpPr>
          <p:cNvPr id="5" name="عنصر نائب للتذييل 4">
            <a:extLst>
              <a:ext uri="{FF2B5EF4-FFF2-40B4-BE49-F238E27FC236}">
                <a16:creationId xmlns:a16="http://schemas.microsoft.com/office/drawing/2014/main" id="{0806A638-17F6-49D8-A5F5-F9273527B581}"/>
              </a:ext>
            </a:extLst>
          </p:cNvPr>
          <p:cNvSpPr>
            <a:spLocks noGrp="1"/>
          </p:cNvSpPr>
          <p:nvPr>
            <p:ph type="ftr" sz="quarter" idx="11"/>
          </p:nvPr>
        </p:nvSpPr>
        <p:spPr/>
        <p:txBody>
          <a:bodyPr/>
          <a:lstStyle/>
          <a:p>
            <a:endParaRPr lang="fr-FR"/>
          </a:p>
        </p:txBody>
      </p:sp>
      <p:sp>
        <p:nvSpPr>
          <p:cNvPr id="6" name="عنصر نائب لرقم الشريحة 5">
            <a:extLst>
              <a:ext uri="{FF2B5EF4-FFF2-40B4-BE49-F238E27FC236}">
                <a16:creationId xmlns:a16="http://schemas.microsoft.com/office/drawing/2014/main" id="{E56EC877-336E-481C-89B0-801D74A860AF}"/>
              </a:ext>
            </a:extLst>
          </p:cNvPr>
          <p:cNvSpPr>
            <a:spLocks noGrp="1"/>
          </p:cNvSpPr>
          <p:nvPr>
            <p:ph type="sldNum" sz="quarter" idx="12"/>
          </p:nvPr>
        </p:nvSpPr>
        <p:spPr/>
        <p:txBody>
          <a:bodyPr/>
          <a:lstStyle/>
          <a:p>
            <a:fld id="{7A013F0B-A183-43E6-94E2-0ADA29174452}" type="slidenum">
              <a:rPr lang="fr-FR" smtClean="0"/>
              <a:t>‹#›</a:t>
            </a:fld>
            <a:endParaRPr lang="fr-FR"/>
          </a:p>
        </p:txBody>
      </p:sp>
    </p:spTree>
    <p:extLst>
      <p:ext uri="{BB962C8B-B14F-4D97-AF65-F5344CB8AC3E}">
        <p14:creationId xmlns:p14="http://schemas.microsoft.com/office/powerpoint/2010/main" val="1844305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92D59BB-5890-4F73-BE01-2C4DE83BAC73}"/>
              </a:ext>
            </a:extLst>
          </p:cNvPr>
          <p:cNvSpPr>
            <a:spLocks noGrp="1"/>
          </p:cNvSpPr>
          <p:nvPr>
            <p:ph type="title"/>
          </p:nvPr>
        </p:nvSpPr>
        <p:spPr/>
        <p:txBody>
          <a:bodyPr/>
          <a:lstStyle/>
          <a:p>
            <a:r>
              <a:rPr lang="ar-SA"/>
              <a:t>انقر لتحرير نمط عنوان الشكل الرئيسي</a:t>
            </a:r>
            <a:endParaRPr lang="fr-FR"/>
          </a:p>
        </p:txBody>
      </p:sp>
      <p:sp>
        <p:nvSpPr>
          <p:cNvPr id="3" name="عنصر نائب للمحتوى 2">
            <a:extLst>
              <a:ext uri="{FF2B5EF4-FFF2-40B4-BE49-F238E27FC236}">
                <a16:creationId xmlns:a16="http://schemas.microsoft.com/office/drawing/2014/main" id="{D52B160E-2DD7-4EC2-BE10-A13F66D9A878}"/>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fr-FR"/>
          </a:p>
        </p:txBody>
      </p:sp>
      <p:sp>
        <p:nvSpPr>
          <p:cNvPr id="4" name="عنصر نائب للمحتوى 3">
            <a:extLst>
              <a:ext uri="{FF2B5EF4-FFF2-40B4-BE49-F238E27FC236}">
                <a16:creationId xmlns:a16="http://schemas.microsoft.com/office/drawing/2014/main" id="{5F9F5619-E55F-4F56-854E-A6145DF90764}"/>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fr-FR"/>
          </a:p>
        </p:txBody>
      </p:sp>
      <p:sp>
        <p:nvSpPr>
          <p:cNvPr id="5" name="عنصر نائب للتاريخ 4">
            <a:extLst>
              <a:ext uri="{FF2B5EF4-FFF2-40B4-BE49-F238E27FC236}">
                <a16:creationId xmlns:a16="http://schemas.microsoft.com/office/drawing/2014/main" id="{67FE6136-19DB-4474-AFCE-9A60A6ECC057}"/>
              </a:ext>
            </a:extLst>
          </p:cNvPr>
          <p:cNvSpPr>
            <a:spLocks noGrp="1"/>
          </p:cNvSpPr>
          <p:nvPr>
            <p:ph type="dt" sz="half" idx="10"/>
          </p:nvPr>
        </p:nvSpPr>
        <p:spPr/>
        <p:txBody>
          <a:bodyPr/>
          <a:lstStyle/>
          <a:p>
            <a:fld id="{1D0054DB-F41C-4468-9333-E5691BB8CFE0}" type="datetimeFigureOut">
              <a:rPr lang="fr-FR" smtClean="0"/>
              <a:t>12/11/2021</a:t>
            </a:fld>
            <a:endParaRPr lang="fr-FR"/>
          </a:p>
        </p:txBody>
      </p:sp>
      <p:sp>
        <p:nvSpPr>
          <p:cNvPr id="6" name="عنصر نائب للتذييل 5">
            <a:extLst>
              <a:ext uri="{FF2B5EF4-FFF2-40B4-BE49-F238E27FC236}">
                <a16:creationId xmlns:a16="http://schemas.microsoft.com/office/drawing/2014/main" id="{39F10266-5D62-4DFE-9ADF-F27CFD0D8A0A}"/>
              </a:ext>
            </a:extLst>
          </p:cNvPr>
          <p:cNvSpPr>
            <a:spLocks noGrp="1"/>
          </p:cNvSpPr>
          <p:nvPr>
            <p:ph type="ftr" sz="quarter" idx="11"/>
          </p:nvPr>
        </p:nvSpPr>
        <p:spPr/>
        <p:txBody>
          <a:bodyPr/>
          <a:lstStyle/>
          <a:p>
            <a:endParaRPr lang="fr-FR"/>
          </a:p>
        </p:txBody>
      </p:sp>
      <p:sp>
        <p:nvSpPr>
          <p:cNvPr id="7" name="عنصر نائب لرقم الشريحة 6">
            <a:extLst>
              <a:ext uri="{FF2B5EF4-FFF2-40B4-BE49-F238E27FC236}">
                <a16:creationId xmlns:a16="http://schemas.microsoft.com/office/drawing/2014/main" id="{6B8D1BD5-1E11-4690-993B-26C795DFEF62}"/>
              </a:ext>
            </a:extLst>
          </p:cNvPr>
          <p:cNvSpPr>
            <a:spLocks noGrp="1"/>
          </p:cNvSpPr>
          <p:nvPr>
            <p:ph type="sldNum" sz="quarter" idx="12"/>
          </p:nvPr>
        </p:nvSpPr>
        <p:spPr/>
        <p:txBody>
          <a:bodyPr/>
          <a:lstStyle/>
          <a:p>
            <a:fld id="{7A013F0B-A183-43E6-94E2-0ADA29174452}" type="slidenum">
              <a:rPr lang="fr-FR" smtClean="0"/>
              <a:t>‹#›</a:t>
            </a:fld>
            <a:endParaRPr lang="fr-FR"/>
          </a:p>
        </p:txBody>
      </p:sp>
    </p:spTree>
    <p:extLst>
      <p:ext uri="{BB962C8B-B14F-4D97-AF65-F5344CB8AC3E}">
        <p14:creationId xmlns:p14="http://schemas.microsoft.com/office/powerpoint/2010/main" val="1796917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667F945-C234-42D0-A22B-B94F20A5978D}"/>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fr-FR"/>
          </a:p>
        </p:txBody>
      </p:sp>
      <p:sp>
        <p:nvSpPr>
          <p:cNvPr id="3" name="عنصر نائب للنص 2">
            <a:extLst>
              <a:ext uri="{FF2B5EF4-FFF2-40B4-BE49-F238E27FC236}">
                <a16:creationId xmlns:a16="http://schemas.microsoft.com/office/drawing/2014/main" id="{AE39A8E0-BE69-4680-810C-FF8D433650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2DE2DC1F-67BC-47D0-A20A-741042725012}"/>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fr-FR"/>
          </a:p>
        </p:txBody>
      </p:sp>
      <p:sp>
        <p:nvSpPr>
          <p:cNvPr id="5" name="عنصر نائب للنص 4">
            <a:extLst>
              <a:ext uri="{FF2B5EF4-FFF2-40B4-BE49-F238E27FC236}">
                <a16:creationId xmlns:a16="http://schemas.microsoft.com/office/drawing/2014/main" id="{73CEFD27-729F-48A1-99E2-9068E03A9E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73CA6007-829C-4FA3-AC37-57C4282B83EA}"/>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fr-FR"/>
          </a:p>
        </p:txBody>
      </p:sp>
      <p:sp>
        <p:nvSpPr>
          <p:cNvPr id="7" name="عنصر نائب للتاريخ 6">
            <a:extLst>
              <a:ext uri="{FF2B5EF4-FFF2-40B4-BE49-F238E27FC236}">
                <a16:creationId xmlns:a16="http://schemas.microsoft.com/office/drawing/2014/main" id="{EB80FDFE-A03E-43C6-B7DE-453CF82F9466}"/>
              </a:ext>
            </a:extLst>
          </p:cNvPr>
          <p:cNvSpPr>
            <a:spLocks noGrp="1"/>
          </p:cNvSpPr>
          <p:nvPr>
            <p:ph type="dt" sz="half" idx="10"/>
          </p:nvPr>
        </p:nvSpPr>
        <p:spPr/>
        <p:txBody>
          <a:bodyPr/>
          <a:lstStyle/>
          <a:p>
            <a:fld id="{1D0054DB-F41C-4468-9333-E5691BB8CFE0}" type="datetimeFigureOut">
              <a:rPr lang="fr-FR" smtClean="0"/>
              <a:t>12/11/2021</a:t>
            </a:fld>
            <a:endParaRPr lang="fr-FR"/>
          </a:p>
        </p:txBody>
      </p:sp>
      <p:sp>
        <p:nvSpPr>
          <p:cNvPr id="8" name="عنصر نائب للتذييل 7">
            <a:extLst>
              <a:ext uri="{FF2B5EF4-FFF2-40B4-BE49-F238E27FC236}">
                <a16:creationId xmlns:a16="http://schemas.microsoft.com/office/drawing/2014/main" id="{FC6FF4CC-076F-4119-B0BA-E0B4F48E00A4}"/>
              </a:ext>
            </a:extLst>
          </p:cNvPr>
          <p:cNvSpPr>
            <a:spLocks noGrp="1"/>
          </p:cNvSpPr>
          <p:nvPr>
            <p:ph type="ftr" sz="quarter" idx="11"/>
          </p:nvPr>
        </p:nvSpPr>
        <p:spPr/>
        <p:txBody>
          <a:bodyPr/>
          <a:lstStyle/>
          <a:p>
            <a:endParaRPr lang="fr-FR"/>
          </a:p>
        </p:txBody>
      </p:sp>
      <p:sp>
        <p:nvSpPr>
          <p:cNvPr id="9" name="عنصر نائب لرقم الشريحة 8">
            <a:extLst>
              <a:ext uri="{FF2B5EF4-FFF2-40B4-BE49-F238E27FC236}">
                <a16:creationId xmlns:a16="http://schemas.microsoft.com/office/drawing/2014/main" id="{ED5570B1-AD7E-4963-903A-8B735DD831B6}"/>
              </a:ext>
            </a:extLst>
          </p:cNvPr>
          <p:cNvSpPr>
            <a:spLocks noGrp="1"/>
          </p:cNvSpPr>
          <p:nvPr>
            <p:ph type="sldNum" sz="quarter" idx="12"/>
          </p:nvPr>
        </p:nvSpPr>
        <p:spPr/>
        <p:txBody>
          <a:bodyPr/>
          <a:lstStyle/>
          <a:p>
            <a:fld id="{7A013F0B-A183-43E6-94E2-0ADA29174452}" type="slidenum">
              <a:rPr lang="fr-FR" smtClean="0"/>
              <a:t>‹#›</a:t>
            </a:fld>
            <a:endParaRPr lang="fr-FR"/>
          </a:p>
        </p:txBody>
      </p:sp>
    </p:spTree>
    <p:extLst>
      <p:ext uri="{BB962C8B-B14F-4D97-AF65-F5344CB8AC3E}">
        <p14:creationId xmlns:p14="http://schemas.microsoft.com/office/powerpoint/2010/main" val="563171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59EE4DA-2A0A-4076-BC06-287B067FB378}"/>
              </a:ext>
            </a:extLst>
          </p:cNvPr>
          <p:cNvSpPr>
            <a:spLocks noGrp="1"/>
          </p:cNvSpPr>
          <p:nvPr>
            <p:ph type="title"/>
          </p:nvPr>
        </p:nvSpPr>
        <p:spPr/>
        <p:txBody>
          <a:bodyPr/>
          <a:lstStyle/>
          <a:p>
            <a:r>
              <a:rPr lang="ar-SA"/>
              <a:t>انقر لتحرير نمط عنوان الشكل الرئيسي</a:t>
            </a:r>
            <a:endParaRPr lang="fr-FR"/>
          </a:p>
        </p:txBody>
      </p:sp>
      <p:sp>
        <p:nvSpPr>
          <p:cNvPr id="3" name="عنصر نائب للتاريخ 2">
            <a:extLst>
              <a:ext uri="{FF2B5EF4-FFF2-40B4-BE49-F238E27FC236}">
                <a16:creationId xmlns:a16="http://schemas.microsoft.com/office/drawing/2014/main" id="{E1BDEFEF-E0F7-46AD-8A02-B9E588A4EB02}"/>
              </a:ext>
            </a:extLst>
          </p:cNvPr>
          <p:cNvSpPr>
            <a:spLocks noGrp="1"/>
          </p:cNvSpPr>
          <p:nvPr>
            <p:ph type="dt" sz="half" idx="10"/>
          </p:nvPr>
        </p:nvSpPr>
        <p:spPr/>
        <p:txBody>
          <a:bodyPr/>
          <a:lstStyle/>
          <a:p>
            <a:fld id="{1D0054DB-F41C-4468-9333-E5691BB8CFE0}" type="datetimeFigureOut">
              <a:rPr lang="fr-FR" smtClean="0"/>
              <a:t>12/11/2021</a:t>
            </a:fld>
            <a:endParaRPr lang="fr-FR"/>
          </a:p>
        </p:txBody>
      </p:sp>
      <p:sp>
        <p:nvSpPr>
          <p:cNvPr id="4" name="عنصر نائب للتذييل 3">
            <a:extLst>
              <a:ext uri="{FF2B5EF4-FFF2-40B4-BE49-F238E27FC236}">
                <a16:creationId xmlns:a16="http://schemas.microsoft.com/office/drawing/2014/main" id="{5B1751BF-119F-40EA-8EB1-E5D91325B325}"/>
              </a:ext>
            </a:extLst>
          </p:cNvPr>
          <p:cNvSpPr>
            <a:spLocks noGrp="1"/>
          </p:cNvSpPr>
          <p:nvPr>
            <p:ph type="ftr" sz="quarter" idx="11"/>
          </p:nvPr>
        </p:nvSpPr>
        <p:spPr/>
        <p:txBody>
          <a:bodyPr/>
          <a:lstStyle/>
          <a:p>
            <a:endParaRPr lang="fr-FR"/>
          </a:p>
        </p:txBody>
      </p:sp>
      <p:sp>
        <p:nvSpPr>
          <p:cNvPr id="5" name="عنصر نائب لرقم الشريحة 4">
            <a:extLst>
              <a:ext uri="{FF2B5EF4-FFF2-40B4-BE49-F238E27FC236}">
                <a16:creationId xmlns:a16="http://schemas.microsoft.com/office/drawing/2014/main" id="{DDC5BA63-8950-4E2B-80B8-E04A35683503}"/>
              </a:ext>
            </a:extLst>
          </p:cNvPr>
          <p:cNvSpPr>
            <a:spLocks noGrp="1"/>
          </p:cNvSpPr>
          <p:nvPr>
            <p:ph type="sldNum" sz="quarter" idx="12"/>
          </p:nvPr>
        </p:nvSpPr>
        <p:spPr/>
        <p:txBody>
          <a:bodyPr/>
          <a:lstStyle/>
          <a:p>
            <a:fld id="{7A013F0B-A183-43E6-94E2-0ADA29174452}" type="slidenum">
              <a:rPr lang="fr-FR" smtClean="0"/>
              <a:t>‹#›</a:t>
            </a:fld>
            <a:endParaRPr lang="fr-FR"/>
          </a:p>
        </p:txBody>
      </p:sp>
    </p:spTree>
    <p:extLst>
      <p:ext uri="{BB962C8B-B14F-4D97-AF65-F5344CB8AC3E}">
        <p14:creationId xmlns:p14="http://schemas.microsoft.com/office/powerpoint/2010/main" val="391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8FEBAB62-EFDA-411D-883C-1FC9E7FA2EF0}"/>
              </a:ext>
            </a:extLst>
          </p:cNvPr>
          <p:cNvSpPr>
            <a:spLocks noGrp="1"/>
          </p:cNvSpPr>
          <p:nvPr>
            <p:ph type="dt" sz="half" idx="10"/>
          </p:nvPr>
        </p:nvSpPr>
        <p:spPr/>
        <p:txBody>
          <a:bodyPr/>
          <a:lstStyle/>
          <a:p>
            <a:fld id="{1D0054DB-F41C-4468-9333-E5691BB8CFE0}" type="datetimeFigureOut">
              <a:rPr lang="fr-FR" smtClean="0"/>
              <a:t>12/11/2021</a:t>
            </a:fld>
            <a:endParaRPr lang="fr-FR"/>
          </a:p>
        </p:txBody>
      </p:sp>
      <p:sp>
        <p:nvSpPr>
          <p:cNvPr id="3" name="عنصر نائب للتذييل 2">
            <a:extLst>
              <a:ext uri="{FF2B5EF4-FFF2-40B4-BE49-F238E27FC236}">
                <a16:creationId xmlns:a16="http://schemas.microsoft.com/office/drawing/2014/main" id="{C2928B38-9FA8-4587-927E-ED9C42E154FB}"/>
              </a:ext>
            </a:extLst>
          </p:cNvPr>
          <p:cNvSpPr>
            <a:spLocks noGrp="1"/>
          </p:cNvSpPr>
          <p:nvPr>
            <p:ph type="ftr" sz="quarter" idx="11"/>
          </p:nvPr>
        </p:nvSpPr>
        <p:spPr/>
        <p:txBody>
          <a:bodyPr/>
          <a:lstStyle/>
          <a:p>
            <a:endParaRPr lang="fr-FR"/>
          </a:p>
        </p:txBody>
      </p:sp>
      <p:sp>
        <p:nvSpPr>
          <p:cNvPr id="4" name="عنصر نائب لرقم الشريحة 3">
            <a:extLst>
              <a:ext uri="{FF2B5EF4-FFF2-40B4-BE49-F238E27FC236}">
                <a16:creationId xmlns:a16="http://schemas.microsoft.com/office/drawing/2014/main" id="{D234570F-04CB-4162-A7F8-92524ED33A35}"/>
              </a:ext>
            </a:extLst>
          </p:cNvPr>
          <p:cNvSpPr>
            <a:spLocks noGrp="1"/>
          </p:cNvSpPr>
          <p:nvPr>
            <p:ph type="sldNum" sz="quarter" idx="12"/>
          </p:nvPr>
        </p:nvSpPr>
        <p:spPr/>
        <p:txBody>
          <a:bodyPr/>
          <a:lstStyle/>
          <a:p>
            <a:fld id="{7A013F0B-A183-43E6-94E2-0ADA29174452}" type="slidenum">
              <a:rPr lang="fr-FR" smtClean="0"/>
              <a:t>‹#›</a:t>
            </a:fld>
            <a:endParaRPr lang="fr-FR"/>
          </a:p>
        </p:txBody>
      </p:sp>
    </p:spTree>
    <p:extLst>
      <p:ext uri="{BB962C8B-B14F-4D97-AF65-F5344CB8AC3E}">
        <p14:creationId xmlns:p14="http://schemas.microsoft.com/office/powerpoint/2010/main" val="2024661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40C1D56-B540-4AB8-9F6E-B86313BF97B1}"/>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fr-FR"/>
          </a:p>
        </p:txBody>
      </p:sp>
      <p:sp>
        <p:nvSpPr>
          <p:cNvPr id="3" name="عنصر نائب للمحتوى 2">
            <a:extLst>
              <a:ext uri="{FF2B5EF4-FFF2-40B4-BE49-F238E27FC236}">
                <a16:creationId xmlns:a16="http://schemas.microsoft.com/office/drawing/2014/main" id="{2684EBA6-E085-46C4-A360-D99E7450A8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fr-FR"/>
          </a:p>
        </p:txBody>
      </p:sp>
      <p:sp>
        <p:nvSpPr>
          <p:cNvPr id="4" name="عنصر نائب للنص 3">
            <a:extLst>
              <a:ext uri="{FF2B5EF4-FFF2-40B4-BE49-F238E27FC236}">
                <a16:creationId xmlns:a16="http://schemas.microsoft.com/office/drawing/2014/main" id="{1520EB92-8206-4C06-9B57-095E4EE6E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E2243C8C-14B5-4FB7-BF39-72FFE7D43AB5}"/>
              </a:ext>
            </a:extLst>
          </p:cNvPr>
          <p:cNvSpPr>
            <a:spLocks noGrp="1"/>
          </p:cNvSpPr>
          <p:nvPr>
            <p:ph type="dt" sz="half" idx="10"/>
          </p:nvPr>
        </p:nvSpPr>
        <p:spPr/>
        <p:txBody>
          <a:bodyPr/>
          <a:lstStyle/>
          <a:p>
            <a:fld id="{1D0054DB-F41C-4468-9333-E5691BB8CFE0}" type="datetimeFigureOut">
              <a:rPr lang="fr-FR" smtClean="0"/>
              <a:t>12/11/2021</a:t>
            </a:fld>
            <a:endParaRPr lang="fr-FR"/>
          </a:p>
        </p:txBody>
      </p:sp>
      <p:sp>
        <p:nvSpPr>
          <p:cNvPr id="6" name="عنصر نائب للتذييل 5">
            <a:extLst>
              <a:ext uri="{FF2B5EF4-FFF2-40B4-BE49-F238E27FC236}">
                <a16:creationId xmlns:a16="http://schemas.microsoft.com/office/drawing/2014/main" id="{50C87880-B180-4670-9D89-865E177D443B}"/>
              </a:ext>
            </a:extLst>
          </p:cNvPr>
          <p:cNvSpPr>
            <a:spLocks noGrp="1"/>
          </p:cNvSpPr>
          <p:nvPr>
            <p:ph type="ftr" sz="quarter" idx="11"/>
          </p:nvPr>
        </p:nvSpPr>
        <p:spPr/>
        <p:txBody>
          <a:bodyPr/>
          <a:lstStyle/>
          <a:p>
            <a:endParaRPr lang="fr-FR"/>
          </a:p>
        </p:txBody>
      </p:sp>
      <p:sp>
        <p:nvSpPr>
          <p:cNvPr id="7" name="عنصر نائب لرقم الشريحة 6">
            <a:extLst>
              <a:ext uri="{FF2B5EF4-FFF2-40B4-BE49-F238E27FC236}">
                <a16:creationId xmlns:a16="http://schemas.microsoft.com/office/drawing/2014/main" id="{C3726DDE-780F-4A2E-AC4F-F7E68361EBB1}"/>
              </a:ext>
            </a:extLst>
          </p:cNvPr>
          <p:cNvSpPr>
            <a:spLocks noGrp="1"/>
          </p:cNvSpPr>
          <p:nvPr>
            <p:ph type="sldNum" sz="quarter" idx="12"/>
          </p:nvPr>
        </p:nvSpPr>
        <p:spPr/>
        <p:txBody>
          <a:bodyPr/>
          <a:lstStyle/>
          <a:p>
            <a:fld id="{7A013F0B-A183-43E6-94E2-0ADA29174452}" type="slidenum">
              <a:rPr lang="fr-FR" smtClean="0"/>
              <a:t>‹#›</a:t>
            </a:fld>
            <a:endParaRPr lang="fr-FR"/>
          </a:p>
        </p:txBody>
      </p:sp>
    </p:spTree>
    <p:extLst>
      <p:ext uri="{BB962C8B-B14F-4D97-AF65-F5344CB8AC3E}">
        <p14:creationId xmlns:p14="http://schemas.microsoft.com/office/powerpoint/2010/main" val="1292896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66C4EF8-A72F-43CF-A0C4-A6DA50A86705}"/>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fr-FR"/>
          </a:p>
        </p:txBody>
      </p:sp>
      <p:sp>
        <p:nvSpPr>
          <p:cNvPr id="3" name="عنصر نائب للصورة 2">
            <a:extLst>
              <a:ext uri="{FF2B5EF4-FFF2-40B4-BE49-F238E27FC236}">
                <a16:creationId xmlns:a16="http://schemas.microsoft.com/office/drawing/2014/main" id="{479EED27-114A-4A69-B9EA-EC6FEAB1E7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عنصر نائب للنص 3">
            <a:extLst>
              <a:ext uri="{FF2B5EF4-FFF2-40B4-BE49-F238E27FC236}">
                <a16:creationId xmlns:a16="http://schemas.microsoft.com/office/drawing/2014/main" id="{239B4428-FEC6-474C-89A4-A817EF6B0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D4F5A553-9453-4BFA-9C14-02D423A1A80B}"/>
              </a:ext>
            </a:extLst>
          </p:cNvPr>
          <p:cNvSpPr>
            <a:spLocks noGrp="1"/>
          </p:cNvSpPr>
          <p:nvPr>
            <p:ph type="dt" sz="half" idx="10"/>
          </p:nvPr>
        </p:nvSpPr>
        <p:spPr/>
        <p:txBody>
          <a:bodyPr/>
          <a:lstStyle/>
          <a:p>
            <a:fld id="{1D0054DB-F41C-4468-9333-E5691BB8CFE0}" type="datetimeFigureOut">
              <a:rPr lang="fr-FR" smtClean="0"/>
              <a:t>12/11/2021</a:t>
            </a:fld>
            <a:endParaRPr lang="fr-FR"/>
          </a:p>
        </p:txBody>
      </p:sp>
      <p:sp>
        <p:nvSpPr>
          <p:cNvPr id="6" name="عنصر نائب للتذييل 5">
            <a:extLst>
              <a:ext uri="{FF2B5EF4-FFF2-40B4-BE49-F238E27FC236}">
                <a16:creationId xmlns:a16="http://schemas.microsoft.com/office/drawing/2014/main" id="{0BB7A037-0CAD-4E88-A165-00BA50DC3790}"/>
              </a:ext>
            </a:extLst>
          </p:cNvPr>
          <p:cNvSpPr>
            <a:spLocks noGrp="1"/>
          </p:cNvSpPr>
          <p:nvPr>
            <p:ph type="ftr" sz="quarter" idx="11"/>
          </p:nvPr>
        </p:nvSpPr>
        <p:spPr/>
        <p:txBody>
          <a:bodyPr/>
          <a:lstStyle/>
          <a:p>
            <a:endParaRPr lang="fr-FR"/>
          </a:p>
        </p:txBody>
      </p:sp>
      <p:sp>
        <p:nvSpPr>
          <p:cNvPr id="7" name="عنصر نائب لرقم الشريحة 6">
            <a:extLst>
              <a:ext uri="{FF2B5EF4-FFF2-40B4-BE49-F238E27FC236}">
                <a16:creationId xmlns:a16="http://schemas.microsoft.com/office/drawing/2014/main" id="{116924A1-7290-44CA-9910-A944F6516F5E}"/>
              </a:ext>
            </a:extLst>
          </p:cNvPr>
          <p:cNvSpPr>
            <a:spLocks noGrp="1"/>
          </p:cNvSpPr>
          <p:nvPr>
            <p:ph type="sldNum" sz="quarter" idx="12"/>
          </p:nvPr>
        </p:nvSpPr>
        <p:spPr/>
        <p:txBody>
          <a:bodyPr/>
          <a:lstStyle/>
          <a:p>
            <a:fld id="{7A013F0B-A183-43E6-94E2-0ADA29174452}" type="slidenum">
              <a:rPr lang="fr-FR" smtClean="0"/>
              <a:t>‹#›</a:t>
            </a:fld>
            <a:endParaRPr lang="fr-FR"/>
          </a:p>
        </p:txBody>
      </p:sp>
    </p:spTree>
    <p:extLst>
      <p:ext uri="{BB962C8B-B14F-4D97-AF65-F5344CB8AC3E}">
        <p14:creationId xmlns:p14="http://schemas.microsoft.com/office/powerpoint/2010/main" val="1206931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16343012-C25F-4EB5-A712-1B414135C69B}"/>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fr-FR"/>
          </a:p>
        </p:txBody>
      </p:sp>
      <p:sp>
        <p:nvSpPr>
          <p:cNvPr id="3" name="عنصر نائب للنص 2">
            <a:extLst>
              <a:ext uri="{FF2B5EF4-FFF2-40B4-BE49-F238E27FC236}">
                <a16:creationId xmlns:a16="http://schemas.microsoft.com/office/drawing/2014/main" id="{0D4DE05C-FF86-4579-9A22-0217A2FE605D}"/>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fr-FR"/>
          </a:p>
        </p:txBody>
      </p:sp>
      <p:sp>
        <p:nvSpPr>
          <p:cNvPr id="4" name="عنصر نائب للتاريخ 3">
            <a:extLst>
              <a:ext uri="{FF2B5EF4-FFF2-40B4-BE49-F238E27FC236}">
                <a16:creationId xmlns:a16="http://schemas.microsoft.com/office/drawing/2014/main" id="{AC12D13A-C9F9-4899-A07E-807F3D124DA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D0054DB-F41C-4468-9333-E5691BB8CFE0}" type="datetimeFigureOut">
              <a:rPr lang="fr-FR" smtClean="0"/>
              <a:t>12/11/2021</a:t>
            </a:fld>
            <a:endParaRPr lang="fr-FR"/>
          </a:p>
        </p:txBody>
      </p:sp>
      <p:sp>
        <p:nvSpPr>
          <p:cNvPr id="5" name="عنصر نائب للتذييل 4">
            <a:extLst>
              <a:ext uri="{FF2B5EF4-FFF2-40B4-BE49-F238E27FC236}">
                <a16:creationId xmlns:a16="http://schemas.microsoft.com/office/drawing/2014/main" id="{63268C9F-2439-47F9-A59A-07B66205B2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r-FR"/>
          </a:p>
        </p:txBody>
      </p:sp>
      <p:sp>
        <p:nvSpPr>
          <p:cNvPr id="6" name="عنصر نائب لرقم الشريحة 5">
            <a:extLst>
              <a:ext uri="{FF2B5EF4-FFF2-40B4-BE49-F238E27FC236}">
                <a16:creationId xmlns:a16="http://schemas.microsoft.com/office/drawing/2014/main" id="{A47E9581-CC88-47B1-BB27-31BC3C3C3B50}"/>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A013F0B-A183-43E6-94E2-0ADA29174452}" type="slidenum">
              <a:rPr lang="fr-FR" smtClean="0"/>
              <a:t>‹#›</a:t>
            </a:fld>
            <a:endParaRPr lang="fr-FR"/>
          </a:p>
        </p:txBody>
      </p:sp>
    </p:spTree>
    <p:extLst>
      <p:ext uri="{BB962C8B-B14F-4D97-AF65-F5344CB8AC3E}">
        <p14:creationId xmlns:p14="http://schemas.microsoft.com/office/powerpoint/2010/main" val="969511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99F1A03-539E-41ED-90D5-41DCE16201CE}"/>
              </a:ext>
            </a:extLst>
          </p:cNvPr>
          <p:cNvSpPr>
            <a:spLocks noGrp="1"/>
          </p:cNvSpPr>
          <p:nvPr>
            <p:ph type="ctrTitle"/>
          </p:nvPr>
        </p:nvSpPr>
        <p:spPr>
          <a:xfrm>
            <a:off x="1524000" y="159027"/>
            <a:ext cx="9144000" cy="2120348"/>
          </a:xfrm>
        </p:spPr>
        <p:txBody>
          <a:bodyPr>
            <a:normAutofit/>
          </a:bodyPr>
          <a:lstStyle/>
          <a:p>
            <a:r>
              <a:rPr lang="ar-SA" sz="3600" dirty="0"/>
              <a:t>الجمهورية الجزائرية الديمقراطية الشعبية </a:t>
            </a:r>
            <a:br>
              <a:rPr lang="ar-SA" sz="3600" dirty="0"/>
            </a:br>
            <a:r>
              <a:rPr lang="ar-SA" sz="3600" dirty="0"/>
              <a:t>وزارة التعليم العالي والبحث العلمي </a:t>
            </a:r>
            <a:br>
              <a:rPr lang="ar-SA" sz="3600" dirty="0"/>
            </a:br>
            <a:r>
              <a:rPr lang="ar-SA" sz="3600" dirty="0"/>
              <a:t>جامعة العربي بن لمهيدي ام البواقي </a:t>
            </a:r>
            <a:br>
              <a:rPr lang="ar-SA" sz="3600" dirty="0"/>
            </a:br>
            <a:r>
              <a:rPr lang="ar-SA" sz="3600" dirty="0"/>
              <a:t>معهد العلوم والتقنيات التطبيقية عين مليلة</a:t>
            </a:r>
            <a:endParaRPr lang="fr-FR" sz="3600" dirty="0"/>
          </a:p>
        </p:txBody>
      </p:sp>
      <p:sp>
        <p:nvSpPr>
          <p:cNvPr id="3" name="عنوان فرعي 2">
            <a:extLst>
              <a:ext uri="{FF2B5EF4-FFF2-40B4-BE49-F238E27FC236}">
                <a16:creationId xmlns:a16="http://schemas.microsoft.com/office/drawing/2014/main" id="{E2935817-97CC-4846-AB08-3555CCF9FD98}"/>
              </a:ext>
            </a:extLst>
          </p:cNvPr>
          <p:cNvSpPr>
            <a:spLocks noGrp="1"/>
          </p:cNvSpPr>
          <p:nvPr>
            <p:ph type="subTitle" idx="1"/>
          </p:nvPr>
        </p:nvSpPr>
        <p:spPr>
          <a:xfrm>
            <a:off x="2676939" y="2941983"/>
            <a:ext cx="6917635" cy="662607"/>
          </a:xfrm>
        </p:spPr>
        <p:style>
          <a:lnRef idx="2">
            <a:schemeClr val="dk1"/>
          </a:lnRef>
          <a:fillRef idx="1">
            <a:schemeClr val="lt1"/>
          </a:fillRef>
          <a:effectRef idx="0">
            <a:schemeClr val="dk1"/>
          </a:effectRef>
          <a:fontRef idx="minor">
            <a:schemeClr val="dk1"/>
          </a:fontRef>
        </p:style>
        <p:txBody>
          <a:bodyPr>
            <a:normAutofit/>
          </a:bodyPr>
          <a:lstStyle/>
          <a:p>
            <a:r>
              <a:rPr lang="ar-SA" sz="3600" b="1" dirty="0">
                <a:ln w="22225">
                  <a:solidFill>
                    <a:schemeClr val="accent2"/>
                  </a:solidFill>
                  <a:prstDash val="solid"/>
                </a:ln>
                <a:solidFill>
                  <a:schemeClr val="accent2">
                    <a:lumMod val="40000"/>
                    <a:lumOff val="60000"/>
                  </a:schemeClr>
                </a:solidFill>
              </a:rPr>
              <a:t>بحث</a:t>
            </a:r>
            <a:r>
              <a:rPr lang="ar-SA" sz="3600" dirty="0">
                <a:solidFill>
                  <a:srgbClr val="FF0000"/>
                </a:solidFill>
              </a:rPr>
              <a:t> </a:t>
            </a:r>
            <a:r>
              <a:rPr lang="ar-SA" sz="3600" b="1" dirty="0">
                <a:ln w="22225">
                  <a:solidFill>
                    <a:schemeClr val="accent2"/>
                  </a:solidFill>
                  <a:prstDash val="solid"/>
                </a:ln>
                <a:solidFill>
                  <a:schemeClr val="accent2">
                    <a:lumMod val="40000"/>
                    <a:lumOff val="60000"/>
                  </a:schemeClr>
                </a:solidFill>
              </a:rPr>
              <a:t>حول</a:t>
            </a:r>
            <a:r>
              <a:rPr lang="fr-FR" sz="3600" dirty="0">
                <a:solidFill>
                  <a:srgbClr val="FF0000"/>
                </a:solidFill>
              </a:rPr>
              <a:t>:</a:t>
            </a:r>
            <a:r>
              <a:rPr lang="ar-DZ" sz="3600" dirty="0">
                <a:solidFill>
                  <a:srgbClr val="FF0000"/>
                </a:solidFill>
              </a:rPr>
              <a:t> </a:t>
            </a:r>
            <a:r>
              <a:rPr lang="ar-DZ" sz="3600" dirty="0"/>
              <a:t>ضغوط العمل </a:t>
            </a:r>
            <a:endParaRPr lang="fr-FR" sz="3600" dirty="0">
              <a:solidFill>
                <a:srgbClr val="FF0000"/>
              </a:solidFill>
            </a:endParaRPr>
          </a:p>
        </p:txBody>
      </p:sp>
      <p:sp>
        <p:nvSpPr>
          <p:cNvPr id="4" name="مستطيل: زوايا مستديرة 3">
            <a:extLst>
              <a:ext uri="{FF2B5EF4-FFF2-40B4-BE49-F238E27FC236}">
                <a16:creationId xmlns:a16="http://schemas.microsoft.com/office/drawing/2014/main" id="{A9FA7FF0-9127-4338-A3E7-67E86719CDA2}"/>
              </a:ext>
            </a:extLst>
          </p:cNvPr>
          <p:cNvSpPr/>
          <p:nvPr/>
        </p:nvSpPr>
        <p:spPr>
          <a:xfrm>
            <a:off x="8203096" y="3902762"/>
            <a:ext cx="3405809" cy="2358887"/>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3600" b="1" dirty="0">
                <a:ln w="22225">
                  <a:solidFill>
                    <a:schemeClr val="accent2"/>
                  </a:solidFill>
                  <a:prstDash val="solid"/>
                </a:ln>
                <a:solidFill>
                  <a:schemeClr val="accent2">
                    <a:lumMod val="40000"/>
                    <a:lumOff val="60000"/>
                  </a:schemeClr>
                </a:solidFill>
              </a:rPr>
              <a:t>اعداد الطلبة</a:t>
            </a:r>
            <a:r>
              <a:rPr lang="fr-FR" sz="3600" b="1" dirty="0">
                <a:ln w="22225">
                  <a:solidFill>
                    <a:schemeClr val="accent2"/>
                  </a:solidFill>
                  <a:prstDash val="solid"/>
                </a:ln>
                <a:solidFill>
                  <a:schemeClr val="accent2">
                    <a:lumMod val="40000"/>
                    <a:lumOff val="60000"/>
                  </a:schemeClr>
                </a:solidFill>
              </a:rPr>
              <a:t>:</a:t>
            </a:r>
            <a:endParaRPr lang="fr-FR" sz="3600" b="1" dirty="0">
              <a:ln w="22225">
                <a:solidFill>
                  <a:schemeClr val="accent2"/>
                </a:solidFill>
                <a:prstDash val="solid"/>
              </a:ln>
              <a:solidFill>
                <a:schemeClr val="bg1"/>
              </a:solidFill>
            </a:endParaRPr>
          </a:p>
          <a:p>
            <a:pPr algn="ctr"/>
            <a:r>
              <a:rPr lang="ar-DZ" sz="3600" dirty="0" err="1"/>
              <a:t>كليكة</a:t>
            </a:r>
            <a:r>
              <a:rPr lang="ar-DZ" sz="3600" dirty="0"/>
              <a:t> الحسين </a:t>
            </a:r>
          </a:p>
          <a:p>
            <a:pPr algn="ctr"/>
            <a:r>
              <a:rPr lang="ar-DZ" sz="3600" dirty="0"/>
              <a:t>رمضاني احمد سالم </a:t>
            </a:r>
            <a:endParaRPr lang="fr-FR" sz="3600" dirty="0"/>
          </a:p>
        </p:txBody>
      </p:sp>
      <p:sp>
        <p:nvSpPr>
          <p:cNvPr id="5" name="مستطيل: زوايا مستديرة 4">
            <a:extLst>
              <a:ext uri="{FF2B5EF4-FFF2-40B4-BE49-F238E27FC236}">
                <a16:creationId xmlns:a16="http://schemas.microsoft.com/office/drawing/2014/main" id="{2A6A66DF-63E1-4FD8-B515-7E4391771880}"/>
              </a:ext>
            </a:extLst>
          </p:cNvPr>
          <p:cNvSpPr/>
          <p:nvPr/>
        </p:nvSpPr>
        <p:spPr>
          <a:xfrm>
            <a:off x="583094" y="3902762"/>
            <a:ext cx="3405809" cy="1888438"/>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DZ" sz="3200" b="1" dirty="0">
                <a:ln w="22225">
                  <a:solidFill>
                    <a:schemeClr val="accent2"/>
                  </a:solidFill>
                  <a:prstDash val="solid"/>
                </a:ln>
                <a:solidFill>
                  <a:schemeClr val="accent2">
                    <a:lumMod val="40000"/>
                    <a:lumOff val="60000"/>
                  </a:schemeClr>
                </a:solidFill>
              </a:rPr>
              <a:t>تحت اشراف</a:t>
            </a:r>
            <a:r>
              <a:rPr lang="fr-FR" sz="3200" dirty="0">
                <a:ln w="0"/>
                <a:solidFill>
                  <a:schemeClr val="accent1"/>
                </a:solidFill>
                <a:effectLst>
                  <a:outerShdw blurRad="38100" dist="25400" dir="5400000" algn="ctr" rotWithShape="0">
                    <a:srgbClr val="6E747A">
                      <a:alpha val="43000"/>
                    </a:srgbClr>
                  </a:outerShdw>
                </a:effectLst>
              </a:rPr>
              <a:t>:</a:t>
            </a:r>
            <a:r>
              <a:rPr lang="ar-DZ" sz="3200" dirty="0">
                <a:ln w="0"/>
                <a:solidFill>
                  <a:schemeClr val="accent1"/>
                </a:solidFill>
                <a:effectLst>
                  <a:outerShdw blurRad="38100" dist="25400" dir="5400000" algn="ctr" rotWithShape="0">
                    <a:srgbClr val="6E747A">
                      <a:alpha val="43000"/>
                    </a:srgbClr>
                  </a:outerShdw>
                </a:effectLst>
              </a:rPr>
              <a:t>تلايلاني</a:t>
            </a:r>
            <a:endParaRPr lang="fr-FR" sz="3200" dirty="0">
              <a:solidFill>
                <a:sysClr val="windowText" lastClr="000000"/>
              </a:solidFill>
            </a:endParaRPr>
          </a:p>
        </p:txBody>
      </p:sp>
    </p:spTree>
    <p:extLst>
      <p:ext uri="{BB962C8B-B14F-4D97-AF65-F5344CB8AC3E}">
        <p14:creationId xmlns:p14="http://schemas.microsoft.com/office/powerpoint/2010/main" val="1286248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7423983B-3944-4A7E-A2FC-CB90261B2791}"/>
              </a:ext>
            </a:extLst>
          </p:cNvPr>
          <p:cNvSpPr>
            <a:spLocks noGrp="1"/>
          </p:cNvSpPr>
          <p:nvPr>
            <p:ph idx="1"/>
          </p:nvPr>
        </p:nvSpPr>
        <p:spPr>
          <a:xfrm>
            <a:off x="0" y="0"/>
            <a:ext cx="12192000" cy="6858000"/>
          </a:xfrm>
        </p:spPr>
        <p:txBody>
          <a:bodyPr>
            <a:normAutofit fontScale="85000" lnSpcReduction="20000"/>
          </a:bodyPr>
          <a:lstStyle/>
          <a:p>
            <a:pPr marL="0" indent="0">
              <a:buNone/>
            </a:pPr>
            <a:endParaRPr lang="ar-SA" sz="4300" b="1" dirty="0">
              <a:solidFill>
                <a:schemeClr val="accent1"/>
              </a:solidFill>
            </a:endParaRPr>
          </a:p>
          <a:p>
            <a:pPr marL="0" indent="0">
              <a:buNone/>
            </a:pPr>
            <a:r>
              <a:rPr lang="ar-SA" sz="4300" b="1" dirty="0">
                <a:solidFill>
                  <a:schemeClr val="accent1"/>
                </a:solidFill>
              </a:rPr>
              <a:t>المطلب الثاني : </a:t>
            </a:r>
            <a:r>
              <a:rPr lang="ar-SA" sz="4300" b="1" dirty="0">
                <a:solidFill>
                  <a:srgbClr val="FF0000"/>
                </a:solidFill>
              </a:rPr>
              <a:t>مراحل ضغوط العمل</a:t>
            </a:r>
          </a:p>
          <a:p>
            <a:pPr marL="742950" indent="-742950">
              <a:buFont typeface="+mj-lt"/>
              <a:buAutoNum type="arabicPeriod"/>
            </a:pPr>
            <a:r>
              <a:rPr lang="ar-SA" sz="4300" dirty="0">
                <a:solidFill>
                  <a:schemeClr val="accent4"/>
                </a:solidFill>
              </a:rPr>
              <a:t> مرحلة التعرض للضغوط : </a:t>
            </a:r>
          </a:p>
          <a:p>
            <a:pPr marL="0" indent="0" algn="justLow">
              <a:buNone/>
            </a:pPr>
            <a:r>
              <a:rPr lang="ar-SA" sz="4300" dirty="0"/>
              <a:t>وهي مرحل الإحساس بوجود الخطر , وذلك عند تعرض الفرد لمثير داخلي او خارجي حيث يؤدي هذه المثير الى حدوث ضغوط معينة تترتب عليها بعض المظاهر , والتي من خلالها يمكننا معرفة تعرض الفرد للضغوط أولا , واهم هذه المظاهر زيادة ضربات القلب و الارق توتر الاعصاب</a:t>
            </a:r>
          </a:p>
          <a:p>
            <a:pPr marL="742950" indent="-742950">
              <a:buAutoNum type="arabicPeriod" startAt="2"/>
            </a:pPr>
            <a:r>
              <a:rPr lang="ar-SA" sz="4300" dirty="0">
                <a:solidFill>
                  <a:schemeClr val="accent4"/>
                </a:solidFill>
              </a:rPr>
              <a:t>مرحلة ردة الفعل : </a:t>
            </a:r>
          </a:p>
          <a:p>
            <a:pPr marL="0" indent="0" algn="justLow">
              <a:buNone/>
            </a:pPr>
            <a:r>
              <a:rPr lang="ar-SA" sz="4300" dirty="0"/>
              <a:t>وتبدأ هذه المرحلة بعد حدوث التغيرات السابقة، ويأخذ رد الفعل أحد الاتجاهين، إما المواجهة لمحاولة التغلب عليها، أو الهروب ومحاولة التخلص منها، وبذلك يعود الفرد حالة التوازن، وإذا لم ينجح ينتقل للمرحلة الثانية حيث يكون قد أصيب بالضغوط.</a:t>
            </a:r>
            <a:endParaRPr lang="ar-SA" sz="3600" dirty="0"/>
          </a:p>
          <a:p>
            <a:pPr marL="742950" indent="-742950">
              <a:buFont typeface="+mj-lt"/>
              <a:buAutoNum type="arabicParenR"/>
            </a:pPr>
            <a:endParaRPr lang="ar-SA" sz="3600" dirty="0"/>
          </a:p>
          <a:p>
            <a:pPr marL="0" indent="0">
              <a:buNone/>
            </a:pPr>
            <a:r>
              <a:rPr lang="ar-SA" sz="3600" dirty="0"/>
              <a:t>   </a:t>
            </a:r>
          </a:p>
          <a:p>
            <a:pPr marL="0" indent="0">
              <a:buNone/>
            </a:pPr>
            <a:endParaRPr lang="ar-SA" sz="3600" dirty="0"/>
          </a:p>
        </p:txBody>
      </p:sp>
    </p:spTree>
    <p:extLst>
      <p:ext uri="{BB962C8B-B14F-4D97-AF65-F5344CB8AC3E}">
        <p14:creationId xmlns:p14="http://schemas.microsoft.com/office/powerpoint/2010/main" val="2597311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0903BC92-F556-40A6-B772-8CD768C9BEC0}"/>
              </a:ext>
            </a:extLst>
          </p:cNvPr>
          <p:cNvSpPr>
            <a:spLocks noGrp="1"/>
          </p:cNvSpPr>
          <p:nvPr>
            <p:ph idx="1"/>
          </p:nvPr>
        </p:nvSpPr>
        <p:spPr>
          <a:xfrm>
            <a:off x="838200" y="0"/>
            <a:ext cx="11353800" cy="6858000"/>
          </a:xfrm>
        </p:spPr>
        <p:txBody>
          <a:bodyPr>
            <a:normAutofit/>
          </a:bodyPr>
          <a:lstStyle/>
          <a:p>
            <a:pPr marL="0" indent="0">
              <a:buNone/>
            </a:pPr>
            <a:endParaRPr lang="ar-DZ" sz="4800" b="1" dirty="0">
              <a:solidFill>
                <a:schemeClr val="accent4"/>
              </a:solidFill>
            </a:endParaRPr>
          </a:p>
          <a:p>
            <a:pPr marL="0" indent="0">
              <a:buNone/>
            </a:pPr>
            <a:r>
              <a:rPr lang="ar-DZ" sz="4800" b="1" dirty="0">
                <a:solidFill>
                  <a:schemeClr val="accent4"/>
                </a:solidFill>
              </a:rPr>
              <a:t>3</a:t>
            </a:r>
            <a:r>
              <a:rPr lang="ar-DZ" sz="7200" b="1" dirty="0">
                <a:solidFill>
                  <a:schemeClr val="accent4"/>
                </a:solidFill>
              </a:rPr>
              <a:t>. محاولة المقاومة ومحاولة التكيف:</a:t>
            </a:r>
            <a:endParaRPr lang="ar-DZ" sz="6600" b="1" dirty="0"/>
          </a:p>
          <a:p>
            <a:pPr marL="0" indent="0">
              <a:buNone/>
            </a:pPr>
            <a:r>
              <a:rPr lang="ar-DZ" sz="4800" dirty="0"/>
              <a:t>فيهذه المرحلة يحاول الفرد علاج الآثار التي حدثت ومقاومة أي تطورات إضافية ومحاولة التكيف مع ما حدث فعلا، وإذا نجح قد يستقر الأمر ويصبح هناك أمل في الرجوع لحالة التوازن، أما في حالة الفشل ينتقل الفرد إلى المرحلة التالية..</a:t>
            </a:r>
            <a:endParaRPr lang="fr-FR" sz="4800" dirty="0"/>
          </a:p>
        </p:txBody>
      </p:sp>
    </p:spTree>
    <p:extLst>
      <p:ext uri="{BB962C8B-B14F-4D97-AF65-F5344CB8AC3E}">
        <p14:creationId xmlns:p14="http://schemas.microsoft.com/office/powerpoint/2010/main" val="2021056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95DD06D-2052-4FE0-84D0-A546D7834277}"/>
              </a:ext>
            </a:extLst>
          </p:cNvPr>
          <p:cNvSpPr>
            <a:spLocks noGrp="1"/>
          </p:cNvSpPr>
          <p:nvPr>
            <p:ph type="title"/>
          </p:nvPr>
        </p:nvSpPr>
        <p:spPr>
          <a:xfrm>
            <a:off x="3848100" y="290512"/>
            <a:ext cx="8178800" cy="6276975"/>
          </a:xfrm>
        </p:spPr>
        <p:txBody>
          <a:bodyPr>
            <a:normAutofit fontScale="90000"/>
          </a:bodyPr>
          <a:lstStyle/>
          <a:p>
            <a:pPr marL="0" indent="0"/>
            <a:r>
              <a:rPr lang="ar-DZ" sz="4800" dirty="0">
                <a:solidFill>
                  <a:schemeClr val="accent4"/>
                </a:solidFill>
              </a:rPr>
              <a:t>4. مرحلة التعب والانتهاك:</a:t>
            </a:r>
            <a:br>
              <a:rPr lang="ar-DZ" sz="4800" dirty="0">
                <a:solidFill>
                  <a:schemeClr val="accent4"/>
                </a:solidFill>
              </a:rPr>
            </a:br>
            <a:br>
              <a:rPr lang="ar-DZ" dirty="0"/>
            </a:br>
            <a:r>
              <a:rPr lang="ar-DZ" dirty="0"/>
              <a:t>يصل الفرد لهذه المرحلة بعد تعرضه للضغوط المدة طويلة، حيث يصاب بالإجهاد بسبب محاولته المتكررة للمقاومة والتكيف، حيث يمكن أن نستدل على هذه المرحلة من خلال بعض الآثار أهمها: الاستياء من جو العمل، انخفاض معدلات الإنجاز والتفكير في ترك الوظيفة... والإصابة بالأمراض مثل: النسيان المتكرر والاكتئاب. والأعراض العضوية: كالقرحة، ضغط الدم.</a:t>
            </a:r>
            <a:br>
              <a:rPr lang="fr-FR" dirty="0"/>
            </a:br>
            <a:endParaRPr lang="fr-FR" dirty="0"/>
          </a:p>
        </p:txBody>
      </p:sp>
      <p:pic>
        <p:nvPicPr>
          <p:cNvPr id="5" name="عنصر نائب للمحتوى 4">
            <a:extLst>
              <a:ext uri="{FF2B5EF4-FFF2-40B4-BE49-F238E27FC236}">
                <a16:creationId xmlns:a16="http://schemas.microsoft.com/office/drawing/2014/main" id="{3FA191BE-27F9-4828-B921-A848E7EC91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90512"/>
            <a:ext cx="4114800" cy="6473824"/>
          </a:xfrm>
        </p:spPr>
      </p:pic>
    </p:spTree>
    <p:extLst>
      <p:ext uri="{BB962C8B-B14F-4D97-AF65-F5344CB8AC3E}">
        <p14:creationId xmlns:p14="http://schemas.microsoft.com/office/powerpoint/2010/main" val="2952142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C1CA943-5CDE-4FA2-A43A-A07597135651}"/>
              </a:ext>
            </a:extLst>
          </p:cNvPr>
          <p:cNvSpPr>
            <a:spLocks noGrp="1"/>
          </p:cNvSpPr>
          <p:nvPr>
            <p:ph idx="1"/>
          </p:nvPr>
        </p:nvSpPr>
        <p:spPr>
          <a:xfrm>
            <a:off x="0" y="-43542"/>
            <a:ext cx="12192000" cy="6858000"/>
          </a:xfrm>
        </p:spPr>
        <p:txBody>
          <a:bodyPr>
            <a:normAutofit/>
          </a:bodyPr>
          <a:lstStyle/>
          <a:p>
            <a:pPr marL="0" indent="0">
              <a:buNone/>
            </a:pPr>
            <a:r>
              <a:rPr lang="ar-SA" sz="4400" b="1" dirty="0">
                <a:solidFill>
                  <a:schemeClr val="accent1"/>
                </a:solidFill>
              </a:rPr>
              <a:t>المطلب الثالث : </a:t>
            </a:r>
            <a:r>
              <a:rPr lang="ar-SA" sz="4400" b="1" dirty="0"/>
              <a:t>أنواع ضغوط العمل </a:t>
            </a:r>
          </a:p>
          <a:p>
            <a:pPr marL="0" indent="0">
              <a:buNone/>
            </a:pPr>
            <a:endParaRPr lang="ar-SA" sz="4400" b="1" dirty="0"/>
          </a:p>
          <a:p>
            <a:pPr>
              <a:buFont typeface="Wingdings" panose="05000000000000000000" pitchFamily="2" charset="2"/>
              <a:buChar char="v"/>
            </a:pPr>
            <a:r>
              <a:rPr lang="ar-SA" sz="4000" b="1" dirty="0">
                <a:solidFill>
                  <a:schemeClr val="accent4">
                    <a:lumMod val="50000"/>
                  </a:schemeClr>
                </a:solidFill>
              </a:rPr>
              <a:t>الضغوط الداخلية :</a:t>
            </a:r>
          </a:p>
          <a:p>
            <a:pPr marL="0" indent="0">
              <a:buNone/>
            </a:pPr>
            <a:r>
              <a:rPr lang="ar-SA" sz="3600" b="1" dirty="0"/>
              <a:t>وهي التي تتكون بسبب انفعالات و احتباسات للحالة النفسية و عدم قدرة الفرد على البوح بها و كبتها مع ضعف المقاومة الداخلية </a:t>
            </a:r>
            <a:endParaRPr lang="ar-SA" sz="3600" dirty="0"/>
          </a:p>
          <a:p>
            <a:pPr>
              <a:buFont typeface="Wingdings" panose="05000000000000000000" pitchFamily="2" charset="2"/>
              <a:buChar char="v"/>
            </a:pPr>
            <a:r>
              <a:rPr lang="ar-SA" sz="4000" b="1" dirty="0">
                <a:solidFill>
                  <a:schemeClr val="accent4">
                    <a:lumMod val="50000"/>
                  </a:schemeClr>
                </a:solidFill>
              </a:rPr>
              <a:t>الضغوط الخارجية :</a:t>
            </a:r>
          </a:p>
          <a:p>
            <a:pPr marL="0" indent="0">
              <a:buNone/>
            </a:pPr>
            <a:r>
              <a:rPr lang="ar-SA" sz="3600" b="1" dirty="0"/>
              <a:t>التي تتكون بسبب مواجهة صعوبات في التعامل مع المحيط الخارجي و عدم القدرة على مواجهة الخسائر </a:t>
            </a:r>
            <a:endParaRPr lang="fr-FR" sz="3600" b="1" dirty="0"/>
          </a:p>
        </p:txBody>
      </p:sp>
    </p:spTree>
    <p:extLst>
      <p:ext uri="{BB962C8B-B14F-4D97-AF65-F5344CB8AC3E}">
        <p14:creationId xmlns:p14="http://schemas.microsoft.com/office/powerpoint/2010/main" val="724170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57E781D-D219-4DAB-9A4D-C6B8E326B198}"/>
              </a:ext>
            </a:extLst>
          </p:cNvPr>
          <p:cNvSpPr>
            <a:spLocks noGrp="1"/>
          </p:cNvSpPr>
          <p:nvPr>
            <p:ph idx="1"/>
          </p:nvPr>
        </p:nvSpPr>
        <p:spPr>
          <a:xfrm>
            <a:off x="0" y="0"/>
            <a:ext cx="12192000" cy="6858000"/>
          </a:xfrm>
        </p:spPr>
        <p:txBody>
          <a:bodyPr>
            <a:normAutofit/>
          </a:bodyPr>
          <a:lstStyle/>
          <a:p>
            <a:pPr marL="0" indent="0">
              <a:buNone/>
            </a:pPr>
            <a:r>
              <a:rPr lang="ar-SA" sz="5400" b="1" dirty="0">
                <a:solidFill>
                  <a:srgbClr val="FF0000"/>
                </a:solidFill>
              </a:rPr>
              <a:t>المبحث الثاني :</a:t>
            </a:r>
            <a:r>
              <a:rPr lang="ar-SA" sz="5400" b="1" dirty="0">
                <a:solidFill>
                  <a:schemeClr val="accent6"/>
                </a:solidFill>
              </a:rPr>
              <a:t> نتائج و أساليب مواجهة ضغوط العمل </a:t>
            </a:r>
            <a:endParaRPr lang="ar-SA" sz="5400" b="1" dirty="0">
              <a:solidFill>
                <a:srgbClr val="FF0000"/>
              </a:solidFill>
            </a:endParaRPr>
          </a:p>
          <a:p>
            <a:pPr marL="0" indent="0">
              <a:buNone/>
            </a:pPr>
            <a:r>
              <a:rPr lang="ar-SA" sz="5400" b="1" dirty="0">
                <a:solidFill>
                  <a:schemeClr val="accent1"/>
                </a:solidFill>
              </a:rPr>
              <a:t>المطلب الأول : </a:t>
            </a:r>
            <a:r>
              <a:rPr lang="ar-SA" sz="5400" dirty="0"/>
              <a:t>نتائج ضغوط العمل</a:t>
            </a:r>
          </a:p>
          <a:p>
            <a:pPr>
              <a:buFont typeface="Wingdings" panose="05000000000000000000" pitchFamily="2" charset="2"/>
              <a:buChar char="§"/>
            </a:pPr>
            <a:r>
              <a:rPr lang="ar-SA" sz="5400" dirty="0"/>
              <a:t> انخفاض في مستوى الإنتاج </a:t>
            </a:r>
          </a:p>
          <a:p>
            <a:pPr>
              <a:buFont typeface="Wingdings" panose="05000000000000000000" pitchFamily="2" charset="2"/>
              <a:buChar char="§"/>
            </a:pPr>
            <a:r>
              <a:rPr lang="ar-SA" sz="5400" dirty="0"/>
              <a:t>كثرة الغياب او التأخير او التهرب من العمل</a:t>
            </a:r>
          </a:p>
          <a:p>
            <a:pPr>
              <a:buFont typeface="Wingdings" panose="05000000000000000000" pitchFamily="2" charset="2"/>
              <a:buChar char="§"/>
            </a:pPr>
            <a:r>
              <a:rPr lang="ar-SA" sz="5400" dirty="0"/>
              <a:t>الإصابة بالتعب و الملل و الاعياء او المرض </a:t>
            </a:r>
          </a:p>
          <a:p>
            <a:pPr>
              <a:buFont typeface="Wingdings" panose="05000000000000000000" pitchFamily="2" charset="2"/>
              <a:buChar char="§"/>
            </a:pPr>
            <a:r>
              <a:rPr lang="ar-SA" sz="5400" dirty="0"/>
              <a:t>انخفاض في مستوى التركيز   </a:t>
            </a:r>
          </a:p>
          <a:p>
            <a:pPr>
              <a:buFont typeface="Wingdings" panose="05000000000000000000" pitchFamily="2" charset="2"/>
              <a:buChar char="§"/>
            </a:pPr>
            <a:endParaRPr lang="fr-FR" sz="3600" dirty="0"/>
          </a:p>
        </p:txBody>
      </p:sp>
    </p:spTree>
    <p:extLst>
      <p:ext uri="{BB962C8B-B14F-4D97-AF65-F5344CB8AC3E}">
        <p14:creationId xmlns:p14="http://schemas.microsoft.com/office/powerpoint/2010/main" val="1764140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EE8A000-4A9F-48DA-9B8E-1DDF8771F773}"/>
              </a:ext>
            </a:extLst>
          </p:cNvPr>
          <p:cNvSpPr>
            <a:spLocks noGrp="1"/>
          </p:cNvSpPr>
          <p:nvPr>
            <p:ph idx="1"/>
          </p:nvPr>
        </p:nvSpPr>
        <p:spPr>
          <a:xfrm>
            <a:off x="0" y="0"/>
            <a:ext cx="12192000" cy="6858000"/>
          </a:xfrm>
        </p:spPr>
        <p:txBody>
          <a:bodyPr>
            <a:normAutofit/>
          </a:bodyPr>
          <a:lstStyle/>
          <a:p>
            <a:pPr marL="0" indent="0">
              <a:buNone/>
            </a:pPr>
            <a:r>
              <a:rPr lang="ar-SA" sz="3600" b="1" dirty="0">
                <a:solidFill>
                  <a:schemeClr val="accent1"/>
                </a:solidFill>
              </a:rPr>
              <a:t>المطلب الثاني : </a:t>
            </a:r>
            <a:r>
              <a:rPr lang="ar-SA" sz="3600" dirty="0"/>
              <a:t>أساليب مواجهة ضغوط العمل</a:t>
            </a:r>
          </a:p>
          <a:p>
            <a:pPr marL="0" indent="0">
              <a:buNone/>
            </a:pPr>
            <a:endParaRPr lang="ar-SA" sz="3600" dirty="0"/>
          </a:p>
        </p:txBody>
      </p:sp>
      <p:pic>
        <p:nvPicPr>
          <p:cNvPr id="4" name="صورة 3">
            <a:extLst>
              <a:ext uri="{FF2B5EF4-FFF2-40B4-BE49-F238E27FC236}">
                <a16:creationId xmlns:a16="http://schemas.microsoft.com/office/drawing/2014/main" id="{E4692963-BDA4-4843-AC11-AC60E609F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087" y="702364"/>
            <a:ext cx="11502887" cy="5592419"/>
          </a:xfrm>
          <a:prstGeom prst="rect">
            <a:avLst/>
          </a:prstGeom>
        </p:spPr>
      </p:pic>
    </p:spTree>
    <p:extLst>
      <p:ext uri="{BB962C8B-B14F-4D97-AF65-F5344CB8AC3E}">
        <p14:creationId xmlns:p14="http://schemas.microsoft.com/office/powerpoint/2010/main" val="1471178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C01F872D-A2B2-498F-B1C9-C6D9BE2A5B64}"/>
              </a:ext>
            </a:extLst>
          </p:cNvPr>
          <p:cNvSpPr>
            <a:spLocks noGrp="1"/>
          </p:cNvSpPr>
          <p:nvPr>
            <p:ph idx="1"/>
          </p:nvPr>
        </p:nvSpPr>
        <p:spPr>
          <a:xfrm>
            <a:off x="0" y="0"/>
            <a:ext cx="12090400" cy="6858000"/>
          </a:xfrm>
        </p:spPr>
        <p:txBody>
          <a:bodyPr/>
          <a:lstStyle/>
          <a:p>
            <a:pPr marL="0" indent="0">
              <a:buNone/>
            </a:pPr>
            <a:r>
              <a:rPr lang="ar-SA" sz="5400" dirty="0">
                <a:solidFill>
                  <a:schemeClr val="accent4"/>
                </a:solidFill>
              </a:rPr>
              <a:t>أولا- على مستوى الفرد:</a:t>
            </a:r>
          </a:p>
          <a:p>
            <a:pPr marL="0" indent="0">
              <a:buNone/>
            </a:pPr>
            <a:r>
              <a:rPr lang="ar-SA" sz="4800" dirty="0">
                <a:highlight>
                  <a:srgbClr val="FFFF00"/>
                </a:highlight>
              </a:rPr>
              <a:t>1- إعادة بناء الشخصية: </a:t>
            </a:r>
          </a:p>
          <a:p>
            <a:pPr marL="0" indent="0">
              <a:buNone/>
            </a:pPr>
            <a:r>
              <a:rPr lang="ar-SA" sz="4400" dirty="0"/>
              <a:t>يمكن تعديل بناء الشخصية من خلال بناء الذات الإيجابية ، وذلك بتعزيز الثقة بالنفس والاعتماد على الذات وتقبل الخبرات، والبعد عن السلوك الدفاعي وكذلك يمكن تعديل بناء الشخصية من خلال ممارسة السلوك الحـازم بحيث يمكن للفرد التعبير عن ذاتـه وتقديرها، بدرجـة تسمح له بالمطالبة بحقوقه</a:t>
            </a:r>
            <a:r>
              <a:rPr lang="ar-SA" sz="4800" dirty="0"/>
              <a:t> </a:t>
            </a:r>
            <a:r>
              <a:rPr lang="ar-SA" sz="4400" dirty="0"/>
              <a:t>والدفاع</a:t>
            </a:r>
            <a:r>
              <a:rPr lang="ar-SA" sz="4800" dirty="0"/>
              <a:t> </a:t>
            </a:r>
            <a:r>
              <a:rPr lang="ar-SA" sz="4400" dirty="0"/>
              <a:t>عنها</a:t>
            </a:r>
            <a:r>
              <a:rPr lang="ar-SA" sz="4800" dirty="0"/>
              <a:t> </a:t>
            </a:r>
            <a:r>
              <a:rPr lang="ar-SA" sz="4400" dirty="0"/>
              <a:t>بطريقة</a:t>
            </a:r>
            <a:r>
              <a:rPr lang="ar-SA" sz="4800" dirty="0"/>
              <a:t> </a:t>
            </a:r>
            <a:r>
              <a:rPr lang="ar-SA" sz="4400" dirty="0"/>
              <a:t>معقولة</a:t>
            </a:r>
            <a:r>
              <a:rPr lang="ar-SA" sz="4800" dirty="0"/>
              <a:t> .</a:t>
            </a:r>
          </a:p>
          <a:p>
            <a:pPr marL="0" indent="0">
              <a:buNone/>
            </a:pPr>
            <a:endParaRPr lang="fr-FR" dirty="0"/>
          </a:p>
        </p:txBody>
      </p:sp>
    </p:spTree>
    <p:extLst>
      <p:ext uri="{BB962C8B-B14F-4D97-AF65-F5344CB8AC3E}">
        <p14:creationId xmlns:p14="http://schemas.microsoft.com/office/powerpoint/2010/main" val="447913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2E8A4B7B-CE89-418A-A125-EC933ABF9697}"/>
              </a:ext>
            </a:extLst>
          </p:cNvPr>
          <p:cNvSpPr>
            <a:spLocks noGrp="1"/>
          </p:cNvSpPr>
          <p:nvPr>
            <p:ph idx="1"/>
          </p:nvPr>
        </p:nvSpPr>
        <p:spPr>
          <a:xfrm>
            <a:off x="0" y="0"/>
            <a:ext cx="12192000" cy="6858000"/>
          </a:xfrm>
        </p:spPr>
        <p:txBody>
          <a:bodyPr>
            <a:normAutofit lnSpcReduction="10000"/>
          </a:bodyPr>
          <a:lstStyle/>
          <a:p>
            <a:pPr marL="0" indent="0">
              <a:buNone/>
            </a:pPr>
            <a:endParaRPr lang="ar-SA" sz="4000" dirty="0">
              <a:highlight>
                <a:srgbClr val="FFFF00"/>
              </a:highlight>
            </a:endParaRPr>
          </a:p>
          <a:p>
            <a:pPr marL="0" indent="0">
              <a:buNone/>
            </a:pPr>
            <a:r>
              <a:rPr lang="ar-SA" sz="4000" dirty="0">
                <a:highlight>
                  <a:srgbClr val="FFFF00"/>
                </a:highlight>
              </a:rPr>
              <a:t>2-</a:t>
            </a:r>
            <a:r>
              <a:rPr lang="ar-DZ" sz="4000" b="0" i="0" dirty="0">
                <a:solidFill>
                  <a:srgbClr val="050505"/>
                </a:solidFill>
                <a:effectLst/>
                <a:highlight>
                  <a:srgbClr val="FFFF00"/>
                </a:highlight>
                <a:latin typeface="Segoe UI Historic" panose="020B0502040204020203" pitchFamily="34" charset="0"/>
              </a:rPr>
              <a:t> التأييد الاجتماعي</a:t>
            </a:r>
          </a:p>
          <a:p>
            <a:pPr marL="0" indent="0">
              <a:buNone/>
            </a:pPr>
            <a:r>
              <a:rPr lang="ar-DZ" sz="4000" b="0" i="0" dirty="0">
                <a:solidFill>
                  <a:srgbClr val="050505"/>
                </a:solidFill>
                <a:effectLst/>
                <a:latin typeface="Segoe UI Historic" panose="020B0502040204020203" pitchFamily="34" charset="0"/>
              </a:rPr>
              <a:t>ويتمثل في البحث عن المساندة الاجتماعية من قبل الفرد إما للحصول على المعلومات التي تساعد على فهم المشكلة التي تسبب الضغط لإيجاد أساليب لحلها أو للمساندة العاطفية التي تعيش على تحمل موجة الانفعال بإقامة علاقات صادقة وحميمة مع أفراد يشعر بالارتياح لهم ويثق بإتزانهم وصحة حكمهم على الأمور. </a:t>
            </a:r>
          </a:p>
          <a:p>
            <a:pPr marL="0" indent="0">
              <a:buNone/>
            </a:pPr>
            <a:r>
              <a:rPr lang="ar-DZ" sz="4000" b="0" i="0" dirty="0">
                <a:solidFill>
                  <a:srgbClr val="050505"/>
                </a:solidFill>
                <a:effectLst/>
                <a:highlight>
                  <a:srgbClr val="FFFF00"/>
                </a:highlight>
                <a:latin typeface="Segoe UI Historic" panose="020B0502040204020203" pitchFamily="34" charset="0"/>
              </a:rPr>
              <a:t>3- التركيز: </a:t>
            </a:r>
          </a:p>
          <a:p>
            <a:pPr marL="0" indent="0">
              <a:buNone/>
            </a:pPr>
            <a:r>
              <a:rPr lang="ar-DZ" sz="4000" b="0" i="0" dirty="0">
                <a:solidFill>
                  <a:srgbClr val="050505"/>
                </a:solidFill>
                <a:effectLst/>
                <a:latin typeface="Segoe UI Historic" panose="020B0502040204020203" pitchFamily="34" charset="0"/>
              </a:rPr>
              <a:t>إن قيام الفرد بالتركيز في أداء نشاط ذي معنى وأهمية لمدة معينة، يساعد في تخفيف حدة الضغوط ، حيث يؤدي التركيز في الأداء إلى صرف الفرد عن التفكير لمصادر الضغوط ويؤدي به إلى القيام بعمل خلاق وإنجاز، ، ساعد على الشعور بالتقدير واحترام الذات .</a:t>
            </a:r>
          </a:p>
          <a:p>
            <a:pPr marL="0" indent="0">
              <a:buNone/>
            </a:pPr>
            <a:endParaRPr lang="ar-DZ" b="0" i="0" dirty="0">
              <a:solidFill>
                <a:srgbClr val="050505"/>
              </a:solidFill>
              <a:effectLst/>
              <a:latin typeface="Segoe UI Historic" panose="020B0502040204020203" pitchFamily="34" charset="0"/>
            </a:endParaRPr>
          </a:p>
        </p:txBody>
      </p:sp>
    </p:spTree>
    <p:extLst>
      <p:ext uri="{BB962C8B-B14F-4D97-AF65-F5344CB8AC3E}">
        <p14:creationId xmlns:p14="http://schemas.microsoft.com/office/powerpoint/2010/main" val="4039875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2BD8B29A-88C4-423A-B819-5A3D3B7974C3}"/>
              </a:ext>
            </a:extLst>
          </p:cNvPr>
          <p:cNvSpPr>
            <a:spLocks noGrp="1"/>
          </p:cNvSpPr>
          <p:nvPr>
            <p:ph idx="1"/>
          </p:nvPr>
        </p:nvSpPr>
        <p:spPr>
          <a:xfrm>
            <a:off x="0" y="0"/>
            <a:ext cx="12192000" cy="6858000"/>
          </a:xfrm>
        </p:spPr>
        <p:txBody>
          <a:bodyPr>
            <a:normAutofit/>
          </a:bodyPr>
          <a:lstStyle/>
          <a:p>
            <a:pPr marL="0" indent="0">
              <a:buNone/>
            </a:pPr>
            <a:endParaRPr lang="ar-DZ" sz="3600" dirty="0">
              <a:highlight>
                <a:srgbClr val="FFFF00"/>
              </a:highlight>
            </a:endParaRPr>
          </a:p>
          <a:p>
            <a:pPr marL="0" indent="0">
              <a:buNone/>
            </a:pPr>
            <a:r>
              <a:rPr lang="ar-DZ" sz="3600" dirty="0">
                <a:highlight>
                  <a:srgbClr val="FFFF00"/>
                </a:highlight>
              </a:rPr>
              <a:t>4- الاسترخاء والراحة:</a:t>
            </a:r>
          </a:p>
          <a:p>
            <a:pPr marL="0" indent="0">
              <a:buNone/>
            </a:pPr>
            <a:r>
              <a:rPr lang="ar-DZ" sz="3600" dirty="0"/>
              <a:t> بالحصول على فترات راحة مناسبة خلال وقت العمل مع ضرورة عدم التفكير في المشكلات التي تزعجه، حيث يتطلب الاسترخاء البعد عن كل ما يجعل الفرد يتذكر الضغوط حتى يعيد الجسم إلى توازنه الطبيعي </a:t>
            </a:r>
          </a:p>
          <a:p>
            <a:pPr marL="0" indent="0">
              <a:buNone/>
            </a:pPr>
            <a:r>
              <a:rPr lang="ar-DZ" sz="3600" dirty="0">
                <a:highlight>
                  <a:srgbClr val="FFFF00"/>
                </a:highlight>
              </a:rPr>
              <a:t>5- طلب المساعدة من المختصين:</a:t>
            </a:r>
          </a:p>
          <a:p>
            <a:pPr marL="0" indent="0">
              <a:buNone/>
            </a:pPr>
            <a:r>
              <a:rPr lang="ar-DZ" sz="3600" dirty="0"/>
              <a:t> يلجأ الفرد إلى هذا الأسلوب عندما لا تجدي المحاولات السابقة نفعا، حيث أن الضغوط قد تكون من الحدة بحيث يعجز الشخص عـن مواجهتهـا بالأساليب السابقة ممـا يـحـتم طـلـب المساعدة مـن الأشخاص المختصين.</a:t>
            </a:r>
          </a:p>
          <a:p>
            <a:pPr marL="0" indent="0">
              <a:buNone/>
            </a:pPr>
            <a:r>
              <a:rPr lang="ar-DZ" sz="3600" dirty="0">
                <a:highlight>
                  <a:srgbClr val="FFFF00"/>
                </a:highlight>
              </a:rPr>
              <a:t>6- فرص العمل البديلة:</a:t>
            </a:r>
          </a:p>
          <a:p>
            <a:pPr marL="0" indent="0">
              <a:buNone/>
            </a:pPr>
            <a:r>
              <a:rPr lang="ar-DZ" sz="3600" dirty="0"/>
              <a:t> تعتمد هذه الإستراتيجية إذا بلغت الضغوط درجة كبيرة جدا حيث تضطر العامل إلى ترك العمل أو الغياب أو طلب النقل إلى وظيفة جديدة أو الحصول على إيجازه.</a:t>
            </a:r>
          </a:p>
          <a:p>
            <a:pPr marL="0" indent="0">
              <a:buNone/>
            </a:pPr>
            <a:endParaRPr lang="ar-DZ" dirty="0"/>
          </a:p>
          <a:p>
            <a:pPr marL="0" indent="0">
              <a:buNone/>
            </a:pPr>
            <a:endParaRPr lang="fr-FR" dirty="0"/>
          </a:p>
        </p:txBody>
      </p:sp>
    </p:spTree>
    <p:extLst>
      <p:ext uri="{BB962C8B-B14F-4D97-AF65-F5344CB8AC3E}">
        <p14:creationId xmlns:p14="http://schemas.microsoft.com/office/powerpoint/2010/main" val="354147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141595C6-F921-4207-833D-0757FA426747}"/>
              </a:ext>
            </a:extLst>
          </p:cNvPr>
          <p:cNvSpPr>
            <a:spLocks noGrp="1"/>
          </p:cNvSpPr>
          <p:nvPr>
            <p:ph idx="1"/>
          </p:nvPr>
        </p:nvSpPr>
        <p:spPr>
          <a:xfrm>
            <a:off x="0" y="0"/>
            <a:ext cx="12192000" cy="6858000"/>
          </a:xfrm>
        </p:spPr>
        <p:txBody>
          <a:bodyPr/>
          <a:lstStyle/>
          <a:p>
            <a:pPr marL="0" indent="0">
              <a:buNone/>
            </a:pPr>
            <a:endParaRPr lang="ar-DZ" sz="3200" dirty="0">
              <a:solidFill>
                <a:schemeClr val="accent4"/>
              </a:solidFill>
            </a:endParaRPr>
          </a:p>
          <a:p>
            <a:pPr marL="0" indent="0">
              <a:buNone/>
            </a:pPr>
            <a:r>
              <a:rPr lang="ar-DZ" sz="3200" dirty="0">
                <a:solidFill>
                  <a:schemeClr val="accent4"/>
                </a:solidFill>
              </a:rPr>
              <a:t>ثانيا- على مستوى المنظمة:</a:t>
            </a:r>
          </a:p>
          <a:p>
            <a:pPr marL="0" indent="0">
              <a:buNone/>
            </a:pPr>
            <a:r>
              <a:rPr lang="ar-DZ" sz="3200" b="0" i="0" dirty="0">
                <a:solidFill>
                  <a:srgbClr val="050505"/>
                </a:solidFill>
                <a:effectLst/>
                <a:latin typeface="Segoe UI Historic" panose="020B0502040204020203" pitchFamily="34" charset="0"/>
              </a:rPr>
              <a:t>إن مواجهة الضغوط تقتضي تضافر جهود كل من الفرد والمنظمة ولهذا فإن المنظمة ملزمة باتخاذ الأساليب المناسبة لمواجهة ضغوط العمل من خلال اتخاذها لمجموعة من القرارات والإجراءات للسيطرة على مسببات الضغوط والتخفيف من آثارها الضارة، وتتمثل أهم الأساليب التي يمكن للمنظمة استخدامها لمواجهة ضغوط العمل: </a:t>
            </a:r>
          </a:p>
          <a:p>
            <a:pPr>
              <a:buFontTx/>
              <a:buChar char="-"/>
            </a:pPr>
            <a:r>
              <a:rPr lang="ar-DZ" sz="3200" b="0" i="0" dirty="0">
                <a:solidFill>
                  <a:srgbClr val="050505"/>
                </a:solidFill>
                <a:effectLst/>
                <a:latin typeface="Segoe UI Historic" panose="020B0502040204020203" pitchFamily="34" charset="0"/>
              </a:rPr>
              <a:t>العمل على تحقيق الانسجام بين الأدوار التي يقوم بها العاملين بالمنظمة للقضاء على صراع الدور. </a:t>
            </a:r>
          </a:p>
          <a:p>
            <a:pPr>
              <a:buFontTx/>
              <a:buChar char="-"/>
            </a:pPr>
            <a:r>
              <a:rPr lang="ar-DZ" sz="3200" b="0" i="0" dirty="0">
                <a:solidFill>
                  <a:srgbClr val="050505"/>
                </a:solidFill>
                <a:effectLst/>
                <a:latin typeface="Segoe UI Historic" panose="020B0502040204020203" pitchFamily="34" charset="0"/>
              </a:rPr>
              <a:t>- إقرار مبدأ المشاركة في وضع السياسات واتخاذ القرارات للتخلص من الشعور بالإحباط الناتج عن تهميش العامل</a:t>
            </a:r>
          </a:p>
          <a:p>
            <a:pPr>
              <a:buFontTx/>
              <a:buChar char="-"/>
            </a:pPr>
            <a:r>
              <a:rPr lang="ar-DZ" sz="3200" b="0" i="0" dirty="0">
                <a:solidFill>
                  <a:srgbClr val="050505"/>
                </a:solidFill>
                <a:effectLst/>
                <a:latin typeface="Segoe UI Historic" panose="020B0502040204020203" pitchFamily="34" charset="0"/>
              </a:rPr>
              <a:t> - زيادة الاتصالات الرسمية مع العاملين للتقليل من غموض الدور.</a:t>
            </a:r>
          </a:p>
          <a:p>
            <a:pPr>
              <a:buFontTx/>
              <a:buChar char="-"/>
            </a:pPr>
            <a:r>
              <a:rPr lang="ar-DZ" sz="3200" b="0" i="0" dirty="0">
                <a:solidFill>
                  <a:srgbClr val="050505"/>
                </a:solidFill>
                <a:effectLst/>
                <a:latin typeface="Segoe UI Historic" panose="020B0502040204020203" pitchFamily="34" charset="0"/>
              </a:rPr>
              <a:t> - وضع أهـداف محـددة وتتميز بالتحـدي لأنهـا تـؤدي إلى التقليـل شـعور الأفـراد بالضغط.</a:t>
            </a:r>
            <a:endParaRPr lang="fr-FR" sz="3200" dirty="0"/>
          </a:p>
        </p:txBody>
      </p:sp>
    </p:spTree>
    <p:extLst>
      <p:ext uri="{BB962C8B-B14F-4D97-AF65-F5344CB8AC3E}">
        <p14:creationId xmlns:p14="http://schemas.microsoft.com/office/powerpoint/2010/main" val="46245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40753856-452E-411E-96BF-243BEAB1756E}"/>
              </a:ext>
            </a:extLst>
          </p:cNvPr>
          <p:cNvSpPr>
            <a:spLocks noGrp="1"/>
          </p:cNvSpPr>
          <p:nvPr>
            <p:ph idx="1"/>
          </p:nvPr>
        </p:nvSpPr>
        <p:spPr>
          <a:xfrm>
            <a:off x="838200" y="0"/>
            <a:ext cx="10515600" cy="6858000"/>
          </a:xfrm>
        </p:spPr>
        <p:txBody>
          <a:bodyPr>
            <a:normAutofit fontScale="77500" lnSpcReduction="20000"/>
          </a:bodyPr>
          <a:lstStyle/>
          <a:p>
            <a:pPr marL="0" indent="0" algn="ctr">
              <a:buNone/>
            </a:pPr>
            <a:r>
              <a:rPr lang="ar-SA" sz="5200" b="1" i="1" dirty="0">
                <a:solidFill>
                  <a:srgbClr val="FF0000"/>
                </a:solidFill>
                <a:highlight>
                  <a:srgbClr val="FFFF00"/>
                </a:highlight>
              </a:rPr>
              <a:t>خطة البحث</a:t>
            </a:r>
          </a:p>
          <a:p>
            <a:pPr marL="0" indent="0">
              <a:buNone/>
            </a:pPr>
            <a:endParaRPr lang="ar-SA" sz="4000" b="1" dirty="0"/>
          </a:p>
          <a:p>
            <a:pPr marL="0" indent="0">
              <a:buNone/>
            </a:pPr>
            <a:r>
              <a:rPr lang="ar-SA" sz="4600" b="1" dirty="0">
                <a:solidFill>
                  <a:srgbClr val="FF0000"/>
                </a:solidFill>
              </a:rPr>
              <a:t>المقدمة</a:t>
            </a:r>
            <a:r>
              <a:rPr lang="ar-SA" sz="4000" b="1" dirty="0">
                <a:solidFill>
                  <a:srgbClr val="FF0000"/>
                </a:solidFill>
              </a:rPr>
              <a:t> </a:t>
            </a:r>
          </a:p>
          <a:p>
            <a:pPr marL="0" indent="0">
              <a:buNone/>
            </a:pPr>
            <a:r>
              <a:rPr lang="ar-SA" sz="4600" b="1" dirty="0">
                <a:solidFill>
                  <a:srgbClr val="FF0000"/>
                </a:solidFill>
              </a:rPr>
              <a:t>المبحث الأول : </a:t>
            </a:r>
            <a:r>
              <a:rPr lang="ar-SA" sz="4100" b="1" dirty="0">
                <a:solidFill>
                  <a:schemeClr val="accent6"/>
                </a:solidFill>
              </a:rPr>
              <a:t>ماهية ضغوط العمل </a:t>
            </a:r>
          </a:p>
          <a:p>
            <a:pPr marL="0" indent="0">
              <a:buNone/>
            </a:pPr>
            <a:r>
              <a:rPr lang="ar-SA" sz="3200" b="1" dirty="0">
                <a:solidFill>
                  <a:schemeClr val="accent1"/>
                </a:solidFill>
              </a:rPr>
              <a:t>المطلب الأول : </a:t>
            </a:r>
            <a:r>
              <a:rPr lang="ar-SA" sz="3200" b="1" dirty="0"/>
              <a:t>تعريف ضغوط العمل </a:t>
            </a:r>
          </a:p>
          <a:p>
            <a:pPr marL="0" indent="0">
              <a:buNone/>
            </a:pPr>
            <a:r>
              <a:rPr lang="ar-SA" sz="3200" b="1" dirty="0">
                <a:solidFill>
                  <a:schemeClr val="accent1"/>
                </a:solidFill>
              </a:rPr>
              <a:t>المطلب الثاني : </a:t>
            </a:r>
            <a:r>
              <a:rPr lang="ar-SA" sz="3200" b="1" dirty="0"/>
              <a:t>خصائص ضغوط العمل </a:t>
            </a:r>
          </a:p>
          <a:p>
            <a:pPr marL="0" indent="0">
              <a:buNone/>
            </a:pPr>
            <a:r>
              <a:rPr lang="ar-SA" sz="3200" b="1" dirty="0">
                <a:solidFill>
                  <a:schemeClr val="accent1"/>
                </a:solidFill>
              </a:rPr>
              <a:t>المطلب الثالث : </a:t>
            </a:r>
            <a:r>
              <a:rPr lang="ar-SA" sz="3200" b="1" dirty="0"/>
              <a:t>أسباب ضغوط العمل </a:t>
            </a:r>
          </a:p>
          <a:p>
            <a:pPr marL="0" indent="0">
              <a:buNone/>
            </a:pPr>
            <a:r>
              <a:rPr lang="ar-SA" sz="4600" b="1" dirty="0">
                <a:solidFill>
                  <a:srgbClr val="FF0000"/>
                </a:solidFill>
              </a:rPr>
              <a:t>المبحث الثاني :</a:t>
            </a:r>
            <a:r>
              <a:rPr lang="ar-SA" sz="4100" b="1" dirty="0">
                <a:solidFill>
                  <a:schemeClr val="accent6"/>
                </a:solidFill>
              </a:rPr>
              <a:t>مكونات و أنواع ضغوط العمل </a:t>
            </a:r>
          </a:p>
          <a:p>
            <a:pPr marL="0" indent="0">
              <a:buNone/>
            </a:pPr>
            <a:r>
              <a:rPr lang="ar-SA" sz="3200" b="1" dirty="0">
                <a:solidFill>
                  <a:schemeClr val="accent1"/>
                </a:solidFill>
              </a:rPr>
              <a:t>المطلب الأول : </a:t>
            </a:r>
            <a:r>
              <a:rPr lang="ar-SA" sz="3200" b="1" dirty="0"/>
              <a:t>عناصر ضغوط العمل </a:t>
            </a:r>
          </a:p>
          <a:p>
            <a:pPr marL="0" indent="0">
              <a:buNone/>
            </a:pPr>
            <a:r>
              <a:rPr lang="ar-SA" sz="3200" b="1" dirty="0">
                <a:solidFill>
                  <a:schemeClr val="accent1"/>
                </a:solidFill>
              </a:rPr>
              <a:t>المطلب الثاني : </a:t>
            </a:r>
            <a:r>
              <a:rPr lang="ar-SA" sz="3200" b="1" dirty="0"/>
              <a:t>مراحل ضغوط العمل </a:t>
            </a:r>
          </a:p>
          <a:p>
            <a:pPr marL="0" indent="0">
              <a:buNone/>
            </a:pPr>
            <a:r>
              <a:rPr lang="ar-SA" sz="3200" b="1" dirty="0">
                <a:solidFill>
                  <a:schemeClr val="accent1"/>
                </a:solidFill>
              </a:rPr>
              <a:t>المطلب الثالث : </a:t>
            </a:r>
            <a:r>
              <a:rPr lang="ar-SA" sz="3200" b="1" dirty="0"/>
              <a:t>أنواع ضغوط العمل </a:t>
            </a:r>
          </a:p>
          <a:p>
            <a:pPr marL="0" indent="0">
              <a:buNone/>
            </a:pPr>
            <a:r>
              <a:rPr lang="ar-SA" sz="4600" b="1" dirty="0">
                <a:solidFill>
                  <a:srgbClr val="FF0000"/>
                </a:solidFill>
              </a:rPr>
              <a:t>المبحث الثالث : </a:t>
            </a:r>
            <a:r>
              <a:rPr lang="ar-SA" sz="4100" b="1" dirty="0">
                <a:solidFill>
                  <a:schemeClr val="accent6"/>
                </a:solidFill>
              </a:rPr>
              <a:t>نتائج و أساليب مواجهة ضغوط العمل </a:t>
            </a:r>
          </a:p>
          <a:p>
            <a:pPr marL="0" indent="0">
              <a:buNone/>
            </a:pPr>
            <a:r>
              <a:rPr lang="ar-SA" sz="3500" b="1" dirty="0">
                <a:solidFill>
                  <a:schemeClr val="accent1"/>
                </a:solidFill>
              </a:rPr>
              <a:t>المطلب الأول : </a:t>
            </a:r>
            <a:r>
              <a:rPr lang="ar-SA" sz="3500" b="1" dirty="0"/>
              <a:t>نتائج ضغوط العمل </a:t>
            </a:r>
          </a:p>
          <a:p>
            <a:pPr marL="0" indent="0">
              <a:buNone/>
            </a:pPr>
            <a:r>
              <a:rPr lang="ar-SA" sz="3500" b="1" dirty="0">
                <a:solidFill>
                  <a:schemeClr val="accent1"/>
                </a:solidFill>
              </a:rPr>
              <a:t>المطلب الثاني : </a:t>
            </a:r>
            <a:r>
              <a:rPr lang="ar-SA" sz="3500" b="1" dirty="0"/>
              <a:t>أساليب مواجهة ضغوط العمل</a:t>
            </a:r>
          </a:p>
          <a:p>
            <a:pPr marL="0" indent="0">
              <a:buNone/>
            </a:pPr>
            <a:r>
              <a:rPr lang="ar-SA" sz="4700" b="1" dirty="0">
                <a:solidFill>
                  <a:srgbClr val="FF0000"/>
                </a:solidFill>
              </a:rPr>
              <a:t>الخاتمة </a:t>
            </a:r>
          </a:p>
          <a:p>
            <a:pPr marL="0" indent="0">
              <a:buNone/>
            </a:pPr>
            <a:endParaRPr lang="fr-FR" sz="4000" b="1" dirty="0"/>
          </a:p>
        </p:txBody>
      </p:sp>
    </p:spTree>
    <p:extLst>
      <p:ext uri="{BB962C8B-B14F-4D97-AF65-F5344CB8AC3E}">
        <p14:creationId xmlns:p14="http://schemas.microsoft.com/office/powerpoint/2010/main" val="2846875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0C400F99-E19D-4D01-B9CD-ED8A31B8D9C7}"/>
              </a:ext>
            </a:extLst>
          </p:cNvPr>
          <p:cNvSpPr>
            <a:spLocks noGrp="1"/>
          </p:cNvSpPr>
          <p:nvPr>
            <p:ph idx="1"/>
          </p:nvPr>
        </p:nvSpPr>
        <p:spPr>
          <a:xfrm>
            <a:off x="838200" y="653143"/>
            <a:ext cx="10515600" cy="6858000"/>
          </a:xfrm>
        </p:spPr>
        <p:txBody>
          <a:bodyPr>
            <a:normAutofit/>
          </a:bodyPr>
          <a:lstStyle/>
          <a:p>
            <a:pPr marL="0" indent="0" algn="ctr">
              <a:buNone/>
            </a:pPr>
            <a:r>
              <a:rPr lang="ar-SA" sz="4800" b="1" dirty="0">
                <a:solidFill>
                  <a:srgbClr val="FF0000"/>
                </a:solidFill>
              </a:rPr>
              <a:t>الخاتمة</a:t>
            </a:r>
            <a:r>
              <a:rPr lang="ar-SA" sz="3600" b="1" dirty="0">
                <a:solidFill>
                  <a:srgbClr val="FF0000"/>
                </a:solidFill>
              </a:rPr>
              <a:t> </a:t>
            </a:r>
          </a:p>
          <a:p>
            <a:pPr marL="0" indent="0" algn="ctr">
              <a:buNone/>
            </a:pPr>
            <a:r>
              <a:rPr lang="ar-SA" sz="3600" i="1" dirty="0"/>
              <a:t>ان دراسة ضغوط العمل في أي منظمة مهم وذلك لفوائده العديدة واعتبراها مؤشر حقيقا لتفسير سلوك العاملين الإيجابي والسلبي على حد سواء ومنه تقوم بتوصيات اللازمة لتقليل من  تأثير الناحية السلبية على سلوك والأداء الوظيفي للعاملين وتنمية وتطوير الجانب الإيجابي لسلوك الشخصي للعاملين على مستوى العمل.</a:t>
            </a:r>
          </a:p>
        </p:txBody>
      </p:sp>
    </p:spTree>
    <p:extLst>
      <p:ext uri="{BB962C8B-B14F-4D97-AF65-F5344CB8AC3E}">
        <p14:creationId xmlns:p14="http://schemas.microsoft.com/office/powerpoint/2010/main" val="3658800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23A5296-FE16-47A1-A1A3-956BE504859E}"/>
              </a:ext>
            </a:extLst>
          </p:cNvPr>
          <p:cNvSpPr>
            <a:spLocks noGrp="1"/>
          </p:cNvSpPr>
          <p:nvPr>
            <p:ph idx="1"/>
          </p:nvPr>
        </p:nvSpPr>
        <p:spPr>
          <a:xfrm>
            <a:off x="0" y="0"/>
            <a:ext cx="12192000" cy="6858000"/>
          </a:xfrm>
        </p:spPr>
        <p:txBody>
          <a:bodyPr>
            <a:normAutofit/>
          </a:bodyPr>
          <a:lstStyle/>
          <a:p>
            <a:pPr marL="0" indent="0" algn="ctr">
              <a:buNone/>
            </a:pPr>
            <a:r>
              <a:rPr lang="ar-SA" sz="8000" b="1" dirty="0">
                <a:solidFill>
                  <a:srgbClr val="FF0000"/>
                </a:solidFill>
              </a:rPr>
              <a:t>المقدمة</a:t>
            </a:r>
            <a:endParaRPr lang="ar-SA" sz="4000" b="1" dirty="0">
              <a:solidFill>
                <a:srgbClr val="FF0000"/>
              </a:solidFill>
            </a:endParaRPr>
          </a:p>
          <a:p>
            <a:pPr marL="0" indent="0">
              <a:buNone/>
            </a:pPr>
            <a:r>
              <a:rPr lang="ar-SA" sz="4800" b="1" dirty="0"/>
              <a:t>موضوع الضغوط المهنية من اهم المواضيع المدروسة داخل المنظمة وذلك لتأثيره على الأداء الوظيفي وله اثر كبير على الفرد والجماعة والمنظمة فمجمل المؤثرات التنظيمية او البيئية والمحيط التنظيمي الذي يؤثر ويتأثر اذا يؤدي الى فقدان الاتزان الادائي  فما هي ماهية ضغوط العمل وأساليب التكيف معها والسيطرة عليها ؟</a:t>
            </a:r>
            <a:endParaRPr lang="fr-FR" sz="4800" b="1" dirty="0"/>
          </a:p>
        </p:txBody>
      </p:sp>
    </p:spTree>
    <p:extLst>
      <p:ext uri="{BB962C8B-B14F-4D97-AF65-F5344CB8AC3E}">
        <p14:creationId xmlns:p14="http://schemas.microsoft.com/office/powerpoint/2010/main" val="114833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a:extLst>
              <a:ext uri="{FF2B5EF4-FFF2-40B4-BE49-F238E27FC236}">
                <a16:creationId xmlns:a16="http://schemas.microsoft.com/office/drawing/2014/main" id="{12A142F3-5CC8-4064-9D91-4A146AD272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2939" y="185530"/>
            <a:ext cx="9753600" cy="6467061"/>
          </a:xfrm>
        </p:spPr>
      </p:pic>
    </p:spTree>
    <p:extLst>
      <p:ext uri="{BB962C8B-B14F-4D97-AF65-F5344CB8AC3E}">
        <p14:creationId xmlns:p14="http://schemas.microsoft.com/office/powerpoint/2010/main" val="3250713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40BA6062-C25D-4D9B-9511-36296C2043B5}"/>
              </a:ext>
            </a:extLst>
          </p:cNvPr>
          <p:cNvSpPr>
            <a:spLocks noGrp="1"/>
          </p:cNvSpPr>
          <p:nvPr>
            <p:ph idx="1"/>
          </p:nvPr>
        </p:nvSpPr>
        <p:spPr>
          <a:xfrm>
            <a:off x="0" y="0"/>
            <a:ext cx="12192000" cy="6858000"/>
          </a:xfrm>
        </p:spPr>
        <p:txBody>
          <a:bodyPr>
            <a:normAutofit/>
          </a:bodyPr>
          <a:lstStyle/>
          <a:p>
            <a:pPr marL="0" indent="0">
              <a:buNone/>
            </a:pPr>
            <a:r>
              <a:rPr lang="ar-SA" sz="4000" dirty="0">
                <a:solidFill>
                  <a:srgbClr val="FF0000"/>
                </a:solidFill>
              </a:rPr>
              <a:t>المبحث الأول :</a:t>
            </a:r>
            <a:r>
              <a:rPr lang="ar-SA" sz="4000" b="1" dirty="0">
                <a:solidFill>
                  <a:schemeClr val="accent6"/>
                </a:solidFill>
              </a:rPr>
              <a:t> ماهية ضغوط العمل </a:t>
            </a:r>
            <a:endParaRPr lang="ar-SA" sz="4000" dirty="0">
              <a:solidFill>
                <a:srgbClr val="FF0000"/>
              </a:solidFill>
            </a:endParaRPr>
          </a:p>
          <a:p>
            <a:pPr marL="0" indent="0">
              <a:buNone/>
            </a:pPr>
            <a:r>
              <a:rPr lang="ar-SA" sz="3600" dirty="0">
                <a:solidFill>
                  <a:schemeClr val="accent1"/>
                </a:solidFill>
              </a:rPr>
              <a:t>المطلب الأول : </a:t>
            </a:r>
          </a:p>
          <a:p>
            <a:pPr marL="0" indent="0">
              <a:buNone/>
            </a:pPr>
            <a:r>
              <a:rPr lang="ar-SA" sz="3600" dirty="0">
                <a:solidFill>
                  <a:schemeClr val="accent1"/>
                </a:solidFill>
              </a:rPr>
              <a:t>تعريف ضغوط العمل </a:t>
            </a:r>
            <a:r>
              <a:rPr lang="fr-FR" sz="3600" dirty="0">
                <a:solidFill>
                  <a:schemeClr val="accent1"/>
                </a:solidFill>
              </a:rPr>
              <a:t>:</a:t>
            </a:r>
          </a:p>
          <a:p>
            <a:pPr marL="0" indent="0">
              <a:buNone/>
            </a:pPr>
            <a:r>
              <a:rPr lang="ar-DZ" sz="3600" dirty="0"/>
              <a:t>هي مجموعة من المؤثرات المتواجد في بيئة العمل والتي ينتج عنها مجموعة من ردود الأفعال التي تظهر في سلوك الافراد في العمل او حالتهم النفسية والجسمانية </a:t>
            </a:r>
          </a:p>
          <a:p>
            <a:pPr marL="0" indent="0">
              <a:buNone/>
            </a:pPr>
            <a:r>
              <a:rPr lang="ar-DZ" sz="3600" dirty="0"/>
              <a:t>او في أدائهم الوظيفي وذلك نتيجة تفاعلهم مع بيئة عملهم التي تحوي الضغط .</a:t>
            </a:r>
            <a:endParaRPr lang="ar-SA" sz="3600" dirty="0"/>
          </a:p>
          <a:p>
            <a:pPr marL="0" indent="0">
              <a:buNone/>
            </a:pPr>
            <a:endParaRPr lang="fr-FR" sz="3600" dirty="0"/>
          </a:p>
        </p:txBody>
      </p:sp>
    </p:spTree>
    <p:extLst>
      <p:ext uri="{BB962C8B-B14F-4D97-AF65-F5344CB8AC3E}">
        <p14:creationId xmlns:p14="http://schemas.microsoft.com/office/powerpoint/2010/main" val="3243445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C4DF170C-6255-4582-A1CB-B7F2CDDABDA4}"/>
              </a:ext>
            </a:extLst>
          </p:cNvPr>
          <p:cNvSpPr>
            <a:spLocks noGrp="1"/>
          </p:cNvSpPr>
          <p:nvPr>
            <p:ph idx="1"/>
          </p:nvPr>
        </p:nvSpPr>
        <p:spPr>
          <a:xfrm>
            <a:off x="0" y="0"/>
            <a:ext cx="12192000" cy="6858000"/>
          </a:xfrm>
        </p:spPr>
        <p:txBody>
          <a:bodyPr>
            <a:normAutofit/>
          </a:bodyPr>
          <a:lstStyle/>
          <a:p>
            <a:pPr marL="0" indent="0">
              <a:buNone/>
            </a:pPr>
            <a:r>
              <a:rPr lang="ar-SA" sz="3600" b="1" dirty="0">
                <a:solidFill>
                  <a:schemeClr val="accent1"/>
                </a:solidFill>
              </a:rPr>
              <a:t>المطلب الثاني : </a:t>
            </a:r>
            <a:r>
              <a:rPr lang="ar-SA" sz="3600" dirty="0"/>
              <a:t>خصائص ضغوط العمل</a:t>
            </a:r>
          </a:p>
          <a:p>
            <a:pPr marL="0" indent="0">
              <a:buNone/>
            </a:pPr>
            <a:endParaRPr lang="ar-SA" sz="3600" dirty="0"/>
          </a:p>
          <a:p>
            <a:pPr marL="514350" indent="-514350">
              <a:buFont typeface="+mj-lt"/>
              <a:buAutoNum type="arabicPeriod"/>
            </a:pPr>
            <a:r>
              <a:rPr lang="ar-SA" sz="3200" dirty="0"/>
              <a:t>ضغوط العمل منتشرة دائما وتوجد في مكان اعمل بشكل او اخر مثلا :ازدحام المكاتب زيادة الضوضاء , كل ذلك يشكل ضغطا على تفكير الفرد  و اعصابه و حالته المزاجية وبالتالي لا يمكن ازالته او التخلص من ضغوط العمل وانما يجب التعامل معها و هو ما يعرف بإدارة الضغوط</a:t>
            </a:r>
          </a:p>
          <a:p>
            <a:pPr marL="0" indent="0">
              <a:buNone/>
            </a:pPr>
            <a:r>
              <a:rPr lang="ar-SA" sz="3200" dirty="0"/>
              <a:t>2.  تتفاوت ضغوط العمل من حيث طبيعتها و درجة تأثيرها على الافراد  فقد تخدم أغراض مفيدة ولكنها من جهة أخرى قد تسبب اضرار كثيرة على المستوى الشخصي و التنظيمي , لذلك فان هناك قدرا مقبولا او صحيا للضغوط ينتج عنه اثار إيجابية فاذا قلة الضغوط او زادت عن هذا القدر أصبحت ضارة و خطيرة .</a:t>
            </a:r>
          </a:p>
        </p:txBody>
      </p:sp>
    </p:spTree>
    <p:extLst>
      <p:ext uri="{BB962C8B-B14F-4D97-AF65-F5344CB8AC3E}">
        <p14:creationId xmlns:p14="http://schemas.microsoft.com/office/powerpoint/2010/main" val="4200880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FE70D742-2280-4B4E-B956-8A10AB9F4ECE}"/>
              </a:ext>
            </a:extLst>
          </p:cNvPr>
          <p:cNvSpPr>
            <a:spLocks noGrp="1"/>
          </p:cNvSpPr>
          <p:nvPr>
            <p:ph idx="1"/>
          </p:nvPr>
        </p:nvSpPr>
        <p:spPr>
          <a:xfrm>
            <a:off x="0" y="0"/>
            <a:ext cx="12192000" cy="6858000"/>
          </a:xfrm>
        </p:spPr>
        <p:txBody>
          <a:bodyPr>
            <a:normAutofit fontScale="25000" lnSpcReduction="20000"/>
          </a:bodyPr>
          <a:lstStyle/>
          <a:p>
            <a:pPr marL="0" indent="0">
              <a:buNone/>
            </a:pPr>
            <a:r>
              <a:rPr lang="ar-SA" sz="14400" b="1" dirty="0">
                <a:solidFill>
                  <a:schemeClr val="accent1"/>
                </a:solidFill>
              </a:rPr>
              <a:t>المطلب الثالث : </a:t>
            </a:r>
            <a:r>
              <a:rPr lang="ar-SA" sz="14400" dirty="0"/>
              <a:t>أسباب ضغوط العمل</a:t>
            </a:r>
          </a:p>
          <a:p>
            <a:pPr marL="514350" indent="-514350">
              <a:buFont typeface="+mj-lt"/>
              <a:buAutoNum type="arabicPeriod"/>
            </a:pPr>
            <a:r>
              <a:rPr lang="ar-SA" sz="11200" dirty="0"/>
              <a:t>عدم تناسب عدد ساعات العمل مع طاقة الموظف و ظروفه</a:t>
            </a:r>
          </a:p>
          <a:p>
            <a:pPr marL="514350" indent="-514350">
              <a:buFont typeface="+mj-lt"/>
              <a:buAutoNum type="arabicPeriod"/>
            </a:pPr>
            <a:r>
              <a:rPr lang="ar-SA" sz="11200" dirty="0"/>
              <a:t>عدم تناسب كمية العمل و عدد الموظفين </a:t>
            </a:r>
          </a:p>
          <a:p>
            <a:pPr marL="514350" indent="-514350">
              <a:buFont typeface="+mj-lt"/>
              <a:buAutoNum type="arabicPeriod"/>
            </a:pPr>
            <a:r>
              <a:rPr lang="ar-SA" sz="11200" dirty="0"/>
              <a:t>عدم تعاون الموظفين </a:t>
            </a:r>
          </a:p>
          <a:p>
            <a:pPr marL="514350" indent="-514350">
              <a:buFont typeface="+mj-lt"/>
              <a:buAutoNum type="arabicPeriod"/>
            </a:pPr>
            <a:r>
              <a:rPr lang="ar-SA" sz="11200" dirty="0"/>
              <a:t>ضغط رئيس العمل على الموظف (سوء العلاقة بين الموظف و الإدارة )</a:t>
            </a:r>
          </a:p>
          <a:p>
            <a:pPr marL="514350" indent="-514350">
              <a:buFont typeface="+mj-lt"/>
              <a:buAutoNum type="arabicPeriod"/>
            </a:pPr>
            <a:r>
              <a:rPr lang="ar-SA" sz="11200" dirty="0"/>
              <a:t>عدم توفير الوسائل التي تنهي العمل بمجهود و وقت اقل </a:t>
            </a:r>
          </a:p>
          <a:p>
            <a:pPr marL="514350" indent="-514350">
              <a:buFont typeface="+mj-lt"/>
              <a:buAutoNum type="arabicPeriod"/>
            </a:pPr>
            <a:r>
              <a:rPr lang="ar-SA" sz="11200" dirty="0"/>
              <a:t>عدم رضا الموظف عن وضعه </a:t>
            </a:r>
          </a:p>
          <a:p>
            <a:pPr marL="514350" indent="-514350">
              <a:buFont typeface="+mj-lt"/>
              <a:buAutoNum type="arabicPeriod"/>
            </a:pPr>
            <a:r>
              <a:rPr lang="ar-SA" sz="11200" dirty="0"/>
              <a:t>عدم تحديد مسؤوليات الموظف </a:t>
            </a:r>
          </a:p>
          <a:p>
            <a:pPr marL="514350" indent="-514350">
              <a:buFont typeface="+mj-lt"/>
              <a:buAutoNum type="arabicPeriod"/>
            </a:pPr>
            <a:r>
              <a:rPr lang="ar-SA" sz="11200" dirty="0"/>
              <a:t>تداخل الاختصاصات  و المسؤوليات </a:t>
            </a:r>
          </a:p>
          <a:p>
            <a:pPr marL="514350" indent="-514350">
              <a:buFont typeface="+mj-lt"/>
              <a:buAutoNum type="arabicPeriod"/>
            </a:pPr>
            <a:r>
              <a:rPr lang="ar-SA" sz="11200" dirty="0"/>
              <a:t>نقص الكفاءة و الخبرة </a:t>
            </a:r>
          </a:p>
          <a:p>
            <a:pPr marL="514350" indent="-514350">
              <a:buFont typeface="+mj-lt"/>
              <a:buAutoNum type="arabicPeriod"/>
            </a:pPr>
            <a:r>
              <a:rPr lang="ar-SA" sz="11200" dirty="0"/>
              <a:t>أساليب التقييم و ومنح الحوافز </a:t>
            </a:r>
          </a:p>
          <a:p>
            <a:pPr marL="514350" indent="-514350">
              <a:buFont typeface="+mj-lt"/>
              <a:buAutoNum type="arabicPeriod"/>
            </a:pPr>
            <a:r>
              <a:rPr lang="ar-SA" sz="11200" dirty="0"/>
              <a:t>عدم تكيف الموظف مع محيطه </a:t>
            </a:r>
          </a:p>
          <a:p>
            <a:pPr marL="514350" indent="-514350">
              <a:buFont typeface="+mj-lt"/>
              <a:buAutoNum type="arabicPeriod"/>
            </a:pPr>
            <a:r>
              <a:rPr lang="ar-SA" sz="11200" dirty="0"/>
              <a:t>تراكم الاعمال </a:t>
            </a:r>
          </a:p>
          <a:p>
            <a:pPr marL="514350" indent="-514350">
              <a:buFont typeface="+mj-lt"/>
              <a:buAutoNum type="arabicPeriod"/>
            </a:pPr>
            <a:r>
              <a:rPr lang="ar-SA" sz="11200" dirty="0"/>
              <a:t>شعور الموظف بان العمل لا يرقى الى مستواه ويستحق رتبة اعلى </a:t>
            </a:r>
          </a:p>
          <a:p>
            <a:pPr marL="514350" indent="-514350">
              <a:buFont typeface="+mj-lt"/>
              <a:buAutoNum type="arabicPeriod"/>
            </a:pPr>
            <a:r>
              <a:rPr lang="ar-SA" sz="11200" dirty="0"/>
              <a:t>مشاكل خارج العمل </a:t>
            </a:r>
          </a:p>
          <a:p>
            <a:pPr marL="514350" indent="-514350">
              <a:buFont typeface="+mj-lt"/>
              <a:buAutoNum type="arabicPeriod"/>
            </a:pPr>
            <a:r>
              <a:rPr lang="ar-SA" sz="11200" dirty="0"/>
              <a:t>قلة تخطيط الناجم عن الكسل او السلوك الفوضوي </a:t>
            </a:r>
          </a:p>
          <a:p>
            <a:pPr marL="514350" indent="-514350">
              <a:buFont typeface="+mj-lt"/>
              <a:buAutoNum type="arabicPeriod"/>
            </a:pPr>
            <a:endParaRPr lang="ar-SA" sz="6000" dirty="0"/>
          </a:p>
          <a:p>
            <a:pPr marL="514350" indent="-514350">
              <a:buFont typeface="+mj-lt"/>
              <a:buAutoNum type="arabicPeriod"/>
            </a:pPr>
            <a:endParaRPr lang="ar-SA" sz="6000" dirty="0"/>
          </a:p>
          <a:p>
            <a:pPr marL="0" indent="0">
              <a:buNone/>
            </a:pPr>
            <a:r>
              <a:rPr lang="ar-SA" sz="5100" dirty="0"/>
              <a:t> </a:t>
            </a:r>
            <a:endParaRPr lang="fr-FR" sz="5100" dirty="0"/>
          </a:p>
        </p:txBody>
      </p:sp>
    </p:spTree>
    <p:extLst>
      <p:ext uri="{BB962C8B-B14F-4D97-AF65-F5344CB8AC3E}">
        <p14:creationId xmlns:p14="http://schemas.microsoft.com/office/powerpoint/2010/main" val="1894572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إدارة ضغوطات العمل">
            <a:hlinkClick r:id="" action="ppaction://media"/>
            <a:extLst>
              <a:ext uri="{FF2B5EF4-FFF2-40B4-BE49-F238E27FC236}">
                <a16:creationId xmlns:a16="http://schemas.microsoft.com/office/drawing/2014/main" id="{64A1F133-9ED7-47A5-B5D3-C81A639CE19D}"/>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4797" y="-1"/>
            <a:ext cx="12147203" cy="6415315"/>
          </a:xfrm>
        </p:spPr>
      </p:pic>
    </p:spTree>
    <p:extLst>
      <p:ext uri="{BB962C8B-B14F-4D97-AF65-F5344CB8AC3E}">
        <p14:creationId xmlns:p14="http://schemas.microsoft.com/office/powerpoint/2010/main" val="424797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9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47D30BE-F31C-4563-9A42-2B76DF8B492E}"/>
              </a:ext>
            </a:extLst>
          </p:cNvPr>
          <p:cNvSpPr>
            <a:spLocks noGrp="1"/>
          </p:cNvSpPr>
          <p:nvPr>
            <p:ph idx="1"/>
          </p:nvPr>
        </p:nvSpPr>
        <p:spPr>
          <a:xfrm>
            <a:off x="838200" y="0"/>
            <a:ext cx="10515600" cy="6858000"/>
          </a:xfrm>
        </p:spPr>
        <p:txBody>
          <a:bodyPr>
            <a:normAutofit/>
          </a:bodyPr>
          <a:lstStyle/>
          <a:p>
            <a:pPr marL="0" indent="0">
              <a:buNone/>
            </a:pPr>
            <a:r>
              <a:rPr lang="ar-SA" sz="4000" b="1" dirty="0">
                <a:solidFill>
                  <a:srgbClr val="FF0000"/>
                </a:solidFill>
              </a:rPr>
              <a:t>المبحث الثاني :</a:t>
            </a:r>
            <a:r>
              <a:rPr lang="ar-SA" sz="4000" b="1" dirty="0">
                <a:solidFill>
                  <a:schemeClr val="accent6"/>
                </a:solidFill>
              </a:rPr>
              <a:t> مكونات و أنواع ضغوط العمل </a:t>
            </a:r>
            <a:endParaRPr lang="ar-SA" sz="4000" b="1" dirty="0">
              <a:solidFill>
                <a:srgbClr val="FF0000"/>
              </a:solidFill>
            </a:endParaRPr>
          </a:p>
          <a:p>
            <a:pPr marL="0" indent="0">
              <a:buNone/>
            </a:pPr>
            <a:r>
              <a:rPr lang="ar-SA" sz="3600" b="1" dirty="0">
                <a:solidFill>
                  <a:schemeClr val="accent1"/>
                </a:solidFill>
              </a:rPr>
              <a:t>المطلب الأول : </a:t>
            </a:r>
            <a:r>
              <a:rPr lang="ar-SA" sz="3600" dirty="0"/>
              <a:t>عناصر ضغوط العمل</a:t>
            </a:r>
          </a:p>
          <a:p>
            <a:pPr marL="742950" indent="-742950">
              <a:buFont typeface="+mj-cs"/>
              <a:buAutoNum type="arabic1Minus"/>
            </a:pPr>
            <a:r>
              <a:rPr lang="ar-SA" sz="3600" dirty="0">
                <a:solidFill>
                  <a:srgbClr val="FF0000"/>
                </a:solidFill>
              </a:rPr>
              <a:t>المثير</a:t>
            </a:r>
            <a:r>
              <a:rPr lang="ar-SA" sz="3600" dirty="0"/>
              <a:t> : وهو مجموعة من العوامل المختلفة و المسببة للشعور بالضغط من قبل الفرد </a:t>
            </a:r>
          </a:p>
          <a:p>
            <a:pPr marL="742950" indent="-742950">
              <a:buFont typeface="+mj-cs"/>
              <a:buAutoNum type="arabic1Minus"/>
            </a:pPr>
            <a:r>
              <a:rPr lang="ar-SA" sz="3600" dirty="0">
                <a:solidFill>
                  <a:srgbClr val="FF0000"/>
                </a:solidFill>
              </a:rPr>
              <a:t>الاستجابة</a:t>
            </a:r>
            <a:r>
              <a:rPr lang="ar-SA" sz="3600" dirty="0"/>
              <a:t> : هي ردود الأفعال من قبل الفرد اتجاه تعرضه لمجموعة من المثيرات الضاغطة </a:t>
            </a:r>
          </a:p>
          <a:p>
            <a:pPr marL="742950" indent="-742950">
              <a:buFont typeface="+mj-cs"/>
              <a:buAutoNum type="arabic1Minus"/>
            </a:pPr>
            <a:r>
              <a:rPr lang="ar-SA" sz="3600" dirty="0">
                <a:solidFill>
                  <a:srgbClr val="FF0000"/>
                </a:solidFill>
              </a:rPr>
              <a:t>التفاعل</a:t>
            </a:r>
            <a:r>
              <a:rPr lang="ar-SA" sz="3600" dirty="0"/>
              <a:t> : هو العنصر الذي يحدث من خلاله التفاعل التام بين العوامل المثيرة و الاثار المترتبة عن الاستجابة لهاته المثيرات </a:t>
            </a:r>
          </a:p>
          <a:p>
            <a:pPr marL="0" indent="0">
              <a:buNone/>
            </a:pPr>
            <a:r>
              <a:rPr lang="ar-SA" sz="3600" dirty="0"/>
              <a:t> </a:t>
            </a:r>
            <a:endParaRPr lang="fr-FR" sz="3600" dirty="0"/>
          </a:p>
        </p:txBody>
      </p:sp>
    </p:spTree>
    <p:extLst>
      <p:ext uri="{BB962C8B-B14F-4D97-AF65-F5344CB8AC3E}">
        <p14:creationId xmlns:p14="http://schemas.microsoft.com/office/powerpoint/2010/main" val="487920281"/>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393</TotalTime>
  <Words>1255</Words>
  <Application>Microsoft Office PowerPoint</Application>
  <PresentationFormat>شاشة عريضة</PresentationFormat>
  <Paragraphs>106</Paragraphs>
  <Slides>20</Slides>
  <Notes>0</Notes>
  <HiddenSlides>0</HiddenSlides>
  <MMClips>1</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20</vt:i4>
      </vt:variant>
    </vt:vector>
  </HeadingPairs>
  <TitlesOfParts>
    <vt:vector size="26" baseType="lpstr">
      <vt:lpstr>Arial</vt:lpstr>
      <vt:lpstr>Calibri</vt:lpstr>
      <vt:lpstr>Calibri Light</vt:lpstr>
      <vt:lpstr>Segoe UI Historic</vt:lpstr>
      <vt:lpstr>Wingdings</vt:lpstr>
      <vt:lpstr>نسق Office</vt:lpstr>
      <vt:lpstr>الجمهورية الجزائرية الديمقراطية الشعبية  وزارة التعليم العالي والبحث العلمي  جامعة العربي بن لمهيدي ام البواقي  معهد العلوم والتقنيات التطبيقية عين مليلة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4. مرحلة التعب والانتهاك:  يصل الفرد لهذه المرحلة بعد تعرضه للضغوط المدة طويلة، حيث يصاب بالإجهاد بسبب محاولته المتكررة للمقاومة والتكيف، حيث يمكن أن نستدل على هذه المرحلة من خلال بعض الآثار أهمها: الاستياء من جو العمل، انخفاض معدلات الإنجاز والتفكير في ترك الوظيفة... والإصابة بالأمراض مثل: النسيان المتكرر والاكتئاب. والأعراض العضوية: كالقرحة، ضغط الدم.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الجمهورية الجزائرية الديمقراطية الشعبية  وزارة التعليم العالي والبحث العلمي  جامعة العربي بن لمهيدي ام البواقي  معهد العلوم والتقنيات التطبيقية عين مليلة</dc:title>
  <dc:creator>BBM</dc:creator>
  <cp:lastModifiedBy>BBM</cp:lastModifiedBy>
  <cp:revision>18</cp:revision>
  <dcterms:created xsi:type="dcterms:W3CDTF">2021-11-07T17:33:51Z</dcterms:created>
  <dcterms:modified xsi:type="dcterms:W3CDTF">2021-11-12T21:39:30Z</dcterms:modified>
</cp:coreProperties>
</file>