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6" r:id="rId8"/>
    <p:sldId id="264" r:id="rId9"/>
    <p:sldId id="267" r:id="rId10"/>
    <p:sldId id="268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62" autoAdjust="0"/>
    <p:restoredTop sz="94660"/>
  </p:normalViewPr>
  <p:slideViewPr>
    <p:cSldViewPr>
      <p:cViewPr varScale="1">
        <p:scale>
          <a:sx n="70" d="100"/>
          <a:sy n="70" d="100"/>
        </p:scale>
        <p:origin x="36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5968-551E-4A41-99B2-984D4ADECBE9}" type="datetimeFigureOut">
              <a:rPr lang="fr-FR" smtClean="0"/>
              <a:pPr/>
              <a:t>13/04/2024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CF02455-9D95-4F65-B287-1AAC5962041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5968-551E-4A41-99B2-984D4ADECBE9}" type="datetimeFigureOut">
              <a:rPr lang="fr-FR" smtClean="0"/>
              <a:pPr/>
              <a:t>13/04/2024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02455-9D95-4F65-B287-1AAC596204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5968-551E-4A41-99B2-984D4ADECBE9}" type="datetimeFigureOut">
              <a:rPr lang="fr-FR" smtClean="0"/>
              <a:pPr/>
              <a:t>13/04/2024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02455-9D95-4F65-B287-1AAC596204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5968-551E-4A41-99B2-984D4ADECBE9}" type="datetimeFigureOut">
              <a:rPr lang="fr-FR" smtClean="0"/>
              <a:pPr/>
              <a:t>13/04/2024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02455-9D95-4F65-B287-1AAC5962041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5968-551E-4A41-99B2-984D4ADECBE9}" type="datetimeFigureOut">
              <a:rPr lang="fr-FR" smtClean="0"/>
              <a:pPr/>
              <a:t>13/04/2024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CF02455-9D95-4F65-B287-1AAC596204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5968-551E-4A41-99B2-984D4ADECBE9}" type="datetimeFigureOut">
              <a:rPr lang="fr-FR" smtClean="0"/>
              <a:pPr/>
              <a:t>13/04/2024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02455-9D95-4F65-B287-1AAC5962041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5968-551E-4A41-99B2-984D4ADECBE9}" type="datetimeFigureOut">
              <a:rPr lang="fr-FR" smtClean="0"/>
              <a:pPr/>
              <a:t>13/04/2024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02455-9D95-4F65-B287-1AAC5962041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5968-551E-4A41-99B2-984D4ADECBE9}" type="datetimeFigureOut">
              <a:rPr lang="fr-FR" smtClean="0"/>
              <a:pPr/>
              <a:t>13/04/2024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02455-9D95-4F65-B287-1AAC596204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5968-551E-4A41-99B2-984D4ADECBE9}" type="datetimeFigureOut">
              <a:rPr lang="fr-FR" smtClean="0"/>
              <a:pPr/>
              <a:t>13/04/2024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02455-9D95-4F65-B287-1AAC596204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5968-551E-4A41-99B2-984D4ADECBE9}" type="datetimeFigureOut">
              <a:rPr lang="fr-FR" smtClean="0"/>
              <a:pPr/>
              <a:t>13/04/2024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02455-9D95-4F65-B287-1AAC5962041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5968-551E-4A41-99B2-984D4ADECBE9}" type="datetimeFigureOut">
              <a:rPr lang="fr-FR" smtClean="0"/>
              <a:pPr/>
              <a:t>13/04/2024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CF02455-9D95-4F65-B287-1AAC5962041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90F5968-551E-4A41-99B2-984D4ADECBE9}" type="datetimeFigureOut">
              <a:rPr lang="fr-FR" smtClean="0"/>
              <a:pPr/>
              <a:t>13/04/2024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CF02455-9D95-4F65-B287-1AAC596204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  </a:t>
            </a:r>
            <a:endParaRPr lang="fr-FR" sz="3200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381000" y="620688"/>
            <a:ext cx="8229600" cy="3888432"/>
          </a:xfrm>
        </p:spPr>
        <p:txBody>
          <a:bodyPr/>
          <a:lstStyle/>
          <a:p>
            <a:r>
              <a:rPr lang="ar-DZ" sz="8000" dirty="0" smtClean="0"/>
              <a:t>مقابلات </a:t>
            </a:r>
            <a:r>
              <a:rPr lang="ar-DZ" sz="8000" dirty="0" smtClean="0"/>
              <a:t>التوظيف </a:t>
            </a:r>
            <a:r>
              <a:rPr lang="ar-DZ" dirty="0" smtClean="0"/>
              <a:t/>
            </a:r>
            <a:br>
              <a:rPr lang="ar-DZ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b="1" i="1" dirty="0" smtClean="0">
                <a:solidFill>
                  <a:schemeClr val="accent2"/>
                </a:solidFill>
              </a:rPr>
              <a:t>الخاتمة :</a:t>
            </a:r>
            <a:endParaRPr lang="fr-FR" b="1" i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ar-DZ" sz="4800" b="1" i="1" dirty="0" smtClean="0"/>
              <a:t>لا توجد طريقة صحيحة </a:t>
            </a:r>
            <a:r>
              <a:rPr lang="ar-DZ" sz="4800" b="1" i="1" dirty="0" err="1" smtClean="0"/>
              <a:t>او</a:t>
            </a:r>
            <a:r>
              <a:rPr lang="ar-DZ" sz="4800" b="1" i="1" dirty="0" smtClean="0"/>
              <a:t> خاطئة </a:t>
            </a:r>
            <a:r>
              <a:rPr lang="ar-DZ" sz="4800" b="1" i="1" dirty="0" err="1" smtClean="0"/>
              <a:t>لاجراء</a:t>
            </a:r>
            <a:r>
              <a:rPr lang="ar-DZ" sz="4800" b="1" i="1" dirty="0" smtClean="0"/>
              <a:t> مقابلة التوظيف فكل </a:t>
            </a:r>
            <a:r>
              <a:rPr lang="ar-DZ" sz="4800" b="1" i="1" dirty="0" err="1" smtClean="0"/>
              <a:t>اسلوب</a:t>
            </a:r>
            <a:r>
              <a:rPr lang="ar-DZ" sz="4800" b="1" i="1" dirty="0" smtClean="0"/>
              <a:t> و طريقة لها ايجابيتها </a:t>
            </a:r>
            <a:r>
              <a:rPr lang="ar-DZ" sz="4800" b="1" i="1" dirty="0" err="1" smtClean="0"/>
              <a:t>و</a:t>
            </a:r>
            <a:r>
              <a:rPr lang="ar-DZ" sz="4800" b="1" i="1" dirty="0" smtClean="0"/>
              <a:t> سلبياتها الخاصة</a:t>
            </a:r>
            <a:r>
              <a:rPr lang="ar-DZ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fr-FR" b="1" i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43528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DZ" sz="4400" b="1" dirty="0" smtClean="0"/>
              <a:t>مقابلة توظيف أ</a:t>
            </a:r>
            <a:r>
              <a:rPr lang="ar-DZ" sz="4400" b="1" dirty="0" smtClean="0"/>
              <a:t>و </a:t>
            </a:r>
            <a:r>
              <a:rPr lang="ar-DZ" sz="4400" b="1" dirty="0" smtClean="0"/>
              <a:t>مقابلة العمل هيا لقاءات تجمع مابين المتقدم </a:t>
            </a:r>
            <a:r>
              <a:rPr lang="ar-DZ" sz="4400" b="1" dirty="0" smtClean="0"/>
              <a:t>المتأهل </a:t>
            </a:r>
            <a:r>
              <a:rPr lang="ar-DZ" sz="4400" b="1" dirty="0" smtClean="0"/>
              <a:t>للوظيفة </a:t>
            </a:r>
            <a:r>
              <a:rPr lang="ar-DZ" sz="4400" b="1" dirty="0" smtClean="0"/>
              <a:t>وصاحب </a:t>
            </a:r>
            <a:r>
              <a:rPr lang="ar-DZ" sz="4400" b="1" dirty="0" smtClean="0"/>
              <a:t>العمل اذ تهدف بشكلها </a:t>
            </a:r>
            <a:r>
              <a:rPr lang="ar-DZ" sz="4400" b="1" dirty="0" smtClean="0"/>
              <a:t>الأساسي </a:t>
            </a:r>
            <a:r>
              <a:rPr lang="ar-DZ" sz="4400" b="1" dirty="0"/>
              <a:t>إ</a:t>
            </a:r>
            <a:r>
              <a:rPr lang="ar-DZ" sz="4400" b="1" dirty="0" smtClean="0"/>
              <a:t>لى </a:t>
            </a:r>
            <a:r>
              <a:rPr lang="ar-DZ" sz="4400" b="1" dirty="0" smtClean="0"/>
              <a:t>حسم القرار  </a:t>
            </a:r>
            <a:r>
              <a:rPr lang="ar-DZ" sz="4400" b="1" dirty="0" smtClean="0"/>
              <a:t>وبشأن </a:t>
            </a:r>
            <a:r>
              <a:rPr lang="ar-DZ" sz="4400" b="1" dirty="0" smtClean="0"/>
              <a:t>مدى كفاءة </a:t>
            </a:r>
            <a:r>
              <a:rPr lang="ar-DZ" sz="4400" b="1" dirty="0" smtClean="0"/>
              <a:t>وصلاحية </a:t>
            </a:r>
            <a:r>
              <a:rPr lang="ar-DZ" sz="4400" b="1" dirty="0" smtClean="0"/>
              <a:t>المتقدم للوظيفة و من هنا نطرح ماهية مقابلة التوظيف؟ و مدى اهميتها </a:t>
            </a:r>
            <a:r>
              <a:rPr lang="ar-DZ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57224" y="1428736"/>
            <a:ext cx="7772400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ar-DZ" sz="2800" b="1" u="sng" dirty="0" smtClean="0">
                <a:solidFill>
                  <a:schemeClr val="accent1"/>
                </a:solidFill>
              </a:rPr>
              <a:t>تعريف مقابلات التوظيف </a:t>
            </a:r>
            <a:endParaRPr lang="ar-DZ" sz="2800" b="1" u="sng" dirty="0" smtClean="0">
              <a:solidFill>
                <a:schemeClr val="accent1"/>
              </a:solidFill>
            </a:endParaRPr>
          </a:p>
          <a:p>
            <a:pPr algn="ctr" rtl="1">
              <a:buNone/>
            </a:pPr>
            <a:r>
              <a:rPr lang="ar-DZ" sz="4400" b="1" i="1" dirty="0" smtClean="0"/>
              <a:t>هي </a:t>
            </a:r>
            <a:r>
              <a:rPr lang="ar-DZ" sz="4400" b="1" i="1" dirty="0" smtClean="0"/>
              <a:t>المقابلات التي يكون الهدف منها ضم </a:t>
            </a:r>
            <a:r>
              <a:rPr lang="ar-DZ" sz="4400" b="1" i="1" dirty="0"/>
              <a:t>أ</a:t>
            </a:r>
            <a:r>
              <a:rPr lang="ar-DZ" sz="4400" b="1" i="1" dirty="0" smtClean="0"/>
              <a:t>عضاء جدد إلى </a:t>
            </a:r>
            <a:r>
              <a:rPr lang="ar-DZ" sz="4400" b="1" i="1" dirty="0" smtClean="0"/>
              <a:t>فريق العمل </a:t>
            </a:r>
            <a:r>
              <a:rPr lang="ar-DZ" sz="4400" b="1" i="1" dirty="0" smtClean="0"/>
              <a:t>وهي </a:t>
            </a:r>
            <a:r>
              <a:rPr lang="ar-DZ" sz="4400" b="1" i="1" dirty="0" smtClean="0"/>
              <a:t>تكون عادة المرحلة </a:t>
            </a:r>
            <a:r>
              <a:rPr lang="ar-DZ" sz="4400" b="1" i="1" dirty="0" err="1" smtClean="0"/>
              <a:t>الثانيةأاو</a:t>
            </a:r>
            <a:r>
              <a:rPr lang="ar-DZ" sz="4400" b="1" i="1" dirty="0" smtClean="0"/>
              <a:t> </a:t>
            </a:r>
            <a:r>
              <a:rPr lang="ar-DZ" sz="4400" b="1" i="1" dirty="0" smtClean="0"/>
              <a:t>الثالثة من عملية التوظيف و يكون الهدف منها ايجاد </a:t>
            </a:r>
            <a:r>
              <a:rPr lang="ar-DZ" sz="4400" b="1" i="1" dirty="0" smtClean="0"/>
              <a:t>الموظف الأكثر </a:t>
            </a:r>
            <a:r>
              <a:rPr lang="ar-DZ" sz="4400" b="1" i="1" dirty="0" smtClean="0"/>
              <a:t>ملائمة ليدخل الفريق و يندمج مع الموظفين الموجودين</a:t>
            </a:r>
            <a:r>
              <a:rPr lang="ar-DZ" sz="4000" i="1" dirty="0" smtClean="0"/>
              <a:t> </a:t>
            </a:r>
            <a:endParaRPr lang="fr-FR" sz="4000" i="1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435280" cy="5327104"/>
          </a:xfrm>
        </p:spPr>
        <p:txBody>
          <a:bodyPr>
            <a:noAutofit/>
          </a:bodyPr>
          <a:lstStyle/>
          <a:p>
            <a:pPr algn="ctr" rtl="1">
              <a:buNone/>
            </a:pPr>
            <a:r>
              <a:rPr lang="ar-DZ" sz="3200" b="1" i="1" dirty="0">
                <a:solidFill>
                  <a:schemeClr val="accent1"/>
                </a:solidFill>
              </a:rPr>
              <a:t>أ</a:t>
            </a:r>
            <a:r>
              <a:rPr lang="ar-DZ" sz="3200" b="1" i="1" dirty="0" smtClean="0">
                <a:solidFill>
                  <a:schemeClr val="accent1"/>
                </a:solidFill>
              </a:rPr>
              <a:t>نواع </a:t>
            </a:r>
            <a:r>
              <a:rPr lang="ar-DZ" sz="3200" b="1" i="1" dirty="0" smtClean="0">
                <a:solidFill>
                  <a:schemeClr val="accent1"/>
                </a:solidFill>
              </a:rPr>
              <a:t>مقابلة التوظيف </a:t>
            </a:r>
          </a:p>
          <a:p>
            <a:pPr algn="ctr" rtl="1">
              <a:buNone/>
            </a:pPr>
            <a:r>
              <a:rPr lang="ar-DZ" sz="2800" b="1" u="sng" dirty="0" smtClean="0">
                <a:solidFill>
                  <a:schemeClr val="accent1"/>
                </a:solidFill>
              </a:rPr>
              <a:t>المقابلات الوظيفية بين شخصين : </a:t>
            </a:r>
            <a:r>
              <a:rPr lang="ar-DZ" sz="2800" b="1" i="1" dirty="0" smtClean="0"/>
              <a:t>يعد هذا النوع من المقابلات من </a:t>
            </a:r>
            <a:r>
              <a:rPr lang="ar-DZ" sz="2800" b="1" i="1" dirty="0" err="1" smtClean="0"/>
              <a:t>اكثر</a:t>
            </a:r>
            <a:r>
              <a:rPr lang="ar-DZ" sz="2800" b="1" i="1" dirty="0" smtClean="0"/>
              <a:t> </a:t>
            </a:r>
            <a:r>
              <a:rPr lang="ar-DZ" sz="2800" b="1" i="1" dirty="0" err="1" smtClean="0"/>
              <a:t>الانواع</a:t>
            </a:r>
            <a:r>
              <a:rPr lang="ar-DZ" sz="2800" b="1" i="1" dirty="0" smtClean="0"/>
              <a:t> شيوعا </a:t>
            </a:r>
            <a:r>
              <a:rPr lang="ar-DZ" sz="2800" b="1" i="1" dirty="0" err="1" smtClean="0"/>
              <a:t>و</a:t>
            </a:r>
            <a:r>
              <a:rPr lang="ar-DZ" sz="2800" b="1" i="1" dirty="0" smtClean="0"/>
              <a:t> يطبق غالبا في الشركات الصغيرة نوعا ما. في هذا النوع من المقابلات سيتوجب عليك </a:t>
            </a:r>
            <a:r>
              <a:rPr lang="ar-DZ" sz="2800" b="1" i="1" dirty="0" err="1" smtClean="0"/>
              <a:t>ابهار</a:t>
            </a:r>
            <a:r>
              <a:rPr lang="ar-DZ" sz="2800" b="1" i="1" dirty="0" smtClean="0"/>
              <a:t> شخص واحد فقط عادة يكون رئيس الشركة </a:t>
            </a:r>
          </a:p>
          <a:p>
            <a:pPr algn="r" rtl="1">
              <a:buNone/>
            </a:pPr>
            <a:r>
              <a:rPr lang="ar-DZ" sz="2800" b="1" u="sng" dirty="0" smtClean="0">
                <a:solidFill>
                  <a:schemeClr val="accent1"/>
                </a:solidFill>
              </a:rPr>
              <a:t>مقابلات الفريق </a:t>
            </a:r>
            <a:r>
              <a:rPr lang="ar-DZ" sz="2800" b="1" i="1" u="sng" dirty="0" smtClean="0">
                <a:solidFill>
                  <a:schemeClr val="accent1"/>
                </a:solidFill>
              </a:rPr>
              <a:t>: </a:t>
            </a:r>
            <a:r>
              <a:rPr lang="ar-DZ" sz="2800" b="1" i="1" dirty="0" smtClean="0"/>
              <a:t>ينتشر هذا النوع من المقابلات في الشركات المتوسطة  و الكبيرة بعض </a:t>
            </a:r>
            <a:r>
              <a:rPr lang="ar-DZ" sz="2800" b="1" i="1" dirty="0" err="1" smtClean="0"/>
              <a:t>الشئ</a:t>
            </a:r>
            <a:r>
              <a:rPr lang="ar-DZ" sz="2800" b="1" i="1" dirty="0" smtClean="0"/>
              <a:t> حيث تضم المقابلة الوظيفية في هذه الحالة عددا من المسؤولين في الشركة و الذين يتناوبون على طرح </a:t>
            </a:r>
            <a:r>
              <a:rPr lang="ar-DZ" sz="2800" b="1" i="1" dirty="0"/>
              <a:t>أ</a:t>
            </a:r>
            <a:r>
              <a:rPr lang="ar-DZ" sz="2800" b="1" i="1" dirty="0" smtClean="0"/>
              <a:t>سئلتهم </a:t>
            </a:r>
            <a:r>
              <a:rPr lang="ar-DZ" sz="2800" b="1" i="1" dirty="0" smtClean="0"/>
              <a:t>عليك قد تكون هذه المقابلات مخيفة </a:t>
            </a:r>
          </a:p>
          <a:p>
            <a:pPr algn="r" rtl="1">
              <a:buNone/>
            </a:pPr>
            <a:r>
              <a:rPr lang="ar-DZ" sz="2800" b="1" u="sng" dirty="0" smtClean="0">
                <a:solidFill>
                  <a:schemeClr val="accent1"/>
                </a:solidFill>
              </a:rPr>
              <a:t>المقابلات المبنية على الكفاءة : </a:t>
            </a:r>
            <a:r>
              <a:rPr lang="ar-DZ" sz="2800" b="1" i="1" dirty="0" smtClean="0"/>
              <a:t>هذا النوع من المقابلات منتشر بشكل كبير ايضا و يركز بشكل اساسي على طرح سلسلة من الاسئلة ذات العلاقة بكفاءة المرشح و انجازاته المهنية و الاكاديمية بدلا من </a:t>
            </a:r>
            <a:r>
              <a:rPr lang="ar-DZ" sz="2800" b="1" i="1" smtClean="0"/>
              <a:t>اأاسئلة</a:t>
            </a:r>
            <a:r>
              <a:rPr lang="ar-DZ" sz="2800" b="1" i="1" dirty="0" smtClean="0"/>
              <a:t> </a:t>
            </a:r>
            <a:r>
              <a:rPr lang="ar-DZ" sz="2800" b="1" i="1" dirty="0" smtClean="0"/>
              <a:t>الشخصية الامر الذي يجعل من هذا النوع من المقابلات صعبا مقارنة بغيرها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None/>
            </a:pPr>
            <a:r>
              <a:rPr lang="ar-DZ" b="1" u="sng" dirty="0" smtClean="0">
                <a:solidFill>
                  <a:schemeClr val="accent1"/>
                </a:solidFill>
              </a:rPr>
              <a:t>مقابلات الهاتفية </a:t>
            </a:r>
            <a:r>
              <a:rPr lang="ar-DZ" b="1" dirty="0" smtClean="0">
                <a:solidFill>
                  <a:schemeClr val="accent1"/>
                </a:solidFill>
              </a:rPr>
              <a:t>: </a:t>
            </a:r>
            <a:r>
              <a:rPr lang="ar-DZ" b="1" i="1" dirty="0" smtClean="0"/>
              <a:t>بدلا من استدعاء عدد كبير من المرشحين لمقابلتهم في مقر الشركة يلجأ بعض المدراء </a:t>
            </a:r>
            <a:r>
              <a:rPr lang="ar-DZ" b="1" i="1" dirty="0" err="1" smtClean="0"/>
              <a:t>احيانا</a:t>
            </a:r>
            <a:r>
              <a:rPr lang="ar-DZ" b="1" i="1" dirty="0" smtClean="0"/>
              <a:t> </a:t>
            </a:r>
            <a:r>
              <a:rPr lang="ar-DZ" b="1" i="1" dirty="0" err="1" smtClean="0"/>
              <a:t>الاجراء</a:t>
            </a:r>
            <a:r>
              <a:rPr lang="ar-DZ" b="1" i="1" dirty="0" smtClean="0"/>
              <a:t> هذه المقابلات عبر الهاتف لكنها تكون في الغالب في المرحلة </a:t>
            </a:r>
            <a:r>
              <a:rPr lang="ar-DZ" b="1" i="1" dirty="0" err="1" smtClean="0"/>
              <a:t>الاولى</a:t>
            </a:r>
            <a:r>
              <a:rPr lang="ar-DZ" b="1" i="1" dirty="0" smtClean="0"/>
              <a:t> من التوظيف  يعد هذا النوع من المقابلات سهلا نوعا ما نظرا </a:t>
            </a:r>
            <a:r>
              <a:rPr lang="ar-DZ" b="1" i="1" dirty="0" err="1" smtClean="0"/>
              <a:t>لانها</a:t>
            </a:r>
            <a:r>
              <a:rPr lang="ar-DZ" b="1" i="1" dirty="0" smtClean="0"/>
              <a:t> تختصر جزئية الحكم عليك من حيث لغة الجسد </a:t>
            </a:r>
            <a:r>
              <a:rPr lang="ar-DZ" b="1" i="1" dirty="0" err="1" smtClean="0"/>
              <a:t>و</a:t>
            </a:r>
            <a:r>
              <a:rPr lang="ar-DZ" b="1" i="1" dirty="0" smtClean="0"/>
              <a:t> اختيار الملابس المناسبة </a:t>
            </a:r>
            <a:r>
              <a:rPr lang="ar-DZ" b="1" i="1" dirty="0" err="1" smtClean="0"/>
              <a:t>الا</a:t>
            </a:r>
            <a:r>
              <a:rPr lang="ar-DZ" b="1" i="1" dirty="0" smtClean="0"/>
              <a:t> </a:t>
            </a:r>
            <a:r>
              <a:rPr lang="ar-DZ" b="1" i="1" dirty="0" err="1" smtClean="0"/>
              <a:t>انها</a:t>
            </a:r>
            <a:r>
              <a:rPr lang="ar-DZ" b="1" i="1" dirty="0" smtClean="0"/>
              <a:t> طريقة لتقييم مهاراتك على الهاتف </a:t>
            </a:r>
            <a:r>
              <a:rPr lang="ar-DZ" b="1" i="1" dirty="0" err="1" smtClean="0"/>
              <a:t>ايضا</a:t>
            </a:r>
            <a:r>
              <a:rPr lang="ar-DZ" b="1" i="1" dirty="0" smtClean="0"/>
              <a:t> </a:t>
            </a:r>
          </a:p>
          <a:p>
            <a:pPr algn="r">
              <a:buNone/>
            </a:pPr>
            <a:r>
              <a:rPr lang="ar-DZ" b="1" u="sng" dirty="0" smtClean="0">
                <a:solidFill>
                  <a:schemeClr val="accent1"/>
                </a:solidFill>
              </a:rPr>
              <a:t>مقابلات الفيديو :</a:t>
            </a:r>
            <a:r>
              <a:rPr lang="ar-DZ" dirty="0" smtClean="0"/>
              <a:t> </a:t>
            </a:r>
            <a:r>
              <a:rPr lang="ar-DZ" b="1" i="1" dirty="0" smtClean="0"/>
              <a:t>تزايد انتشار هذا النوع من المقابلات في الفترة </a:t>
            </a:r>
            <a:r>
              <a:rPr lang="ar-DZ" b="1" i="1" dirty="0" err="1" smtClean="0"/>
              <a:t>الاخيرة</a:t>
            </a:r>
            <a:r>
              <a:rPr lang="ar-DZ" b="1" i="1" dirty="0" smtClean="0"/>
              <a:t> خاصة بعد ظهور تطبيقات </a:t>
            </a:r>
            <a:r>
              <a:rPr lang="ar-DZ" b="1" i="1" dirty="0" err="1" smtClean="0"/>
              <a:t>و</a:t>
            </a:r>
            <a:r>
              <a:rPr lang="ar-DZ" b="1" i="1" dirty="0" smtClean="0"/>
              <a:t> برامج مثل  </a:t>
            </a:r>
            <a:r>
              <a:rPr lang="ar-DZ" b="1" i="1" dirty="0" err="1" smtClean="0"/>
              <a:t>سكايب</a:t>
            </a:r>
            <a:r>
              <a:rPr lang="ar-DZ" b="1" i="1" dirty="0" smtClean="0"/>
              <a:t> و يستخدم على وجه الخصوص من قبل </a:t>
            </a:r>
            <a:r>
              <a:rPr lang="ar-DZ" b="1" i="1" dirty="0" err="1" smtClean="0"/>
              <a:t>الوكلات</a:t>
            </a:r>
            <a:r>
              <a:rPr lang="ar-DZ" b="1" i="1" dirty="0" smtClean="0"/>
              <a:t> الكبيرة </a:t>
            </a:r>
            <a:r>
              <a:rPr lang="ar-DZ" b="1" i="1" dirty="0" err="1" smtClean="0"/>
              <a:t>اذا</a:t>
            </a:r>
            <a:r>
              <a:rPr lang="ar-DZ" b="1" i="1" dirty="0" smtClean="0"/>
              <a:t> يتم دعوة المتقدم </a:t>
            </a:r>
            <a:r>
              <a:rPr lang="ar-DZ" b="1" i="1" dirty="0" err="1" smtClean="0"/>
              <a:t>الى</a:t>
            </a:r>
            <a:r>
              <a:rPr lang="ar-DZ" b="1" i="1" dirty="0" smtClean="0"/>
              <a:t> مكتب الوكالة </a:t>
            </a:r>
            <a:r>
              <a:rPr lang="ar-DZ" b="1" i="1" dirty="0" err="1" smtClean="0"/>
              <a:t>او</a:t>
            </a:r>
            <a:r>
              <a:rPr lang="ar-DZ" b="1" i="1" dirty="0" smtClean="0"/>
              <a:t> يطلب منه الاتصال بالانترنت من منزله ليتم </a:t>
            </a:r>
            <a:r>
              <a:rPr lang="ar-DZ" b="1" i="1" dirty="0" err="1" smtClean="0"/>
              <a:t>اجراء</a:t>
            </a:r>
            <a:r>
              <a:rPr lang="ar-DZ" b="1" i="1" dirty="0" smtClean="0"/>
              <a:t> المقابلة </a:t>
            </a:r>
            <a:r>
              <a:rPr lang="ar-DZ" b="1" i="1" dirty="0" err="1" smtClean="0"/>
              <a:t>و</a:t>
            </a:r>
            <a:r>
              <a:rPr lang="ar-DZ" b="1" i="1" dirty="0" smtClean="0"/>
              <a:t> تسجيلها </a:t>
            </a:r>
            <a:r>
              <a:rPr lang="ar-DZ" b="1" i="1" dirty="0" err="1" smtClean="0"/>
              <a:t>و</a:t>
            </a:r>
            <a:r>
              <a:rPr lang="ar-DZ" b="1" i="1" dirty="0" smtClean="0"/>
              <a:t> من ثم عرضها على الشركة المعنية </a:t>
            </a:r>
            <a:r>
              <a:rPr lang="ar-DZ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DZ" sz="3100" b="1" i="1" dirty="0" smtClean="0">
                <a:solidFill>
                  <a:schemeClr val="accent1"/>
                </a:solidFill>
              </a:rPr>
              <a:t>المبحث الثاني :  </a:t>
            </a:r>
            <a:r>
              <a:rPr lang="ar-DZ" sz="3100" b="1" i="1" dirty="0" err="1" smtClean="0">
                <a:solidFill>
                  <a:schemeClr val="accent1"/>
                </a:solidFill>
              </a:rPr>
              <a:t>اهمية</a:t>
            </a:r>
            <a:r>
              <a:rPr lang="ar-DZ" sz="3100" b="1" i="1" dirty="0" smtClean="0">
                <a:solidFill>
                  <a:schemeClr val="accent1"/>
                </a:solidFill>
              </a:rPr>
              <a:t> مقابلة التوظيف </a:t>
            </a:r>
            <a:r>
              <a:rPr lang="ar-DZ" sz="3100" b="1" i="1" dirty="0" err="1" smtClean="0">
                <a:solidFill>
                  <a:schemeClr val="accent1"/>
                </a:solidFill>
              </a:rPr>
              <a:t>و</a:t>
            </a:r>
            <a:r>
              <a:rPr lang="ar-DZ" sz="3100" b="1" i="1" dirty="0" smtClean="0">
                <a:solidFill>
                  <a:schemeClr val="accent1"/>
                </a:solidFill>
              </a:rPr>
              <a:t> فوائدها</a:t>
            </a: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r">
              <a:buNone/>
            </a:pPr>
            <a:r>
              <a:rPr lang="ar-DZ" sz="2800" b="1" i="1" u="sng" dirty="0" smtClean="0">
                <a:solidFill>
                  <a:schemeClr val="accent1"/>
                </a:solidFill>
              </a:rPr>
              <a:t>المطلب </a:t>
            </a:r>
            <a:r>
              <a:rPr lang="ar-DZ" sz="2800" b="1" i="1" u="sng" dirty="0" err="1" smtClean="0">
                <a:solidFill>
                  <a:schemeClr val="accent1"/>
                </a:solidFill>
              </a:rPr>
              <a:t>الاول</a:t>
            </a:r>
            <a:r>
              <a:rPr lang="ar-DZ" sz="2800" b="1" i="1" u="sng" dirty="0" smtClean="0">
                <a:solidFill>
                  <a:schemeClr val="accent1"/>
                </a:solidFill>
              </a:rPr>
              <a:t> </a:t>
            </a:r>
            <a:r>
              <a:rPr lang="ar-DZ" sz="2800" b="1" i="1" u="sng" dirty="0" smtClean="0"/>
              <a:t>: </a:t>
            </a:r>
            <a:r>
              <a:rPr lang="ar-DZ" sz="2800" b="1" i="1" u="sng" dirty="0" err="1" smtClean="0"/>
              <a:t>اهمية</a:t>
            </a:r>
            <a:r>
              <a:rPr lang="ar-DZ" sz="2800" b="1" i="1" u="sng" dirty="0" smtClean="0"/>
              <a:t> مقابلة التوظيف</a:t>
            </a:r>
          </a:p>
          <a:p>
            <a:pPr algn="r">
              <a:buNone/>
            </a:pPr>
            <a:r>
              <a:rPr lang="ar-DZ" sz="2800" b="1" i="1" u="sng" dirty="0" smtClean="0">
                <a:solidFill>
                  <a:schemeClr val="accent2"/>
                </a:solidFill>
              </a:rPr>
              <a:t>بالنسبة لصاحب العمل </a:t>
            </a:r>
            <a:r>
              <a:rPr lang="ar-DZ" sz="2800" b="1" i="1" u="sng" dirty="0" smtClean="0"/>
              <a:t>:</a:t>
            </a:r>
            <a:r>
              <a:rPr lang="ar-DZ" sz="2800" b="1" i="1" dirty="0" smtClean="0"/>
              <a:t> </a:t>
            </a:r>
            <a:r>
              <a:rPr lang="ar-DZ" sz="2800" b="1" i="1" dirty="0" err="1" smtClean="0"/>
              <a:t>اثناء</a:t>
            </a:r>
            <a:r>
              <a:rPr lang="ar-DZ" sz="2800" b="1" i="1" dirty="0" smtClean="0"/>
              <a:t> المقابلة العمل يمكن لصاحب العمل  جمع المعلومات كاملة عن المرشح الباحث عن العمل حيث تجمع المقابلة معلومات حول الخلفية الثقافية </a:t>
            </a:r>
            <a:r>
              <a:rPr lang="ar-DZ" sz="2800" b="1" i="1" dirty="0" err="1" smtClean="0"/>
              <a:t>و</a:t>
            </a:r>
            <a:r>
              <a:rPr lang="ar-DZ" sz="2800" b="1" i="1" dirty="0" smtClean="0"/>
              <a:t> التعليمية للمرشح </a:t>
            </a:r>
            <a:r>
              <a:rPr lang="ar-DZ" sz="2800" b="1" i="1" dirty="0" err="1" smtClean="0"/>
              <a:t>و</a:t>
            </a:r>
            <a:r>
              <a:rPr lang="ar-DZ" sz="2800" b="1" i="1" dirty="0" smtClean="0"/>
              <a:t> تجربة العمل </a:t>
            </a:r>
            <a:r>
              <a:rPr lang="ar-DZ" sz="2800" b="1" i="1" dirty="0" err="1" smtClean="0"/>
              <a:t>و</a:t>
            </a:r>
            <a:r>
              <a:rPr lang="ar-DZ" sz="2800" b="1" i="1" dirty="0" smtClean="0"/>
              <a:t> حاصل الذكاء </a:t>
            </a:r>
            <a:r>
              <a:rPr lang="ar-DZ" sz="2800" b="1" i="1" dirty="0" err="1" smtClean="0"/>
              <a:t>و</a:t>
            </a:r>
            <a:r>
              <a:rPr lang="ar-DZ" sz="2800" b="1" i="1" dirty="0" smtClean="0"/>
              <a:t> مهارات الاتصال </a:t>
            </a:r>
            <a:r>
              <a:rPr lang="ar-DZ" sz="2800" b="1" i="1" dirty="0" err="1" smtClean="0"/>
              <a:t>و</a:t>
            </a:r>
            <a:r>
              <a:rPr lang="ar-DZ" sz="2800" b="1" i="1" dirty="0" smtClean="0"/>
              <a:t> نوع الشخصية </a:t>
            </a:r>
            <a:r>
              <a:rPr lang="ar-DZ" sz="2800" b="1" i="1" dirty="0" err="1" smtClean="0"/>
              <a:t>و</a:t>
            </a:r>
            <a:r>
              <a:rPr lang="ar-DZ" sz="2800" b="1" i="1" dirty="0" smtClean="0"/>
              <a:t> المصالح </a:t>
            </a:r>
            <a:r>
              <a:rPr lang="ar-DZ" sz="2800" b="1" i="1" dirty="0" err="1" smtClean="0"/>
              <a:t>و</a:t>
            </a:r>
            <a:r>
              <a:rPr lang="ar-DZ" sz="2800" b="1" i="1" dirty="0" smtClean="0"/>
              <a:t> السلوك الاجتماعي </a:t>
            </a:r>
          </a:p>
          <a:p>
            <a:pPr algn="r">
              <a:buNone/>
            </a:pPr>
            <a:r>
              <a:rPr lang="ar-DZ" sz="2800" b="1" i="1" u="sng" dirty="0" smtClean="0">
                <a:solidFill>
                  <a:schemeClr val="accent2"/>
                </a:solidFill>
              </a:rPr>
              <a:t>بالنسبة  لشخص متقدم للوظيفة </a:t>
            </a:r>
            <a:r>
              <a:rPr lang="ar-DZ" sz="2800" b="1" i="1" dirty="0" smtClean="0"/>
              <a:t>: توفر المقابلة فرصة عمل للمرشح الباحث عن عمل حيث تساعد مقدم الطلب على تقديم وجهات نظره </a:t>
            </a:r>
            <a:r>
              <a:rPr lang="ar-DZ" sz="2800" b="1" i="1" dirty="0" err="1" smtClean="0"/>
              <a:t>و</a:t>
            </a:r>
            <a:r>
              <a:rPr lang="ar-DZ" sz="2800" b="1" i="1" dirty="0" smtClean="0"/>
              <a:t> </a:t>
            </a:r>
            <a:r>
              <a:rPr lang="ar-DZ" sz="2800" b="1" i="1" dirty="0" err="1" smtClean="0"/>
              <a:t>ارائه</a:t>
            </a:r>
            <a:r>
              <a:rPr lang="ar-DZ" sz="2800" b="1" i="1" dirty="0" smtClean="0"/>
              <a:t> و </a:t>
            </a:r>
            <a:r>
              <a:rPr lang="ar-DZ" sz="2800" b="1" i="1" dirty="0" err="1" smtClean="0"/>
              <a:t>افكاره</a:t>
            </a:r>
            <a:r>
              <a:rPr lang="ar-DZ" sz="2800" b="1" i="1" dirty="0" smtClean="0"/>
              <a:t> </a:t>
            </a:r>
            <a:r>
              <a:rPr lang="ar-DZ" sz="2800" b="1" i="1" dirty="0" err="1" smtClean="0"/>
              <a:t>الى</a:t>
            </a:r>
            <a:r>
              <a:rPr lang="ar-DZ" sz="2800" b="1" i="1" dirty="0" smtClean="0"/>
              <a:t> صاحب العمل </a:t>
            </a:r>
            <a:r>
              <a:rPr lang="ar-DZ" sz="2800" b="1" i="1" dirty="0" err="1" smtClean="0"/>
              <a:t>و</a:t>
            </a:r>
            <a:r>
              <a:rPr lang="ar-DZ" sz="2800" b="1" i="1" dirty="0" smtClean="0"/>
              <a:t> </a:t>
            </a:r>
            <a:r>
              <a:rPr lang="ar-DZ" sz="2800" b="1" i="1" dirty="0" err="1" smtClean="0"/>
              <a:t>اذا</a:t>
            </a:r>
            <a:r>
              <a:rPr lang="ar-DZ" sz="2800" b="1" i="1" dirty="0" smtClean="0"/>
              <a:t> كان </a:t>
            </a:r>
            <a:r>
              <a:rPr lang="ar-DZ" sz="2800" b="1" i="1" dirty="0" err="1" smtClean="0"/>
              <a:t>اداء</a:t>
            </a:r>
            <a:r>
              <a:rPr lang="ar-DZ" sz="2800" b="1" i="1" dirty="0" smtClean="0"/>
              <a:t> المرشح جيدا في المقابلة </a:t>
            </a:r>
            <a:r>
              <a:rPr lang="ar-DZ" sz="2800" b="1" i="1" dirty="0" err="1" smtClean="0"/>
              <a:t>و</a:t>
            </a:r>
            <a:r>
              <a:rPr lang="ar-DZ" sz="2800" b="1" i="1" dirty="0" smtClean="0"/>
              <a:t> توافق مع توقعات صاحب العمل عندئذ يكون لديه فرصة جيدة لاختيار الوظيفة المنشورة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None/>
            </a:pPr>
            <a:r>
              <a:rPr lang="ar-DZ" dirty="0" smtClean="0"/>
              <a:t>ا</a:t>
            </a:r>
            <a:r>
              <a:rPr lang="ar-DZ" sz="2800" b="1" i="1" dirty="0" smtClean="0"/>
              <a:t>لمرشحون الجدد الذين يبحثون عن عمل يشعرون بالتوتر عموما خلال المقابلات الوظيفية القليلة </a:t>
            </a:r>
            <a:r>
              <a:rPr lang="ar-DZ" sz="2800" b="1" i="1" dirty="0" err="1" smtClean="0"/>
              <a:t>الاولى</a:t>
            </a:r>
            <a:r>
              <a:rPr lang="ar-DZ" sz="2800" b="1" i="1" dirty="0" smtClean="0"/>
              <a:t> و مع ذلك بعد حضور مقابلات متعددة </a:t>
            </a:r>
            <a:r>
              <a:rPr lang="ar-DZ" sz="2800" b="1" i="1" dirty="0" err="1" smtClean="0"/>
              <a:t>فانهم</a:t>
            </a:r>
            <a:r>
              <a:rPr lang="ar-DZ" sz="2800" b="1" i="1" dirty="0" smtClean="0"/>
              <a:t> يطورون الثقة في </a:t>
            </a:r>
            <a:r>
              <a:rPr lang="ar-DZ" sz="2800" b="1" i="1" dirty="0" err="1" smtClean="0"/>
              <a:t>انفسهم</a:t>
            </a:r>
            <a:r>
              <a:rPr lang="ar-DZ" sz="2800" b="1" i="1" dirty="0" smtClean="0"/>
              <a:t> تلقائيا </a:t>
            </a:r>
            <a:r>
              <a:rPr lang="ar-DZ" sz="2800" b="1" i="1" dirty="0" err="1" smtClean="0"/>
              <a:t>و</a:t>
            </a:r>
            <a:r>
              <a:rPr lang="ar-DZ" sz="2800" b="1" i="1" dirty="0" smtClean="0"/>
              <a:t> مع تزايد الخبرة </a:t>
            </a:r>
            <a:r>
              <a:rPr lang="ar-DZ" sz="2800" b="1" i="1" dirty="0" err="1" smtClean="0"/>
              <a:t>و</a:t>
            </a:r>
            <a:r>
              <a:rPr lang="ar-DZ" sz="2800" b="1" i="1" dirty="0" smtClean="0"/>
              <a:t> يطورون اللاوعي المهارات </a:t>
            </a:r>
            <a:r>
              <a:rPr lang="ar-DZ" sz="2800" b="1" i="1" dirty="0" err="1" smtClean="0"/>
              <a:t>و</a:t>
            </a:r>
            <a:r>
              <a:rPr lang="ar-DZ" sz="2800" b="1" i="1" dirty="0" smtClean="0"/>
              <a:t> بالتالي فان المقابلات الروتينية تطوير الثقة في المرشحين الباحثين عن عمل </a:t>
            </a:r>
            <a:r>
              <a:rPr lang="ar-DZ" sz="2800" b="1" i="1" dirty="0" err="1" smtClean="0"/>
              <a:t>و</a:t>
            </a:r>
            <a:r>
              <a:rPr lang="ar-DZ" sz="2800" b="1" i="1" dirty="0" smtClean="0"/>
              <a:t> تعزيز معنوياتهم </a:t>
            </a:r>
            <a:endParaRPr lang="fr-FR" sz="2800" b="1" i="1" dirty="0"/>
          </a:p>
        </p:txBody>
      </p:sp>
      <p:sp>
        <p:nvSpPr>
          <p:cNvPr id="4" name="Rectangle 3"/>
          <p:cNvSpPr/>
          <p:nvPr/>
        </p:nvSpPr>
        <p:spPr>
          <a:xfrm>
            <a:off x="1928794" y="4143380"/>
            <a:ext cx="68580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None/>
            </a:pPr>
            <a:r>
              <a:rPr lang="ar-DZ" sz="2400" b="1" u="sng" dirty="0" smtClean="0">
                <a:solidFill>
                  <a:schemeClr val="accent1"/>
                </a:solidFill>
              </a:rPr>
              <a:t>المطلب الثاني : </a:t>
            </a:r>
            <a:r>
              <a:rPr lang="ar-DZ" sz="2400" b="1" u="sng" dirty="0" smtClean="0"/>
              <a:t>فوائد مقابلة التوظيف</a:t>
            </a:r>
            <a:r>
              <a:rPr lang="ar-DZ" sz="2400" u="sng" dirty="0" smtClean="0"/>
              <a:t> 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2400" b="1" i="1" dirty="0" smtClean="0"/>
              <a:t> تعتبر المرحلة </a:t>
            </a:r>
            <a:r>
              <a:rPr lang="ar-DZ" sz="2400" b="1" i="1" dirty="0" err="1" smtClean="0"/>
              <a:t>الاخيرة</a:t>
            </a:r>
            <a:r>
              <a:rPr lang="ar-DZ" sz="2400" b="1" i="1" dirty="0" smtClean="0"/>
              <a:t> للحصول على الوظيفة 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2400" b="1" i="1" dirty="0" smtClean="0"/>
              <a:t> هي فرصة لكل من المتقدم للوظيفة </a:t>
            </a:r>
            <a:r>
              <a:rPr lang="ar-DZ" sz="2400" b="1" i="1" dirty="0" err="1" smtClean="0"/>
              <a:t>و</a:t>
            </a:r>
            <a:r>
              <a:rPr lang="ar-DZ" sz="2400" b="1" i="1" dirty="0" smtClean="0"/>
              <a:t> للمدير </a:t>
            </a:r>
            <a:r>
              <a:rPr lang="ar-DZ" sz="2400" b="1" i="1" dirty="0" err="1" smtClean="0"/>
              <a:t>او</a:t>
            </a:r>
            <a:r>
              <a:rPr lang="ar-DZ" sz="2400" b="1" i="1" dirty="0" smtClean="0"/>
              <a:t> صاحب العمل للتعرف على بعضهما البعض بشكل </a:t>
            </a:r>
            <a:r>
              <a:rPr lang="ar-DZ" sz="2400" b="1" i="1" dirty="0" err="1" smtClean="0"/>
              <a:t>افضل</a:t>
            </a:r>
            <a:r>
              <a:rPr lang="ar-DZ" sz="2400" b="1" i="1" dirty="0" smtClean="0"/>
              <a:t> 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2400" b="1" i="1" dirty="0" smtClean="0"/>
              <a:t> يمكن للمتقدم من خلالها التعرف على البيئة التي سيعمل  فيها </a:t>
            </a:r>
            <a:r>
              <a:rPr lang="ar-DZ" sz="2400" b="1" i="1" dirty="0" err="1" smtClean="0"/>
              <a:t>و</a:t>
            </a:r>
            <a:r>
              <a:rPr lang="ar-DZ" sz="2400" b="1" i="1" dirty="0" smtClean="0"/>
              <a:t> فريق العمل الذي سيصبح جزءا منه في حال حصل على الوظيفة 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2400" b="1" i="1" dirty="0" smtClean="0"/>
              <a:t> تتيح  للمتقدم معاينة ما </a:t>
            </a:r>
            <a:r>
              <a:rPr lang="ar-DZ" sz="2400" b="1" i="1" dirty="0" err="1" smtClean="0"/>
              <a:t>اذا</a:t>
            </a:r>
            <a:r>
              <a:rPr lang="ar-DZ" sz="2400" b="1" i="1" dirty="0" smtClean="0"/>
              <a:t> كانت الوظيفة </a:t>
            </a:r>
            <a:r>
              <a:rPr lang="ar-DZ" sz="2400" b="1" i="1" dirty="0" err="1" smtClean="0"/>
              <a:t>و</a:t>
            </a:r>
            <a:r>
              <a:rPr lang="ar-DZ" sz="2400" b="1" i="1" dirty="0" smtClean="0"/>
              <a:t> بيئتها مناسبة له </a:t>
            </a:r>
            <a:r>
              <a:rPr lang="ar-DZ" sz="2400" b="1" i="1" dirty="0" err="1" smtClean="0"/>
              <a:t>ام</a:t>
            </a:r>
            <a:r>
              <a:rPr lang="ar-DZ" sz="2400" b="1" i="1" dirty="0" smtClean="0"/>
              <a:t> لا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DZ" b="1" i="1" u="sng" dirty="0" smtClean="0">
                <a:solidFill>
                  <a:schemeClr val="accent2"/>
                </a:solidFill>
              </a:rPr>
              <a:t>المبحث الثالث : كيفية تهيئة النفس للمقابلات التوظيف </a:t>
            </a:r>
            <a:r>
              <a:rPr lang="ar-DZ" b="1" i="1" u="sng" dirty="0" err="1" smtClean="0">
                <a:solidFill>
                  <a:schemeClr val="accent2"/>
                </a:solidFill>
              </a:rPr>
              <a:t>و</a:t>
            </a:r>
            <a:r>
              <a:rPr lang="ar-DZ" b="1" i="1" u="sng" dirty="0" smtClean="0">
                <a:solidFill>
                  <a:schemeClr val="accent2"/>
                </a:solidFill>
              </a:rPr>
              <a:t> الغرض منها </a:t>
            </a:r>
            <a:endParaRPr lang="fr-FR" b="1" i="1" u="sng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None/>
            </a:pPr>
            <a:r>
              <a:rPr lang="ar-DZ" sz="2800" b="1" i="1" u="sng" dirty="0" smtClean="0">
                <a:solidFill>
                  <a:schemeClr val="accent2"/>
                </a:solidFill>
              </a:rPr>
              <a:t>المطلب </a:t>
            </a:r>
            <a:r>
              <a:rPr lang="ar-DZ" sz="2800" b="1" i="1" u="sng" dirty="0" err="1" smtClean="0">
                <a:solidFill>
                  <a:schemeClr val="accent2"/>
                </a:solidFill>
              </a:rPr>
              <a:t>الاول</a:t>
            </a:r>
            <a:r>
              <a:rPr lang="ar-DZ" sz="2800" b="1" i="1" u="sng" dirty="0" smtClean="0">
                <a:solidFill>
                  <a:schemeClr val="accent2"/>
                </a:solidFill>
              </a:rPr>
              <a:t> : </a:t>
            </a:r>
            <a:r>
              <a:rPr lang="ar-DZ" sz="2800" b="1" i="1" dirty="0" smtClean="0"/>
              <a:t>كيفية تهيئة النفس للمقابلة التوظيف</a:t>
            </a:r>
          </a:p>
          <a:p>
            <a:pPr algn="r" rtl="1">
              <a:buFont typeface="Wingdings" pitchFamily="2" charset="2"/>
              <a:buChar char="Ø"/>
            </a:pPr>
            <a:r>
              <a:rPr lang="ar-DZ" sz="2800" b="1" i="1" dirty="0" smtClean="0"/>
              <a:t> اختر اللباس المناسب </a:t>
            </a:r>
          </a:p>
          <a:p>
            <a:pPr algn="r" rtl="1">
              <a:buFont typeface="Wingdings" pitchFamily="2" charset="2"/>
              <a:buChar char="Ø"/>
            </a:pPr>
            <a:r>
              <a:rPr lang="ar-DZ" sz="2800" b="1" i="1" dirty="0" smtClean="0"/>
              <a:t>قم </a:t>
            </a:r>
            <a:r>
              <a:rPr lang="ar-DZ" sz="2800" b="1" i="1" dirty="0" err="1" smtClean="0"/>
              <a:t>باجراء</a:t>
            </a:r>
            <a:r>
              <a:rPr lang="ar-DZ" sz="2800" b="1" i="1" dirty="0" smtClean="0"/>
              <a:t> بحث حول الشركة </a:t>
            </a:r>
          </a:p>
          <a:p>
            <a:pPr algn="r" rtl="1">
              <a:buFont typeface="Wingdings" pitchFamily="2" charset="2"/>
              <a:buChar char="Ø"/>
            </a:pPr>
            <a:r>
              <a:rPr lang="ar-DZ" sz="2800" b="1" i="1" dirty="0" smtClean="0"/>
              <a:t>استخدام كلمات بحكمة </a:t>
            </a:r>
          </a:p>
          <a:p>
            <a:pPr algn="r" rtl="1">
              <a:buFont typeface="Wingdings" pitchFamily="2" charset="2"/>
              <a:buChar char="Ø"/>
            </a:pPr>
            <a:r>
              <a:rPr lang="ar-DZ" sz="2800" b="1" i="1" dirty="0" smtClean="0"/>
              <a:t>تركيز على لغة الجسد</a:t>
            </a:r>
          </a:p>
          <a:p>
            <a:pPr algn="r" rtl="1">
              <a:buFont typeface="Wingdings" pitchFamily="2" charset="2"/>
              <a:buChar char="Ø"/>
            </a:pPr>
            <a:r>
              <a:rPr lang="ar-DZ" sz="2800" b="1" i="1" dirty="0" smtClean="0"/>
              <a:t>تدرب جيدا على </a:t>
            </a:r>
            <a:r>
              <a:rPr lang="ar-DZ" sz="2800" b="1" i="1" dirty="0" err="1" smtClean="0"/>
              <a:t>اسئلة</a:t>
            </a:r>
            <a:r>
              <a:rPr lang="ar-DZ" sz="2800" b="1" i="1" dirty="0" smtClean="0"/>
              <a:t> المقابلة </a:t>
            </a:r>
          </a:p>
          <a:p>
            <a:pPr algn="r" rtl="1">
              <a:buFont typeface="Wingdings" pitchFamily="2" charset="2"/>
              <a:buChar char="Ø"/>
            </a:pPr>
            <a:r>
              <a:rPr lang="ar-DZ" sz="2800" b="1" i="1" dirty="0" smtClean="0"/>
              <a:t>و في </a:t>
            </a:r>
            <a:r>
              <a:rPr lang="ar-DZ" sz="2800" b="1" i="1" dirty="0" err="1" smtClean="0"/>
              <a:t>الاخير</a:t>
            </a:r>
            <a:r>
              <a:rPr lang="ar-DZ" sz="2800" b="1" i="1" dirty="0" smtClean="0"/>
              <a:t> لا تنس </a:t>
            </a:r>
            <a:r>
              <a:rPr lang="ar-DZ" sz="2800" b="1" i="1" dirty="0" err="1" smtClean="0"/>
              <a:t>ان</a:t>
            </a:r>
            <a:r>
              <a:rPr lang="ar-DZ" sz="2800" b="1" i="1" dirty="0" smtClean="0"/>
              <a:t> تطرح </a:t>
            </a:r>
            <a:r>
              <a:rPr lang="ar-DZ" sz="2800" b="1" i="1" dirty="0" err="1" smtClean="0"/>
              <a:t>اسئلتك</a:t>
            </a:r>
            <a:r>
              <a:rPr lang="ar-DZ" sz="2800" b="1" i="1" dirty="0" smtClean="0"/>
              <a:t> في حالة الشخص الذي يقابلك قال </a:t>
            </a:r>
            <a:r>
              <a:rPr lang="ar-DZ" sz="2800" b="1" i="1" dirty="0" err="1" smtClean="0"/>
              <a:t>لك</a:t>
            </a:r>
            <a:r>
              <a:rPr lang="ar-DZ" sz="2800" b="1" i="1" dirty="0" smtClean="0"/>
              <a:t> </a:t>
            </a:r>
            <a:r>
              <a:rPr lang="ar-DZ" sz="2800" b="1" i="1" dirty="0" err="1" smtClean="0"/>
              <a:t>ان</a:t>
            </a:r>
            <a:r>
              <a:rPr lang="ar-DZ" sz="2800" b="1" i="1" dirty="0" smtClean="0"/>
              <a:t> كان لديك </a:t>
            </a:r>
            <a:r>
              <a:rPr lang="ar-DZ" sz="2800" b="1" i="1" dirty="0" err="1" smtClean="0"/>
              <a:t>اي</a:t>
            </a:r>
            <a:r>
              <a:rPr lang="ar-DZ" sz="2800" b="1" i="1" dirty="0" smtClean="0"/>
              <a:t> استفسارات فحاول </a:t>
            </a:r>
            <a:r>
              <a:rPr lang="ar-DZ" sz="2800" b="1" i="1" dirty="0" err="1" smtClean="0"/>
              <a:t>ان</a:t>
            </a:r>
            <a:r>
              <a:rPr lang="ar-DZ" sz="2800" b="1" i="1" dirty="0" smtClean="0"/>
              <a:t> تطرحها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DZ" u="sng" dirty="0" smtClean="0">
                <a:solidFill>
                  <a:schemeClr val="accent2"/>
                </a:solidFill>
              </a:rPr>
              <a:t>المبحث الرابع : </a:t>
            </a:r>
            <a:r>
              <a:rPr lang="ar-DZ" u="sng" dirty="0" err="1" smtClean="0">
                <a:solidFill>
                  <a:schemeClr val="accent2"/>
                </a:solidFill>
              </a:rPr>
              <a:t>الاسئلة</a:t>
            </a:r>
            <a:r>
              <a:rPr lang="ar-DZ" u="sng" dirty="0" smtClean="0">
                <a:solidFill>
                  <a:schemeClr val="accent2"/>
                </a:solidFill>
              </a:rPr>
              <a:t> التي </a:t>
            </a:r>
            <a:r>
              <a:rPr lang="ar-DZ" u="sng" dirty="0" err="1" smtClean="0">
                <a:solidFill>
                  <a:schemeClr val="accent2"/>
                </a:solidFill>
              </a:rPr>
              <a:t>تسئل</a:t>
            </a:r>
            <a:r>
              <a:rPr lang="ar-DZ" u="sng" dirty="0" smtClean="0">
                <a:solidFill>
                  <a:schemeClr val="accent2"/>
                </a:solidFill>
              </a:rPr>
              <a:t> في مقابلة التوظيف  </a:t>
            </a:r>
            <a:endParaRPr lang="fr-FR" u="sng" dirty="0">
              <a:solidFill>
                <a:schemeClr val="accent2"/>
              </a:solidFill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2800" b="1" i="1" dirty="0" err="1" smtClean="0"/>
                        <a:t>الاسئلة</a:t>
                      </a:r>
                      <a:r>
                        <a:rPr lang="ar-DZ" sz="2800" b="1" i="1" baseline="0" dirty="0" smtClean="0"/>
                        <a:t> </a:t>
                      </a:r>
                      <a:endParaRPr lang="fr-FR" sz="28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2800" b="1" dirty="0" smtClean="0"/>
                        <a:t>من </a:t>
                      </a:r>
                      <a:r>
                        <a:rPr lang="ar-DZ" sz="2800" b="1" dirty="0" err="1" smtClean="0"/>
                        <a:t>انت</a:t>
                      </a:r>
                      <a:r>
                        <a:rPr lang="ar-DZ" sz="2800" b="1" dirty="0" smtClean="0"/>
                        <a:t> و اخبرني عن نفسك ؟</a:t>
                      </a:r>
                      <a:endParaRPr lang="fr-FR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2800" b="1" dirty="0" smtClean="0"/>
                        <a:t>ماذا تريد منى الوظيفة ؟</a:t>
                      </a:r>
                      <a:endParaRPr lang="fr-FR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/>
                        <a:t>لماذا تريد العمل في هذه الشركة بالتحديد ؟</a:t>
                      </a:r>
                      <a:endParaRPr lang="fr-F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2800" b="1" dirty="0" smtClean="0"/>
                        <a:t>لماذا يجب علينا توظيفك ؟</a:t>
                      </a:r>
                      <a:endParaRPr lang="fr-FR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2800" b="1" dirty="0" smtClean="0"/>
                        <a:t>ما </a:t>
                      </a:r>
                      <a:r>
                        <a:rPr lang="ar-DZ" sz="2800" b="1" dirty="0" err="1" smtClean="0"/>
                        <a:t>اعظم</a:t>
                      </a:r>
                      <a:r>
                        <a:rPr lang="ar-DZ" sz="2800" b="1" dirty="0" smtClean="0"/>
                        <a:t> انجازاتك</a:t>
                      </a:r>
                      <a:r>
                        <a:rPr lang="ar-DZ" sz="2800" b="1" baseline="0" dirty="0" smtClean="0"/>
                        <a:t> ؟</a:t>
                      </a:r>
                      <a:endParaRPr lang="fr-FR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2800" b="1" dirty="0" smtClean="0"/>
                        <a:t>لماذا تركت وظيفتك ؟</a:t>
                      </a:r>
                      <a:endParaRPr lang="fr-FR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err="1" smtClean="0"/>
                        <a:t>ماهي</a:t>
                      </a:r>
                      <a:r>
                        <a:rPr lang="ar-DZ" sz="2400" b="1" dirty="0" smtClean="0"/>
                        <a:t> </a:t>
                      </a:r>
                      <a:r>
                        <a:rPr lang="ar-DZ" sz="2400" b="1" dirty="0" err="1" smtClean="0"/>
                        <a:t>اهدافك</a:t>
                      </a:r>
                      <a:r>
                        <a:rPr lang="ar-DZ" sz="2400" b="1" dirty="0" smtClean="0"/>
                        <a:t> المستقبلية؟</a:t>
                      </a:r>
                      <a:endParaRPr lang="fr-FR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219</TotalTime>
  <Words>680</Words>
  <Application>Microsoft Office PowerPoint</Application>
  <PresentationFormat>Affichage à l'écran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Franklin Gothic Book</vt:lpstr>
      <vt:lpstr>Perpetua</vt:lpstr>
      <vt:lpstr>Tahoma</vt:lpstr>
      <vt:lpstr>Times New Roman</vt:lpstr>
      <vt:lpstr>Wingdings</vt:lpstr>
      <vt:lpstr>Wingdings 2</vt:lpstr>
      <vt:lpstr>Capitaux</vt:lpstr>
      <vt:lpstr>مقابلات التوظيف  </vt:lpstr>
      <vt:lpstr>Présentation PowerPoint</vt:lpstr>
      <vt:lpstr>Présentation PowerPoint</vt:lpstr>
      <vt:lpstr>Présentation PowerPoint</vt:lpstr>
      <vt:lpstr>Présentation PowerPoint</vt:lpstr>
      <vt:lpstr>المبحث الثاني :  اهمية مقابلة التوظيف و فوائدها </vt:lpstr>
      <vt:lpstr>Présentation PowerPoint</vt:lpstr>
      <vt:lpstr>المبحث الثالث : كيفية تهيئة النفس للمقابلات التوظيف و الغرض منها </vt:lpstr>
      <vt:lpstr>المبحث الرابع : الاسئلة التي تسئل في مقابلة التوظيف  </vt:lpstr>
      <vt:lpstr>الخاتمة 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بحث حول :مقابلات التوظيف</dc:title>
  <dc:creator>geurti</dc:creator>
  <cp:lastModifiedBy>MicroSoft</cp:lastModifiedBy>
  <cp:revision>28</cp:revision>
  <dcterms:created xsi:type="dcterms:W3CDTF">2021-11-05T12:40:44Z</dcterms:created>
  <dcterms:modified xsi:type="dcterms:W3CDTF">2024-04-13T16:21:36Z</dcterms:modified>
</cp:coreProperties>
</file>