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2" r:id="rId2"/>
    <p:sldId id="260" r:id="rId3"/>
    <p:sldId id="271" r:id="rId4"/>
    <p:sldId id="272" r:id="rId5"/>
    <p:sldId id="273"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1" d="100"/>
          <a:sy n="111" d="100"/>
        </p:scale>
        <p:origin x="55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GB"/>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GB"/>
          </a:p>
        </p:txBody>
      </p:sp>
      <p:sp>
        <p:nvSpPr>
          <p:cNvPr id="4" name="Espace réservé de la date 3"/>
          <p:cNvSpPr>
            <a:spLocks noGrp="1"/>
          </p:cNvSpPr>
          <p:nvPr>
            <p:ph type="dt" sz="half" idx="10"/>
          </p:nvPr>
        </p:nvSpPr>
        <p:spPr/>
        <p:txBody>
          <a:body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4015338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2440081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en-GB"/>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2636657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637103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GB"/>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4040011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fld id="{071CB23B-CD58-4287-A8BE-0F75B91F561D}" type="datetimeFigureOut">
              <a:rPr lang="en-GB" smtClean="0"/>
              <a:t>15/03/2025</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108025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en-GB"/>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fld id="{071CB23B-CD58-4287-A8BE-0F75B91F561D}" type="datetimeFigureOut">
              <a:rPr lang="en-GB" smtClean="0"/>
              <a:t>15/03/2025</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2416556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e la date 2"/>
          <p:cNvSpPr>
            <a:spLocks noGrp="1"/>
          </p:cNvSpPr>
          <p:nvPr>
            <p:ph type="dt" sz="half" idx="10"/>
          </p:nvPr>
        </p:nvSpPr>
        <p:spPr/>
        <p:txBody>
          <a:bodyPr/>
          <a:lstStyle/>
          <a:p>
            <a:fld id="{071CB23B-CD58-4287-A8BE-0F75B91F561D}" type="datetimeFigureOut">
              <a:rPr lang="en-GB" smtClean="0"/>
              <a:t>15/03/2025</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64915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71CB23B-CD58-4287-A8BE-0F75B91F561D}" type="datetimeFigureOut">
              <a:rPr lang="en-GB" smtClean="0"/>
              <a:t>15/03/2025</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297497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GB"/>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71CB23B-CD58-4287-A8BE-0F75B91F561D}" type="datetimeFigureOut">
              <a:rPr lang="en-GB" smtClean="0"/>
              <a:t>15/03/2025</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63856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GB"/>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71CB23B-CD58-4287-A8BE-0F75B91F561D}" type="datetimeFigureOut">
              <a:rPr lang="en-GB" smtClean="0"/>
              <a:t>15/03/2025</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3951734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GB"/>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F9E3F-DDEC-44B6-BCC8-25E33F6E6BB8}" type="slidenum">
              <a:rPr lang="en-GB" smtClean="0"/>
              <a:t>‹N°›</a:t>
            </a:fld>
            <a:endParaRPr lang="en-GB"/>
          </a:p>
        </p:txBody>
      </p:sp>
    </p:spTree>
    <p:extLst>
      <p:ext uri="{BB962C8B-B14F-4D97-AF65-F5344CB8AC3E}">
        <p14:creationId xmlns:p14="http://schemas.microsoft.com/office/powerpoint/2010/main" val="1937563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ord Clouds show just what the priorities are in NPPF | Decisions,  Decisions, Decisions"/>
          <p:cNvPicPr>
            <a:picLocks noChangeAspect="1" noChangeArrowheads="1"/>
          </p:cNvPicPr>
          <p:nvPr/>
        </p:nvPicPr>
        <p:blipFill rotWithShape="1">
          <a:blip r:embed="rId2">
            <a:extLst>
              <a:ext uri="{28A0092B-C50C-407E-A947-70E740481C1C}">
                <a14:useLocalDpi xmlns:a14="http://schemas.microsoft.com/office/drawing/2010/main" val="0"/>
              </a:ext>
            </a:extLst>
          </a:blip>
          <a:srcRect t="13417" b="6366"/>
          <a:stretch/>
        </p:blipFill>
        <p:spPr bwMode="auto">
          <a:xfrm>
            <a:off x="974785" y="1656273"/>
            <a:ext cx="9808234" cy="423557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805130" y="530682"/>
            <a:ext cx="9632832" cy="655244"/>
          </a:xfrm>
          <a:prstGeom prst="rect">
            <a:avLst/>
          </a:prstGeom>
        </p:spPr>
        <p:txBody>
          <a:bodyPr wrap="square">
            <a:spAutoFit/>
          </a:bodyPr>
          <a:lstStyle/>
          <a:p>
            <a:pPr fontAlgn="base">
              <a:lnSpc>
                <a:spcPct val="107000"/>
              </a:lnSpc>
              <a:spcAft>
                <a:spcPts val="1200"/>
              </a:spcAft>
            </a:pPr>
            <a:r>
              <a:rPr lang="fr-FR" sz="3600" b="1" kern="0"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English </a:t>
            </a:r>
            <a:r>
              <a:rPr lang="fr-FR" sz="3600" b="1" kern="0" dirty="0">
                <a:solidFill>
                  <a:srgbClr val="FF0000"/>
                </a:solidFill>
                <a:latin typeface="Arial" panose="020B0604020202020204" pitchFamily="34" charset="0"/>
                <a:ea typeface="Times New Roman" panose="02020603050405020304" pitchFamily="18" charset="0"/>
                <a:cs typeface="Arial" panose="020B0604020202020204" pitchFamily="34" charset="0"/>
              </a:rPr>
              <a:t>for </a:t>
            </a:r>
            <a:r>
              <a:rPr lang="fr-FR" sz="3600" b="1" kern="0" dirty="0" err="1">
                <a:solidFill>
                  <a:srgbClr val="FF0000"/>
                </a:solidFill>
                <a:latin typeface="Arial" panose="020B0604020202020204" pitchFamily="34" charset="0"/>
                <a:ea typeface="Times New Roman" panose="02020603050405020304" pitchFamily="18" charset="0"/>
                <a:cs typeface="Arial" panose="020B0604020202020204" pitchFamily="34" charset="0"/>
              </a:rPr>
              <a:t>Urban</a:t>
            </a:r>
            <a:r>
              <a:rPr lang="fr-FR" sz="3600" b="1" kern="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fr-FR" sz="3600" b="1" kern="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a:t>
            </a:r>
            <a:r>
              <a:rPr lang="fr-FR" sz="3600" b="1" kern="0" dirty="0" err="1" smtClean="0">
                <a:solidFill>
                  <a:srgbClr val="FF0000"/>
                </a:solidFill>
                <a:latin typeface="Arial" panose="020B0604020202020204" pitchFamily="34" charset="0"/>
                <a:ea typeface="Times New Roman" panose="02020603050405020304" pitchFamily="18" charset="0"/>
                <a:cs typeface="Arial" panose="020B0604020202020204" pitchFamily="34" charset="0"/>
              </a:rPr>
              <a:t>echnic</a:t>
            </a:r>
            <a:r>
              <a:rPr lang="fr-FR" sz="3600" b="1" kern="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 Management</a:t>
            </a:r>
            <a:endParaRPr lang="fr-FR" sz="44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8850695" y="6178103"/>
            <a:ext cx="2484413" cy="355803"/>
          </a:xfrm>
          <a:prstGeom prst="rect">
            <a:avLst/>
          </a:prstGeom>
        </p:spPr>
        <p:txBody>
          <a:bodyPr wrap="square">
            <a:spAutoFit/>
          </a:bodyPr>
          <a:lstStyle/>
          <a:p>
            <a:pPr fontAlgn="base">
              <a:lnSpc>
                <a:spcPct val="107000"/>
              </a:lnSpc>
              <a:spcAft>
                <a:spcPts val="1200"/>
              </a:spcAft>
            </a:pPr>
            <a:r>
              <a:rPr lang="fr-FR" sz="1600" b="1" kern="0"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Dr Hamza Benacer</a:t>
            </a:r>
            <a:endParaRPr lang="fr-FR" sz="20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94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151" y="253373"/>
            <a:ext cx="11591026" cy="1574149"/>
          </a:xfrm>
          <a:prstGeom prst="rect">
            <a:avLst/>
          </a:prstGeom>
        </p:spPr>
        <p:txBody>
          <a:bodyPr wrap="square">
            <a:spAutoFit/>
          </a:bodyPr>
          <a:lstStyle/>
          <a:p>
            <a:pPr fontAlgn="base">
              <a:lnSpc>
                <a:spcPct val="107000"/>
              </a:lnSpc>
              <a:spcAft>
                <a:spcPts val="0"/>
              </a:spcAft>
            </a:pPr>
            <a:r>
              <a:rPr lang="en-GB"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“The essence of urban planning transcends the mere layout of cities. It delves deep into fostering public spaces that promote community interactions, facilitating areas that blend diverse backgrounds, and ensuring that the residential areas are conducive to the well-being of its inhabitants. Through the ages, the design of cities has mirrored the cultural, social, and economic priorities of societies. The very infrastructure of a city can either promote social inclusivity or lead to </a:t>
            </a:r>
            <a:r>
              <a:rPr lang="en-GB"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segregation</a:t>
            </a:r>
            <a:r>
              <a:rPr lang="en-GB"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impacting the very fabric of societal interactions.”</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158151" y="3644127"/>
            <a:ext cx="6096000" cy="1277786"/>
          </a:xfrm>
          <a:prstGeom prst="rect">
            <a:avLst/>
          </a:prstGeom>
        </p:spPr>
        <p:txBody>
          <a:bodyPr>
            <a:spAutoFit/>
          </a:bodyPr>
          <a:lstStyle/>
          <a:p>
            <a:pPr fontAlgn="base">
              <a:lnSpc>
                <a:spcPct val="107000"/>
              </a:lnSpc>
              <a:spcAft>
                <a:spcPts val="0"/>
              </a:spcAft>
            </a:pPr>
            <a:r>
              <a:rPr lang="fr-FR" b="1" kern="0" dirty="0" smtClean="0">
                <a:effectLst/>
                <a:ea typeface="Times New Roman" panose="02020603050405020304" pitchFamily="18" charset="0"/>
                <a:cs typeface="Arial" panose="020B0604020202020204" pitchFamily="34" charset="0"/>
              </a:rPr>
              <a:t>Termes essentiels </a:t>
            </a:r>
            <a:endParaRPr lang="fr-FR" sz="2400" kern="100" dirty="0" smtClean="0">
              <a:effectLst/>
              <a:ea typeface="Calibri" panose="020F0502020204030204" pitchFamily="34" charset="0"/>
              <a:cs typeface="Arial" panose="020B0604020202020204" pitchFamily="34" charset="0"/>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fr-FR" b="1" kern="0" dirty="0">
                <a:solidFill>
                  <a:srgbClr val="FF0000"/>
                </a:solidFill>
                <a:ea typeface="Times New Roman" panose="02020603050405020304" pitchFamily="18" charset="0"/>
                <a:cs typeface="Arial" panose="020B0604020202020204" pitchFamily="34" charset="0"/>
              </a:rPr>
              <a:t>P</a:t>
            </a:r>
            <a:r>
              <a:rPr lang="fr-FR" b="1" kern="0" dirty="0" smtClean="0">
                <a:solidFill>
                  <a:srgbClr val="FF0000"/>
                </a:solidFill>
                <a:effectLst/>
                <a:ea typeface="Times New Roman" panose="02020603050405020304" pitchFamily="18" charset="0"/>
                <a:cs typeface="Arial" panose="020B0604020202020204" pitchFamily="34" charset="0"/>
              </a:rPr>
              <a:t>ublic </a:t>
            </a:r>
            <a:r>
              <a:rPr lang="fr-FR" b="1" kern="0" dirty="0" err="1" smtClean="0">
                <a:solidFill>
                  <a:srgbClr val="FF0000"/>
                </a:solidFill>
                <a:effectLst/>
                <a:ea typeface="Times New Roman" panose="02020603050405020304" pitchFamily="18" charset="0"/>
                <a:cs typeface="Arial" panose="020B0604020202020204" pitchFamily="34" charset="0"/>
              </a:rPr>
              <a:t>space</a:t>
            </a:r>
            <a:r>
              <a:rPr lang="fr-FR" kern="0" dirty="0" smtClean="0">
                <a:solidFill>
                  <a:srgbClr val="424343"/>
                </a:solidFill>
                <a:effectLst/>
                <a:ea typeface="Times New Roman" panose="02020603050405020304" pitchFamily="18" charset="0"/>
                <a:cs typeface="Arial" panose="020B0604020202020204" pitchFamily="34" charset="0"/>
              </a:rPr>
              <a:t> (espace public) </a:t>
            </a:r>
            <a:endParaRPr lang="fr-FR" sz="2400" kern="100" dirty="0" smtClean="0">
              <a:effectLst/>
              <a:ea typeface="Calibri" panose="020F0502020204030204" pitchFamily="34" charset="0"/>
              <a:cs typeface="Arial" panose="020B0604020202020204" pitchFamily="34" charset="0"/>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fr-FR" b="1" kern="0" dirty="0" err="1">
                <a:solidFill>
                  <a:srgbClr val="FF0000"/>
                </a:solidFill>
                <a:ea typeface="Times New Roman" panose="02020603050405020304" pitchFamily="18" charset="0"/>
                <a:cs typeface="Arial" panose="020B0604020202020204" pitchFamily="34" charset="0"/>
              </a:rPr>
              <a:t>R</a:t>
            </a:r>
            <a:r>
              <a:rPr lang="fr-FR" b="1" kern="0" dirty="0" err="1" smtClean="0">
                <a:solidFill>
                  <a:srgbClr val="FF0000"/>
                </a:solidFill>
                <a:effectLst/>
                <a:ea typeface="Times New Roman" panose="02020603050405020304" pitchFamily="18" charset="0"/>
                <a:cs typeface="Arial" panose="020B0604020202020204" pitchFamily="34" charset="0"/>
              </a:rPr>
              <a:t>esidential</a:t>
            </a:r>
            <a:r>
              <a:rPr lang="fr-FR" b="1" kern="0" dirty="0" smtClean="0">
                <a:solidFill>
                  <a:srgbClr val="FF0000"/>
                </a:solidFill>
                <a:effectLst/>
                <a:ea typeface="Times New Roman" panose="02020603050405020304" pitchFamily="18" charset="0"/>
                <a:cs typeface="Arial" panose="020B0604020202020204" pitchFamily="34" charset="0"/>
              </a:rPr>
              <a:t> area</a:t>
            </a:r>
            <a:r>
              <a:rPr lang="fr-FR" b="1" kern="0" dirty="0" smtClean="0">
                <a:solidFill>
                  <a:srgbClr val="424343"/>
                </a:solidFill>
                <a:effectLst/>
                <a:ea typeface="Times New Roman" panose="02020603050405020304" pitchFamily="18" charset="0"/>
                <a:cs typeface="Arial" panose="020B0604020202020204" pitchFamily="34" charset="0"/>
              </a:rPr>
              <a:t> </a:t>
            </a:r>
            <a:r>
              <a:rPr lang="fr-FR" kern="0" dirty="0" smtClean="0">
                <a:solidFill>
                  <a:srgbClr val="424343"/>
                </a:solidFill>
                <a:effectLst/>
                <a:ea typeface="Times New Roman" panose="02020603050405020304" pitchFamily="18" charset="0"/>
                <a:cs typeface="Arial" panose="020B0604020202020204" pitchFamily="34" charset="0"/>
              </a:rPr>
              <a:t>(zone résidentielle)</a:t>
            </a:r>
            <a:endParaRPr lang="fr-FR" sz="2400" kern="100" dirty="0" smtClean="0">
              <a:effectLst/>
              <a:ea typeface="Calibri" panose="020F0502020204030204" pitchFamily="34" charset="0"/>
              <a:cs typeface="Arial" panose="020B0604020202020204" pitchFamily="34" charset="0"/>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fr-FR" b="1" kern="0" dirty="0">
                <a:solidFill>
                  <a:srgbClr val="FF0000"/>
                </a:solidFill>
                <a:ea typeface="Times New Roman" panose="02020603050405020304" pitchFamily="18" charset="0"/>
                <a:cs typeface="Arial" panose="020B0604020202020204" pitchFamily="34" charset="0"/>
              </a:rPr>
              <a:t>I</a:t>
            </a:r>
            <a:r>
              <a:rPr lang="fr-FR" b="1" kern="0" dirty="0" smtClean="0">
                <a:solidFill>
                  <a:srgbClr val="FF0000"/>
                </a:solidFill>
                <a:effectLst/>
                <a:ea typeface="Times New Roman" panose="02020603050405020304" pitchFamily="18" charset="0"/>
                <a:cs typeface="Arial" panose="020B0604020202020204" pitchFamily="34" charset="0"/>
              </a:rPr>
              <a:t>nfrastructure</a:t>
            </a:r>
            <a:r>
              <a:rPr lang="fr-FR" kern="0" dirty="0" smtClean="0">
                <a:solidFill>
                  <a:srgbClr val="424343"/>
                </a:solidFill>
                <a:effectLst/>
                <a:ea typeface="Times New Roman" panose="02020603050405020304" pitchFamily="18" charset="0"/>
                <a:cs typeface="Arial" panose="020B0604020202020204" pitchFamily="34" charset="0"/>
              </a:rPr>
              <a:t> (infrastructure)</a:t>
            </a:r>
            <a:endParaRPr lang="fr-FR" sz="2400" kern="1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46417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The four expansion stages of urban agglomeration development. | Download  Scientific Diagr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9218" name="Picture 2" descr="Infrastructure That Does More: Investing in Public Spaces for a Resilient  Americ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89848" y="1127850"/>
            <a:ext cx="6966251" cy="464509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76974" y="262572"/>
            <a:ext cx="6096000" cy="470000"/>
          </a:xfrm>
          <a:prstGeom prst="rect">
            <a:avLst/>
          </a:prstGeom>
        </p:spPr>
        <p:txBody>
          <a:bodyPr>
            <a:spAutoFit/>
          </a:bodyPr>
          <a:lstStyle/>
          <a:p>
            <a:pPr lvl="0" fontAlgn="base">
              <a:lnSpc>
                <a:spcPct val="107000"/>
              </a:lnSpc>
              <a:spcAft>
                <a:spcPts val="0"/>
              </a:spcAft>
              <a:buSzPts val="1000"/>
              <a:tabLst>
                <a:tab pos="457200" algn="l"/>
              </a:tabLst>
            </a:pPr>
            <a:r>
              <a:rPr lang="fr-FR" sz="2400" b="1" kern="0" dirty="0" smtClean="0">
                <a:solidFill>
                  <a:srgbClr val="FF0000"/>
                </a:solidFill>
                <a:effectLst/>
                <a:ea typeface="Times New Roman" panose="02020603050405020304" pitchFamily="18" charset="0"/>
                <a:cs typeface="Arial" panose="020B0604020202020204" pitchFamily="34" charset="0"/>
              </a:rPr>
              <a:t>Public </a:t>
            </a:r>
            <a:r>
              <a:rPr lang="fr-FR" sz="2400" b="1" kern="0" dirty="0" err="1" smtClean="0">
                <a:solidFill>
                  <a:srgbClr val="FF0000"/>
                </a:solidFill>
                <a:effectLst/>
                <a:ea typeface="Times New Roman" panose="02020603050405020304" pitchFamily="18" charset="0"/>
                <a:cs typeface="Arial" panose="020B0604020202020204" pitchFamily="34" charset="0"/>
              </a:rPr>
              <a:t>space</a:t>
            </a:r>
            <a:r>
              <a:rPr lang="fr-FR" sz="2400" kern="0" dirty="0" smtClean="0">
                <a:solidFill>
                  <a:srgbClr val="FF0000"/>
                </a:solidFill>
                <a:effectLst/>
                <a:ea typeface="Times New Roman" panose="02020603050405020304" pitchFamily="18" charset="0"/>
                <a:cs typeface="Arial" panose="020B0604020202020204" pitchFamily="34" charset="0"/>
              </a:rPr>
              <a:t> (espace public) </a:t>
            </a:r>
            <a:endParaRPr lang="fr-FR" sz="3200" kern="100" dirty="0">
              <a:solidFill>
                <a:srgbClr val="FF0000"/>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336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The four expansion stages of urban agglomeration development. | Download  Scientific Diagr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8194" name="Picture 2" descr="289,845 Residential District Stock Videos, Footage, &amp; 4K Video Clips -  Getty Images | Residential housing, House, Stre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938" y="1054607"/>
            <a:ext cx="7315200" cy="411480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76974" y="262572"/>
            <a:ext cx="6096000" cy="470000"/>
          </a:xfrm>
          <a:prstGeom prst="rect">
            <a:avLst/>
          </a:prstGeom>
        </p:spPr>
        <p:txBody>
          <a:bodyPr>
            <a:spAutoFit/>
          </a:bodyPr>
          <a:lstStyle/>
          <a:p>
            <a:pPr lvl="0" fontAlgn="base">
              <a:lnSpc>
                <a:spcPct val="107000"/>
              </a:lnSpc>
              <a:spcAft>
                <a:spcPts val="0"/>
              </a:spcAft>
              <a:buSzPts val="1000"/>
              <a:tabLst>
                <a:tab pos="457200" algn="l"/>
              </a:tabLst>
            </a:pPr>
            <a:r>
              <a:rPr lang="fr-FR" sz="2400" b="1" kern="0" dirty="0" err="1" smtClean="0">
                <a:solidFill>
                  <a:srgbClr val="FF0000"/>
                </a:solidFill>
                <a:effectLst/>
                <a:ea typeface="Times New Roman" panose="02020603050405020304" pitchFamily="18" charset="0"/>
                <a:cs typeface="Arial" panose="020B0604020202020204" pitchFamily="34" charset="0"/>
              </a:rPr>
              <a:t>Residential</a:t>
            </a:r>
            <a:r>
              <a:rPr lang="fr-FR" sz="2400" b="1" kern="0" dirty="0" smtClean="0">
                <a:solidFill>
                  <a:srgbClr val="FF0000"/>
                </a:solidFill>
                <a:effectLst/>
                <a:ea typeface="Times New Roman" panose="02020603050405020304" pitchFamily="18" charset="0"/>
                <a:cs typeface="Arial" panose="020B0604020202020204" pitchFamily="34" charset="0"/>
              </a:rPr>
              <a:t> area </a:t>
            </a:r>
            <a:r>
              <a:rPr lang="fr-FR" sz="2400" kern="0" dirty="0" smtClean="0">
                <a:solidFill>
                  <a:srgbClr val="FF0000"/>
                </a:solidFill>
                <a:effectLst/>
                <a:ea typeface="Times New Roman" panose="02020603050405020304" pitchFamily="18" charset="0"/>
                <a:cs typeface="Arial" panose="020B0604020202020204" pitchFamily="34" charset="0"/>
              </a:rPr>
              <a:t>(zone résidentielle)</a:t>
            </a:r>
            <a:endParaRPr lang="fr-FR" sz="3200" kern="100" dirty="0" smtClean="0">
              <a:solidFill>
                <a:srgbClr val="FF0000"/>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6200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The four expansion stages of urban agglomeration development. | Download  Scientific Diagr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170" name="Picture 2" descr="Infrastructure: Definition, Meaning, and Examples"/>
          <p:cNvPicPr>
            <a:picLocks noChangeAspect="1" noChangeArrowheads="1"/>
          </p:cNvPicPr>
          <p:nvPr/>
        </p:nvPicPr>
        <p:blipFill rotWithShape="1">
          <a:blip r:embed="rId2">
            <a:extLst>
              <a:ext uri="{28A0092B-C50C-407E-A947-70E740481C1C}">
                <a14:useLocalDpi xmlns:a14="http://schemas.microsoft.com/office/drawing/2010/main" val="0"/>
              </a:ext>
            </a:extLst>
          </a:blip>
          <a:srcRect b="8093"/>
          <a:stretch/>
        </p:blipFill>
        <p:spPr bwMode="auto">
          <a:xfrm>
            <a:off x="2320504" y="1210979"/>
            <a:ext cx="7935234" cy="486201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76974" y="262572"/>
            <a:ext cx="6096000" cy="487506"/>
          </a:xfrm>
          <a:prstGeom prst="rect">
            <a:avLst/>
          </a:prstGeom>
        </p:spPr>
        <p:txBody>
          <a:bodyPr>
            <a:spAutoFit/>
          </a:bodyPr>
          <a:lstStyle/>
          <a:p>
            <a:pPr lvl="0" fontAlgn="base">
              <a:lnSpc>
                <a:spcPct val="107000"/>
              </a:lnSpc>
              <a:spcAft>
                <a:spcPts val="0"/>
              </a:spcAft>
              <a:buSzPts val="1000"/>
              <a:tabLst>
                <a:tab pos="457200" algn="l"/>
              </a:tabLst>
            </a:pPr>
            <a:r>
              <a:rPr lang="fr-FR" sz="2400" b="1" kern="0" dirty="0" smtClean="0">
                <a:solidFill>
                  <a:srgbClr val="FF0000"/>
                </a:solidFill>
                <a:effectLst/>
                <a:ea typeface="Times New Roman" panose="02020603050405020304" pitchFamily="18" charset="0"/>
                <a:cs typeface="Arial" panose="020B0604020202020204" pitchFamily="34" charset="0"/>
              </a:rPr>
              <a:t>Infrastructure</a:t>
            </a:r>
            <a:r>
              <a:rPr lang="fr-FR" sz="2400" kern="0" dirty="0" smtClean="0">
                <a:solidFill>
                  <a:srgbClr val="FF0000"/>
                </a:solidFill>
                <a:effectLst/>
                <a:ea typeface="Times New Roman" panose="02020603050405020304" pitchFamily="18" charset="0"/>
                <a:cs typeface="Arial" panose="020B0604020202020204" pitchFamily="34" charset="0"/>
              </a:rPr>
              <a:t> (infrastructure)</a:t>
            </a:r>
            <a:endParaRPr lang="fr-FR" sz="3200" kern="100" dirty="0">
              <a:solidFill>
                <a:srgbClr val="FF0000"/>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51246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0075" y="261112"/>
            <a:ext cx="11530642" cy="3402022"/>
          </a:xfrm>
          <a:prstGeom prst="rect">
            <a:avLst/>
          </a:prstGeom>
        </p:spPr>
        <p:txBody>
          <a:bodyPr wrap="square">
            <a:spAutoFit/>
          </a:bodyPr>
          <a:lstStyle/>
          <a:p>
            <a:pPr fontAlgn="base">
              <a:lnSpc>
                <a:spcPct val="107000"/>
              </a:lnSpc>
              <a:spcAft>
                <a:spcPts val="0"/>
              </a:spcAft>
            </a:pPr>
            <a:r>
              <a:rPr lang="fr-FR" sz="1000" b="1" kern="0" dirty="0" smtClean="0">
                <a:effectLst/>
                <a:latin typeface="Arial" panose="020B0604020202020204" pitchFamily="34" charset="0"/>
                <a:ea typeface="Times New Roman" panose="02020603050405020304" pitchFamily="18" charset="0"/>
                <a:cs typeface="Arial" panose="020B0604020202020204" pitchFamily="34" charset="0"/>
              </a:rPr>
              <a:t>Exercices</a:t>
            </a:r>
          </a:p>
          <a:p>
            <a:pPr fontAlgn="base">
              <a:lnSpc>
                <a:spcPct val="107000"/>
              </a:lnSpc>
              <a:spcAft>
                <a:spcPts val="0"/>
              </a:spcAft>
            </a:pP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0"/>
              </a:spcAft>
              <a:tabLst>
                <a:tab pos="457200" algn="l"/>
              </a:tabLst>
            </a:pPr>
            <a:r>
              <a:rPr lang="en-GB"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Question </a:t>
            </a:r>
            <a:r>
              <a:rPr lang="en-GB"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d’inférence</a:t>
            </a:r>
            <a:r>
              <a:rPr lang="en-GB"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a:t>
            </a: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What can be inferred about the relationship between urban planning and society from the passage?</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Urban planning has no significant impact on societal interactions.</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The design of cities always promotes social inclusivity.</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The layout of a city can influence societal interactions and cultural values.</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The economic priorities of societies are irrelevant to urban planning.</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0"/>
              </a:spcAft>
              <a:tabLst>
                <a:tab pos="457200" algn="l"/>
              </a:tabLst>
            </a:pPr>
            <a:r>
              <a:rPr lang="en-GB"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Question de </a:t>
            </a:r>
            <a:r>
              <a:rPr lang="en-GB"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vocabulaire</a:t>
            </a:r>
            <a:r>
              <a:rPr lang="en-GB"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a:t>
            </a: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In the passage, the term “</a:t>
            </a:r>
            <a:r>
              <a:rPr lang="en-GB"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segregation</a:t>
            </a: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most likely means:</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fr-FR" sz="1000"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Integration</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fr-FR" sz="1000"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Separation</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fr-FR" sz="1000"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Celebration</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Concentration</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428625" fontAlgn="base">
              <a:lnSpc>
                <a:spcPct val="107000"/>
              </a:lnSpc>
              <a:spcAft>
                <a:spcPts val="0"/>
              </a:spcAft>
            </a:pP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1000" b="1" kern="0" dirty="0" smtClean="0">
                <a:effectLst/>
                <a:latin typeface="Arial" panose="020B0604020202020204" pitchFamily="34" charset="0"/>
                <a:ea typeface="Times New Roman" panose="02020603050405020304" pitchFamily="18" charset="0"/>
                <a:cs typeface="Arial" panose="020B0604020202020204" pitchFamily="34" charset="0"/>
              </a:rPr>
              <a:t> </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1000" b="1" kern="0" dirty="0" smtClean="0">
                <a:effectLst/>
                <a:latin typeface="Arial" panose="020B0604020202020204" pitchFamily="34" charset="0"/>
                <a:ea typeface="Times New Roman" panose="02020603050405020304" pitchFamily="18" charset="0"/>
                <a:cs typeface="Arial" panose="020B0604020202020204" pitchFamily="34" charset="0"/>
              </a:rPr>
              <a:t> </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1000" b="1" kern="0" dirty="0" smtClean="0">
                <a:effectLst/>
                <a:latin typeface="Arial" panose="020B0604020202020204" pitchFamily="34" charset="0"/>
                <a:ea typeface="Times New Roman" panose="02020603050405020304" pitchFamily="18" charset="0"/>
                <a:cs typeface="Arial" panose="020B0604020202020204" pitchFamily="34" charset="0"/>
              </a:rPr>
              <a:t> </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1000" b="1" kern="0" dirty="0" smtClean="0">
                <a:effectLst/>
                <a:latin typeface="Arial" panose="020B0604020202020204" pitchFamily="34" charset="0"/>
                <a:ea typeface="Times New Roman" panose="02020603050405020304" pitchFamily="18" charset="0"/>
                <a:cs typeface="Arial" panose="020B0604020202020204" pitchFamily="34" charset="0"/>
              </a:rPr>
              <a:t>Réponses et commentaires</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C. The </a:t>
            </a:r>
            <a:r>
              <a:rPr lang="fr-FR"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layout</a:t>
            </a: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of a city </a:t>
            </a:r>
            <a:r>
              <a:rPr lang="fr-FR"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can</a:t>
            </a: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influence </a:t>
            </a:r>
            <a:r>
              <a:rPr lang="fr-FR"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societal</a:t>
            </a: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interactions and cultural values </a:t>
            </a: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(Le texte évoque comment la conception des villes peut influencer les interactions sociales et les valeurs culturelles.)</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B. </a:t>
            </a:r>
            <a:r>
              <a:rPr lang="fr-FR"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Separation</a:t>
            </a: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a:t>
            </a: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a:t>
            </a:r>
            <a:r>
              <a:rPr lang="fr-FR" sz="1000"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Segregation</a:t>
            </a: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signifie séparation ou isolement d’un groupe par rapport aux autres.)</a:t>
            </a:r>
            <a:endParaRPr lang="fr-FR" sz="11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45818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101</Words>
  <Application>Microsoft Office PowerPoint</Application>
  <PresentationFormat>Grand écran</PresentationFormat>
  <Paragraphs>29</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Calibri Light</vt:lpstr>
      <vt:lpstr>Symbol</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Compte Microsoft</dc:creator>
  <cp:lastModifiedBy>Compte Microsoft</cp:lastModifiedBy>
  <cp:revision>16</cp:revision>
  <dcterms:created xsi:type="dcterms:W3CDTF">2025-03-15T08:02:03Z</dcterms:created>
  <dcterms:modified xsi:type="dcterms:W3CDTF">2025-03-15T11:50:19Z</dcterms:modified>
</cp:coreProperties>
</file>