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 id="312"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6" r:id="rId75"/>
    <p:sldId id="333" r:id="rId76"/>
    <p:sldId id="334" r:id="rId77"/>
    <p:sldId id="335" r:id="rId78"/>
    <p:sldId id="338" r:id="rId79"/>
    <p:sldId id="337" r:id="rId80"/>
    <p:sldId id="339" r:id="rId81"/>
    <p:sldId id="340" r:id="rId82"/>
    <p:sldId id="341" r:id="rId83"/>
    <p:sldId id="342" r:id="rId84"/>
    <p:sldId id="343" r:id="rId85"/>
    <p:sldId id="344" r:id="rId86"/>
    <p:sldId id="346" r:id="rId87"/>
    <p:sldId id="347" r:id="rId88"/>
    <p:sldId id="348"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E47AC-A2B0-45D3-86F6-C01E2105C1F0}" type="datetimeFigureOut">
              <a:rPr lang="fr-FR" smtClean="0"/>
              <a:pPr/>
              <a:t>10/03/2025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04785-06FE-41A5-B027-6823ADF527E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E47AC-A2B0-45D3-86F6-C01E2105C1F0}" type="datetimeFigureOut">
              <a:rPr lang="fr-FR" smtClean="0"/>
              <a:pPr/>
              <a:t>10/03/2025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04785-06FE-41A5-B027-6823ADF527E4}"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lstStyle/>
          <a:p>
            <a:pPr algn="just"/>
            <a:endParaRPr lang="en-US" b="1" dirty="0" smtClean="0">
              <a:solidFill>
                <a:schemeClr val="tx1"/>
              </a:solidFill>
            </a:endParaRPr>
          </a:p>
          <a:p>
            <a:pPr algn="just"/>
            <a:r>
              <a:rPr lang="en-US" b="1" dirty="0" smtClean="0">
                <a:solidFill>
                  <a:schemeClr val="tx1"/>
                </a:solidFill>
              </a:rPr>
              <a:t>At </a:t>
            </a:r>
            <a:r>
              <a:rPr lang="en-US" b="1" dirty="0">
                <a:solidFill>
                  <a:schemeClr val="tx1"/>
                </a:solidFill>
              </a:rPr>
              <a:t>the heart of a great brand is a great product. To achieve market leadership, firms </a:t>
            </a:r>
            <a:r>
              <a:rPr lang="en-US" b="1" dirty="0" smtClean="0">
                <a:solidFill>
                  <a:schemeClr val="tx1"/>
                </a:solidFill>
              </a:rPr>
              <a:t>must </a:t>
            </a:r>
            <a:r>
              <a:rPr lang="en-US" dirty="0" smtClean="0">
                <a:solidFill>
                  <a:schemeClr val="tx1"/>
                </a:solidFill>
              </a:rPr>
              <a:t>offer </a:t>
            </a:r>
            <a:r>
              <a:rPr lang="en-US" dirty="0">
                <a:solidFill>
                  <a:schemeClr val="tx1"/>
                </a:solidFill>
              </a:rPr>
              <a:t>products and services of superior quality that provide unsurpassed customer value. </a:t>
            </a:r>
            <a:r>
              <a:rPr lang="en-US" dirty="0" smtClean="0">
                <a:solidFill>
                  <a:schemeClr val="tx1"/>
                </a:solidFill>
              </a:rPr>
              <a:t>Lexus has </a:t>
            </a:r>
            <a:r>
              <a:rPr lang="en-US" dirty="0">
                <a:solidFill>
                  <a:schemeClr val="tx1"/>
                </a:solidFill>
              </a:rPr>
              <a:t>conquered the luxury car market in the United States and elsewhere, in part due to </a:t>
            </a:r>
            <a:r>
              <a:rPr lang="en-US" dirty="0" smtClean="0">
                <a:solidFill>
                  <a:schemeClr val="tx1"/>
                </a:solidFill>
              </a:rPr>
              <a:t>a relentless </a:t>
            </a:r>
            <a:r>
              <a:rPr lang="en-US" dirty="0">
                <a:solidFill>
                  <a:schemeClr val="tx1"/>
                </a:solidFill>
              </a:rPr>
              <a:t>focus on product and service </a:t>
            </a:r>
            <a:r>
              <a:rPr lang="en-US" dirty="0" smtClean="0">
                <a:solidFill>
                  <a:schemeClr val="tx1"/>
                </a:solidFill>
              </a:rPr>
              <a:t>quality.</a:t>
            </a:r>
            <a:endParaRPr lang="fr-F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r>
            <a:r>
              <a:rPr lang="en-US" dirty="0">
                <a:solidFill>
                  <a:schemeClr val="tx1"/>
                </a:solidFill>
              </a:rPr>
              <a:t>At the fifth level stands the </a:t>
            </a:r>
            <a:r>
              <a:rPr lang="en-US" b="1" u="sng" dirty="0">
                <a:solidFill>
                  <a:schemeClr val="tx1"/>
                </a:solidFill>
              </a:rPr>
              <a:t>potential product</a:t>
            </a:r>
            <a:r>
              <a:rPr lang="en-US" b="1" dirty="0">
                <a:solidFill>
                  <a:schemeClr val="tx1"/>
                </a:solidFill>
              </a:rPr>
              <a:t>, </a:t>
            </a:r>
            <a:r>
              <a:rPr lang="en-US" b="1" dirty="0" smtClean="0">
                <a:solidFill>
                  <a:schemeClr val="tx1"/>
                </a:solidFill>
              </a:rPr>
              <a:t>	which </a:t>
            </a:r>
            <a:r>
              <a:rPr lang="en-US" b="1" dirty="0">
                <a:solidFill>
                  <a:schemeClr val="tx1"/>
                </a:solidFill>
              </a:rPr>
              <a:t>encompasses all the possible </a:t>
            </a:r>
            <a:r>
              <a:rPr lang="en-US" b="1" dirty="0" smtClean="0">
                <a:solidFill>
                  <a:schemeClr val="tx1"/>
                </a:solidFill>
              </a:rPr>
              <a:t>	augmentations </a:t>
            </a:r>
            <a:r>
              <a:rPr lang="en-US" b="1" dirty="0">
                <a:solidFill>
                  <a:schemeClr val="tx1"/>
                </a:solidFill>
              </a:rPr>
              <a:t>and </a:t>
            </a:r>
            <a:r>
              <a:rPr lang="en-US" b="1" dirty="0" smtClean="0">
                <a:solidFill>
                  <a:schemeClr val="tx1"/>
                </a:solidFill>
              </a:rPr>
              <a:t>transformations </a:t>
            </a:r>
            <a:r>
              <a:rPr lang="en-US" dirty="0" smtClean="0">
                <a:solidFill>
                  <a:schemeClr val="tx1"/>
                </a:solidFill>
              </a:rPr>
              <a:t>the 	product </a:t>
            </a:r>
            <a:r>
              <a:rPr lang="en-US" dirty="0">
                <a:solidFill>
                  <a:schemeClr val="tx1"/>
                </a:solidFill>
              </a:rPr>
              <a:t>or offering might undergo in the </a:t>
            </a:r>
            <a:r>
              <a:rPr lang="en-US" dirty="0" smtClean="0">
                <a:solidFill>
                  <a:schemeClr val="tx1"/>
                </a:solidFill>
              </a:rPr>
              <a:t>	future</a:t>
            </a:r>
            <a:r>
              <a:rPr lang="en-US" dirty="0">
                <a:solidFill>
                  <a:schemeClr val="tx1"/>
                </a:solidFill>
              </a:rPr>
              <a:t>. Here companies search for new ways </a:t>
            </a:r>
            <a:r>
              <a:rPr lang="en-US" dirty="0" smtClean="0">
                <a:solidFill>
                  <a:schemeClr val="tx1"/>
                </a:solidFill>
              </a:rPr>
              <a:t>	to </a:t>
            </a:r>
            <a:r>
              <a:rPr lang="en-US" dirty="0">
                <a:solidFill>
                  <a:schemeClr val="tx1"/>
                </a:solidFill>
              </a:rPr>
              <a:t>satisfy customers </a:t>
            </a:r>
            <a:r>
              <a:rPr lang="en-US" dirty="0" smtClean="0">
                <a:solidFill>
                  <a:schemeClr val="tx1"/>
                </a:solidFill>
              </a:rPr>
              <a:t>and </a:t>
            </a:r>
            <a:r>
              <a:rPr lang="fr-FR" dirty="0" err="1" smtClean="0">
                <a:solidFill>
                  <a:schemeClr val="tx1"/>
                </a:solidFill>
              </a:rPr>
              <a:t>distinguish</a:t>
            </a:r>
            <a:r>
              <a:rPr lang="fr-FR" dirty="0" smtClean="0">
                <a:solidFill>
                  <a:schemeClr val="tx1"/>
                </a:solidFill>
              </a:rPr>
              <a:t> </a:t>
            </a:r>
            <a:r>
              <a:rPr lang="fr-FR" dirty="0" err="1">
                <a:solidFill>
                  <a:schemeClr val="tx1"/>
                </a:solidFill>
              </a:rPr>
              <a:t>their</a:t>
            </a:r>
            <a:r>
              <a:rPr lang="fr-FR" dirty="0">
                <a:solidFill>
                  <a:schemeClr val="tx1"/>
                </a:solidFill>
              </a:rPr>
              <a:t> </a:t>
            </a:r>
            <a:r>
              <a:rPr lang="fr-FR" dirty="0" smtClean="0">
                <a:solidFill>
                  <a:schemeClr val="tx1"/>
                </a:solidFill>
              </a:rPr>
              <a:t>	</a:t>
            </a:r>
            <a:r>
              <a:rPr lang="fr-FR" dirty="0" err="1" smtClean="0">
                <a:solidFill>
                  <a:schemeClr val="tx1"/>
                </a:solidFill>
              </a:rPr>
              <a:t>offering</a:t>
            </a:r>
            <a:r>
              <a:rPr lang="fr-FR" dirty="0">
                <a:solidFill>
                  <a:schemeClr val="tx1"/>
                </a:solidFill>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dirty="0" smtClean="0">
              <a:solidFill>
                <a:schemeClr val="tx1"/>
              </a:solidFill>
            </a:endParaRPr>
          </a:p>
          <a:p>
            <a:pPr algn="just"/>
            <a:endParaRPr lang="fr-FR" b="1" i="1" dirty="0" smtClean="0">
              <a:solidFill>
                <a:schemeClr val="tx1"/>
              </a:solidFill>
            </a:endParaRPr>
          </a:p>
          <a:p>
            <a:pPr algn="just"/>
            <a:r>
              <a:rPr lang="en-US" dirty="0" smtClean="0">
                <a:solidFill>
                  <a:schemeClr val="tx1"/>
                </a:solidFill>
              </a:rPr>
              <a:t>1. Increasing shelf presence and retailer dependence in the store</a:t>
            </a:r>
          </a:p>
          <a:p>
            <a:pPr algn="just"/>
            <a:r>
              <a:rPr lang="en-US" dirty="0" smtClean="0">
                <a:solidFill>
                  <a:schemeClr val="tx1"/>
                </a:solidFill>
              </a:rPr>
              <a:t>2. Attracting consumers seeking variety who may otherwise have switched to another brand</a:t>
            </a:r>
          </a:p>
          <a:p>
            <a:pPr algn="just"/>
            <a:r>
              <a:rPr lang="en-US" dirty="0" smtClean="0">
                <a:solidFill>
                  <a:schemeClr val="tx1"/>
                </a:solidFill>
              </a:rPr>
              <a:t>3. Increasing internal competition within the firm</a:t>
            </a:r>
          </a:p>
          <a:p>
            <a:pPr algn="just"/>
            <a:r>
              <a:rPr lang="en-US" dirty="0" smtClean="0">
                <a:solidFill>
                  <a:schemeClr val="tx1"/>
                </a:solidFill>
              </a:rPr>
              <a:t>4. Yielding economies of scale in advertising, sales, merchandising, and physical distribution</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4-</a:t>
            </a:r>
            <a:r>
              <a:rPr lang="fr-FR" i="1" dirty="0" smtClean="0">
                <a:solidFill>
                  <a:schemeClr val="tx1"/>
                </a:solidFill>
              </a:rPr>
              <a:t> </a:t>
            </a:r>
            <a:r>
              <a:rPr lang="fr-FR" b="1" dirty="0" smtClean="0">
                <a:solidFill>
                  <a:schemeClr val="tx1"/>
                </a:solidFill>
              </a:rPr>
              <a:t>Brand </a:t>
            </a:r>
            <a:r>
              <a:rPr lang="en-US" b="1" u="sng" dirty="0" smtClean="0">
                <a:solidFill>
                  <a:schemeClr val="tx1"/>
                </a:solidFill>
              </a:rPr>
              <a:t>portfolio </a:t>
            </a:r>
            <a:endParaRPr lang="fr-FR" b="1" dirty="0" smtClean="0">
              <a:solidFill>
                <a:schemeClr val="tx1"/>
              </a:solidFill>
            </a:endParaRPr>
          </a:p>
          <a:p>
            <a:pPr algn="just"/>
            <a:endParaRPr lang="fr-FR" b="1" i="1" dirty="0" smtClean="0">
              <a:solidFill>
                <a:schemeClr val="tx1"/>
              </a:solidFill>
            </a:endParaRPr>
          </a:p>
          <a:p>
            <a:pPr algn="just"/>
            <a:r>
              <a:rPr lang="en-US" b="1" dirty="0" smtClean="0">
                <a:solidFill>
                  <a:schemeClr val="tx1"/>
                </a:solidFill>
              </a:rPr>
              <a:t>The </a:t>
            </a:r>
            <a:r>
              <a:rPr lang="en-US" b="1" u="sng" dirty="0" smtClean="0">
                <a:solidFill>
                  <a:schemeClr val="tx1"/>
                </a:solidFill>
              </a:rPr>
              <a:t>brand portfolio </a:t>
            </a:r>
            <a:r>
              <a:rPr lang="en-US" b="1" dirty="0" smtClean="0">
                <a:solidFill>
                  <a:schemeClr val="tx1"/>
                </a:solidFill>
              </a:rPr>
              <a:t>is the set of all brands and brand lines a particular firm offers for sale in </a:t>
            </a:r>
            <a:r>
              <a:rPr lang="en-US" b="1" dirty="0" smtClean="0">
                <a:solidFill>
                  <a:schemeClr val="tx1"/>
                </a:solidFill>
              </a:rPr>
              <a:t>a particular </a:t>
            </a:r>
            <a:r>
              <a:rPr lang="en-US" b="1" dirty="0" smtClean="0">
                <a:solidFill>
                  <a:schemeClr val="tx1"/>
                </a:solidFill>
              </a:rPr>
              <a:t>category or market segment.</a:t>
            </a: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i="1" dirty="0" smtClean="0">
                <a:solidFill>
                  <a:schemeClr val="tx1"/>
                </a:solidFill>
              </a:rPr>
              <a:t>1-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r>
            <a:r>
              <a:rPr lang="en-US" dirty="0">
                <a:solidFill>
                  <a:schemeClr val="tx1"/>
                </a:solidFill>
              </a:rPr>
              <a:t>At the fifth level stands the </a:t>
            </a:r>
            <a:r>
              <a:rPr lang="en-US" b="1" u="sng" dirty="0">
                <a:solidFill>
                  <a:schemeClr val="tx1"/>
                </a:solidFill>
              </a:rPr>
              <a:t>potential product</a:t>
            </a:r>
            <a:r>
              <a:rPr lang="en-US" b="1" dirty="0">
                <a:solidFill>
                  <a:schemeClr val="tx1"/>
                </a:solidFill>
              </a:rPr>
              <a:t>, </a:t>
            </a:r>
            <a:r>
              <a:rPr lang="en-US" b="1" dirty="0" smtClean="0">
                <a:solidFill>
                  <a:schemeClr val="tx1"/>
                </a:solidFill>
              </a:rPr>
              <a:t>	which </a:t>
            </a:r>
            <a:r>
              <a:rPr lang="en-US" b="1" dirty="0">
                <a:solidFill>
                  <a:schemeClr val="tx1"/>
                </a:solidFill>
              </a:rPr>
              <a:t>encompasses all the possible </a:t>
            </a:r>
            <a:r>
              <a:rPr lang="en-US" b="1" dirty="0" smtClean="0">
                <a:solidFill>
                  <a:schemeClr val="tx1"/>
                </a:solidFill>
              </a:rPr>
              <a:t>	augmentations </a:t>
            </a:r>
            <a:r>
              <a:rPr lang="en-US" b="1" dirty="0">
                <a:solidFill>
                  <a:schemeClr val="tx1"/>
                </a:solidFill>
              </a:rPr>
              <a:t>and </a:t>
            </a:r>
            <a:r>
              <a:rPr lang="en-US" b="1" dirty="0" smtClean="0">
                <a:solidFill>
                  <a:schemeClr val="tx1"/>
                </a:solidFill>
              </a:rPr>
              <a:t>transformations </a:t>
            </a:r>
            <a:r>
              <a:rPr lang="en-US" dirty="0" smtClean="0">
                <a:solidFill>
                  <a:schemeClr val="tx1"/>
                </a:solidFill>
              </a:rPr>
              <a:t>the 	product </a:t>
            </a:r>
            <a:r>
              <a:rPr lang="en-US" dirty="0">
                <a:solidFill>
                  <a:schemeClr val="tx1"/>
                </a:solidFill>
              </a:rPr>
              <a:t>or offering might undergo in the </a:t>
            </a:r>
            <a:r>
              <a:rPr lang="en-US" dirty="0" smtClean="0">
                <a:solidFill>
                  <a:schemeClr val="tx1"/>
                </a:solidFill>
              </a:rPr>
              <a:t>	future</a:t>
            </a:r>
            <a:r>
              <a:rPr lang="en-US" dirty="0">
                <a:solidFill>
                  <a:schemeClr val="tx1"/>
                </a:solidFill>
              </a:rPr>
              <a:t>. Here companies search for new ways </a:t>
            </a:r>
            <a:r>
              <a:rPr lang="en-US" dirty="0" smtClean="0">
                <a:solidFill>
                  <a:schemeClr val="tx1"/>
                </a:solidFill>
              </a:rPr>
              <a:t>	to </a:t>
            </a:r>
            <a:r>
              <a:rPr lang="en-US" dirty="0">
                <a:solidFill>
                  <a:schemeClr val="tx1"/>
                </a:solidFill>
              </a:rPr>
              <a:t>satisfy customers </a:t>
            </a:r>
            <a:r>
              <a:rPr lang="en-US" dirty="0" smtClean="0">
                <a:solidFill>
                  <a:schemeClr val="tx1"/>
                </a:solidFill>
              </a:rPr>
              <a:t>and </a:t>
            </a:r>
            <a:r>
              <a:rPr lang="fr-FR" dirty="0" err="1" smtClean="0">
                <a:solidFill>
                  <a:schemeClr val="tx1"/>
                </a:solidFill>
              </a:rPr>
              <a:t>distinguish</a:t>
            </a:r>
            <a:r>
              <a:rPr lang="fr-FR" dirty="0" smtClean="0">
                <a:solidFill>
                  <a:schemeClr val="tx1"/>
                </a:solidFill>
              </a:rPr>
              <a:t> </a:t>
            </a:r>
            <a:r>
              <a:rPr lang="fr-FR" dirty="0" err="1">
                <a:solidFill>
                  <a:schemeClr val="tx1"/>
                </a:solidFill>
              </a:rPr>
              <a:t>their</a:t>
            </a:r>
            <a:r>
              <a:rPr lang="fr-FR" dirty="0">
                <a:solidFill>
                  <a:schemeClr val="tx1"/>
                </a:solidFill>
              </a:rPr>
              <a:t> </a:t>
            </a:r>
            <a:r>
              <a:rPr lang="fr-FR" dirty="0" smtClean="0">
                <a:solidFill>
                  <a:schemeClr val="tx1"/>
                </a:solidFill>
              </a:rPr>
              <a:t>	</a:t>
            </a:r>
            <a:r>
              <a:rPr lang="fr-FR" dirty="0" err="1" smtClean="0">
                <a:solidFill>
                  <a:schemeClr val="tx1"/>
                </a:solidFill>
              </a:rPr>
              <a:t>offering</a:t>
            </a:r>
            <a:r>
              <a:rPr lang="fr-FR" dirty="0">
                <a:solidFill>
                  <a:schemeClr val="tx1"/>
                </a:solidFill>
              </a:rPr>
              <a:t>.</a:t>
            </a:r>
          </a:p>
        </p:txBody>
      </p:sp>
      <p:pic>
        <p:nvPicPr>
          <p:cNvPr id="2050" name="Picture 2"/>
          <p:cNvPicPr>
            <a:picLocks noChangeAspect="1" noChangeArrowheads="1"/>
          </p:cNvPicPr>
          <p:nvPr/>
        </p:nvPicPr>
        <p:blipFill>
          <a:blip r:embed="rId2"/>
          <a:srcRect/>
          <a:stretch>
            <a:fillRect/>
          </a:stretch>
        </p:blipFill>
        <p:spPr bwMode="auto">
          <a:xfrm>
            <a:off x="-32" y="1785926"/>
            <a:ext cx="9072594" cy="50720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r>
              <a:rPr lang="en-US" dirty="0" smtClean="0">
                <a:solidFill>
                  <a:schemeClr val="tx1"/>
                </a:solidFill>
              </a:rPr>
              <a:t> 	</a:t>
            </a:r>
            <a:r>
              <a:rPr lang="en-US" dirty="0">
                <a:solidFill>
                  <a:schemeClr val="tx1"/>
                </a:solidFill>
              </a:rPr>
              <a:t>Differentiation arises and competition increasingly occurs on the basis of </a:t>
            </a:r>
            <a:r>
              <a:rPr lang="en-US" dirty="0" smtClean="0">
                <a:solidFill>
                  <a:schemeClr val="tx1"/>
                </a:solidFill>
              </a:rPr>
              <a:t>product augmentation</a:t>
            </a:r>
            <a:r>
              <a:rPr lang="en-US" dirty="0">
                <a:solidFill>
                  <a:schemeClr val="tx1"/>
                </a:solidFill>
              </a:rPr>
              <a:t>. Each augmentation adds cost, however, and augmented benefits soon </a:t>
            </a:r>
            <a:r>
              <a:rPr lang="en-US" dirty="0" smtClean="0">
                <a:solidFill>
                  <a:schemeClr val="tx1"/>
                </a:solidFill>
              </a:rPr>
              <a:t>become expected </a:t>
            </a:r>
            <a:r>
              <a:rPr lang="en-US" dirty="0">
                <a:solidFill>
                  <a:schemeClr val="tx1"/>
                </a:solidFill>
              </a:rPr>
              <a:t>benefits and necessary points-of-parity in the category. If today’s hotel guests </a:t>
            </a:r>
            <a:r>
              <a:rPr lang="en-US" dirty="0" smtClean="0">
                <a:solidFill>
                  <a:schemeClr val="tx1"/>
                </a:solidFill>
              </a:rPr>
              <a:t>expect large-screen </a:t>
            </a:r>
            <a:r>
              <a:rPr lang="en-US" dirty="0">
                <a:solidFill>
                  <a:schemeClr val="tx1"/>
                </a:solidFill>
              </a:rPr>
              <a:t>HD TVs, wireless Internet access, and a fully equipped fitness center, </a:t>
            </a:r>
            <a:r>
              <a:rPr lang="en-US" dirty="0" smtClean="0">
                <a:solidFill>
                  <a:schemeClr val="tx1"/>
                </a:solidFill>
              </a:rPr>
              <a:t>competitors must </a:t>
            </a:r>
            <a:r>
              <a:rPr lang="en-US" dirty="0">
                <a:solidFill>
                  <a:schemeClr val="tx1"/>
                </a:solidFill>
              </a:rPr>
              <a:t>search for still other features and benefits to differentiate themselves.</a:t>
            </a:r>
            <a:endParaRPr lang="fr-FR"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r>
              <a:rPr lang="en-US" dirty="0" smtClean="0">
                <a:solidFill>
                  <a:schemeClr val="tx1"/>
                </a:solidFill>
              </a:rPr>
              <a:t> 	</a:t>
            </a:r>
            <a:r>
              <a:rPr lang="en-US" dirty="0">
                <a:solidFill>
                  <a:schemeClr val="tx1"/>
                </a:solidFill>
              </a:rPr>
              <a:t>As some companies raise the price of their augmented product, others offer a </a:t>
            </a:r>
            <a:r>
              <a:rPr lang="en-US" dirty="0" smtClean="0">
                <a:solidFill>
                  <a:schemeClr val="tx1"/>
                </a:solidFill>
              </a:rPr>
              <a:t>stripped-down version </a:t>
            </a:r>
            <a:r>
              <a:rPr lang="en-US" dirty="0">
                <a:solidFill>
                  <a:schemeClr val="tx1"/>
                </a:solidFill>
              </a:rPr>
              <a:t>for less. Thus, alongside the growth of expensive luxury hotels such as Four Seasons </a:t>
            </a:r>
            <a:r>
              <a:rPr lang="en-US" dirty="0" smtClean="0">
                <a:solidFill>
                  <a:schemeClr val="tx1"/>
                </a:solidFill>
              </a:rPr>
              <a:t>and Ritz-Carlton</a:t>
            </a:r>
            <a:r>
              <a:rPr lang="en-US" dirty="0">
                <a:solidFill>
                  <a:schemeClr val="tx1"/>
                </a:solidFill>
              </a:rPr>
              <a:t>, we see lower-cost discount hotels and motels emerge such as Motel 6 and </a:t>
            </a:r>
            <a:r>
              <a:rPr lang="en-US" dirty="0" smtClean="0">
                <a:solidFill>
                  <a:schemeClr val="tx1"/>
                </a:solidFill>
              </a:rPr>
              <a:t>Comfort Inn</a:t>
            </a:r>
            <a:r>
              <a:rPr lang="en-US" dirty="0">
                <a:solidFill>
                  <a:schemeClr val="tx1"/>
                </a:solidFill>
              </a:rPr>
              <a:t>, catering to clients who want simply the basic product. Marketers must be sure, however, </a:t>
            </a:r>
            <a:r>
              <a:rPr lang="en-US" dirty="0" smtClean="0">
                <a:solidFill>
                  <a:schemeClr val="tx1"/>
                </a:solidFill>
              </a:rPr>
              <a:t>that consumers </a:t>
            </a:r>
            <a:r>
              <a:rPr lang="en-US" dirty="0">
                <a:solidFill>
                  <a:schemeClr val="tx1"/>
                </a:solidFill>
              </a:rPr>
              <a:t>not see lower quality or limited capability versions as unfair</a:t>
            </a:r>
            <a:endParaRPr lang="fr-FR"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Marketers classify products on the basis of durability, tangibility, and use (consumer or industrial). Each type has an appropriate marketing-mix strategy.</a:t>
            </a:r>
            <a:endParaRPr lang="fr-F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r>
            <a:r>
              <a:rPr lang="en-US" b="1" dirty="0" smtClean="0">
                <a:solidFill>
                  <a:schemeClr val="tx1"/>
                </a:solidFill>
              </a:rPr>
              <a:t>DURABILITY AND TANGIBILITY: </a:t>
            </a:r>
            <a:r>
              <a:rPr lang="en-US" dirty="0" smtClean="0">
                <a:solidFill>
                  <a:schemeClr val="tx1"/>
                </a:solidFill>
              </a:rPr>
              <a:t>Products fall into three groups:</a:t>
            </a:r>
          </a:p>
          <a:p>
            <a:pPr algn="just"/>
            <a:r>
              <a:rPr lang="en-US" dirty="0" smtClean="0">
                <a:solidFill>
                  <a:schemeClr val="tx1"/>
                </a:solidFill>
              </a:rPr>
              <a:t>	</a:t>
            </a:r>
            <a:r>
              <a:rPr lang="fr-FR" dirty="0" smtClean="0">
                <a:solidFill>
                  <a:schemeClr val="tx1"/>
                </a:solidFill>
              </a:rPr>
              <a:t>1. </a:t>
            </a:r>
            <a:r>
              <a:rPr lang="fr-FR" b="1" dirty="0" err="1" smtClean="0">
                <a:solidFill>
                  <a:schemeClr val="tx1"/>
                </a:solidFill>
              </a:rPr>
              <a:t>Nondurable</a:t>
            </a:r>
            <a:r>
              <a:rPr lang="fr-FR" b="1" dirty="0" smtClean="0">
                <a:solidFill>
                  <a:schemeClr val="tx1"/>
                </a:solidFill>
              </a:rPr>
              <a:t> </a:t>
            </a:r>
            <a:r>
              <a:rPr lang="fr-FR" b="1" dirty="0" err="1" smtClean="0">
                <a:solidFill>
                  <a:schemeClr val="tx1"/>
                </a:solidFill>
              </a:rPr>
              <a:t>goods</a:t>
            </a:r>
            <a:endParaRPr lang="fr-FR" b="1" dirty="0" smtClean="0">
              <a:solidFill>
                <a:schemeClr val="tx1"/>
              </a:solidFill>
            </a:endParaRPr>
          </a:p>
          <a:p>
            <a:pPr algn="just"/>
            <a:r>
              <a:rPr lang="fr-FR" b="1" dirty="0" smtClean="0">
                <a:solidFill>
                  <a:schemeClr val="tx1"/>
                </a:solidFill>
              </a:rPr>
              <a:t>	</a:t>
            </a:r>
            <a:r>
              <a:rPr lang="fr-FR" dirty="0" smtClean="0">
                <a:solidFill>
                  <a:schemeClr val="tx1"/>
                </a:solidFill>
              </a:rPr>
              <a:t>2. </a:t>
            </a:r>
            <a:r>
              <a:rPr lang="fr-FR" b="1" dirty="0" smtClean="0">
                <a:solidFill>
                  <a:schemeClr val="tx1"/>
                </a:solidFill>
              </a:rPr>
              <a:t>Durable </a:t>
            </a:r>
            <a:r>
              <a:rPr lang="fr-FR" b="1" dirty="0" err="1" smtClean="0">
                <a:solidFill>
                  <a:schemeClr val="tx1"/>
                </a:solidFill>
              </a:rPr>
              <a:t>goods</a:t>
            </a:r>
            <a:endParaRPr lang="fr-FR" b="1" dirty="0" smtClean="0">
              <a:solidFill>
                <a:schemeClr val="tx1"/>
              </a:solidFill>
            </a:endParaRPr>
          </a:p>
          <a:p>
            <a:pPr algn="just"/>
            <a:r>
              <a:rPr lang="fr-FR" b="1" dirty="0" smtClean="0">
                <a:solidFill>
                  <a:schemeClr val="tx1"/>
                </a:solidFill>
              </a:rPr>
              <a:t>	</a:t>
            </a:r>
            <a:r>
              <a:rPr lang="fr-FR" dirty="0" smtClean="0">
                <a:solidFill>
                  <a:schemeClr val="tx1"/>
                </a:solidFill>
              </a:rPr>
              <a:t>3. </a:t>
            </a:r>
            <a:r>
              <a:rPr lang="fr-FR" b="1" dirty="0" smtClean="0">
                <a:solidFill>
                  <a:schemeClr val="tx1"/>
                </a:solidFill>
              </a:rPr>
              <a:t>Services</a:t>
            </a:r>
            <a:endParaRPr lang="fr-FR"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CONSUMER-GOODS: </a:t>
            </a:r>
          </a:p>
          <a:p>
            <a:pPr algn="just"/>
            <a:r>
              <a:rPr lang="en-US" dirty="0" smtClean="0">
                <a:solidFill>
                  <a:schemeClr val="tx1"/>
                </a:solidFill>
              </a:rPr>
              <a:t>When we classify the vast array of consumer goods on the basis of shopping habits, we distinguish among </a:t>
            </a:r>
            <a:r>
              <a:rPr lang="en-US" b="1" dirty="0" smtClean="0">
                <a:solidFill>
                  <a:schemeClr val="tx1"/>
                </a:solidFill>
              </a:rPr>
              <a:t>convenience</a:t>
            </a:r>
            <a:r>
              <a:rPr lang="en-US" dirty="0" smtClean="0">
                <a:solidFill>
                  <a:schemeClr val="tx1"/>
                </a:solidFill>
              </a:rPr>
              <a:t>, </a:t>
            </a:r>
            <a:r>
              <a:rPr lang="en-US" b="1" dirty="0" smtClean="0">
                <a:solidFill>
                  <a:schemeClr val="tx1"/>
                </a:solidFill>
              </a:rPr>
              <a:t>shopping</a:t>
            </a:r>
            <a:r>
              <a:rPr lang="en-US" dirty="0" smtClean="0">
                <a:solidFill>
                  <a:schemeClr val="tx1"/>
                </a:solidFill>
              </a:rPr>
              <a:t>, </a:t>
            </a:r>
            <a:r>
              <a:rPr lang="en-US" b="1" dirty="0" smtClean="0">
                <a:solidFill>
                  <a:schemeClr val="tx1"/>
                </a:solidFill>
              </a:rPr>
              <a:t>specialty</a:t>
            </a:r>
            <a:r>
              <a:rPr lang="en-US" dirty="0" smtClean="0">
                <a:solidFill>
                  <a:schemeClr val="tx1"/>
                </a:solidFill>
              </a:rPr>
              <a:t>, </a:t>
            </a:r>
            <a:r>
              <a:rPr lang="fr-FR" dirty="0" smtClean="0">
                <a:solidFill>
                  <a:schemeClr val="tx1"/>
                </a:solidFill>
              </a:rPr>
              <a:t>and </a:t>
            </a:r>
            <a:r>
              <a:rPr lang="fr-FR" b="1" dirty="0" err="1" smtClean="0">
                <a:solidFill>
                  <a:schemeClr val="tx1"/>
                </a:solidFill>
              </a:rPr>
              <a:t>unsought</a:t>
            </a:r>
            <a:r>
              <a:rPr lang="fr-FR" b="1" dirty="0" smtClean="0">
                <a:solidFill>
                  <a:schemeClr val="tx1"/>
                </a:solidFill>
              </a:rPr>
              <a:t> </a:t>
            </a:r>
            <a:r>
              <a:rPr lang="fr-FR" b="1" dirty="0" err="1" smtClean="0">
                <a:solidFill>
                  <a:schemeClr val="tx1"/>
                </a:solidFill>
              </a:rPr>
              <a:t>goods</a:t>
            </a:r>
            <a:r>
              <a:rPr lang="fr-FR" dirty="0" smtClean="0">
                <a:solidFill>
                  <a:schemeClr val="tx1"/>
                </a:solidFill>
              </a:rPr>
              <a:t>.</a:t>
            </a:r>
            <a:endParaRPr lang="fr-F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CONSUMER-GOODS: </a:t>
            </a:r>
          </a:p>
          <a:p>
            <a:pPr algn="just"/>
            <a:r>
              <a:rPr lang="fr-FR" b="1" dirty="0" err="1" smtClean="0">
                <a:solidFill>
                  <a:schemeClr val="tx1"/>
                </a:solidFill>
              </a:rPr>
              <a:t>convenience</a:t>
            </a:r>
            <a:r>
              <a:rPr lang="fr-FR" b="1" dirty="0" smtClean="0">
                <a:solidFill>
                  <a:schemeClr val="tx1"/>
                </a:solidFill>
              </a:rPr>
              <a:t> </a:t>
            </a:r>
            <a:r>
              <a:rPr lang="fr-FR" b="1" dirty="0" err="1" smtClean="0">
                <a:solidFill>
                  <a:schemeClr val="tx1"/>
                </a:solidFill>
              </a:rPr>
              <a:t>goods</a:t>
            </a:r>
            <a:r>
              <a:rPr lang="fr-FR" b="1" dirty="0" smtClean="0">
                <a:solidFill>
                  <a:schemeClr val="tx1"/>
                </a:solidFill>
              </a:rPr>
              <a:t>: </a:t>
            </a:r>
            <a:r>
              <a:rPr lang="en-US" dirty="0" smtClean="0">
                <a:solidFill>
                  <a:schemeClr val="tx1"/>
                </a:solidFill>
              </a:rPr>
              <a:t>The consumer usually purchases convenience goods frequently, immediately, and with minimal effort. Examples include soft drinks, soaps, and newspapers.</a:t>
            </a:r>
            <a:endParaRPr lang="fr-F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CONSUMER-GOODS: </a:t>
            </a:r>
          </a:p>
          <a:p>
            <a:pPr algn="just"/>
            <a:r>
              <a:rPr lang="fr-FR" b="1" dirty="0" smtClean="0">
                <a:solidFill>
                  <a:schemeClr val="tx1"/>
                </a:solidFill>
              </a:rPr>
              <a:t>Shopping </a:t>
            </a:r>
            <a:r>
              <a:rPr lang="fr-FR" b="1" dirty="0" err="1" smtClean="0">
                <a:solidFill>
                  <a:schemeClr val="tx1"/>
                </a:solidFill>
              </a:rPr>
              <a:t>goods</a:t>
            </a:r>
            <a:r>
              <a:rPr lang="fr-FR" b="1" dirty="0" smtClean="0">
                <a:solidFill>
                  <a:schemeClr val="tx1"/>
                </a:solidFill>
              </a:rPr>
              <a:t>: </a:t>
            </a:r>
            <a:r>
              <a:rPr lang="en-US" dirty="0" smtClean="0">
                <a:solidFill>
                  <a:schemeClr val="tx1"/>
                </a:solidFill>
              </a:rPr>
              <a:t>are those the consumer characteristically compares on such bases as suitability, quality, price, and style. Examples include furniture, clothing, and major appliances. (</a:t>
            </a:r>
            <a:r>
              <a:rPr lang="fr-FR" i="1" dirty="0" err="1" smtClean="0">
                <a:solidFill>
                  <a:schemeClr val="tx1"/>
                </a:solidFill>
              </a:rPr>
              <a:t>Homogeneous</a:t>
            </a:r>
            <a:r>
              <a:rPr lang="fr-FR" i="1" dirty="0" smtClean="0">
                <a:solidFill>
                  <a:schemeClr val="tx1"/>
                </a:solidFill>
              </a:rPr>
              <a:t> and </a:t>
            </a:r>
            <a:r>
              <a:rPr lang="fr-FR" i="1" dirty="0" err="1" smtClean="0">
                <a:solidFill>
                  <a:schemeClr val="tx1"/>
                </a:solidFill>
              </a:rPr>
              <a:t>Heterogeneous</a:t>
            </a:r>
            <a:r>
              <a:rPr lang="fr-FR" i="1" dirty="0" smtClean="0">
                <a:solidFill>
                  <a:schemeClr val="tx1"/>
                </a:solidFill>
              </a:rPr>
              <a:t> shopping </a:t>
            </a:r>
            <a:r>
              <a:rPr lang="fr-FR" i="1" dirty="0" err="1" smtClean="0">
                <a:solidFill>
                  <a:schemeClr val="tx1"/>
                </a:solidFill>
              </a:rPr>
              <a:t>goods</a:t>
            </a:r>
            <a:r>
              <a:rPr lang="fr-FR" i="1" dirty="0" smtClean="0">
                <a:solidFill>
                  <a:schemeClr val="tx1"/>
                </a:solidFill>
              </a:rPr>
              <a:t>)</a:t>
            </a:r>
            <a:endParaRPr lang="fr-F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CONSUMER-GOODS: </a:t>
            </a:r>
          </a:p>
          <a:p>
            <a:pPr algn="just"/>
            <a:r>
              <a:rPr lang="fr-FR" b="1" dirty="0" err="1" smtClean="0">
                <a:solidFill>
                  <a:schemeClr val="tx1"/>
                </a:solidFill>
              </a:rPr>
              <a:t>Specialty</a:t>
            </a:r>
            <a:r>
              <a:rPr lang="fr-FR" b="1" dirty="0" smtClean="0">
                <a:solidFill>
                  <a:schemeClr val="tx1"/>
                </a:solidFill>
              </a:rPr>
              <a:t> </a:t>
            </a:r>
            <a:r>
              <a:rPr lang="fr-FR" b="1" dirty="0" err="1" smtClean="0">
                <a:solidFill>
                  <a:schemeClr val="tx1"/>
                </a:solidFill>
              </a:rPr>
              <a:t>goods</a:t>
            </a:r>
            <a:r>
              <a:rPr lang="fr-FR" b="1" dirty="0" smtClean="0">
                <a:solidFill>
                  <a:schemeClr val="tx1"/>
                </a:solidFill>
              </a:rPr>
              <a:t>: </a:t>
            </a:r>
            <a:r>
              <a:rPr lang="en-US" dirty="0" smtClean="0">
                <a:solidFill>
                  <a:schemeClr val="tx1"/>
                </a:solidFill>
              </a:rPr>
              <a:t>have unique characteristics or brand identification for which enough buyers are willing to make a special purchasing effort. Examples include cars. Specialty goods don’t require comparisons; buyers invest time only to reach dealers carrying the wanted products..</a:t>
            </a:r>
            <a:endParaRPr lang="fr-F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pPr algn="just"/>
            <a:endParaRPr lang="en-US" b="1" dirty="0" smtClean="0">
              <a:solidFill>
                <a:schemeClr val="tx1"/>
              </a:solidFill>
            </a:endParaRPr>
          </a:p>
          <a:p>
            <a:pPr algn="just"/>
            <a:r>
              <a:rPr lang="en-US" b="1" dirty="0">
                <a:solidFill>
                  <a:schemeClr val="tx1"/>
                </a:solidFill>
              </a:rPr>
              <a:t>Marketing planning begins with formulating an offering to meet target customers’ needs </a:t>
            </a:r>
            <a:r>
              <a:rPr lang="en-US" b="1" dirty="0" smtClean="0">
                <a:solidFill>
                  <a:schemeClr val="tx1"/>
                </a:solidFill>
              </a:rPr>
              <a:t>or </a:t>
            </a:r>
            <a:r>
              <a:rPr lang="en-US" dirty="0" smtClean="0">
                <a:solidFill>
                  <a:schemeClr val="tx1"/>
                </a:solidFill>
              </a:rPr>
              <a:t>wants</a:t>
            </a:r>
            <a:r>
              <a:rPr lang="en-US" dirty="0">
                <a:solidFill>
                  <a:schemeClr val="tx1"/>
                </a:solidFill>
              </a:rPr>
              <a:t>. The customer will judge the offering on three basic elements: product features </a:t>
            </a:r>
            <a:r>
              <a:rPr lang="en-US" dirty="0" smtClean="0">
                <a:solidFill>
                  <a:schemeClr val="tx1"/>
                </a:solidFill>
              </a:rPr>
              <a:t>and quality</a:t>
            </a:r>
            <a:r>
              <a:rPr lang="en-US" dirty="0">
                <a:solidFill>
                  <a:schemeClr val="tx1"/>
                </a:solidFill>
              </a:rPr>
              <a:t>, service mix and quality, and price (see Figure 13.1). </a:t>
            </a:r>
            <a:r>
              <a:rPr lang="en-US" dirty="0" smtClean="0">
                <a:solidFill>
                  <a:schemeClr val="tx1"/>
                </a:solidFill>
              </a:rPr>
              <a:t>Three </a:t>
            </a:r>
            <a:r>
              <a:rPr lang="en-US" dirty="0">
                <a:solidFill>
                  <a:schemeClr val="tx1"/>
                </a:solidFill>
              </a:rPr>
              <a:t>elements—products, services, and pricing—must be meshed into a competitively </a:t>
            </a:r>
            <a:r>
              <a:rPr lang="en-US" dirty="0" smtClean="0">
                <a:solidFill>
                  <a:schemeClr val="tx1"/>
                </a:solidFill>
              </a:rPr>
              <a:t>attractive </a:t>
            </a:r>
            <a:r>
              <a:rPr lang="fr-FR" dirty="0" err="1" smtClean="0">
                <a:solidFill>
                  <a:schemeClr val="tx1"/>
                </a:solidFill>
              </a:rPr>
              <a:t>market</a:t>
            </a:r>
            <a:r>
              <a:rPr lang="fr-FR" dirty="0" smtClean="0">
                <a:solidFill>
                  <a:schemeClr val="tx1"/>
                </a:solidFill>
              </a:rPr>
              <a:t> </a:t>
            </a:r>
            <a:r>
              <a:rPr lang="fr-FR" dirty="0" err="1">
                <a:solidFill>
                  <a:schemeClr val="tx1"/>
                </a:solidFill>
              </a:rPr>
              <a:t>offering</a:t>
            </a:r>
            <a:r>
              <a:rPr lang="fr-FR" dirty="0">
                <a:solidFill>
                  <a:schemeClr val="tx1"/>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CONSUMER-GOODS: </a:t>
            </a:r>
          </a:p>
          <a:p>
            <a:pPr algn="just"/>
            <a:r>
              <a:rPr lang="fr-FR" b="1" dirty="0" err="1" smtClean="0">
                <a:solidFill>
                  <a:schemeClr val="tx1"/>
                </a:solidFill>
              </a:rPr>
              <a:t>Unsought</a:t>
            </a:r>
            <a:r>
              <a:rPr lang="fr-FR" b="1" dirty="0" smtClean="0">
                <a:solidFill>
                  <a:schemeClr val="tx1"/>
                </a:solidFill>
              </a:rPr>
              <a:t> </a:t>
            </a:r>
            <a:r>
              <a:rPr lang="fr-FR" b="1" dirty="0" err="1" smtClean="0">
                <a:solidFill>
                  <a:schemeClr val="tx1"/>
                </a:solidFill>
              </a:rPr>
              <a:t>goods</a:t>
            </a:r>
            <a:r>
              <a:rPr lang="fr-FR" b="1" dirty="0" smtClean="0">
                <a:solidFill>
                  <a:schemeClr val="tx1"/>
                </a:solidFill>
              </a:rPr>
              <a:t>: </a:t>
            </a:r>
            <a:r>
              <a:rPr lang="en-US" dirty="0" smtClean="0">
                <a:solidFill>
                  <a:schemeClr val="tx1"/>
                </a:solidFill>
              </a:rPr>
              <a:t>are those the consumer does not know about or normally think of buying, such as smoke detectors. Other classic examples are life insurance, cemetery plots, and gravestones. Unsought goods require advertising and personal-selling support.</a:t>
            </a:r>
            <a:endParaRPr lang="fr-F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INDUSTRIAL-GOODS: </a:t>
            </a:r>
          </a:p>
          <a:p>
            <a:pPr algn="just"/>
            <a:endParaRPr lang="fr-FR" b="1" dirty="0" smtClean="0">
              <a:solidFill>
                <a:schemeClr val="tx1"/>
              </a:solidFill>
            </a:endParaRPr>
          </a:p>
          <a:p>
            <a:pPr algn="just"/>
            <a:r>
              <a:rPr lang="en-US" dirty="0" smtClean="0">
                <a:solidFill>
                  <a:schemeClr val="tx1"/>
                </a:solidFill>
              </a:rPr>
              <a:t>We classify industrial goods in terms of their relative cost and the way they enter the production process:</a:t>
            </a:r>
            <a:endParaRPr lang="fr-F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INDUSTRIAL-GOODS: </a:t>
            </a:r>
          </a:p>
          <a:p>
            <a:pPr algn="just">
              <a:buFont typeface="Wingdings" pitchFamily="2" charset="2"/>
              <a:buChar char="ü"/>
            </a:pPr>
            <a:r>
              <a:rPr lang="en-US" b="1" dirty="0" smtClean="0">
                <a:solidFill>
                  <a:schemeClr val="tx1"/>
                </a:solidFill>
              </a:rPr>
              <a:t>Materials and parts: </a:t>
            </a:r>
            <a:r>
              <a:rPr lang="en-US" dirty="0" smtClean="0">
                <a:solidFill>
                  <a:schemeClr val="tx1"/>
                </a:solidFill>
              </a:rPr>
              <a:t>are goods that enter the manufacturer’s product completely. They fall into two classes: </a:t>
            </a:r>
            <a:r>
              <a:rPr lang="en-US" i="1" dirty="0" smtClean="0">
                <a:solidFill>
                  <a:schemeClr val="tx1"/>
                </a:solidFill>
              </a:rPr>
              <a:t>raw materials (</a:t>
            </a:r>
            <a:r>
              <a:rPr lang="fr-FR" i="1" dirty="0" err="1" smtClean="0">
                <a:solidFill>
                  <a:schemeClr val="tx1"/>
                </a:solidFill>
              </a:rPr>
              <a:t>farm</a:t>
            </a:r>
            <a:r>
              <a:rPr lang="fr-FR" i="1" dirty="0" smtClean="0">
                <a:solidFill>
                  <a:schemeClr val="tx1"/>
                </a:solidFill>
              </a:rPr>
              <a:t> </a:t>
            </a:r>
            <a:r>
              <a:rPr lang="fr-FR" i="1" dirty="0" err="1" smtClean="0">
                <a:solidFill>
                  <a:schemeClr val="tx1"/>
                </a:solidFill>
              </a:rPr>
              <a:t>products</a:t>
            </a:r>
            <a:r>
              <a:rPr lang="fr-FR" i="1" dirty="0" smtClean="0">
                <a:solidFill>
                  <a:schemeClr val="tx1"/>
                </a:solidFill>
              </a:rPr>
              <a:t> and </a:t>
            </a:r>
            <a:r>
              <a:rPr lang="fr-FR" dirty="0" err="1" smtClean="0">
                <a:solidFill>
                  <a:schemeClr val="tx1"/>
                </a:solidFill>
              </a:rPr>
              <a:t>natural</a:t>
            </a:r>
            <a:r>
              <a:rPr lang="fr-FR" dirty="0" smtClean="0">
                <a:solidFill>
                  <a:schemeClr val="tx1"/>
                </a:solidFill>
              </a:rPr>
              <a:t> </a:t>
            </a:r>
            <a:r>
              <a:rPr lang="fr-FR" dirty="0" err="1" smtClean="0">
                <a:solidFill>
                  <a:schemeClr val="tx1"/>
                </a:solidFill>
              </a:rPr>
              <a:t>products</a:t>
            </a:r>
            <a:r>
              <a:rPr lang="fr-FR" i="1" dirty="0" smtClean="0">
                <a:solidFill>
                  <a:schemeClr val="tx1"/>
                </a:solidFill>
              </a:rPr>
              <a:t>)</a:t>
            </a:r>
            <a:r>
              <a:rPr lang="en-US" i="1" dirty="0" smtClean="0">
                <a:solidFill>
                  <a:schemeClr val="tx1"/>
                </a:solidFill>
              </a:rPr>
              <a:t> and manufactured materials and </a:t>
            </a:r>
            <a:r>
              <a:rPr lang="fr-FR" dirty="0" smtClean="0">
                <a:solidFill>
                  <a:schemeClr val="tx1"/>
                </a:solidFill>
              </a:rPr>
              <a:t>parts (component </a:t>
            </a:r>
            <a:r>
              <a:rPr lang="fr-FR" dirty="0" err="1" smtClean="0">
                <a:solidFill>
                  <a:schemeClr val="tx1"/>
                </a:solidFill>
              </a:rPr>
              <a:t>materials</a:t>
            </a:r>
            <a:r>
              <a:rPr lang="fr-FR" dirty="0" smtClean="0">
                <a:solidFill>
                  <a:schemeClr val="tx1"/>
                </a:solidFill>
              </a:rPr>
              <a:t> and component parts).</a:t>
            </a:r>
            <a:endParaRPr lang="fr-FR"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INDUSTRIAL-GOODS: </a:t>
            </a:r>
          </a:p>
          <a:p>
            <a:pPr algn="just">
              <a:buFont typeface="Wingdings" pitchFamily="2" charset="2"/>
              <a:buChar char="ü"/>
            </a:pPr>
            <a:r>
              <a:rPr lang="en-US" b="1" dirty="0" smtClean="0">
                <a:solidFill>
                  <a:schemeClr val="tx1"/>
                </a:solidFill>
              </a:rPr>
              <a:t>Capital items </a:t>
            </a:r>
            <a:r>
              <a:rPr lang="en-US" dirty="0" smtClean="0">
                <a:solidFill>
                  <a:schemeClr val="tx1"/>
                </a:solidFill>
              </a:rPr>
              <a:t>are long-lasting goods that facilitate developing or managing the finished product. They fall into two groups: installations and equipment.</a:t>
            </a:r>
            <a:endParaRPr lang="fr-FR"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INDUSTRIAL-GOODS: </a:t>
            </a:r>
          </a:p>
          <a:p>
            <a:pPr algn="just">
              <a:buFont typeface="Wingdings" pitchFamily="2" charset="2"/>
              <a:buChar char="ü"/>
            </a:pPr>
            <a:r>
              <a:rPr lang="en-US" b="1" dirty="0" smtClean="0">
                <a:solidFill>
                  <a:schemeClr val="tx1"/>
                </a:solidFill>
              </a:rPr>
              <a:t>Supplies and business services </a:t>
            </a:r>
            <a:r>
              <a:rPr lang="en-US" dirty="0" smtClean="0">
                <a:solidFill>
                  <a:schemeClr val="tx1"/>
                </a:solidFill>
              </a:rPr>
              <a:t>are</a:t>
            </a:r>
            <a:r>
              <a:rPr lang="en-US" b="1" dirty="0" smtClean="0">
                <a:solidFill>
                  <a:schemeClr val="tx1"/>
                </a:solidFill>
              </a:rPr>
              <a:t> </a:t>
            </a:r>
            <a:r>
              <a:rPr lang="en-US" dirty="0" smtClean="0">
                <a:solidFill>
                  <a:schemeClr val="tx1"/>
                </a:solidFill>
              </a:rPr>
              <a:t>short-term goods and services that facilitate developing or managing the finished product. </a:t>
            </a:r>
            <a:r>
              <a:rPr lang="en-US" u="sng" dirty="0" smtClean="0">
                <a:solidFill>
                  <a:schemeClr val="tx1"/>
                </a:solidFill>
              </a:rPr>
              <a:t>Supplies</a:t>
            </a:r>
            <a:r>
              <a:rPr lang="en-US" dirty="0" smtClean="0">
                <a:solidFill>
                  <a:schemeClr val="tx1"/>
                </a:solidFill>
              </a:rPr>
              <a:t> are of two kinds: </a:t>
            </a:r>
            <a:r>
              <a:rPr lang="en-US" i="1" dirty="0" smtClean="0">
                <a:solidFill>
                  <a:schemeClr val="tx1"/>
                </a:solidFill>
              </a:rPr>
              <a:t>maintenance and repair items (paint, </a:t>
            </a:r>
            <a:r>
              <a:rPr lang="en-US" dirty="0" smtClean="0">
                <a:solidFill>
                  <a:schemeClr val="tx1"/>
                </a:solidFill>
              </a:rPr>
              <a:t>nails, brooms) and </a:t>
            </a:r>
            <a:r>
              <a:rPr lang="en-US" i="1" dirty="0" smtClean="0">
                <a:solidFill>
                  <a:schemeClr val="tx1"/>
                </a:solidFill>
              </a:rPr>
              <a:t>operating supplies (lubricants, coal, writing paper, pencils)</a:t>
            </a:r>
            <a:endParaRPr lang="fr-FR"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2- </a:t>
            </a:r>
            <a:r>
              <a:rPr lang="fr-FR" sz="2800" b="1" i="1" dirty="0" smtClean="0">
                <a:solidFill>
                  <a:schemeClr val="tx1"/>
                </a:solidFill>
              </a:rPr>
              <a:t>PRODUCT CLASSIFICATIONS:</a:t>
            </a:r>
            <a:endParaRPr lang="en-US" sz="2800" b="1" dirty="0">
              <a:solidFill>
                <a:schemeClr val="tx1"/>
              </a:solidFill>
            </a:endParaRPr>
          </a:p>
          <a:p>
            <a:pPr algn="just"/>
            <a:endParaRPr lang="en-US" dirty="0" smtClean="0">
              <a:solidFill>
                <a:schemeClr val="tx1"/>
              </a:solidFill>
            </a:endParaRPr>
          </a:p>
          <a:p>
            <a:pPr algn="just"/>
            <a:r>
              <a:rPr lang="en-US" dirty="0" smtClean="0">
                <a:solidFill>
                  <a:schemeClr val="tx1"/>
                </a:solidFill>
              </a:rPr>
              <a:t> 	</a:t>
            </a:r>
            <a:r>
              <a:rPr lang="fr-FR" b="1" dirty="0" smtClean="0">
                <a:solidFill>
                  <a:schemeClr val="tx1"/>
                </a:solidFill>
              </a:rPr>
              <a:t>INDUSTRIAL-GOODS: </a:t>
            </a:r>
          </a:p>
          <a:p>
            <a:pPr algn="just">
              <a:buFont typeface="Wingdings" pitchFamily="2" charset="2"/>
              <a:buChar char="ü"/>
            </a:pPr>
            <a:r>
              <a:rPr lang="en-US" b="1" dirty="0" smtClean="0">
                <a:solidFill>
                  <a:schemeClr val="tx1"/>
                </a:solidFill>
              </a:rPr>
              <a:t>Supplies and business services </a:t>
            </a:r>
            <a:r>
              <a:rPr lang="en-US" dirty="0" smtClean="0">
                <a:solidFill>
                  <a:schemeClr val="tx1"/>
                </a:solidFill>
              </a:rPr>
              <a:t>are</a:t>
            </a:r>
            <a:r>
              <a:rPr lang="en-US" b="1" dirty="0" smtClean="0">
                <a:solidFill>
                  <a:schemeClr val="tx1"/>
                </a:solidFill>
              </a:rPr>
              <a:t> </a:t>
            </a:r>
            <a:r>
              <a:rPr lang="en-US" dirty="0" smtClean="0">
                <a:solidFill>
                  <a:schemeClr val="tx1"/>
                </a:solidFill>
              </a:rPr>
              <a:t>short-term goods and services that facilitate developing or managing the finished product. </a:t>
            </a:r>
            <a:r>
              <a:rPr lang="en-US" u="sng" dirty="0" smtClean="0">
                <a:solidFill>
                  <a:schemeClr val="tx1"/>
                </a:solidFill>
              </a:rPr>
              <a:t>Business services</a:t>
            </a:r>
            <a:r>
              <a:rPr lang="en-US" dirty="0" smtClean="0">
                <a:solidFill>
                  <a:schemeClr val="tx1"/>
                </a:solidFill>
              </a:rPr>
              <a:t> include </a:t>
            </a:r>
            <a:r>
              <a:rPr lang="en-US" i="1" dirty="0" smtClean="0">
                <a:solidFill>
                  <a:schemeClr val="tx1"/>
                </a:solidFill>
              </a:rPr>
              <a:t>maintenance and repair services (window cleaning, copier repair) </a:t>
            </a:r>
            <a:r>
              <a:rPr lang="en-US" dirty="0" smtClean="0">
                <a:solidFill>
                  <a:schemeClr val="tx1"/>
                </a:solidFill>
              </a:rPr>
              <a:t>and </a:t>
            </a:r>
            <a:r>
              <a:rPr lang="en-US" i="1" dirty="0" smtClean="0">
                <a:solidFill>
                  <a:schemeClr val="tx1"/>
                </a:solidFill>
              </a:rPr>
              <a:t>business advisory services (legal, management consulting, advertising).</a:t>
            </a:r>
            <a:endParaRPr lang="fr-FR"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r>
              <a:rPr lang="en-US" dirty="0" smtClean="0">
                <a:solidFill>
                  <a:schemeClr val="tx1"/>
                </a:solidFill>
              </a:rPr>
              <a:t>To be branded, products must be differentiated. At one extreme are products that allow little variation: chicken, aspirin, and steel. Yet even here some differentiation is possible: Perdue chickens, Bayer aspirin, and India’s Tata Steel have carved out distinct identities in their categories. At the other extreme are products capable of high differentiation, such as automobiles, commercial buildings, and furniture. Here the seller faces an abundance of </a:t>
            </a:r>
            <a:r>
              <a:rPr lang="fr-FR" dirty="0" err="1" smtClean="0">
                <a:solidFill>
                  <a:schemeClr val="tx1"/>
                </a:solidFill>
              </a:rPr>
              <a:t>differentiation</a:t>
            </a:r>
            <a:r>
              <a:rPr lang="fr-FR" dirty="0" smtClean="0">
                <a:solidFill>
                  <a:schemeClr val="tx1"/>
                </a:solidFill>
              </a:rPr>
              <a:t> </a:t>
            </a:r>
            <a:r>
              <a:rPr lang="fr-FR" dirty="0" err="1" smtClean="0">
                <a:solidFill>
                  <a:schemeClr val="tx1"/>
                </a:solidFill>
              </a:rPr>
              <a:t>possibilities</a:t>
            </a:r>
            <a:r>
              <a:rPr lang="fr-FR" dirty="0" smtClean="0">
                <a:solidFill>
                  <a:schemeClr val="tx1"/>
                </a:solidFill>
              </a:rPr>
              <a:t>.</a:t>
            </a:r>
            <a:endParaRPr lang="en-US" dirty="0" smtClean="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well-differentiated products can create significant competitive </a:t>
            </a:r>
            <a:r>
              <a:rPr lang="fr-FR" dirty="0" err="1" smtClean="0">
                <a:solidFill>
                  <a:schemeClr val="tx1"/>
                </a:solidFill>
              </a:rPr>
              <a:t>advantages</a:t>
            </a:r>
            <a:r>
              <a:rPr lang="fr-FR" dirty="0" smtClean="0">
                <a:solidFill>
                  <a:schemeClr val="tx1"/>
                </a:solidFill>
              </a:rPr>
              <a:t>.</a:t>
            </a:r>
          </a:p>
          <a:p>
            <a:pPr algn="just"/>
            <a:r>
              <a:rPr lang="en-US" dirty="0" smtClean="0">
                <a:solidFill>
                  <a:schemeClr val="tx1"/>
                </a:solidFill>
              </a:rPr>
              <a:t>Means for differentiation include </a:t>
            </a:r>
            <a:r>
              <a:rPr lang="en-US" b="1" dirty="0" smtClean="0">
                <a:solidFill>
                  <a:schemeClr val="tx1"/>
                </a:solidFill>
              </a:rPr>
              <a:t>form, features, performance quality, conformance quality, durability, reliability, </a:t>
            </a:r>
            <a:r>
              <a:rPr lang="en-US" b="1" dirty="0" err="1" smtClean="0">
                <a:solidFill>
                  <a:schemeClr val="tx1"/>
                </a:solidFill>
              </a:rPr>
              <a:t>repairability</a:t>
            </a:r>
            <a:r>
              <a:rPr lang="en-US" b="1" dirty="0" smtClean="0">
                <a:solidFill>
                  <a:schemeClr val="tx1"/>
                </a:solidFill>
              </a:rPr>
              <a:t>,  design, and style.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FORM: </a:t>
            </a:r>
            <a:r>
              <a:rPr lang="en-US" dirty="0" smtClean="0">
                <a:solidFill>
                  <a:schemeClr val="tx1"/>
                </a:solidFill>
              </a:rPr>
              <a:t>Many products can be differentiated in form (the size, shape, or physical structure of a product). Consider the many possible forms of aspirin. Although essentially a commodity, it can be differentiated by dosage, size, shape, color, coating, or action time.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FEATURES: </a:t>
            </a:r>
            <a:r>
              <a:rPr lang="en-US" dirty="0" smtClean="0">
                <a:solidFill>
                  <a:schemeClr val="tx1"/>
                </a:solidFill>
              </a:rPr>
              <a:t>Most products can be offered with varying features that supplement their basic function. A company can identify and select appropriate new features by surveying recent buyers and then calculating </a:t>
            </a:r>
            <a:r>
              <a:rPr lang="en-US" i="1" dirty="0" smtClean="0">
                <a:solidFill>
                  <a:schemeClr val="tx1"/>
                </a:solidFill>
              </a:rPr>
              <a:t>customer value versus company cost for each potential feature. Marketers </a:t>
            </a:r>
            <a:r>
              <a:rPr lang="en-US" dirty="0" smtClean="0">
                <a:solidFill>
                  <a:schemeClr val="tx1"/>
                </a:solidFill>
              </a:rPr>
              <a:t>should consider how many people want each feature, how long it would take to introduce it, and whether competitors could easily copy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pPr algn="just"/>
            <a:endParaRPr lang="en-US" b="1" dirty="0" smtClean="0">
              <a:solidFill>
                <a:schemeClr val="tx1"/>
              </a:solidFill>
            </a:endParaRPr>
          </a:p>
          <a:p>
            <a:pPr algn="just"/>
            <a:r>
              <a:rPr lang="en-US" b="1" dirty="0">
                <a:solidFill>
                  <a:schemeClr val="tx1"/>
                </a:solidFill>
              </a:rPr>
              <a:t>Marketing planning begins with formulating an offering to meet target customers’ needs </a:t>
            </a:r>
            <a:r>
              <a:rPr lang="en-US" b="1" dirty="0" smtClean="0">
                <a:solidFill>
                  <a:schemeClr val="tx1"/>
                </a:solidFill>
              </a:rPr>
              <a:t>or </a:t>
            </a:r>
            <a:r>
              <a:rPr lang="en-US" dirty="0" smtClean="0">
                <a:solidFill>
                  <a:schemeClr val="tx1"/>
                </a:solidFill>
              </a:rPr>
              <a:t>wants</a:t>
            </a:r>
            <a:r>
              <a:rPr lang="en-US" dirty="0">
                <a:solidFill>
                  <a:schemeClr val="tx1"/>
                </a:solidFill>
              </a:rPr>
              <a:t>. The customer will judge the offering on three basic elements: product features </a:t>
            </a:r>
            <a:r>
              <a:rPr lang="en-US" dirty="0" smtClean="0">
                <a:solidFill>
                  <a:schemeClr val="tx1"/>
                </a:solidFill>
              </a:rPr>
              <a:t>and quality</a:t>
            </a:r>
            <a:r>
              <a:rPr lang="en-US" dirty="0">
                <a:solidFill>
                  <a:schemeClr val="tx1"/>
                </a:solidFill>
              </a:rPr>
              <a:t>, service mix and quality, and price (see Figure 13.1). </a:t>
            </a:r>
            <a:r>
              <a:rPr lang="en-US" dirty="0" smtClean="0">
                <a:solidFill>
                  <a:schemeClr val="tx1"/>
                </a:solidFill>
              </a:rPr>
              <a:t>Three </a:t>
            </a:r>
            <a:r>
              <a:rPr lang="en-US" dirty="0">
                <a:solidFill>
                  <a:schemeClr val="tx1"/>
                </a:solidFill>
              </a:rPr>
              <a:t>elements—products, services, and pricing—must be meshed into a competitively </a:t>
            </a:r>
            <a:r>
              <a:rPr lang="en-US" dirty="0" smtClean="0">
                <a:solidFill>
                  <a:schemeClr val="tx1"/>
                </a:solidFill>
              </a:rPr>
              <a:t>attractive </a:t>
            </a:r>
            <a:r>
              <a:rPr lang="fr-FR" dirty="0" err="1" smtClean="0">
                <a:solidFill>
                  <a:schemeClr val="tx1"/>
                </a:solidFill>
              </a:rPr>
              <a:t>market</a:t>
            </a:r>
            <a:r>
              <a:rPr lang="fr-FR" dirty="0" smtClean="0">
                <a:solidFill>
                  <a:schemeClr val="tx1"/>
                </a:solidFill>
              </a:rPr>
              <a:t> </a:t>
            </a:r>
            <a:r>
              <a:rPr lang="fr-FR" dirty="0" err="1">
                <a:solidFill>
                  <a:schemeClr val="tx1"/>
                </a:solidFill>
              </a:rPr>
              <a:t>offering</a:t>
            </a:r>
            <a:r>
              <a:rPr lang="fr-FR" dirty="0">
                <a:solidFill>
                  <a:schemeClr val="tx1"/>
                </a:solidFill>
              </a:rPr>
              <a:t>.</a:t>
            </a:r>
          </a:p>
        </p:txBody>
      </p:sp>
      <p:pic>
        <p:nvPicPr>
          <p:cNvPr id="1026" name="Picture 2"/>
          <p:cNvPicPr>
            <a:picLocks noChangeAspect="1" noChangeArrowheads="1"/>
          </p:cNvPicPr>
          <p:nvPr/>
        </p:nvPicPr>
        <p:blipFill>
          <a:blip r:embed="rId2"/>
          <a:srcRect/>
          <a:stretch>
            <a:fillRect/>
          </a:stretch>
        </p:blipFill>
        <p:spPr bwMode="auto">
          <a:xfrm>
            <a:off x="214282" y="1571611"/>
            <a:ext cx="8715435" cy="528638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FEATURES: </a:t>
            </a:r>
            <a:r>
              <a:rPr lang="en-US" dirty="0" smtClean="0">
                <a:solidFill>
                  <a:schemeClr val="tx1"/>
                </a:solidFill>
              </a:rPr>
              <a:t>To avoid "feature fatigue," the company must prioritize features and tell consumers how to use and benefit from them. Marketers must also think in terms of feature bundles or packages. Auto</a:t>
            </a:r>
          </a:p>
          <a:p>
            <a:pPr algn="just"/>
            <a:r>
              <a:rPr lang="en-US" dirty="0" smtClean="0">
                <a:solidFill>
                  <a:schemeClr val="tx1"/>
                </a:solidFill>
              </a:rPr>
              <a:t>companies often manufacture cars at several "trim levels." This lowers manufacturing and inventory costs. Each company must decide whether to offer feature customization at a higher cost or a few standard packages at a lower cost.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PERFORMANCE QUALITY: </a:t>
            </a:r>
            <a:r>
              <a:rPr lang="en-US" dirty="0" smtClean="0">
                <a:solidFill>
                  <a:schemeClr val="tx1"/>
                </a:solidFill>
              </a:rPr>
              <a:t>Most products occupy one of four performance levels: low, average, high, or superior. Performance quality is the level at which the product’s primary characteristics operate. Quality is growing increasingly important for differentiation as companies adopt a value model and provide higher quality for less money. </a:t>
            </a:r>
            <a:r>
              <a:rPr lang="fr-FR" dirty="0" err="1" smtClean="0">
                <a:solidFill>
                  <a:schemeClr val="tx1"/>
                </a:solidFill>
              </a:rPr>
              <a:t>Firms</a:t>
            </a:r>
            <a:r>
              <a:rPr lang="fr-FR" dirty="0" smtClean="0">
                <a:solidFill>
                  <a:schemeClr val="tx1"/>
                </a:solidFill>
              </a:rPr>
              <a:t> </a:t>
            </a:r>
            <a:r>
              <a:rPr lang="fr-FR" dirty="0" err="1" smtClean="0">
                <a:solidFill>
                  <a:schemeClr val="tx1"/>
                </a:solidFill>
              </a:rPr>
              <a:t>should</a:t>
            </a:r>
            <a:r>
              <a:rPr lang="fr-FR" dirty="0" smtClean="0">
                <a:solidFill>
                  <a:schemeClr val="tx1"/>
                </a:solidFill>
              </a:rPr>
              <a:t> design a </a:t>
            </a:r>
            <a:r>
              <a:rPr lang="en-US" dirty="0" smtClean="0">
                <a:solidFill>
                  <a:schemeClr val="tx1"/>
                </a:solidFill>
              </a:rPr>
              <a:t>performance level appropriate to the target market and competition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r>
              <a:rPr lang="en-US" b="1" dirty="0" smtClean="0">
                <a:solidFill>
                  <a:schemeClr val="tx1"/>
                </a:solidFill>
              </a:rPr>
              <a:t>CONFORMANCE QUALITY:</a:t>
            </a:r>
            <a:r>
              <a:rPr lang="en-US" dirty="0" smtClean="0">
                <a:solidFill>
                  <a:schemeClr val="tx1"/>
                </a:solidFill>
              </a:rPr>
              <a:t> Buyers expect a high conformance quality, the degree to which all produced units are identical and meet promised specifications. </a:t>
            </a:r>
            <a:r>
              <a:rPr lang="fr-FR" dirty="0" smtClean="0">
                <a:solidFill>
                  <a:schemeClr val="tx1"/>
                </a:solidFill>
              </a:rPr>
              <a:t>A </a:t>
            </a:r>
            <a:r>
              <a:rPr lang="fr-FR" dirty="0" err="1" smtClean="0">
                <a:solidFill>
                  <a:schemeClr val="tx1"/>
                </a:solidFill>
              </a:rPr>
              <a:t>product</a:t>
            </a:r>
            <a:r>
              <a:rPr lang="fr-FR" dirty="0" smtClean="0">
                <a:solidFill>
                  <a:schemeClr val="tx1"/>
                </a:solidFill>
              </a:rPr>
              <a:t> </a:t>
            </a:r>
            <a:r>
              <a:rPr lang="fr-FR" dirty="0" err="1" smtClean="0">
                <a:solidFill>
                  <a:schemeClr val="tx1"/>
                </a:solidFill>
              </a:rPr>
              <a:t>with</a:t>
            </a:r>
            <a:r>
              <a:rPr lang="fr-FR" dirty="0" smtClean="0">
                <a:solidFill>
                  <a:schemeClr val="tx1"/>
                </a:solidFill>
              </a:rPr>
              <a:t> </a:t>
            </a:r>
            <a:r>
              <a:rPr lang="en-US" dirty="0" smtClean="0">
                <a:solidFill>
                  <a:schemeClr val="tx1"/>
                </a:solidFill>
              </a:rPr>
              <a:t>low conformance quality will disappoint some buyers. Firms thoroughly test finished products to </a:t>
            </a:r>
            <a:r>
              <a:rPr lang="fr-FR" dirty="0" err="1" smtClean="0">
                <a:solidFill>
                  <a:schemeClr val="tx1"/>
                </a:solidFill>
              </a:rPr>
              <a:t>ensure</a:t>
            </a:r>
            <a:r>
              <a:rPr lang="fr-FR" dirty="0" smtClean="0">
                <a:solidFill>
                  <a:schemeClr val="tx1"/>
                </a:solidFill>
              </a:rPr>
              <a:t> </a:t>
            </a:r>
            <a:r>
              <a:rPr lang="fr-FR" dirty="0" err="1" smtClean="0">
                <a:solidFill>
                  <a:schemeClr val="tx1"/>
                </a:solidFill>
              </a:rPr>
              <a:t>conformance</a:t>
            </a:r>
            <a:r>
              <a:rPr lang="fr-FR" dirty="0" smtClean="0">
                <a:solidFill>
                  <a:schemeClr val="tx1"/>
                </a:solidFill>
              </a:rPr>
              <a:t>.</a:t>
            </a:r>
            <a:endParaRPr lang="en-US" dirty="0" smtClean="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r>
              <a:rPr lang="en-US" b="1" dirty="0" smtClean="0">
                <a:solidFill>
                  <a:schemeClr val="tx1"/>
                </a:solidFill>
              </a:rPr>
              <a:t>Durability: </a:t>
            </a:r>
            <a:r>
              <a:rPr lang="en-US" dirty="0" smtClean="0">
                <a:solidFill>
                  <a:schemeClr val="tx1"/>
                </a:solidFill>
              </a:rPr>
              <a:t>a measure of the product’s expected operating life under natural or stressful conditions, is a valued attribute for vehicles, kitchen appliances, and other durable goods. The extra price for durability must not be excessive, however, and the product must not be subject to rapid technological obsolescence, as personal computers, televisions, and cell </a:t>
            </a:r>
            <a:r>
              <a:rPr lang="fr-FR" dirty="0" smtClean="0">
                <a:solidFill>
                  <a:schemeClr val="tx1"/>
                </a:solidFill>
              </a:rPr>
              <a:t>phones have </a:t>
            </a:r>
            <a:r>
              <a:rPr lang="fr-FR" dirty="0" err="1" smtClean="0">
                <a:solidFill>
                  <a:schemeClr val="tx1"/>
                </a:solidFill>
              </a:rPr>
              <a:t>sometimes</a:t>
            </a:r>
            <a:r>
              <a:rPr lang="fr-FR" dirty="0" smtClean="0">
                <a:solidFill>
                  <a:schemeClr val="tx1"/>
                </a:solidFill>
              </a:rPr>
              <a:t> been.</a:t>
            </a:r>
            <a:endParaRPr lang="en-US" dirty="0" smtClean="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RELIABILITY: </a:t>
            </a:r>
            <a:r>
              <a:rPr lang="en-US" dirty="0" smtClean="0">
                <a:solidFill>
                  <a:schemeClr val="tx1"/>
                </a:solidFill>
              </a:rPr>
              <a:t>Buyers normally will pay a premium for more reliable products. Reliability is a measure of the probability that a product will not malfunction or fail within a specified time </a:t>
            </a:r>
            <a:r>
              <a:rPr lang="fr-FR" dirty="0" err="1" smtClean="0">
                <a:solidFill>
                  <a:schemeClr val="tx1"/>
                </a:solidFill>
              </a:rPr>
              <a:t>period</a:t>
            </a:r>
            <a:r>
              <a:rPr lang="fr-FR" dirty="0" smtClean="0">
                <a:solidFill>
                  <a:schemeClr val="tx1"/>
                </a:solidFill>
              </a:rPr>
              <a:t>.</a:t>
            </a:r>
          </a:p>
          <a:p>
            <a:pPr algn="just">
              <a:buFont typeface="Wingdings" pitchFamily="2" charset="2"/>
              <a:buChar char="ü"/>
            </a:pPr>
            <a:r>
              <a:rPr lang="en-US" b="1" dirty="0" err="1" smtClean="0">
                <a:solidFill>
                  <a:schemeClr val="tx1"/>
                </a:solidFill>
              </a:rPr>
              <a:t>Repairability</a:t>
            </a:r>
            <a:r>
              <a:rPr lang="en-US" b="1" dirty="0" smtClean="0">
                <a:solidFill>
                  <a:schemeClr val="tx1"/>
                </a:solidFill>
              </a:rPr>
              <a:t>: </a:t>
            </a:r>
            <a:r>
              <a:rPr lang="en-US" dirty="0" smtClean="0">
                <a:solidFill>
                  <a:schemeClr val="tx1"/>
                </a:solidFill>
              </a:rPr>
              <a:t>measures the ease of fixing a product when it malfunctions or fails. Ideal </a:t>
            </a:r>
            <a:r>
              <a:rPr lang="en-US" dirty="0" err="1" smtClean="0">
                <a:solidFill>
                  <a:schemeClr val="tx1"/>
                </a:solidFill>
              </a:rPr>
              <a:t>repairability</a:t>
            </a:r>
            <a:r>
              <a:rPr lang="en-US" dirty="0" smtClean="0">
                <a:solidFill>
                  <a:schemeClr val="tx1"/>
                </a:solidFill>
              </a:rPr>
              <a:t> would exist if users could fix the product themselves with little cost in </a:t>
            </a:r>
            <a:r>
              <a:rPr lang="fr-FR" dirty="0" smtClean="0">
                <a:solidFill>
                  <a:schemeClr val="tx1"/>
                </a:solidFill>
              </a:rPr>
              <a:t>money or time.</a:t>
            </a:r>
            <a:endParaRPr lang="en-US" dirty="0" smtClean="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Style: </a:t>
            </a:r>
            <a:r>
              <a:rPr lang="en-US" dirty="0" smtClean="0">
                <a:solidFill>
                  <a:schemeClr val="tx1"/>
                </a:solidFill>
              </a:rPr>
              <a:t>describes the product’s look and feel to the buyer and creates distinctiveness that is hard to copy. Car buyers pay a premium for Jaguars because of their extraordinary looks. </a:t>
            </a:r>
          </a:p>
          <a:p>
            <a:pPr algn="just"/>
            <a:r>
              <a:rPr lang="en-US" dirty="0" smtClean="0">
                <a:solidFill>
                  <a:schemeClr val="tx1"/>
                </a:solidFill>
              </a:rPr>
              <a:t>Strong style does not always mean high performance, however. A car may look sensational but spend a lot of time in the repair shop.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buFont typeface="Wingdings" pitchFamily="2" charset="2"/>
              <a:buChar char="ü"/>
            </a:pPr>
            <a:r>
              <a:rPr lang="en-US" b="1" dirty="0" smtClean="0">
                <a:solidFill>
                  <a:schemeClr val="tx1"/>
                </a:solidFill>
              </a:rPr>
              <a:t>CUSTOMIZATION: </a:t>
            </a:r>
            <a:r>
              <a:rPr lang="en-US" dirty="0" smtClean="0">
                <a:solidFill>
                  <a:schemeClr val="tx1"/>
                </a:solidFill>
              </a:rPr>
              <a:t>customized products and marketing allow firms to be highly relevant and differentiating by finding out exactly what a person wants—and doesn’t </a:t>
            </a:r>
            <a:r>
              <a:rPr lang="fr-FR" dirty="0" err="1" smtClean="0">
                <a:solidFill>
                  <a:schemeClr val="tx1"/>
                </a:solidFill>
              </a:rPr>
              <a:t>want</a:t>
            </a:r>
            <a:r>
              <a:rPr lang="fr-FR" dirty="0" smtClean="0">
                <a:solidFill>
                  <a:schemeClr val="tx1"/>
                </a:solidFill>
              </a:rPr>
              <a:t>—and </a:t>
            </a:r>
            <a:r>
              <a:rPr lang="fr-FR" dirty="0" err="1" smtClean="0">
                <a:solidFill>
                  <a:schemeClr val="tx1"/>
                </a:solidFill>
              </a:rPr>
              <a:t>delivering</a:t>
            </a:r>
            <a:r>
              <a:rPr lang="fr-FR" dirty="0" smtClean="0">
                <a:solidFill>
                  <a:schemeClr val="tx1"/>
                </a:solidFill>
              </a:rPr>
              <a:t> on </a:t>
            </a:r>
            <a:r>
              <a:rPr lang="fr-FR" dirty="0" err="1" smtClean="0">
                <a:solidFill>
                  <a:schemeClr val="tx1"/>
                </a:solidFill>
              </a:rPr>
              <a:t>that</a:t>
            </a:r>
            <a:r>
              <a:rPr lang="fr-FR" dirty="0" smtClean="0">
                <a:solidFill>
                  <a:schemeClr val="tx1"/>
                </a:solidFill>
              </a:rPr>
              <a:t>.</a:t>
            </a:r>
          </a:p>
          <a:p>
            <a:pPr algn="just"/>
            <a:r>
              <a:rPr lang="en-US" dirty="0" err="1" smtClean="0">
                <a:solidFill>
                  <a:schemeClr val="tx1"/>
                </a:solidFill>
              </a:rPr>
              <a:t>NikeiD</a:t>
            </a:r>
            <a:r>
              <a:rPr lang="en-US" dirty="0" smtClean="0">
                <a:solidFill>
                  <a:schemeClr val="tx1"/>
                </a:solidFill>
              </a:rPr>
              <a:t> allows customers to personalize and design their own shoes and clothing either online or in store at </a:t>
            </a:r>
            <a:r>
              <a:rPr lang="en-US" dirty="0" err="1" smtClean="0">
                <a:solidFill>
                  <a:schemeClr val="tx1"/>
                </a:solidFill>
              </a:rPr>
              <a:t>NikeiD</a:t>
            </a:r>
            <a:r>
              <a:rPr lang="en-US" dirty="0" smtClean="0">
                <a:solidFill>
                  <a:schemeClr val="tx1"/>
                </a:solidFill>
              </a:rPr>
              <a:t> Studios, now generates hundreds of millions of dollars in </a:t>
            </a:r>
            <a:r>
              <a:rPr lang="fr-FR" dirty="0" smtClean="0">
                <a:solidFill>
                  <a:schemeClr val="tx1"/>
                </a:solidFill>
              </a:rPr>
              <a:t>revenue.</a:t>
            </a:r>
            <a:endParaRPr lang="en-US" dirty="0" smtClean="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When the </a:t>
            </a:r>
            <a:r>
              <a:rPr lang="en-US" b="1" dirty="0" smtClean="0">
                <a:solidFill>
                  <a:schemeClr val="tx1"/>
                </a:solidFill>
              </a:rPr>
              <a:t>physical</a:t>
            </a:r>
            <a:r>
              <a:rPr lang="en-US" dirty="0" smtClean="0">
                <a:solidFill>
                  <a:schemeClr val="tx1"/>
                </a:solidFill>
              </a:rPr>
              <a:t> </a:t>
            </a:r>
            <a:r>
              <a:rPr lang="en-US" b="1" dirty="0" smtClean="0">
                <a:solidFill>
                  <a:schemeClr val="tx1"/>
                </a:solidFill>
              </a:rPr>
              <a:t>product</a:t>
            </a:r>
            <a:r>
              <a:rPr lang="en-US" dirty="0" smtClean="0">
                <a:solidFill>
                  <a:schemeClr val="tx1"/>
                </a:solidFill>
              </a:rPr>
              <a:t> cannot easily be differentiated, the key to competitive success may lie in adding </a:t>
            </a:r>
            <a:r>
              <a:rPr lang="en-US" b="1" dirty="0" smtClean="0">
                <a:solidFill>
                  <a:schemeClr val="tx1"/>
                </a:solidFill>
              </a:rPr>
              <a:t>valued services</a:t>
            </a:r>
            <a:r>
              <a:rPr lang="en-US" dirty="0" smtClean="0">
                <a:solidFill>
                  <a:schemeClr val="tx1"/>
                </a:solidFill>
              </a:rPr>
              <a:t> and improving their quality. Rolls-Royce PLC has ensured its aircraft engines are in high demand by continuously monitoring their health for 1,300 airplane engines around the world through live satellite feeds. Under its </a:t>
            </a:r>
            <a:r>
              <a:rPr lang="en-US" dirty="0" err="1" smtClean="0">
                <a:solidFill>
                  <a:schemeClr val="tx1"/>
                </a:solidFill>
              </a:rPr>
              <a:t>TotalCare</a:t>
            </a:r>
            <a:r>
              <a:rPr lang="en-US" dirty="0" smtClean="0">
                <a:solidFill>
                  <a:schemeClr val="tx1"/>
                </a:solidFill>
              </a:rPr>
              <a:t> and </a:t>
            </a:r>
            <a:r>
              <a:rPr lang="en-US" dirty="0" err="1" smtClean="0">
                <a:solidFill>
                  <a:schemeClr val="tx1"/>
                </a:solidFill>
              </a:rPr>
              <a:t>CorporateCare</a:t>
            </a:r>
            <a:r>
              <a:rPr lang="en-US" dirty="0" smtClean="0">
                <a:solidFill>
                  <a:schemeClr val="tx1"/>
                </a:solidFill>
              </a:rPr>
              <a:t> programs, airlines pay Rolls a fee for every hour an engine is in flight, and Rolls assumes the risks and costs of downtime and repairs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II- Product </a:t>
            </a:r>
            <a:r>
              <a:rPr lang="fr-FR" b="1" dirty="0" err="1" smtClean="0">
                <a:solidFill>
                  <a:schemeClr val="tx1"/>
                </a:solidFill>
              </a:rPr>
              <a:t>Differentiation</a:t>
            </a:r>
            <a:endParaRPr lang="en-US" b="1" dirty="0" smtClean="0">
              <a:solidFill>
                <a:schemeClr val="tx1"/>
              </a:solidFill>
            </a:endParaRPr>
          </a:p>
          <a:p>
            <a:pPr algn="just"/>
            <a:endParaRPr lang="en-US" dirty="0" smtClean="0">
              <a:solidFill>
                <a:schemeClr val="tx1"/>
              </a:solidFill>
            </a:endParaRPr>
          </a:p>
          <a:p>
            <a:pPr algn="just"/>
            <a:r>
              <a:rPr lang="en-US" b="1" dirty="0" smtClean="0">
                <a:solidFill>
                  <a:schemeClr val="tx1"/>
                </a:solidFill>
              </a:rPr>
              <a:t>The main service differentiators are:</a:t>
            </a:r>
          </a:p>
          <a:p>
            <a:pPr algn="just"/>
            <a:r>
              <a:rPr lang="en-US" b="1" dirty="0" smtClean="0">
                <a:solidFill>
                  <a:schemeClr val="tx1"/>
                </a:solidFill>
              </a:rPr>
              <a:t>ordering ease, </a:t>
            </a:r>
          </a:p>
          <a:p>
            <a:pPr algn="just"/>
            <a:r>
              <a:rPr lang="en-US" b="1" dirty="0" smtClean="0">
                <a:solidFill>
                  <a:schemeClr val="tx1"/>
                </a:solidFill>
              </a:rPr>
              <a:t>delivery,</a:t>
            </a:r>
          </a:p>
          <a:p>
            <a:pPr algn="just"/>
            <a:r>
              <a:rPr lang="en-US" b="1" dirty="0" smtClean="0">
                <a:solidFill>
                  <a:schemeClr val="tx1"/>
                </a:solidFill>
              </a:rPr>
              <a:t> installation, </a:t>
            </a:r>
          </a:p>
          <a:p>
            <a:pPr algn="just"/>
            <a:r>
              <a:rPr lang="en-US" b="1" dirty="0" smtClean="0">
                <a:solidFill>
                  <a:schemeClr val="tx1"/>
                </a:solidFill>
              </a:rPr>
              <a:t>customer training,</a:t>
            </a:r>
          </a:p>
          <a:p>
            <a:pPr algn="just"/>
            <a:r>
              <a:rPr lang="en-US" b="1" dirty="0" smtClean="0">
                <a:solidFill>
                  <a:schemeClr val="tx1"/>
                </a:solidFill>
              </a:rPr>
              <a:t>customer consulting,</a:t>
            </a:r>
          </a:p>
          <a:p>
            <a:pPr algn="just"/>
            <a:r>
              <a:rPr lang="en-US" b="1" dirty="0" smtClean="0">
                <a:solidFill>
                  <a:schemeClr val="tx1"/>
                </a:solidFill>
              </a:rPr>
              <a:t> maintenance and repair, and </a:t>
            </a:r>
          </a:p>
          <a:p>
            <a:pPr algn="just"/>
            <a:r>
              <a:rPr lang="en-US" b="1" dirty="0" smtClean="0">
                <a:solidFill>
                  <a:schemeClr val="tx1"/>
                </a:solidFill>
              </a:rPr>
              <a:t>returns.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As competition intensifies, design offers a potent way to differentiate and position a company’s products and services. </a:t>
            </a:r>
            <a:r>
              <a:rPr lang="en-US" b="1" dirty="0" smtClean="0">
                <a:solidFill>
                  <a:schemeClr val="tx1"/>
                </a:solidFill>
              </a:rPr>
              <a:t>Design is the totality of features that affect the way a product looks, feels,</a:t>
            </a:r>
          </a:p>
          <a:p>
            <a:pPr algn="just"/>
            <a:r>
              <a:rPr lang="en-US" b="1" dirty="0" smtClean="0">
                <a:solidFill>
                  <a:schemeClr val="tx1"/>
                </a:solidFill>
              </a:rPr>
              <a:t>and functions</a:t>
            </a:r>
            <a:r>
              <a:rPr lang="en-US" dirty="0" smtClean="0">
                <a:solidFill>
                  <a:schemeClr val="tx1"/>
                </a:solidFill>
              </a:rPr>
              <a:t> to a consumer. It offers functional and aesthetic benefits and appeals to both our </a:t>
            </a:r>
            <a:r>
              <a:rPr lang="fr-FR" dirty="0" smtClean="0">
                <a:solidFill>
                  <a:schemeClr val="tx1"/>
                </a:solidFill>
              </a:rPr>
              <a:t>rational and </a:t>
            </a:r>
            <a:r>
              <a:rPr lang="fr-FR" dirty="0" err="1" smtClean="0">
                <a:solidFill>
                  <a:schemeClr val="tx1"/>
                </a:solidFill>
              </a:rPr>
              <a:t>emotional</a:t>
            </a:r>
            <a:r>
              <a:rPr lang="fr-FR" dirty="0" smtClean="0">
                <a:solidFill>
                  <a:schemeClr val="tx1"/>
                </a:solidFill>
              </a:rPr>
              <a:t> </a:t>
            </a:r>
            <a:r>
              <a:rPr lang="fr-FR" dirty="0" err="1" smtClean="0">
                <a:solidFill>
                  <a:schemeClr val="tx1"/>
                </a:solidFill>
              </a:rPr>
              <a:t>sides</a:t>
            </a:r>
            <a:r>
              <a:rPr lang="fr-FR" dirty="0" smtClean="0">
                <a:solidFill>
                  <a:schemeClr val="tx1"/>
                </a:solidFill>
              </a:rPr>
              <a:t>.</a:t>
            </a:r>
            <a:endParaRPr lang="en-US" b="1"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Many </a:t>
            </a:r>
            <a:r>
              <a:rPr lang="en-US" dirty="0">
                <a:solidFill>
                  <a:schemeClr val="tx1"/>
                </a:solidFill>
              </a:rPr>
              <a:t>people think a product is tangible, but technically a </a:t>
            </a:r>
            <a:r>
              <a:rPr lang="en-US" b="1" dirty="0">
                <a:solidFill>
                  <a:schemeClr val="tx1"/>
                </a:solidFill>
              </a:rPr>
              <a:t>product is anything that can </a:t>
            </a:r>
            <a:r>
              <a:rPr lang="en-US" b="1" dirty="0" smtClean="0">
                <a:solidFill>
                  <a:schemeClr val="tx1"/>
                </a:solidFill>
              </a:rPr>
              <a:t>be </a:t>
            </a:r>
            <a:r>
              <a:rPr lang="en-US" dirty="0" smtClean="0">
                <a:solidFill>
                  <a:schemeClr val="tx1"/>
                </a:solidFill>
              </a:rPr>
              <a:t>offered </a:t>
            </a:r>
            <a:r>
              <a:rPr lang="en-US" dirty="0">
                <a:solidFill>
                  <a:schemeClr val="tx1"/>
                </a:solidFill>
              </a:rPr>
              <a:t>to a market to satisfy a want or need, including physical goods, services, experiences</a:t>
            </a:r>
            <a:r>
              <a:rPr lang="en-US" dirty="0" smtClean="0">
                <a:solidFill>
                  <a:schemeClr val="tx1"/>
                </a:solidFill>
              </a:rPr>
              <a:t>, </a:t>
            </a:r>
            <a:r>
              <a:rPr lang="fr-FR" dirty="0" err="1" smtClean="0">
                <a:solidFill>
                  <a:schemeClr val="tx1"/>
                </a:solidFill>
              </a:rPr>
              <a:t>events</a:t>
            </a:r>
            <a:r>
              <a:rPr lang="fr-FR" dirty="0">
                <a:solidFill>
                  <a:schemeClr val="tx1"/>
                </a:solidFill>
              </a:rPr>
              <a:t>, </a:t>
            </a:r>
            <a:r>
              <a:rPr lang="fr-FR" dirty="0" err="1">
                <a:solidFill>
                  <a:schemeClr val="tx1"/>
                </a:solidFill>
              </a:rPr>
              <a:t>persons</a:t>
            </a:r>
            <a:r>
              <a:rPr lang="fr-FR" dirty="0">
                <a:solidFill>
                  <a:schemeClr val="tx1"/>
                </a:solidFill>
              </a:rPr>
              <a:t>, places, </a:t>
            </a:r>
            <a:r>
              <a:rPr lang="fr-FR" dirty="0" err="1">
                <a:solidFill>
                  <a:schemeClr val="tx1"/>
                </a:solidFill>
              </a:rPr>
              <a:t>properties</a:t>
            </a:r>
            <a:r>
              <a:rPr lang="fr-FR" dirty="0">
                <a:solidFill>
                  <a:schemeClr val="tx1"/>
                </a:solidFill>
              </a:rPr>
              <a:t>, </a:t>
            </a:r>
            <a:r>
              <a:rPr lang="fr-FR" dirty="0" err="1">
                <a:solidFill>
                  <a:schemeClr val="tx1"/>
                </a:solidFill>
              </a:rPr>
              <a:t>organizations</a:t>
            </a:r>
            <a:r>
              <a:rPr lang="fr-FR" dirty="0">
                <a:solidFill>
                  <a:schemeClr val="tx1"/>
                </a:solidFill>
              </a:rPr>
              <a:t>, information, and </a:t>
            </a:r>
            <a:r>
              <a:rPr lang="fr-FR" dirty="0" err="1">
                <a:solidFill>
                  <a:schemeClr val="tx1"/>
                </a:solidFill>
              </a:rPr>
              <a:t>ideas</a:t>
            </a:r>
            <a:r>
              <a:rPr lang="fr-FR" dirty="0">
                <a:solidFill>
                  <a:schemeClr val="tx1"/>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85000" lnSpcReduction="10000"/>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b="1" dirty="0" smtClean="0">
                <a:solidFill>
                  <a:schemeClr val="tx1"/>
                </a:solidFill>
              </a:rPr>
              <a:t>Some countries</a:t>
            </a:r>
            <a:r>
              <a:rPr lang="en-US" dirty="0" smtClean="0">
                <a:solidFill>
                  <a:schemeClr val="tx1"/>
                </a:solidFill>
              </a:rPr>
              <a:t> have developed strong reputations for their design skills and accomplishments, </a:t>
            </a:r>
            <a:r>
              <a:rPr lang="en-US" b="1" dirty="0" smtClean="0">
                <a:solidFill>
                  <a:schemeClr val="tx1"/>
                </a:solidFill>
              </a:rPr>
              <a:t>such as Italy </a:t>
            </a:r>
            <a:r>
              <a:rPr lang="en-US" dirty="0" smtClean="0">
                <a:solidFill>
                  <a:schemeClr val="tx1"/>
                </a:solidFill>
              </a:rPr>
              <a:t>in apparel and furniture and </a:t>
            </a:r>
            <a:r>
              <a:rPr lang="en-US" b="1" dirty="0" smtClean="0">
                <a:solidFill>
                  <a:schemeClr val="tx1"/>
                </a:solidFill>
              </a:rPr>
              <a:t>Scandinavia</a:t>
            </a:r>
            <a:r>
              <a:rPr lang="en-US" dirty="0" smtClean="0">
                <a:solidFill>
                  <a:schemeClr val="tx1"/>
                </a:solidFill>
              </a:rPr>
              <a:t> in products designed for functionality, aesthetics, and environmental consciousness. </a:t>
            </a:r>
            <a:r>
              <a:rPr lang="en-US" b="1" dirty="0" smtClean="0">
                <a:solidFill>
                  <a:schemeClr val="tx1"/>
                </a:solidFill>
              </a:rPr>
              <a:t>Finland’s Nokia</a:t>
            </a:r>
            <a:r>
              <a:rPr lang="en-US" dirty="0" smtClean="0">
                <a:solidFill>
                  <a:schemeClr val="tx1"/>
                </a:solidFill>
              </a:rPr>
              <a:t> was the first to introduce user</a:t>
            </a:r>
            <a:r>
              <a:rPr lang="ar-DZ" dirty="0" smtClean="0">
                <a:solidFill>
                  <a:schemeClr val="tx1"/>
                </a:solidFill>
              </a:rPr>
              <a:t> </a:t>
            </a:r>
            <a:r>
              <a:rPr lang="en-US" dirty="0" smtClean="0">
                <a:solidFill>
                  <a:schemeClr val="tx1"/>
                </a:solidFill>
              </a:rPr>
              <a:t>changeable covers for cell phones, the first to have elliptical-shaped, soft, and friendly forms, and the first with big screens, all contributing to its remarkable ascent. When it later failed to innovate its smart-phone designs, its fortunes dramatically declined. </a:t>
            </a:r>
            <a:r>
              <a:rPr lang="en-US" b="1" dirty="0" smtClean="0">
                <a:solidFill>
                  <a:schemeClr val="tx1"/>
                </a:solidFill>
              </a:rPr>
              <a:t>Braun, a German </a:t>
            </a:r>
            <a:r>
              <a:rPr lang="en-US" dirty="0" smtClean="0">
                <a:solidFill>
                  <a:schemeClr val="tx1"/>
                </a:solidFill>
              </a:rPr>
              <a:t>division of Gillette, has elevated design to a high art in its electric shavers, </a:t>
            </a:r>
            <a:r>
              <a:rPr lang="fr-FR" dirty="0" smtClean="0">
                <a:solidFill>
                  <a:schemeClr val="tx1"/>
                </a:solidFill>
              </a:rPr>
              <a:t>coffee </a:t>
            </a:r>
            <a:r>
              <a:rPr lang="fr-FR" dirty="0" err="1" smtClean="0">
                <a:solidFill>
                  <a:schemeClr val="tx1"/>
                </a:solidFill>
              </a:rPr>
              <a:t>makers</a:t>
            </a:r>
            <a:r>
              <a:rPr lang="fr-FR" dirty="0" smtClean="0">
                <a:solidFill>
                  <a:schemeClr val="tx1"/>
                </a:solidFill>
              </a:rPr>
              <a:t>, </a:t>
            </a:r>
            <a:r>
              <a:rPr lang="fr-FR" dirty="0" err="1" smtClean="0">
                <a:solidFill>
                  <a:schemeClr val="tx1"/>
                </a:solidFill>
              </a:rPr>
              <a:t>hair</a:t>
            </a:r>
            <a:r>
              <a:rPr lang="fr-FR" dirty="0" smtClean="0">
                <a:solidFill>
                  <a:schemeClr val="tx1"/>
                </a:solidFill>
              </a:rPr>
              <a:t>  </a:t>
            </a:r>
            <a:r>
              <a:rPr lang="fr-FR" dirty="0" err="1" smtClean="0">
                <a:solidFill>
                  <a:schemeClr val="tx1"/>
                </a:solidFill>
              </a:rPr>
              <a:t>dryers</a:t>
            </a:r>
            <a:r>
              <a:rPr lang="fr-FR" dirty="0" smtClean="0">
                <a:solidFill>
                  <a:schemeClr val="tx1"/>
                </a:solidFill>
              </a:rPr>
              <a:t>….</a:t>
            </a:r>
            <a:endParaRPr lang="en-US" b="1" dirty="0" smtClean="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In a visually oriented culture, transmitting brand meaning and positioning through design is critical. </a:t>
            </a:r>
            <a:r>
              <a:rPr lang="en-US" b="1" dirty="0" smtClean="0">
                <a:solidFill>
                  <a:schemeClr val="tx1"/>
                </a:solidFill>
              </a:rPr>
              <a:t>"In a crowded marketplace, aesthetics is often the only way to make a product stand out.“</a:t>
            </a:r>
          </a:p>
          <a:p>
            <a:pPr algn="just"/>
            <a:r>
              <a:rPr lang="en-US" b="1" u="sng" dirty="0" smtClean="0">
                <a:solidFill>
                  <a:schemeClr val="tx1"/>
                </a:solidFill>
              </a:rPr>
              <a:t>Design</a:t>
            </a:r>
            <a:r>
              <a:rPr lang="en-US" dirty="0" smtClean="0">
                <a:solidFill>
                  <a:schemeClr val="tx1"/>
                </a:solidFill>
              </a:rPr>
              <a:t> is especially important with long-lasting durable goods such as automobiles. </a:t>
            </a:r>
          </a:p>
          <a:p>
            <a:pPr algn="just"/>
            <a:r>
              <a:rPr lang="en-US" b="1" u="sng" dirty="0" smtClean="0">
                <a:solidFill>
                  <a:schemeClr val="tx1"/>
                </a:solidFill>
              </a:rPr>
              <a:t>Design</a:t>
            </a:r>
            <a:r>
              <a:rPr lang="en-US" dirty="0" smtClean="0">
                <a:solidFill>
                  <a:schemeClr val="tx1"/>
                </a:solidFill>
              </a:rPr>
              <a:t> can shift consumer perceptions to make brand experiences more rewarding.</a:t>
            </a:r>
            <a:endParaRPr lang="en-US" b="1" dirty="0" smtClean="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Given the creative nature of design, it’s no surprise there isn’t one widely adopted approach.</a:t>
            </a:r>
          </a:p>
          <a:p>
            <a:pPr algn="just"/>
            <a:r>
              <a:rPr lang="en-US" dirty="0" smtClean="0">
                <a:solidFill>
                  <a:schemeClr val="tx1"/>
                </a:solidFill>
              </a:rPr>
              <a:t>Some firms employ formal, structured processes. </a:t>
            </a:r>
            <a:r>
              <a:rPr lang="en-US" i="1" dirty="0" smtClean="0">
                <a:solidFill>
                  <a:schemeClr val="tx1"/>
                </a:solidFill>
              </a:rPr>
              <a:t>Design thinking is a very data-driven approach </a:t>
            </a:r>
            <a:r>
              <a:rPr lang="en-US" dirty="0" smtClean="0">
                <a:solidFill>
                  <a:schemeClr val="tx1"/>
                </a:solidFill>
              </a:rPr>
              <a:t>with three phases: observation, ideation, and implementation. Design thinking </a:t>
            </a:r>
            <a:r>
              <a:rPr lang="en-US" smtClean="0">
                <a:solidFill>
                  <a:schemeClr val="tx1"/>
                </a:solidFill>
              </a:rPr>
              <a:t>requires intensive ethnographic </a:t>
            </a:r>
            <a:r>
              <a:rPr lang="en-US" dirty="0" smtClean="0">
                <a:solidFill>
                  <a:schemeClr val="tx1"/>
                </a:solidFill>
              </a:rPr>
              <a:t>studies of consumers, creative brainstorming sessions, and collaborative teamwork</a:t>
            </a:r>
          </a:p>
          <a:p>
            <a:pPr algn="just"/>
            <a:r>
              <a:rPr lang="en-US" dirty="0" smtClean="0">
                <a:solidFill>
                  <a:schemeClr val="tx1"/>
                </a:solidFill>
              </a:rPr>
              <a:t>to decide how to bring the design idea to reality.</a:t>
            </a:r>
            <a:endParaRPr lang="en-US" b="1" dirty="0" smtClean="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b="1" dirty="0" smtClean="0">
                <a:solidFill>
                  <a:schemeClr val="tx1"/>
                </a:solidFill>
              </a:rPr>
              <a:t>The International Design and Excellence Awards </a:t>
            </a:r>
            <a:r>
              <a:rPr lang="en-US" dirty="0" smtClean="0">
                <a:solidFill>
                  <a:schemeClr val="tx1"/>
                </a:solidFill>
              </a:rPr>
              <a:t>(IDEA) are given each year based on benefit to the user, benefit to the client/business, benefit to society, ecological responsibility, appropriate aesthetics and appeal, and usability testing. </a:t>
            </a:r>
            <a:r>
              <a:rPr lang="en-US" b="1" u="sng" dirty="0" smtClean="0">
                <a:solidFill>
                  <a:schemeClr val="tx1"/>
                </a:solidFill>
              </a:rPr>
              <a:t>IDEO</a:t>
            </a:r>
            <a:r>
              <a:rPr lang="en-US" dirty="0" smtClean="0">
                <a:solidFill>
                  <a:schemeClr val="tx1"/>
                </a:solidFill>
              </a:rPr>
              <a:t> has been one of the more successful design companies through the years. Then in 2013 Samsung Electronics won 10 awards, 3M four, and </a:t>
            </a:r>
            <a:r>
              <a:rPr lang="en-US" dirty="0" err="1" smtClean="0">
                <a:solidFill>
                  <a:schemeClr val="tx1"/>
                </a:solidFill>
              </a:rPr>
              <a:t>Coway</a:t>
            </a:r>
            <a:r>
              <a:rPr lang="en-US" dirty="0" smtClean="0">
                <a:solidFill>
                  <a:schemeClr val="tx1"/>
                </a:solidFill>
              </a:rPr>
              <a:t>, Lenovo, LG Electronics, Nokia, and </a:t>
            </a:r>
            <a:r>
              <a:rPr lang="en-US" dirty="0" err="1" smtClean="0">
                <a:solidFill>
                  <a:schemeClr val="tx1"/>
                </a:solidFill>
              </a:rPr>
              <a:t>PearsonLloyd</a:t>
            </a:r>
            <a:r>
              <a:rPr lang="en-US" dirty="0" smtClean="0">
                <a:solidFill>
                  <a:schemeClr val="tx1"/>
                </a:solidFill>
              </a:rPr>
              <a:t> three each.27 Samsung’s design accomplishments have been a result of a concerted effort.</a:t>
            </a:r>
            <a:endParaRPr lang="en-US" b="1" dirty="0" smtClean="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III- Product Design</a:t>
            </a:r>
            <a:endParaRPr lang="en-US" b="1" dirty="0" smtClean="0">
              <a:solidFill>
                <a:schemeClr val="tx1"/>
              </a:solidFill>
            </a:endParaRPr>
          </a:p>
          <a:p>
            <a:pPr algn="just"/>
            <a:endParaRPr lang="en-US" dirty="0" smtClean="0">
              <a:solidFill>
                <a:schemeClr val="tx1"/>
              </a:solidFill>
            </a:endParaRPr>
          </a:p>
          <a:p>
            <a:pPr algn="just"/>
            <a:r>
              <a:rPr lang="en-US" b="1" u="sng" dirty="0" smtClean="0">
                <a:solidFill>
                  <a:schemeClr val="tx1"/>
                </a:solidFill>
              </a:rPr>
              <a:t>Environmental issues</a:t>
            </a:r>
            <a:r>
              <a:rPr lang="en-US" dirty="0" smtClean="0">
                <a:solidFill>
                  <a:schemeClr val="tx1"/>
                </a:solidFill>
              </a:rPr>
              <a:t> are also playing an increasingly important role in product design and manufacturing. Many firms are considering ways to reduce the negative environmental consequences of conducting business, and some are changing the manufacture of their products or the ingredients that go into them.</a:t>
            </a:r>
            <a:endParaRPr lang="en-US" b="1" dirty="0" smtClean="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a:endParaRPr lang="en-US" dirty="0" smtClean="0">
              <a:solidFill>
                <a:schemeClr val="tx1"/>
              </a:solidFill>
            </a:endParaRPr>
          </a:p>
          <a:p>
            <a:pPr algn="just" rtl="1"/>
            <a:r>
              <a:rPr lang="ar-DZ" b="1" u="sng" dirty="0" smtClean="0">
                <a:solidFill>
                  <a:schemeClr val="tx1"/>
                </a:solidFill>
              </a:rPr>
              <a:t>هرمية المنتَج</a:t>
            </a:r>
            <a:r>
              <a:rPr lang="ar-DZ" dirty="0" smtClean="0">
                <a:solidFill>
                  <a:schemeClr val="tx1"/>
                </a:solidFill>
              </a:rPr>
              <a:t> :</a:t>
            </a:r>
            <a:endParaRPr lang="fr-FR" dirty="0" smtClean="0">
              <a:solidFill>
                <a:schemeClr val="tx1"/>
              </a:solidFill>
            </a:endParaRPr>
          </a:p>
          <a:p>
            <a:pPr algn="just" rtl="1"/>
            <a:r>
              <a:rPr lang="ar-DZ" dirty="0" smtClean="0">
                <a:solidFill>
                  <a:schemeClr val="tx1"/>
                </a:solidFill>
              </a:rPr>
              <a:t>يرتبط كلّ منتوج هرميا بمنتجات أخرى، حيث يمكن معاينة ستة مستويات من هرمية المنتوج بدءا من الحاجة الأوّليّة المراد تلبيتها إلى المنتوج المعني بتلبية هذه الحاجة:-</a:t>
            </a:r>
            <a:endParaRPr lang="fr-FR"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a:endParaRPr lang="en-US" dirty="0" smtClean="0">
              <a:solidFill>
                <a:schemeClr val="tx1"/>
              </a:solidFill>
            </a:endParaRPr>
          </a:p>
          <a:p>
            <a:pPr algn="just" rtl="1"/>
            <a:r>
              <a:rPr lang="ar-DZ" b="1" u="sng" dirty="0" smtClean="0">
                <a:solidFill>
                  <a:schemeClr val="tx1"/>
                </a:solidFill>
              </a:rPr>
              <a:t>هرمية المنتَج</a:t>
            </a:r>
            <a:r>
              <a:rPr lang="ar-DZ" dirty="0" smtClean="0">
                <a:solidFill>
                  <a:schemeClr val="tx1"/>
                </a:solidFill>
              </a:rPr>
              <a:t> :</a:t>
            </a:r>
            <a:endParaRPr lang="fr-FR" dirty="0" smtClean="0">
              <a:solidFill>
                <a:schemeClr val="tx1"/>
              </a:solidFill>
            </a:endParaRPr>
          </a:p>
          <a:p>
            <a:pPr algn="just" rtl="1"/>
            <a:r>
              <a:rPr lang="ar-DZ" dirty="0" smtClean="0">
                <a:solidFill>
                  <a:schemeClr val="tx1"/>
                </a:solidFill>
              </a:rPr>
              <a:t>يرتبط كلّ منتوج هرميا بمنتجات أخرى، حيث يمكن معاينة ستة مستويات من هرمية المنتوج بدءا من الحاجة الأوّليّة المراد تلبيتها إلى المنتوج المعني بتلبية هذه الحاجة:-</a:t>
            </a:r>
            <a:endParaRPr lang="fr-F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1857364"/>
            <a:ext cx="9144000"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lvl="0" algn="just" rtl="1"/>
            <a:r>
              <a:rPr lang="ar-DZ" sz="2800" dirty="0" smtClean="0">
                <a:solidFill>
                  <a:schemeClr val="tx1"/>
                </a:solidFill>
              </a:rPr>
              <a:t>إذا كانت الحاجة هي:  الأمل في المظهر الجميل     </a:t>
            </a:r>
            <a:endParaRPr lang="fr-FR" sz="2800" dirty="0" smtClean="0">
              <a:solidFill>
                <a:schemeClr val="tx1"/>
              </a:solidFill>
            </a:endParaRPr>
          </a:p>
          <a:p>
            <a:pPr lvl="1" algn="just" rtl="1">
              <a:buFont typeface="Wingdings" pitchFamily="2" charset="2"/>
              <a:buChar char="Ø"/>
            </a:pPr>
            <a:r>
              <a:rPr lang="ar-DZ" dirty="0" smtClean="0">
                <a:solidFill>
                  <a:schemeClr val="tx1"/>
                </a:solidFill>
              </a:rPr>
              <a:t> فعائلة المنتَج </a:t>
            </a:r>
            <a:r>
              <a:rPr lang="en-US" b="1" dirty="0" smtClean="0">
                <a:solidFill>
                  <a:schemeClr val="tx1"/>
                </a:solidFill>
              </a:rPr>
              <a:t>Product Family </a:t>
            </a:r>
            <a:r>
              <a:rPr lang="ar-DZ" b="1" dirty="0" smtClean="0">
                <a:solidFill>
                  <a:schemeClr val="tx1"/>
                </a:solidFill>
              </a:rPr>
              <a:t> </a:t>
            </a:r>
            <a:r>
              <a:rPr lang="ar-DZ" dirty="0" smtClean="0">
                <a:solidFill>
                  <a:schemeClr val="tx1"/>
                </a:solidFill>
              </a:rPr>
              <a:t>هي: كلّ فئات المنتَج التي بإمكانها تلبية الحاجة بطرق متفاوتة، كالرياضة، منتجات الزينة، الدواء، جراحة التجميل...</a:t>
            </a:r>
            <a:endParaRPr lang="fr-FR" dirty="0" smtClean="0">
              <a:solidFill>
                <a:schemeClr val="tx1"/>
              </a:solidFill>
            </a:endParaRPr>
          </a:p>
          <a:p>
            <a:pPr lvl="1" algn="just" rtl="1">
              <a:buFont typeface="Wingdings" pitchFamily="2" charset="2"/>
              <a:buChar char="Ø"/>
            </a:pPr>
            <a:r>
              <a:rPr lang="ar-DZ" dirty="0" smtClean="0">
                <a:solidFill>
                  <a:schemeClr val="tx1"/>
                </a:solidFill>
              </a:rPr>
              <a:t> أمّا فئة المنتَج </a:t>
            </a:r>
            <a:r>
              <a:rPr lang="en-US" b="1" dirty="0" smtClean="0">
                <a:solidFill>
                  <a:schemeClr val="tx1"/>
                </a:solidFill>
              </a:rPr>
              <a:t>Product Class </a:t>
            </a:r>
            <a:r>
              <a:rPr lang="ar-DZ" b="1" dirty="0" smtClean="0">
                <a:solidFill>
                  <a:schemeClr val="tx1"/>
                </a:solidFill>
              </a:rPr>
              <a:t> </a:t>
            </a:r>
            <a:r>
              <a:rPr lang="ar-DZ" dirty="0" smtClean="0">
                <a:solidFill>
                  <a:schemeClr val="tx1"/>
                </a:solidFill>
              </a:rPr>
              <a:t>فهي: مجموعة المنتجات ضمن عائلة المنتج و التي لها قدرة معتبرة في تلبية الحاجة، منتجات الزينة مثلاُ.</a:t>
            </a:r>
            <a:endParaRPr lang="fr-FR" dirty="0" smtClean="0">
              <a:solidFill>
                <a:schemeClr val="tx1"/>
              </a:solidFill>
            </a:endParaRPr>
          </a:p>
          <a:p>
            <a:pPr lvl="1" algn="just" rtl="1">
              <a:buFont typeface="Wingdings" pitchFamily="2" charset="2"/>
              <a:buChar char="Ø"/>
            </a:pPr>
            <a:r>
              <a:rPr lang="ar-DZ" dirty="0" smtClean="0">
                <a:solidFill>
                  <a:schemeClr val="tx1"/>
                </a:solidFill>
              </a:rPr>
              <a:t> في حين يعبّر خط المنتَج </a:t>
            </a:r>
            <a:r>
              <a:rPr lang="en-US" b="1" dirty="0" smtClean="0">
                <a:solidFill>
                  <a:schemeClr val="tx1"/>
                </a:solidFill>
              </a:rPr>
              <a:t>Product Line </a:t>
            </a:r>
            <a:r>
              <a:rPr lang="ar-DZ" b="1" dirty="0" smtClean="0">
                <a:solidFill>
                  <a:schemeClr val="tx1"/>
                </a:solidFill>
              </a:rPr>
              <a:t> </a:t>
            </a:r>
            <a:r>
              <a:rPr lang="ar-DZ" dirty="0" smtClean="0">
                <a:solidFill>
                  <a:schemeClr val="tx1"/>
                </a:solidFill>
              </a:rPr>
              <a:t>عن: مجموعة المنتجات ضمن فئة المنتج والتي ترتبط ببعضها ارتباطا وثيقا لأنّها ذات تأثير مماثل أو أنّها تباع لنفس الفئات من المستهلكين أو لأنّها توزّع عبر نفس المنافذ، كصابون الزّينة، أو العطور، أو المساحيق، و غيرها</a:t>
            </a:r>
          </a:p>
          <a:p>
            <a:pPr lvl="1" algn="just" rtl="1">
              <a:buFont typeface="Wingdings" pitchFamily="2" charset="2"/>
              <a:buChar char="Ø"/>
            </a:pPr>
            <a:r>
              <a:rPr lang="ar-DZ" dirty="0" smtClean="0">
                <a:solidFill>
                  <a:schemeClr val="tx1"/>
                </a:solidFill>
              </a:rPr>
              <a:t> صنف المنتَج </a:t>
            </a:r>
            <a:r>
              <a:rPr lang="en-US" b="1" dirty="0" smtClean="0">
                <a:solidFill>
                  <a:schemeClr val="tx1"/>
                </a:solidFill>
              </a:rPr>
              <a:t>Product Type</a:t>
            </a:r>
            <a:r>
              <a:rPr lang="ar-DZ" b="1" dirty="0" smtClean="0">
                <a:solidFill>
                  <a:schemeClr val="tx1"/>
                </a:solidFill>
              </a:rPr>
              <a:t> </a:t>
            </a:r>
            <a:r>
              <a:rPr lang="ar-DZ" dirty="0" smtClean="0">
                <a:solidFill>
                  <a:schemeClr val="tx1"/>
                </a:solidFill>
              </a:rPr>
              <a:t>فهو مجموع المنتجات ضمن خط المنتج و التي تشترك جميعها في الأشكال و المواصفات و الخصائص .  </a:t>
            </a:r>
            <a:endParaRPr lang="fr-FR" dirty="0" smtClean="0">
              <a:solidFill>
                <a:schemeClr val="tx1"/>
              </a:solidFill>
            </a:endParaRPr>
          </a:p>
          <a:p>
            <a:pPr lvl="1" algn="just" rtl="1">
              <a:buFont typeface="Wingdings" pitchFamily="2" charset="2"/>
              <a:buChar char="Ø"/>
            </a:pPr>
            <a:endParaRPr lang="fr-FR"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rtl="1"/>
            <a:r>
              <a:rPr lang="ar-DZ" sz="2800" dirty="0" smtClean="0">
                <a:solidFill>
                  <a:schemeClr val="tx1"/>
                </a:solidFill>
              </a:rPr>
              <a:t>يعرّف مزيج المنتج بأنّه عبارة عن تلك المجموعات من خطوط المنتوج و المنتجات المفردة التي تعرض أمام المشترين من طرف منتج أو بائع معيّن قصد إشباع حاجتهم  .</a:t>
            </a:r>
            <a:endParaRPr lang="fr-FR" sz="2800" dirty="0" smtClean="0">
              <a:solidFill>
                <a:schemeClr val="tx1"/>
              </a:solidFill>
            </a:endParaRPr>
          </a:p>
          <a:p>
            <a:pPr algn="just" rtl="1"/>
            <a:r>
              <a:rPr lang="ar-DZ" sz="2800" dirty="0" smtClean="0">
                <a:solidFill>
                  <a:schemeClr val="tx1"/>
                </a:solidFill>
              </a:rPr>
              <a:t>و يعبّر عن خط المنتوج بمجموعة المنتجات المرتبطة ببعضها ارتباطا وثيقا من حيث أنّ لها  تأثيرا مماثلا، أو أنّها تنتج من طرف منتِج واحد، أو لأنّها تباع لنفس الفئات من المستهلكين، أو لأنّها توزّع عن طريق نفس المنافذ. </a:t>
            </a:r>
            <a:endParaRPr lang="fr-FR" sz="2800" dirty="0" smtClean="0">
              <a:solidFill>
                <a:schemeClr val="tx1"/>
              </a:solidFill>
            </a:endParaRPr>
          </a:p>
          <a:p>
            <a:pPr lvl="1" algn="just" rtl="1">
              <a:buFont typeface="Wingdings" pitchFamily="2" charset="2"/>
              <a:buChar char="Ø"/>
            </a:pPr>
            <a:endParaRPr lang="fr-FR"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rtl="1"/>
            <a:r>
              <a:rPr lang="ar-DZ" sz="2800" dirty="0" smtClean="0">
                <a:solidFill>
                  <a:schemeClr val="tx1"/>
                </a:solidFill>
              </a:rPr>
              <a:t>عند اتّخاذ القرارات التسويقية بخصوص مزيج المنتوج يجب التفريق بين:</a:t>
            </a:r>
            <a:endParaRPr lang="fr-FR" sz="2800" dirty="0" smtClean="0">
              <a:solidFill>
                <a:schemeClr val="tx1"/>
              </a:solidFill>
            </a:endParaRPr>
          </a:p>
          <a:p>
            <a:pPr algn="just" rtl="1"/>
            <a:r>
              <a:rPr lang="ar-DZ" sz="2800" dirty="0" smtClean="0">
                <a:solidFill>
                  <a:schemeClr val="tx1"/>
                </a:solidFill>
              </a:rPr>
              <a:t>    - سعة مزيج المنتوج </a:t>
            </a:r>
            <a:r>
              <a:rPr lang="fr-FR" sz="2800" i="1" dirty="0" err="1" smtClean="0">
                <a:solidFill>
                  <a:schemeClr val="tx1"/>
                </a:solidFill>
              </a:rPr>
              <a:t>width</a:t>
            </a:r>
            <a:r>
              <a:rPr lang="ar-DZ" sz="2800" dirty="0" smtClean="0">
                <a:solidFill>
                  <a:schemeClr val="tx1"/>
                </a:solidFill>
              </a:rPr>
              <a:t>، وتشير إلى عدد خطوط المنتوج التي تُؤدّيها </a:t>
            </a:r>
          </a:p>
          <a:p>
            <a:pPr algn="just" rtl="1"/>
            <a:r>
              <a:rPr lang="ar-DZ" sz="2800" dirty="0" smtClean="0">
                <a:solidFill>
                  <a:schemeClr val="tx1"/>
                </a:solidFill>
              </a:rPr>
              <a:t>      مؤسّسة ما،</a:t>
            </a:r>
            <a:endParaRPr lang="fr-FR" sz="2800" dirty="0" smtClean="0">
              <a:solidFill>
                <a:schemeClr val="tx1"/>
              </a:solidFill>
            </a:endParaRPr>
          </a:p>
          <a:p>
            <a:pPr algn="just" rtl="1"/>
            <a:r>
              <a:rPr lang="ar-DZ" sz="2800" dirty="0" smtClean="0">
                <a:solidFill>
                  <a:schemeClr val="tx1"/>
                </a:solidFill>
              </a:rPr>
              <a:t>    - طول مزيج المنتوج </a:t>
            </a:r>
            <a:r>
              <a:rPr lang="fr-FR" sz="2800" i="1" dirty="0" err="1" smtClean="0">
                <a:solidFill>
                  <a:schemeClr val="tx1"/>
                </a:solidFill>
              </a:rPr>
              <a:t>length</a:t>
            </a:r>
            <a:r>
              <a:rPr lang="ar-DZ" sz="2800" dirty="0" smtClean="0">
                <a:solidFill>
                  <a:schemeClr val="tx1"/>
                </a:solidFill>
              </a:rPr>
              <a:t>، وتشير إلى العدد الكلّي للمنتجات المفردة في </a:t>
            </a:r>
          </a:p>
          <a:p>
            <a:pPr algn="just" rtl="1"/>
            <a:r>
              <a:rPr lang="ar-DZ" sz="2800" dirty="0" smtClean="0">
                <a:solidFill>
                  <a:schemeClr val="tx1"/>
                </a:solidFill>
              </a:rPr>
              <a:t>      المزيج</a:t>
            </a:r>
            <a:endParaRPr lang="fr-FR" sz="2800" dirty="0" smtClean="0">
              <a:solidFill>
                <a:schemeClr val="tx1"/>
              </a:solidFill>
            </a:endParaRPr>
          </a:p>
          <a:p>
            <a:pPr algn="just" rtl="1"/>
            <a:r>
              <a:rPr lang="ar-DZ" sz="2800" dirty="0" smtClean="0">
                <a:solidFill>
                  <a:schemeClr val="tx1"/>
                </a:solidFill>
              </a:rPr>
              <a:t>    - عمق مزيج المنتوج </a:t>
            </a:r>
            <a:r>
              <a:rPr lang="fr-FR" sz="2400" i="1" dirty="0" err="1" smtClean="0">
                <a:solidFill>
                  <a:schemeClr val="tx1"/>
                </a:solidFill>
              </a:rPr>
              <a:t>depth</a:t>
            </a:r>
            <a:r>
              <a:rPr lang="ar-DZ" sz="2800" dirty="0" smtClean="0">
                <a:solidFill>
                  <a:schemeClr val="tx1"/>
                </a:solidFill>
              </a:rPr>
              <a:t>، وتشير إلى عدد الأشكال و النّماذج المختلفة </a:t>
            </a:r>
          </a:p>
          <a:p>
            <a:pPr algn="just" rtl="1"/>
            <a:r>
              <a:rPr lang="ar-DZ" sz="2800" dirty="0" smtClean="0">
                <a:solidFill>
                  <a:schemeClr val="tx1"/>
                </a:solidFill>
              </a:rPr>
              <a:t>       المقدّمة من كلّ منتوج مفرد  </a:t>
            </a:r>
            <a:endParaRPr lang="fr-FR" sz="2800" dirty="0" smtClean="0">
              <a:solidFill>
                <a:schemeClr val="tx1"/>
              </a:solidFill>
            </a:endParaRPr>
          </a:p>
          <a:p>
            <a:pPr algn="just" rtl="1"/>
            <a:r>
              <a:rPr lang="ar-DZ" sz="2800" dirty="0" smtClean="0">
                <a:solidFill>
                  <a:schemeClr val="tx1"/>
                </a:solidFill>
              </a:rPr>
              <a:t>    - تماسك مزيج المنتوج </a:t>
            </a:r>
            <a:r>
              <a:rPr lang="fr-FR" sz="2800" i="1" dirty="0" err="1" smtClean="0">
                <a:solidFill>
                  <a:schemeClr val="tx1"/>
                </a:solidFill>
              </a:rPr>
              <a:t>consistency</a:t>
            </a:r>
            <a:r>
              <a:rPr lang="ar-DZ" sz="2800" dirty="0" smtClean="0">
                <a:solidFill>
                  <a:schemeClr val="tx1"/>
                </a:solidFill>
              </a:rPr>
              <a:t>، وتشير إلى مدى ارتباط مختلف خطوط </a:t>
            </a:r>
          </a:p>
          <a:p>
            <a:pPr algn="just" rtl="1"/>
            <a:r>
              <a:rPr lang="ar-DZ" sz="2800" dirty="0" smtClean="0">
                <a:solidFill>
                  <a:schemeClr val="tx1"/>
                </a:solidFill>
              </a:rPr>
              <a:t>       المنتوج من جهة الاستعمال، الإنتاج، التّوزيع، الخ</a:t>
            </a:r>
            <a:endParaRPr lang="fr-FR" sz="2800" dirty="0" smtClean="0">
              <a:solidFill>
                <a:schemeClr val="tx1"/>
              </a:solidFill>
            </a:endParaRPr>
          </a:p>
          <a:p>
            <a:pPr lvl="1" algn="just" rtl="1">
              <a:buFont typeface="Wingdings" pitchFamily="2" charset="2"/>
              <a:buChar char="Ø"/>
            </a:pPr>
            <a:endParaRPr lang="fr-FR"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r>
              <a:rPr lang="en-US" dirty="0" smtClean="0">
                <a:solidFill>
                  <a:schemeClr val="tx1"/>
                </a:solidFill>
              </a:rPr>
              <a:t>In </a:t>
            </a:r>
            <a:r>
              <a:rPr lang="en-US" dirty="0">
                <a:solidFill>
                  <a:schemeClr val="tx1"/>
                </a:solidFill>
              </a:rPr>
              <a:t>planning its market offering, the marketer needs to address five product levels (see </a:t>
            </a:r>
            <a:r>
              <a:rPr lang="en-US" dirty="0" smtClean="0">
                <a:solidFill>
                  <a:schemeClr val="tx1"/>
                </a:solidFill>
              </a:rPr>
              <a:t>Figure 13.2). Each </a:t>
            </a:r>
            <a:r>
              <a:rPr lang="en-US" dirty="0">
                <a:solidFill>
                  <a:schemeClr val="tx1"/>
                </a:solidFill>
              </a:rPr>
              <a:t>level adds more customer value, and together the five constitute a </a:t>
            </a:r>
            <a:r>
              <a:rPr lang="en-US" b="1" dirty="0" smtClean="0">
                <a:solidFill>
                  <a:schemeClr val="tx1"/>
                </a:solidFill>
              </a:rPr>
              <a:t>customer-value </a:t>
            </a:r>
            <a:r>
              <a:rPr lang="fr-FR" b="1" dirty="0" err="1" smtClean="0">
                <a:solidFill>
                  <a:schemeClr val="tx1"/>
                </a:solidFill>
              </a:rPr>
              <a:t>hierarchy</a:t>
            </a:r>
            <a:r>
              <a:rPr lang="fr-FR" b="1" dirty="0">
                <a:solidFill>
                  <a:schemeClr val="tx1"/>
                </a:solidFill>
              </a:rPr>
              <a:t>.</a:t>
            </a:r>
            <a:endParaRPr lang="fr-FR"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rtl="1"/>
            <a:r>
              <a:rPr lang="ar-DZ" sz="2800" dirty="0" smtClean="0">
                <a:solidFill>
                  <a:schemeClr val="tx1"/>
                </a:solidFill>
              </a:rPr>
              <a:t>عند اتّخاذ القرارات التسويقية بخصوص مزيج المنتوج يجب التفريق بين:</a:t>
            </a:r>
            <a:endParaRPr lang="fr-FR" sz="2800" dirty="0" smtClean="0">
              <a:solidFill>
                <a:schemeClr val="tx1"/>
              </a:solidFill>
            </a:endParaRPr>
          </a:p>
          <a:p>
            <a:pPr algn="just" rtl="1"/>
            <a:r>
              <a:rPr lang="ar-DZ" sz="2800" dirty="0" smtClean="0">
                <a:solidFill>
                  <a:schemeClr val="tx1"/>
                </a:solidFill>
              </a:rPr>
              <a:t>    - سعة مزيج المنتوج </a:t>
            </a:r>
            <a:r>
              <a:rPr lang="fr-FR" sz="2800" i="1" dirty="0" err="1" smtClean="0">
                <a:solidFill>
                  <a:schemeClr val="tx1"/>
                </a:solidFill>
              </a:rPr>
              <a:t>width</a:t>
            </a:r>
            <a:r>
              <a:rPr lang="ar-DZ" sz="2800" dirty="0" smtClean="0">
                <a:solidFill>
                  <a:schemeClr val="tx1"/>
                </a:solidFill>
              </a:rPr>
              <a:t>، وتشير إلى عدد خطوط المنتوج التي تُؤدّيها </a:t>
            </a:r>
          </a:p>
          <a:p>
            <a:pPr algn="just" rtl="1"/>
            <a:r>
              <a:rPr lang="ar-DZ" sz="2800" dirty="0" smtClean="0">
                <a:solidFill>
                  <a:schemeClr val="tx1"/>
                </a:solidFill>
              </a:rPr>
              <a:t>      مؤسّسة ما،</a:t>
            </a:r>
            <a:endParaRPr lang="fr-FR" sz="2800" dirty="0" smtClean="0">
              <a:solidFill>
                <a:schemeClr val="tx1"/>
              </a:solidFill>
            </a:endParaRPr>
          </a:p>
          <a:p>
            <a:pPr algn="just" rtl="1"/>
            <a:r>
              <a:rPr lang="ar-DZ" sz="2800" dirty="0" smtClean="0">
                <a:solidFill>
                  <a:schemeClr val="tx1"/>
                </a:solidFill>
              </a:rPr>
              <a:t>    - طول مزيج المنتوج </a:t>
            </a:r>
            <a:r>
              <a:rPr lang="fr-FR" sz="2800" i="1" dirty="0" err="1" smtClean="0">
                <a:solidFill>
                  <a:schemeClr val="tx1"/>
                </a:solidFill>
              </a:rPr>
              <a:t>length</a:t>
            </a:r>
            <a:r>
              <a:rPr lang="ar-DZ" sz="2800" dirty="0" smtClean="0">
                <a:solidFill>
                  <a:schemeClr val="tx1"/>
                </a:solidFill>
              </a:rPr>
              <a:t>، وتشير إلى العدد الكلّي للمنتجات المفردة في </a:t>
            </a:r>
          </a:p>
          <a:p>
            <a:pPr algn="just" rtl="1"/>
            <a:r>
              <a:rPr lang="ar-DZ" sz="2800" dirty="0" smtClean="0">
                <a:solidFill>
                  <a:schemeClr val="tx1"/>
                </a:solidFill>
              </a:rPr>
              <a:t>      المزيج</a:t>
            </a:r>
            <a:endParaRPr lang="fr-FR" sz="2800" dirty="0" smtClean="0">
              <a:solidFill>
                <a:schemeClr val="tx1"/>
              </a:solidFill>
            </a:endParaRPr>
          </a:p>
          <a:p>
            <a:pPr algn="just" rtl="1"/>
            <a:r>
              <a:rPr lang="ar-DZ" sz="2800" dirty="0" smtClean="0">
                <a:solidFill>
                  <a:schemeClr val="tx1"/>
                </a:solidFill>
              </a:rPr>
              <a:t>    - عمق مزيج المنتوج </a:t>
            </a:r>
            <a:r>
              <a:rPr lang="fr-FR" sz="2400" i="1" dirty="0" err="1" smtClean="0">
                <a:solidFill>
                  <a:schemeClr val="tx1"/>
                </a:solidFill>
              </a:rPr>
              <a:t>depth</a:t>
            </a:r>
            <a:r>
              <a:rPr lang="ar-DZ" sz="2800" dirty="0" smtClean="0">
                <a:solidFill>
                  <a:schemeClr val="tx1"/>
                </a:solidFill>
              </a:rPr>
              <a:t>، وتشير إلى عدد الأشكال و النّماذج المختلفة </a:t>
            </a:r>
          </a:p>
          <a:p>
            <a:pPr algn="just" rtl="1"/>
            <a:r>
              <a:rPr lang="ar-DZ" sz="2800" dirty="0" smtClean="0">
                <a:solidFill>
                  <a:schemeClr val="tx1"/>
                </a:solidFill>
              </a:rPr>
              <a:t>       المقدّمة من كلّ منتوج مفرد  </a:t>
            </a:r>
            <a:endParaRPr lang="fr-FR" sz="2800" dirty="0" smtClean="0">
              <a:solidFill>
                <a:schemeClr val="tx1"/>
              </a:solidFill>
            </a:endParaRPr>
          </a:p>
          <a:p>
            <a:pPr algn="just" rtl="1"/>
            <a:r>
              <a:rPr lang="ar-DZ" sz="2800" dirty="0" smtClean="0">
                <a:solidFill>
                  <a:schemeClr val="tx1"/>
                </a:solidFill>
              </a:rPr>
              <a:t>    - تماسك مزيج المنتوج </a:t>
            </a:r>
            <a:r>
              <a:rPr lang="fr-FR" sz="2800" i="1" dirty="0" err="1" smtClean="0">
                <a:solidFill>
                  <a:schemeClr val="tx1"/>
                </a:solidFill>
              </a:rPr>
              <a:t>consistency</a:t>
            </a:r>
            <a:r>
              <a:rPr lang="ar-DZ" sz="2800" dirty="0" smtClean="0">
                <a:solidFill>
                  <a:schemeClr val="tx1"/>
                </a:solidFill>
              </a:rPr>
              <a:t>، وتشير إلى مدى ارتباط مختلف خطوط </a:t>
            </a:r>
          </a:p>
          <a:p>
            <a:pPr algn="just" rtl="1"/>
            <a:r>
              <a:rPr lang="ar-DZ" sz="2800" dirty="0" smtClean="0">
                <a:solidFill>
                  <a:schemeClr val="tx1"/>
                </a:solidFill>
              </a:rPr>
              <a:t>       المنتوج من جهة الاستعمال، الإنتاج، التّوزيع، الخ</a:t>
            </a:r>
            <a:endParaRPr lang="fr-FR" sz="2800" dirty="0" smtClean="0">
              <a:solidFill>
                <a:schemeClr val="tx1"/>
              </a:solidFill>
            </a:endParaRPr>
          </a:p>
          <a:p>
            <a:pPr lvl="1" algn="just" rtl="1">
              <a:buFont typeface="Wingdings" pitchFamily="2" charset="2"/>
              <a:buChar char="Ø"/>
            </a:pPr>
            <a:endParaRPr lang="fr-FR"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1" y="1643050"/>
            <a:ext cx="9144000" cy="52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rtl="1"/>
            <a:r>
              <a:rPr lang="ar-DZ" dirty="0" smtClean="0">
                <a:solidFill>
                  <a:schemeClr val="tx1"/>
                </a:solidFill>
              </a:rPr>
              <a:t>فالمؤسّسة تقرّر انطلاقا من إمكانياتها الخاصّة وظروف السّوق السّائدة إمّا توسعة مزيج منتوجها أو تضييقه بإضافة أو إنقاص بعض خطوط المنتجات، تطويل أو تقصير مزيج منتوجها بإضافة أو إلغاء بعض المنتجات المفردة، زيادة أو تخفيض عمق مزيج منتوجها بإضافة أشكال جديدة أو إلغاء أشكال قديمة،  كما بإمكانها جعل مزيج منتوجها يكون أكثر أو أقلّ  تركيزا.</a:t>
            </a:r>
            <a:endParaRPr lang="fr-FR" dirty="0" smtClean="0">
              <a:solidFill>
                <a:schemeClr val="tx1"/>
              </a:solidFill>
            </a:endParaRPr>
          </a:p>
          <a:p>
            <a:pPr lvl="1" algn="just" rtl="1">
              <a:buFont typeface="Wingdings" pitchFamily="2" charset="2"/>
              <a:buChar char="Ø"/>
            </a:pPr>
            <a:endParaRPr lang="fr-FR" sz="32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a:r>
              <a:rPr lang="en-US" b="1" dirty="0" smtClean="0">
                <a:solidFill>
                  <a:schemeClr val="tx1"/>
                </a:solidFill>
              </a:rPr>
              <a:t>The product map shows the location of the various product line items of</a:t>
            </a:r>
            <a:r>
              <a:rPr lang="ar-DZ" b="1" dirty="0" smtClean="0">
                <a:solidFill>
                  <a:schemeClr val="tx1"/>
                </a:solidFill>
              </a:rPr>
              <a:t> </a:t>
            </a:r>
            <a:r>
              <a:rPr lang="en-US" b="1" dirty="0" smtClean="0">
                <a:solidFill>
                  <a:schemeClr val="tx1"/>
                </a:solidFill>
              </a:rPr>
              <a:t>company X and four competitors, A, B, C, and D.</a:t>
            </a:r>
            <a:endParaRPr lang="fr-FR" b="1" dirty="0" smtClean="0">
              <a:solidFill>
                <a:schemeClr val="tx1"/>
              </a:solidFill>
            </a:endParaRPr>
          </a:p>
          <a:p>
            <a:pPr algn="just"/>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2800" b="1" u="sng" dirty="0" smtClean="0">
                <a:solidFill>
                  <a:schemeClr val="tx1"/>
                </a:solidFill>
              </a:rPr>
              <a:t>قرارات مزيج المنتج</a:t>
            </a:r>
            <a:r>
              <a:rPr lang="ar-DZ" sz="2800" dirty="0" smtClean="0">
                <a:solidFill>
                  <a:schemeClr val="tx1"/>
                </a:solidFill>
              </a:rPr>
              <a:t> :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rtl="1"/>
            <a:r>
              <a:rPr lang="ar-DZ" dirty="0" smtClean="0">
                <a:solidFill>
                  <a:schemeClr val="tx1"/>
                </a:solidFill>
              </a:rPr>
              <a:t>فالمؤسّسة تقرّر انطلاقا من إمكانياتها الخاصّة وظروف السّوق السّائدة إمّا توسعة مزيج منتوجها أو تضييقه بإضافة أو إنقاص بعض خطوط المنتجات، تطويل أو تقصير مزيج منتوجها بإضافة أو إلغاء بعض المنتجات المفردة، زيادة أو تخفيض عمق مزيج منتوجها بإضافة أشكال جديدة أو إلغاء أشكال قديمة،  كما بإمكانها جعل مزيج منتوجها يكون أكثر أو أقلّ  تركيزا.</a:t>
            </a:r>
            <a:endParaRPr lang="fr-FR" dirty="0" smtClean="0">
              <a:solidFill>
                <a:schemeClr val="tx1"/>
              </a:solidFill>
            </a:endParaRPr>
          </a:p>
          <a:p>
            <a:pPr lvl="1" algn="just" rtl="1">
              <a:buFont typeface="Wingdings" pitchFamily="2" charset="2"/>
              <a:buChar char="Ø"/>
            </a:pPr>
            <a:endParaRPr lang="fr-FR" sz="3200"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1643050"/>
            <a:ext cx="9144000" cy="52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3000" b="1" u="sng" dirty="0" smtClean="0">
                <a:solidFill>
                  <a:schemeClr val="tx1"/>
                </a:solidFill>
              </a:rPr>
              <a:t>قرارات مزيج المنتج</a:t>
            </a:r>
            <a:r>
              <a:rPr lang="ar-DZ" sz="3000" dirty="0" smtClean="0">
                <a:solidFill>
                  <a:schemeClr val="tx1"/>
                </a:solidFill>
              </a:rPr>
              <a:t> </a:t>
            </a:r>
            <a:r>
              <a:rPr lang="ar-DZ" sz="2800" dirty="0" smtClean="0">
                <a:solidFill>
                  <a:schemeClr val="tx1"/>
                </a:solidFill>
              </a:rPr>
              <a:t>: </a:t>
            </a:r>
            <a:endParaRPr lang="fr-FR" sz="28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a:r>
              <a:rPr lang="en-US" dirty="0" smtClean="0">
                <a:solidFill>
                  <a:schemeClr val="tx1"/>
                </a:solidFill>
              </a:rPr>
              <a:t>The product map also shows which competitors’ items are competing against company X’s items. For example, company X’s low-weight, medium-quality paper competes against competitor D’s and B’s papers, but its </a:t>
            </a:r>
            <a:r>
              <a:rPr lang="en-US" dirty="0" err="1" smtClean="0">
                <a:solidFill>
                  <a:schemeClr val="tx1"/>
                </a:solidFill>
              </a:rPr>
              <a:t>highweight</a:t>
            </a:r>
            <a:r>
              <a:rPr lang="en-US" dirty="0" smtClean="0">
                <a:solidFill>
                  <a:schemeClr val="tx1"/>
                </a:solidFill>
              </a:rPr>
              <a:t>, medium-quality paper has no direct competitor. The map also reveals possible locations for new items. No manufacturer offers a high-weight, low-quality paper. If company X estimates a strong unmet demand and can produce this paper at low cost and price it accordingly, it could consider adding it to its line</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IV- </a:t>
            </a:r>
            <a:r>
              <a:rPr lang="fr-FR" b="1" i="1" dirty="0" smtClean="0">
                <a:solidFill>
                  <a:schemeClr val="tx1"/>
                </a:solidFill>
              </a:rPr>
              <a:t>THE PRODUCT HIERARCHY</a:t>
            </a:r>
            <a:endParaRPr lang="en-US" b="1" dirty="0" smtClean="0">
              <a:solidFill>
                <a:schemeClr val="tx1"/>
              </a:solidFill>
            </a:endParaRPr>
          </a:p>
          <a:p>
            <a:pPr algn="just" rtl="1"/>
            <a:endParaRPr lang="ar-DZ" sz="2800" b="1" u="sng" dirty="0" smtClean="0">
              <a:solidFill>
                <a:schemeClr val="tx1"/>
              </a:solidFill>
            </a:endParaRPr>
          </a:p>
          <a:p>
            <a:pPr algn="just" rtl="1"/>
            <a:r>
              <a:rPr lang="ar-DZ" sz="3000" b="1" u="sng" dirty="0" smtClean="0">
                <a:solidFill>
                  <a:schemeClr val="tx1"/>
                </a:solidFill>
              </a:rPr>
              <a:t>قرارات مزيج المنتج</a:t>
            </a:r>
            <a:r>
              <a:rPr lang="ar-DZ" sz="3000" dirty="0" smtClean="0">
                <a:solidFill>
                  <a:schemeClr val="tx1"/>
                </a:solidFill>
              </a:rPr>
              <a:t> : </a:t>
            </a:r>
            <a:endParaRPr lang="fr-FR" sz="3000" dirty="0" smtClean="0">
              <a:solidFill>
                <a:schemeClr val="tx1"/>
              </a:solidFill>
            </a:endParaRPr>
          </a:p>
          <a:p>
            <a:pPr algn="just" rtl="1"/>
            <a:r>
              <a:rPr lang="ar-DZ" sz="2800" dirty="0" smtClean="0">
                <a:solidFill>
                  <a:schemeClr val="tx1"/>
                </a:solidFill>
              </a:rPr>
              <a:t> </a:t>
            </a:r>
            <a:endParaRPr lang="fr-FR" sz="2800" dirty="0" smtClean="0">
              <a:solidFill>
                <a:schemeClr val="tx1"/>
              </a:solidFill>
            </a:endParaRPr>
          </a:p>
          <a:p>
            <a:pPr algn="just"/>
            <a:r>
              <a:rPr lang="en-US" dirty="0" smtClean="0">
                <a:solidFill>
                  <a:schemeClr val="tx1"/>
                </a:solidFill>
              </a:rPr>
              <a:t>Another benefit of product mapping is that it identifies market segments. Figure 13.4 shows the types of paper, by weight and quality, preferred by the general printing industry, the point-</a:t>
            </a:r>
            <a:r>
              <a:rPr lang="en-US" dirty="0" err="1" smtClean="0">
                <a:solidFill>
                  <a:schemeClr val="tx1"/>
                </a:solidFill>
              </a:rPr>
              <a:t>ofpurchase</a:t>
            </a:r>
            <a:r>
              <a:rPr lang="en-US" dirty="0" smtClean="0">
                <a:solidFill>
                  <a:schemeClr val="tx1"/>
                </a:solidFill>
              </a:rPr>
              <a:t> display industry, and  he office supply industry. The map shows that company X is well positioned to serve the needs of the general printing industry but less effective in serving the </a:t>
            </a:r>
            <a:r>
              <a:rPr lang="fr-FR" dirty="0" err="1" smtClean="0">
                <a:solidFill>
                  <a:schemeClr val="tx1"/>
                </a:solidFill>
              </a:rPr>
              <a:t>other</a:t>
            </a:r>
            <a:r>
              <a:rPr lang="fr-FR" dirty="0" smtClean="0">
                <a:solidFill>
                  <a:schemeClr val="tx1"/>
                </a:solidFill>
              </a:rPr>
              <a:t> </a:t>
            </a:r>
            <a:r>
              <a:rPr lang="fr-FR" dirty="0" err="1" smtClean="0">
                <a:solidFill>
                  <a:schemeClr val="tx1"/>
                </a:solidFill>
              </a:rPr>
              <a:t>two</a:t>
            </a:r>
            <a:r>
              <a:rPr lang="fr-FR" dirty="0" smtClean="0">
                <a:solidFill>
                  <a:schemeClr val="tx1"/>
                </a:solidFill>
              </a:rPr>
              <a:t> </a:t>
            </a:r>
            <a:r>
              <a:rPr lang="fr-FR" dirty="0" err="1" smtClean="0">
                <a:solidFill>
                  <a:schemeClr val="tx1"/>
                </a:solidFill>
              </a:rPr>
              <a:t>markets</a:t>
            </a:r>
            <a:r>
              <a:rPr lang="fr-FR" dirty="0" smtClean="0">
                <a:solidFill>
                  <a:schemeClr val="tx1"/>
                </a:solidFill>
              </a:rPr>
              <a:t>. </a:t>
            </a:r>
            <a:r>
              <a:rPr lang="en-US" dirty="0" smtClean="0">
                <a:solidFill>
                  <a:schemeClr val="tx1"/>
                </a:solidFill>
              </a:rPr>
              <a:t>Product line analysis provides information for two key decision areas: product line length and </a:t>
            </a:r>
            <a:r>
              <a:rPr lang="fr-FR" dirty="0" err="1" smtClean="0">
                <a:solidFill>
                  <a:schemeClr val="tx1"/>
                </a:solidFill>
              </a:rPr>
              <a:t>product</a:t>
            </a:r>
            <a:r>
              <a:rPr lang="fr-FR" dirty="0" smtClean="0">
                <a:solidFill>
                  <a:schemeClr val="tx1"/>
                </a:solidFill>
              </a:rPr>
              <a:t> mix </a:t>
            </a:r>
            <a:r>
              <a:rPr lang="fr-FR" dirty="0" err="1" smtClean="0">
                <a:solidFill>
                  <a:schemeClr val="tx1"/>
                </a:solidFill>
              </a:rPr>
              <a:t>pricing</a:t>
            </a:r>
            <a:r>
              <a:rPr lang="fr-FR" dirty="0" smtClean="0">
                <a:solidFill>
                  <a:schemeClr val="tx1"/>
                </a:solidFill>
              </a:rPr>
              <a:t>.</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endParaRPr lang="ar-DZ" sz="2800" b="1" u="sng" dirty="0" smtClean="0">
              <a:solidFill>
                <a:schemeClr val="tx1"/>
              </a:solidFill>
            </a:endParaRPr>
          </a:p>
          <a:p>
            <a:pPr algn="just"/>
            <a:r>
              <a:rPr lang="en-US" b="1" dirty="0" smtClean="0">
                <a:solidFill>
                  <a:schemeClr val="tx1"/>
                </a:solidFill>
              </a:rPr>
              <a:t>Packaging includes all the activities of designing and producing the container for a product.</a:t>
            </a:r>
          </a:p>
          <a:p>
            <a:pPr algn="just"/>
            <a:r>
              <a:rPr lang="en-US" dirty="0" smtClean="0">
                <a:solidFill>
                  <a:schemeClr val="tx1"/>
                </a:solidFill>
              </a:rPr>
              <a:t>Packages might have up to three layers. Cool Water by Davidoff For Men cologne comes in a  bottle </a:t>
            </a:r>
            <a:r>
              <a:rPr lang="en-US" b="1" dirty="0" smtClean="0">
                <a:solidFill>
                  <a:schemeClr val="tx1"/>
                </a:solidFill>
              </a:rPr>
              <a:t>(</a:t>
            </a:r>
            <a:r>
              <a:rPr lang="en-US" b="1" i="1" dirty="0" smtClean="0">
                <a:solidFill>
                  <a:schemeClr val="tx1"/>
                </a:solidFill>
              </a:rPr>
              <a:t>primary package) </a:t>
            </a:r>
            <a:r>
              <a:rPr lang="en-US" i="1" dirty="0" smtClean="0">
                <a:solidFill>
                  <a:schemeClr val="tx1"/>
                </a:solidFill>
              </a:rPr>
              <a:t>inside a cardboard box </a:t>
            </a:r>
            <a:r>
              <a:rPr lang="en-US" b="1" i="1" dirty="0" smtClean="0">
                <a:solidFill>
                  <a:schemeClr val="tx1"/>
                </a:solidFill>
              </a:rPr>
              <a:t>(secondary package), </a:t>
            </a:r>
            <a:r>
              <a:rPr lang="en-US" i="1" dirty="0" smtClean="0">
                <a:solidFill>
                  <a:schemeClr val="tx1"/>
                </a:solidFill>
              </a:rPr>
              <a:t>shipped in a corrugated </a:t>
            </a:r>
            <a:r>
              <a:rPr lang="en-US" dirty="0" smtClean="0">
                <a:solidFill>
                  <a:schemeClr val="tx1"/>
                </a:solidFill>
              </a:rPr>
              <a:t>box </a:t>
            </a:r>
            <a:r>
              <a:rPr lang="en-US" b="1" dirty="0" smtClean="0">
                <a:solidFill>
                  <a:schemeClr val="tx1"/>
                </a:solidFill>
              </a:rPr>
              <a:t>(</a:t>
            </a:r>
            <a:r>
              <a:rPr lang="en-US" b="1" i="1" dirty="0" smtClean="0">
                <a:solidFill>
                  <a:schemeClr val="tx1"/>
                </a:solidFill>
              </a:rPr>
              <a:t>shipping package) </a:t>
            </a:r>
            <a:r>
              <a:rPr lang="en-US" i="1" dirty="0" smtClean="0">
                <a:solidFill>
                  <a:schemeClr val="tx1"/>
                </a:solidFill>
              </a:rPr>
              <a:t>containing six dozen bottles in cardboard boxes.</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endParaRPr lang="ar-DZ" sz="2800" b="1" u="sng" dirty="0" smtClean="0">
              <a:solidFill>
                <a:schemeClr val="tx1"/>
              </a:solidFill>
            </a:endParaRPr>
          </a:p>
          <a:p>
            <a:pPr algn="just"/>
            <a:r>
              <a:rPr lang="en-US" dirty="0" smtClean="0">
                <a:solidFill>
                  <a:schemeClr val="tx1"/>
                </a:solidFill>
              </a:rPr>
              <a:t>Packaging is important because it is the buyer’s first encounter with the product. A good package draws the consumer in and encourages product choice. In effect, it can act as a “</a:t>
            </a:r>
            <a:r>
              <a:rPr lang="en-US" dirty="0" err="1" smtClean="0">
                <a:solidFill>
                  <a:schemeClr val="tx1"/>
                </a:solidFill>
              </a:rPr>
              <a:t>fivesecond</a:t>
            </a:r>
            <a:r>
              <a:rPr lang="en-US" dirty="0" smtClean="0">
                <a:solidFill>
                  <a:schemeClr val="tx1"/>
                </a:solidFill>
              </a:rPr>
              <a:t> commercial” for the product. It also affects consumers’ later product experiences when they open it and use what’s inside. Some packages can even be attractively displayed at home.</a:t>
            </a:r>
          </a:p>
          <a:p>
            <a:pPr algn="just"/>
            <a:r>
              <a:rPr lang="en-US" dirty="0" smtClean="0">
                <a:solidFill>
                  <a:schemeClr val="tx1"/>
                </a:solidFill>
              </a:rPr>
              <a:t>Distinctive packaging is an important part of a brand’s equity.</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ar-DZ" sz="2800" b="1" u="sng" dirty="0" smtClean="0">
              <a:solidFill>
                <a:schemeClr val="tx1"/>
              </a:solidFill>
            </a:endParaRPr>
          </a:p>
          <a:p>
            <a:pPr algn="just"/>
            <a:r>
              <a:rPr lang="en-US" dirty="0" smtClean="0">
                <a:solidFill>
                  <a:schemeClr val="tx1"/>
                </a:solidFill>
              </a:rPr>
              <a:t>Several factors contribute to the growing use of packaging as a marketing tool:</a:t>
            </a:r>
          </a:p>
          <a:p>
            <a:endParaRPr lang="en-US" dirty="0" smtClean="0">
              <a:solidFill>
                <a:schemeClr val="tx1"/>
              </a:solidFill>
            </a:endParaRPr>
          </a:p>
          <a:p>
            <a:r>
              <a:rPr lang="en-US" dirty="0" smtClean="0">
                <a:solidFill>
                  <a:schemeClr val="tx1"/>
                </a:solidFill>
              </a:rPr>
              <a:t> 644P.</a:t>
            </a:r>
          </a:p>
          <a:p>
            <a:pPr algn="just"/>
            <a:endParaRPr lang="en-US" dirty="0" smtClean="0">
              <a:solidFill>
                <a:schemeClr val="tx1"/>
              </a:solidFill>
            </a:endParaRPr>
          </a:p>
          <a:p>
            <a:pPr algn="just"/>
            <a:endParaRPr lang="en-US" dirty="0" smtClean="0">
              <a:solidFill>
                <a:schemeClr val="tx1"/>
              </a:solidFill>
            </a:endParaRPr>
          </a:p>
          <a:p>
            <a:pPr algn="just"/>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en-US" sz="2800" b="1" dirty="0" smtClean="0">
              <a:solidFill>
                <a:schemeClr val="tx1"/>
              </a:solidFill>
            </a:endParaRPr>
          </a:p>
          <a:p>
            <a:pPr algn="just"/>
            <a:r>
              <a:rPr lang="en-US" sz="2800" dirty="0" smtClean="0">
                <a:solidFill>
                  <a:schemeClr val="tx1"/>
                </a:solidFill>
              </a:rPr>
              <a:t>Formally, packaging must achieve a number of objectives:</a:t>
            </a:r>
          </a:p>
          <a:p>
            <a:pPr algn="just"/>
            <a:r>
              <a:rPr lang="fr-FR" sz="2800" dirty="0" smtClean="0">
                <a:solidFill>
                  <a:schemeClr val="tx1"/>
                </a:solidFill>
              </a:rPr>
              <a:t>	1. </a:t>
            </a:r>
            <a:r>
              <a:rPr lang="fr-FR" sz="2800" dirty="0" err="1" smtClean="0">
                <a:solidFill>
                  <a:schemeClr val="tx1"/>
                </a:solidFill>
              </a:rPr>
              <a:t>Identify</a:t>
            </a:r>
            <a:r>
              <a:rPr lang="fr-FR" sz="2800" dirty="0" smtClean="0">
                <a:solidFill>
                  <a:schemeClr val="tx1"/>
                </a:solidFill>
              </a:rPr>
              <a:t> the brand.</a:t>
            </a:r>
          </a:p>
          <a:p>
            <a:pPr algn="just"/>
            <a:r>
              <a:rPr lang="en-US" sz="2800" dirty="0" smtClean="0">
                <a:solidFill>
                  <a:schemeClr val="tx1"/>
                </a:solidFill>
              </a:rPr>
              <a:t>	2. Convey descriptive and persuasive information.</a:t>
            </a:r>
          </a:p>
          <a:p>
            <a:pPr algn="just"/>
            <a:r>
              <a:rPr lang="en-US" sz="2800" dirty="0" smtClean="0">
                <a:solidFill>
                  <a:schemeClr val="tx1"/>
                </a:solidFill>
              </a:rPr>
              <a:t>	3. Facilitate product transportation and protection.</a:t>
            </a:r>
          </a:p>
          <a:p>
            <a:pPr algn="just"/>
            <a:r>
              <a:rPr lang="fr-FR" sz="2800" dirty="0" smtClean="0">
                <a:solidFill>
                  <a:schemeClr val="tx1"/>
                </a:solidFill>
              </a:rPr>
              <a:t>	4. </a:t>
            </a:r>
            <a:r>
              <a:rPr lang="fr-FR" sz="2800" dirty="0" err="1" smtClean="0">
                <a:solidFill>
                  <a:schemeClr val="tx1"/>
                </a:solidFill>
              </a:rPr>
              <a:t>Assist</a:t>
            </a:r>
            <a:r>
              <a:rPr lang="fr-FR" sz="2800" dirty="0" smtClean="0">
                <a:solidFill>
                  <a:schemeClr val="tx1"/>
                </a:solidFill>
              </a:rPr>
              <a:t> </a:t>
            </a:r>
            <a:r>
              <a:rPr lang="fr-FR" sz="2800" dirty="0" err="1" smtClean="0">
                <a:solidFill>
                  <a:schemeClr val="tx1"/>
                </a:solidFill>
              </a:rPr>
              <a:t>at</a:t>
            </a:r>
            <a:r>
              <a:rPr lang="fr-FR" sz="2800" dirty="0" smtClean="0">
                <a:solidFill>
                  <a:schemeClr val="tx1"/>
                </a:solidFill>
              </a:rPr>
              <a:t>-home </a:t>
            </a:r>
            <a:r>
              <a:rPr lang="fr-FR" sz="2800" dirty="0" err="1" smtClean="0">
                <a:solidFill>
                  <a:schemeClr val="tx1"/>
                </a:solidFill>
              </a:rPr>
              <a:t>storage</a:t>
            </a:r>
            <a:r>
              <a:rPr lang="fr-FR" sz="2800" dirty="0" smtClean="0">
                <a:solidFill>
                  <a:schemeClr val="tx1"/>
                </a:solidFill>
              </a:rPr>
              <a:t>.</a:t>
            </a:r>
          </a:p>
          <a:p>
            <a:pPr algn="just"/>
            <a:r>
              <a:rPr lang="fr-FR" sz="2800" dirty="0" smtClean="0">
                <a:solidFill>
                  <a:schemeClr val="tx1"/>
                </a:solidFill>
              </a:rPr>
              <a:t>	5. </a:t>
            </a:r>
            <a:r>
              <a:rPr lang="fr-FR" sz="2800" dirty="0" err="1" smtClean="0">
                <a:solidFill>
                  <a:schemeClr val="tx1"/>
                </a:solidFill>
              </a:rPr>
              <a:t>Aid</a:t>
            </a:r>
            <a:r>
              <a:rPr lang="fr-FR" sz="2800" dirty="0" smtClean="0">
                <a:solidFill>
                  <a:schemeClr val="tx1"/>
                </a:solidFill>
              </a:rPr>
              <a:t> </a:t>
            </a:r>
            <a:r>
              <a:rPr lang="fr-FR" sz="2800" dirty="0" err="1" smtClean="0">
                <a:solidFill>
                  <a:schemeClr val="tx1"/>
                </a:solidFill>
              </a:rPr>
              <a:t>product</a:t>
            </a:r>
            <a:r>
              <a:rPr lang="fr-FR" sz="2800" dirty="0" smtClean="0">
                <a:solidFill>
                  <a:schemeClr val="tx1"/>
                </a:solidFill>
              </a:rPr>
              <a:t> </a:t>
            </a:r>
            <a:r>
              <a:rPr lang="fr-FR" sz="2800" dirty="0" err="1" smtClean="0">
                <a:solidFill>
                  <a:schemeClr val="tx1"/>
                </a:solidFill>
              </a:rPr>
              <a:t>consumption</a:t>
            </a:r>
            <a:r>
              <a:rPr lang="fr-FR" sz="2800" dirty="0" smtClean="0">
                <a:solidFill>
                  <a:schemeClr val="tx1"/>
                </a:solidFill>
              </a:rPr>
              <a:t>.</a:t>
            </a:r>
            <a:endParaRPr lang="en-US" dirty="0" smtClean="0">
              <a:solidFill>
                <a:schemeClr val="tx1"/>
              </a:solidFill>
            </a:endParaRPr>
          </a:p>
          <a:p>
            <a:pPr algn="just"/>
            <a:endParaRPr lang="en-US" dirty="0" smtClean="0">
              <a:solidFill>
                <a:schemeClr val="tx1"/>
              </a:solidFill>
            </a:endParaRPr>
          </a:p>
          <a:p>
            <a:pPr algn="just"/>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The </a:t>
            </a:r>
            <a:r>
              <a:rPr lang="en-US" dirty="0">
                <a:solidFill>
                  <a:schemeClr val="tx1"/>
                </a:solidFill>
              </a:rPr>
              <a:t>fundamental level is the </a:t>
            </a:r>
            <a:r>
              <a:rPr lang="en-US" b="1" u="sng" dirty="0">
                <a:solidFill>
                  <a:schemeClr val="tx1"/>
                </a:solidFill>
              </a:rPr>
              <a:t>core benefit</a:t>
            </a:r>
            <a:r>
              <a:rPr lang="en-US" b="1" dirty="0">
                <a:solidFill>
                  <a:schemeClr val="tx1"/>
                </a:solidFill>
              </a:rPr>
              <a:t>: the </a:t>
            </a:r>
            <a:r>
              <a:rPr lang="en-US" b="1" dirty="0" smtClean="0">
                <a:solidFill>
                  <a:schemeClr val="tx1"/>
                </a:solidFill>
              </a:rPr>
              <a:t>	service </a:t>
            </a:r>
            <a:r>
              <a:rPr lang="en-US" b="1" dirty="0">
                <a:solidFill>
                  <a:schemeClr val="tx1"/>
                </a:solidFill>
              </a:rPr>
              <a:t>or benefit the customer is really </a:t>
            </a:r>
            <a:r>
              <a:rPr lang="en-US" b="1" dirty="0" smtClean="0">
                <a:solidFill>
                  <a:schemeClr val="tx1"/>
                </a:solidFill>
              </a:rPr>
              <a:t>	buying</a:t>
            </a:r>
            <a:r>
              <a:rPr lang="en-US" b="1" dirty="0">
                <a:solidFill>
                  <a:schemeClr val="tx1"/>
                </a:solidFill>
              </a:rPr>
              <a:t>. A hotel guest is </a:t>
            </a:r>
            <a:r>
              <a:rPr lang="en-US" b="1" dirty="0" smtClean="0">
                <a:solidFill>
                  <a:schemeClr val="tx1"/>
                </a:solidFill>
              </a:rPr>
              <a:t>buying </a:t>
            </a:r>
            <a:r>
              <a:rPr lang="en-US" dirty="0" smtClean="0">
                <a:solidFill>
                  <a:schemeClr val="tx1"/>
                </a:solidFill>
              </a:rPr>
              <a:t>rest </a:t>
            </a:r>
            <a:r>
              <a:rPr lang="en-US" dirty="0">
                <a:solidFill>
                  <a:schemeClr val="tx1"/>
                </a:solidFill>
              </a:rPr>
              <a:t>and sleep. </a:t>
            </a:r>
            <a:r>
              <a:rPr lang="en-US" dirty="0" smtClean="0">
                <a:solidFill>
                  <a:schemeClr val="tx1"/>
                </a:solidFill>
              </a:rPr>
              <a:t>	The </a:t>
            </a:r>
            <a:r>
              <a:rPr lang="en-US" dirty="0">
                <a:solidFill>
                  <a:schemeClr val="tx1"/>
                </a:solidFill>
              </a:rPr>
              <a:t>purchaser of a drill is buying holes. </a:t>
            </a:r>
            <a:r>
              <a:rPr lang="en-US" dirty="0" smtClean="0">
                <a:solidFill>
                  <a:schemeClr val="tx1"/>
                </a:solidFill>
              </a:rPr>
              <a:t>		Marketers </a:t>
            </a:r>
            <a:r>
              <a:rPr lang="en-US" dirty="0">
                <a:solidFill>
                  <a:schemeClr val="tx1"/>
                </a:solidFill>
              </a:rPr>
              <a:t>must see themselves as benefit </a:t>
            </a:r>
            <a:r>
              <a:rPr lang="en-US" dirty="0" smtClean="0">
                <a:solidFill>
                  <a:schemeClr val="tx1"/>
                </a:solidFill>
              </a:rPr>
              <a:t>	providers</a:t>
            </a:r>
            <a:r>
              <a:rPr lang="en-US" dirty="0">
                <a:solidFill>
                  <a:schemeClr val="tx1"/>
                </a:solidFill>
              </a:rPr>
              <a:t>.</a:t>
            </a:r>
            <a:endParaRPr lang="fr-FR"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en-US" sz="2800" b="1" dirty="0" smtClean="0">
              <a:solidFill>
                <a:schemeClr val="tx1"/>
              </a:solidFill>
            </a:endParaRPr>
          </a:p>
          <a:p>
            <a:pPr algn="just"/>
            <a:r>
              <a:rPr lang="en-US" sz="2800" dirty="0" smtClean="0">
                <a:solidFill>
                  <a:schemeClr val="tx1"/>
                </a:solidFill>
              </a:rPr>
              <a:t>To achieve these objectives and satisfy consumers’ desires, marketers must choose the functional and aesthetic components of packaging correctly. Functionally, structural design is crucial. The packaging elements must harmonize with each other and with pricing, advertising, and other parts of the marketing program. Aesthetic considerations relate to a package’s size and shape, material, </a:t>
            </a:r>
            <a:r>
              <a:rPr lang="en-US" sz="2800" b="1" dirty="0" smtClean="0">
                <a:solidFill>
                  <a:schemeClr val="tx1"/>
                </a:solidFill>
              </a:rPr>
              <a:t>color</a:t>
            </a:r>
            <a:r>
              <a:rPr lang="en-US" sz="2800" dirty="0" smtClean="0">
                <a:solidFill>
                  <a:schemeClr val="tx1"/>
                </a:solidFill>
              </a:rPr>
              <a:t>, text, and graphics.</a:t>
            </a:r>
            <a:endParaRPr lang="en-US" dirty="0" smtClean="0">
              <a:solidFill>
                <a:schemeClr val="tx1"/>
              </a:solidFill>
            </a:endParaRPr>
          </a:p>
          <a:p>
            <a:pPr algn="just"/>
            <a:endParaRPr lang="en-US" dirty="0" smtClean="0">
              <a:solidFill>
                <a:schemeClr val="tx1"/>
              </a:solidFill>
            </a:endParaRPr>
          </a:p>
          <a:p>
            <a:pPr algn="just"/>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en-US" sz="2800" b="1" dirty="0" smtClean="0">
              <a:solidFill>
                <a:schemeClr val="tx1"/>
              </a:solidFill>
            </a:endParaRPr>
          </a:p>
          <a:p>
            <a:pPr algn="just"/>
            <a:r>
              <a:rPr lang="en-US" sz="2800" dirty="0" smtClean="0">
                <a:solidFill>
                  <a:schemeClr val="tx1"/>
                </a:solidFill>
              </a:rPr>
              <a:t>To achieve these objectives and satisfy consumers’ desires, marketers must choose the functional and aesthetic components of packaging correctly. Functionally, structural design is crucial. The packaging elements must harmonize with each other and with pricing, advertising, and other parts of the marketing program. Aesthetic considerations relate to a package’s size and shape, material, </a:t>
            </a:r>
            <a:r>
              <a:rPr lang="en-US" sz="2800" b="1" dirty="0" smtClean="0">
                <a:solidFill>
                  <a:schemeClr val="tx1"/>
                </a:solidFill>
              </a:rPr>
              <a:t>color</a:t>
            </a:r>
            <a:r>
              <a:rPr lang="en-US" sz="2800" dirty="0" smtClean="0">
                <a:solidFill>
                  <a:schemeClr val="tx1"/>
                </a:solidFill>
              </a:rPr>
              <a:t>, text, and graphics.</a:t>
            </a:r>
            <a:endParaRPr lang="en-US" dirty="0" smtClean="0">
              <a:solidFill>
                <a:schemeClr val="tx1"/>
              </a:solidFill>
            </a:endParaRPr>
          </a:p>
          <a:p>
            <a:pPr algn="just"/>
            <a:endParaRPr lang="en-US" dirty="0" smtClean="0">
              <a:solidFill>
                <a:schemeClr val="tx1"/>
              </a:solidFill>
            </a:endParaRPr>
          </a:p>
          <a:p>
            <a:pPr algn="just"/>
            <a:endParaRPr lang="fr-FR" sz="3200" b="1"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214346" y="2714620"/>
            <a:ext cx="9572692"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en-US" sz="2800" b="1" dirty="0" smtClean="0">
              <a:solidFill>
                <a:schemeClr val="tx1"/>
              </a:solidFill>
            </a:endParaRPr>
          </a:p>
          <a:p>
            <a:pPr algn="just"/>
            <a:r>
              <a:rPr lang="en-US" sz="2800" dirty="0" smtClean="0">
                <a:solidFill>
                  <a:schemeClr val="tx1"/>
                </a:solidFill>
              </a:rPr>
              <a:t>After the company designs its packaging, </a:t>
            </a:r>
            <a:r>
              <a:rPr lang="en-US" sz="2800" b="1" dirty="0" smtClean="0">
                <a:solidFill>
                  <a:schemeClr val="tx1"/>
                </a:solidFill>
              </a:rPr>
              <a:t>it must test it</a:t>
            </a:r>
            <a:r>
              <a:rPr lang="en-US" sz="2800" dirty="0" smtClean="0">
                <a:solidFill>
                  <a:schemeClr val="tx1"/>
                </a:solidFill>
              </a:rPr>
              <a:t>. </a:t>
            </a:r>
            <a:r>
              <a:rPr lang="en-US" sz="2800" b="1" i="1" u="sng" dirty="0" smtClean="0">
                <a:solidFill>
                  <a:schemeClr val="tx1"/>
                </a:solidFill>
              </a:rPr>
              <a:t>Engineering</a:t>
            </a:r>
            <a:r>
              <a:rPr lang="en-US" sz="2800" i="1" dirty="0" smtClean="0">
                <a:solidFill>
                  <a:schemeClr val="tx1"/>
                </a:solidFill>
              </a:rPr>
              <a:t> </a:t>
            </a:r>
            <a:r>
              <a:rPr lang="en-US" sz="2800" b="1" i="1" u="sng" dirty="0" smtClean="0">
                <a:solidFill>
                  <a:schemeClr val="tx1"/>
                </a:solidFill>
              </a:rPr>
              <a:t>tests</a:t>
            </a:r>
            <a:r>
              <a:rPr lang="en-US" sz="2800" i="1" dirty="0" smtClean="0">
                <a:solidFill>
                  <a:schemeClr val="tx1"/>
                </a:solidFill>
              </a:rPr>
              <a:t> ensure that the </a:t>
            </a:r>
            <a:r>
              <a:rPr lang="en-US" sz="2800" dirty="0" smtClean="0">
                <a:solidFill>
                  <a:schemeClr val="tx1"/>
                </a:solidFill>
              </a:rPr>
              <a:t>package stands up under normal conditions; </a:t>
            </a:r>
            <a:r>
              <a:rPr lang="en-US" sz="2800" b="1" i="1" u="sng" dirty="0" smtClean="0">
                <a:solidFill>
                  <a:schemeClr val="tx1"/>
                </a:solidFill>
              </a:rPr>
              <a:t>visual tests</a:t>
            </a:r>
            <a:r>
              <a:rPr lang="en-US" sz="2800" i="1" dirty="0" smtClean="0">
                <a:solidFill>
                  <a:schemeClr val="tx1"/>
                </a:solidFill>
              </a:rPr>
              <a:t>, that the script is legible and the colors </a:t>
            </a:r>
            <a:r>
              <a:rPr lang="en-US" sz="2800" dirty="0" smtClean="0">
                <a:solidFill>
                  <a:schemeClr val="tx1"/>
                </a:solidFill>
              </a:rPr>
              <a:t>harmonious; </a:t>
            </a:r>
            <a:r>
              <a:rPr lang="en-US" sz="2800" b="1" i="1" u="sng" dirty="0" smtClean="0">
                <a:solidFill>
                  <a:schemeClr val="tx1"/>
                </a:solidFill>
              </a:rPr>
              <a:t>dealer tests</a:t>
            </a:r>
            <a:r>
              <a:rPr lang="en-US" sz="2800" i="1" dirty="0" smtClean="0">
                <a:solidFill>
                  <a:schemeClr val="tx1"/>
                </a:solidFill>
              </a:rPr>
              <a:t>, that dealers find the packages attractive and easy to handle; and </a:t>
            </a:r>
            <a:r>
              <a:rPr lang="en-US" sz="2800" b="1" i="1" u="sng" dirty="0" smtClean="0">
                <a:solidFill>
                  <a:schemeClr val="tx1"/>
                </a:solidFill>
              </a:rPr>
              <a:t>consumer tests</a:t>
            </a:r>
            <a:r>
              <a:rPr lang="en-US" sz="2800" i="1" dirty="0" smtClean="0">
                <a:solidFill>
                  <a:schemeClr val="tx1"/>
                </a:solidFill>
              </a:rPr>
              <a:t>, that buyers will respond favorably.</a:t>
            </a:r>
            <a:endParaRPr lang="en-US" dirty="0" smtClean="0">
              <a:solidFill>
                <a:schemeClr val="tx1"/>
              </a:solidFill>
            </a:endParaRPr>
          </a:p>
          <a:p>
            <a:pPr algn="just"/>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1- Packaging</a:t>
            </a:r>
          </a:p>
          <a:p>
            <a:pPr algn="just"/>
            <a:endParaRPr lang="en-US" sz="2800" b="1" dirty="0" smtClean="0">
              <a:solidFill>
                <a:schemeClr val="tx1"/>
              </a:solidFill>
            </a:endParaRPr>
          </a:p>
          <a:p>
            <a:pPr algn="just"/>
            <a:r>
              <a:rPr lang="en-US" sz="2800" dirty="0" smtClean="0">
                <a:solidFill>
                  <a:schemeClr val="tx1"/>
                </a:solidFill>
              </a:rPr>
              <a:t>Although developing effective packaging may require several months and several hundred thousand dollars, companies must </a:t>
            </a:r>
            <a:r>
              <a:rPr lang="en-US" sz="2800" b="1" dirty="0" smtClean="0">
                <a:solidFill>
                  <a:schemeClr val="tx1"/>
                </a:solidFill>
              </a:rPr>
              <a:t>consider growing environmental </a:t>
            </a:r>
            <a:r>
              <a:rPr lang="en-US" sz="2800" dirty="0" smtClean="0">
                <a:solidFill>
                  <a:schemeClr val="tx1"/>
                </a:solidFill>
              </a:rPr>
              <a:t>and safety concerns about excess and wasteful packaging. Fortunately, as discussed above, many firms have gone “green” and are finding creative new ways to package their wares.</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2- </a:t>
            </a:r>
            <a:r>
              <a:rPr lang="fr-FR" sz="2800" b="1" i="1" dirty="0" smtClean="0">
                <a:solidFill>
                  <a:schemeClr val="tx1"/>
                </a:solidFill>
              </a:rPr>
              <a:t>LABELING</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The label can be a simple attached tag or an elaborately designed graphic that is part of the package. It might carry a great deal of information, or only the brand name. Even if the seller prefers a simple label, the law may require more.</a:t>
            </a:r>
          </a:p>
          <a:p>
            <a:pPr algn="just"/>
            <a:endParaRPr lang="fr-FR" b="1"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2- </a:t>
            </a:r>
            <a:r>
              <a:rPr lang="fr-FR" sz="2800" b="1" i="1" dirty="0" smtClean="0">
                <a:solidFill>
                  <a:schemeClr val="tx1"/>
                </a:solidFill>
              </a:rPr>
              <a:t>LABELING</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A label performs several functions. First, it </a:t>
            </a:r>
            <a:r>
              <a:rPr lang="en-US" b="1" i="1" u="sng" dirty="0" smtClean="0">
                <a:solidFill>
                  <a:schemeClr val="tx1"/>
                </a:solidFill>
              </a:rPr>
              <a:t>identifies</a:t>
            </a:r>
            <a:r>
              <a:rPr lang="en-US" i="1" dirty="0" smtClean="0">
                <a:solidFill>
                  <a:schemeClr val="tx1"/>
                </a:solidFill>
              </a:rPr>
              <a:t> the product or brand</a:t>
            </a:r>
            <a:r>
              <a:rPr lang="en-US" dirty="0" smtClean="0">
                <a:solidFill>
                  <a:schemeClr val="tx1"/>
                </a:solidFill>
              </a:rPr>
              <a:t>. It might also </a:t>
            </a:r>
            <a:r>
              <a:rPr lang="en-US" b="1" i="1" u="sng" dirty="0" smtClean="0">
                <a:solidFill>
                  <a:schemeClr val="tx1"/>
                </a:solidFill>
              </a:rPr>
              <a:t>grade</a:t>
            </a:r>
            <a:r>
              <a:rPr lang="en-US" i="1" dirty="0" smtClean="0">
                <a:solidFill>
                  <a:schemeClr val="tx1"/>
                </a:solidFill>
              </a:rPr>
              <a:t> the product; canned peaches are grade labeled </a:t>
            </a:r>
            <a:r>
              <a:rPr lang="en-US" dirty="0" smtClean="0">
                <a:solidFill>
                  <a:schemeClr val="tx1"/>
                </a:solidFill>
              </a:rPr>
              <a:t>A, B, and C. The label might </a:t>
            </a:r>
            <a:r>
              <a:rPr lang="en-US" b="1" i="1" u="sng" dirty="0" smtClean="0">
                <a:solidFill>
                  <a:schemeClr val="tx1"/>
                </a:solidFill>
              </a:rPr>
              <a:t>describe</a:t>
            </a:r>
            <a:r>
              <a:rPr lang="en-US" i="1" dirty="0" smtClean="0">
                <a:solidFill>
                  <a:schemeClr val="tx1"/>
                </a:solidFill>
              </a:rPr>
              <a:t> the product: who made it, where and when, what it </a:t>
            </a:r>
            <a:r>
              <a:rPr lang="en-US" dirty="0" smtClean="0">
                <a:solidFill>
                  <a:schemeClr val="tx1"/>
                </a:solidFill>
              </a:rPr>
              <a:t>contains, how it is to be used, and how to use it safely. Finally, the label might </a:t>
            </a:r>
            <a:r>
              <a:rPr lang="en-US" b="1" i="1" u="sng" dirty="0" smtClean="0">
                <a:solidFill>
                  <a:schemeClr val="tx1"/>
                </a:solidFill>
              </a:rPr>
              <a:t>promote</a:t>
            </a:r>
            <a:r>
              <a:rPr lang="en-US" i="1" dirty="0" smtClean="0">
                <a:solidFill>
                  <a:schemeClr val="tx1"/>
                </a:solidFill>
              </a:rPr>
              <a:t> the </a:t>
            </a:r>
            <a:r>
              <a:rPr lang="fr-FR" dirty="0" err="1" smtClean="0">
                <a:solidFill>
                  <a:schemeClr val="tx1"/>
                </a:solidFill>
              </a:rPr>
              <a:t>product</a:t>
            </a:r>
            <a:r>
              <a:rPr lang="fr-FR" dirty="0" smtClean="0">
                <a:solidFill>
                  <a:schemeClr val="tx1"/>
                </a:solidFill>
              </a:rPr>
              <a:t> </a:t>
            </a:r>
            <a:r>
              <a:rPr lang="fr-FR" dirty="0" err="1" smtClean="0">
                <a:solidFill>
                  <a:schemeClr val="tx1"/>
                </a:solidFill>
              </a:rPr>
              <a:t>through</a:t>
            </a:r>
            <a:r>
              <a:rPr lang="fr-FR" dirty="0" smtClean="0">
                <a:solidFill>
                  <a:schemeClr val="tx1"/>
                </a:solidFill>
              </a:rPr>
              <a:t> attractive </a:t>
            </a:r>
            <a:r>
              <a:rPr lang="fr-FR" dirty="0" err="1" smtClean="0">
                <a:solidFill>
                  <a:schemeClr val="tx1"/>
                </a:solidFill>
              </a:rPr>
              <a:t>graphics</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2- </a:t>
            </a:r>
            <a:r>
              <a:rPr lang="fr-FR" sz="2800" b="1" i="1" dirty="0" smtClean="0">
                <a:solidFill>
                  <a:schemeClr val="tx1"/>
                </a:solidFill>
              </a:rPr>
              <a:t>LABELING</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Labels eventually need </a:t>
            </a:r>
            <a:r>
              <a:rPr lang="en-US" b="1" u="sng" dirty="0" smtClean="0">
                <a:solidFill>
                  <a:schemeClr val="tx1"/>
                </a:solidFill>
              </a:rPr>
              <a:t>freshening up</a:t>
            </a:r>
            <a:r>
              <a:rPr lang="en-US" dirty="0" smtClean="0">
                <a:solidFill>
                  <a:schemeClr val="tx1"/>
                </a:solidFill>
              </a:rPr>
              <a:t>. The label on Ivory soap has been redone at least 18 times since the 1890s, with gradual changes in the size and design of the letters. Companies with labels that have become icons need to tread very carefully in order to preserve key branding elements when undertaking a redesign.</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2- </a:t>
            </a:r>
            <a:r>
              <a:rPr lang="fr-FR" sz="2800" b="1" i="1" dirty="0" smtClean="0">
                <a:solidFill>
                  <a:schemeClr val="tx1"/>
                </a:solidFill>
              </a:rPr>
              <a:t>LABELING</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A long history of </a:t>
            </a:r>
            <a:r>
              <a:rPr lang="en-US" b="1" u="sng" dirty="0" smtClean="0">
                <a:solidFill>
                  <a:schemeClr val="tx1"/>
                </a:solidFill>
              </a:rPr>
              <a:t>legal concerns</a:t>
            </a:r>
            <a:r>
              <a:rPr lang="en-US" dirty="0" smtClean="0">
                <a:solidFill>
                  <a:schemeClr val="tx1"/>
                </a:solidFill>
              </a:rPr>
              <a:t> surrounds labels and packaging. In 1914, the Federal Trade Commission Act held that false, misleading, or deceptive labels or packages constitute unfair </a:t>
            </a:r>
            <a:r>
              <a:rPr lang="fr-FR" dirty="0" err="1" smtClean="0">
                <a:solidFill>
                  <a:schemeClr val="tx1"/>
                </a:solidFill>
              </a:rPr>
              <a:t>competition</a:t>
            </a:r>
            <a:r>
              <a:rPr lang="fr-FR" dirty="0" smtClean="0">
                <a:solidFill>
                  <a:schemeClr val="tx1"/>
                </a:solidFill>
              </a:rPr>
              <a:t>. </a:t>
            </a:r>
            <a:r>
              <a:rPr lang="en-US" dirty="0" smtClean="0">
                <a:solidFill>
                  <a:schemeClr val="tx1"/>
                </a:solidFill>
              </a:rPr>
              <a:t>The Food and Drug Administration (FDA) has required processed-food producers to include nutritional labeling that clearly states the amounts of protein, fat, carbohydrates, and calories contained in products, as well as vitamin and mineral content as a percentage of the </a:t>
            </a:r>
            <a:r>
              <a:rPr lang="fr-FR" dirty="0" err="1" smtClean="0">
                <a:solidFill>
                  <a:schemeClr val="tx1"/>
                </a:solidFill>
              </a:rPr>
              <a:t>recommended</a:t>
            </a:r>
            <a:r>
              <a:rPr lang="fr-FR" dirty="0" smtClean="0">
                <a:solidFill>
                  <a:schemeClr val="tx1"/>
                </a:solidFill>
              </a:rPr>
              <a:t> </a:t>
            </a:r>
            <a:r>
              <a:rPr lang="fr-FR" dirty="0" err="1" smtClean="0">
                <a:solidFill>
                  <a:schemeClr val="tx1"/>
                </a:solidFill>
              </a:rPr>
              <a:t>daily</a:t>
            </a:r>
            <a:r>
              <a:rPr lang="fr-FR" dirty="0" smtClean="0">
                <a:solidFill>
                  <a:schemeClr val="tx1"/>
                </a:solidFill>
              </a:rPr>
              <a:t> </a:t>
            </a:r>
            <a:r>
              <a:rPr lang="fr-FR" dirty="0" err="1" smtClean="0">
                <a:solidFill>
                  <a:schemeClr val="tx1"/>
                </a:solidFill>
              </a:rPr>
              <a:t>allowance</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3- </a:t>
            </a:r>
            <a:r>
              <a:rPr lang="fr-FR" sz="2800" b="1" i="1" dirty="0" smtClean="0">
                <a:solidFill>
                  <a:schemeClr val="tx1"/>
                </a:solidFill>
              </a:rPr>
              <a:t>WARRANTIES AND GUARANTEES</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All sellers are legally responsible for fulfilling a buyer’s normal or reasonable expectations.</a:t>
            </a:r>
          </a:p>
          <a:p>
            <a:pPr algn="just"/>
            <a:r>
              <a:rPr lang="en-US" b="1" dirty="0" smtClean="0">
                <a:solidFill>
                  <a:schemeClr val="tx1"/>
                </a:solidFill>
              </a:rPr>
              <a:t>Warranties are formal statements of expected product performance by the manufacturer. </a:t>
            </a:r>
            <a:r>
              <a:rPr lang="en-US" dirty="0" smtClean="0">
                <a:solidFill>
                  <a:schemeClr val="tx1"/>
                </a:solidFill>
              </a:rPr>
              <a:t>Products under warranty can be returned to the manufacturer or designated repair center for repair, replacement, or refund. Whether expressed or implied, warranties are legally enforceable.</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3- </a:t>
            </a:r>
            <a:r>
              <a:rPr lang="fr-FR" sz="2800" b="1" i="1" dirty="0" smtClean="0">
                <a:solidFill>
                  <a:schemeClr val="tx1"/>
                </a:solidFill>
              </a:rPr>
              <a:t>WARRANTIES AND GUARANTEES</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Many sellers offer either general or specific guarantees. A company such as Procter &amp; Gamble promises general or complete satisfaction without being more specific—“If you are not satisfied for any reason, return for replacement, exchange, or refund.” A.T. Cross guarantees its Cross pens and pencils for life. The customer mails the pen to A.T. Cross and the pen is repaired or replaced at no charge.</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r>
            <a:r>
              <a:rPr lang="en-US" dirty="0">
                <a:solidFill>
                  <a:schemeClr val="tx1"/>
                </a:solidFill>
              </a:rPr>
              <a:t>At the second level, the marketer must turn </a:t>
            </a:r>
            <a:r>
              <a:rPr lang="en-US" dirty="0" smtClean="0">
                <a:solidFill>
                  <a:schemeClr val="tx1"/>
                </a:solidFill>
              </a:rPr>
              <a:t>	the </a:t>
            </a:r>
            <a:r>
              <a:rPr lang="en-US" dirty="0">
                <a:solidFill>
                  <a:schemeClr val="tx1"/>
                </a:solidFill>
              </a:rPr>
              <a:t>core benefit into a </a:t>
            </a:r>
            <a:r>
              <a:rPr lang="en-US" b="1" u="sng" dirty="0">
                <a:solidFill>
                  <a:schemeClr val="tx1"/>
                </a:solidFill>
              </a:rPr>
              <a:t>basic product</a:t>
            </a:r>
            <a:r>
              <a:rPr lang="en-US" b="1" dirty="0">
                <a:solidFill>
                  <a:schemeClr val="tx1"/>
                </a:solidFill>
              </a:rPr>
              <a:t>. Thus a </a:t>
            </a:r>
            <a:r>
              <a:rPr lang="en-US" b="1" dirty="0" smtClean="0">
                <a:solidFill>
                  <a:schemeClr val="tx1"/>
                </a:solidFill>
              </a:rPr>
              <a:t>	hotel </a:t>
            </a:r>
            <a:r>
              <a:rPr lang="en-US" b="1" dirty="0">
                <a:solidFill>
                  <a:schemeClr val="tx1"/>
                </a:solidFill>
              </a:rPr>
              <a:t>room includes a bed</a:t>
            </a:r>
            <a:r>
              <a:rPr lang="en-US" b="1" dirty="0" smtClean="0">
                <a:solidFill>
                  <a:schemeClr val="tx1"/>
                </a:solidFill>
              </a:rPr>
              <a:t>, </a:t>
            </a:r>
            <a:r>
              <a:rPr lang="en-US" dirty="0" smtClean="0">
                <a:solidFill>
                  <a:schemeClr val="tx1"/>
                </a:solidFill>
              </a:rPr>
              <a:t>bathroom</a:t>
            </a:r>
            <a:r>
              <a:rPr lang="en-US" dirty="0">
                <a:solidFill>
                  <a:schemeClr val="tx1"/>
                </a:solidFill>
              </a:rPr>
              <a:t>, towels, </a:t>
            </a:r>
            <a:r>
              <a:rPr lang="en-US" dirty="0" smtClean="0">
                <a:solidFill>
                  <a:schemeClr val="tx1"/>
                </a:solidFill>
              </a:rPr>
              <a:t>	desk</a:t>
            </a:r>
            <a:r>
              <a:rPr lang="en-US" dirty="0">
                <a:solidFill>
                  <a:schemeClr val="tx1"/>
                </a:solidFill>
              </a:rPr>
              <a:t>, dresser, and closet.</a:t>
            </a:r>
            <a:endParaRPr lang="fr-FR"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V- </a:t>
            </a:r>
            <a:r>
              <a:rPr lang="en-US" b="1" dirty="0" smtClean="0">
                <a:solidFill>
                  <a:schemeClr val="tx1"/>
                </a:solidFill>
              </a:rPr>
              <a:t>Packaging, Labeling, Warranties, and Guarantees</a:t>
            </a:r>
          </a:p>
          <a:p>
            <a:pPr algn="just"/>
            <a:r>
              <a:rPr lang="en-US" sz="2800" b="1" dirty="0" smtClean="0">
                <a:solidFill>
                  <a:schemeClr val="tx1"/>
                </a:solidFill>
              </a:rPr>
              <a:t>3- </a:t>
            </a:r>
            <a:r>
              <a:rPr lang="fr-FR" sz="2800" b="1" i="1" dirty="0" smtClean="0">
                <a:solidFill>
                  <a:schemeClr val="tx1"/>
                </a:solidFill>
              </a:rPr>
              <a:t>WARRANTIES AND GUARANTEES</a:t>
            </a:r>
            <a:endParaRPr lang="en-US" sz="2800" b="1" dirty="0" smtClean="0">
              <a:solidFill>
                <a:schemeClr val="tx1"/>
              </a:solidFill>
            </a:endParaRPr>
          </a:p>
          <a:p>
            <a:pPr algn="just"/>
            <a:endParaRPr lang="en-US" sz="2800" b="1" dirty="0" smtClean="0">
              <a:solidFill>
                <a:schemeClr val="tx1"/>
              </a:solidFill>
            </a:endParaRPr>
          </a:p>
          <a:p>
            <a:pPr algn="just"/>
            <a:r>
              <a:rPr lang="en-US" dirty="0" smtClean="0">
                <a:solidFill>
                  <a:schemeClr val="tx1"/>
                </a:solidFill>
              </a:rPr>
              <a:t>Guarantees </a:t>
            </a:r>
            <a:r>
              <a:rPr lang="en-US" b="1" u="sng" dirty="0" smtClean="0">
                <a:solidFill>
                  <a:schemeClr val="tx1"/>
                </a:solidFill>
              </a:rPr>
              <a:t>reduce</a:t>
            </a:r>
            <a:r>
              <a:rPr lang="en-US" dirty="0" smtClean="0">
                <a:solidFill>
                  <a:schemeClr val="tx1"/>
                </a:solidFill>
              </a:rPr>
              <a:t> </a:t>
            </a:r>
            <a:r>
              <a:rPr lang="en-US" b="1" u="sng" dirty="0" smtClean="0">
                <a:solidFill>
                  <a:schemeClr val="tx1"/>
                </a:solidFill>
              </a:rPr>
              <a:t>the buyer’s perceived risk</a:t>
            </a:r>
            <a:r>
              <a:rPr lang="en-US" dirty="0" smtClean="0">
                <a:solidFill>
                  <a:schemeClr val="tx1"/>
                </a:solidFill>
              </a:rPr>
              <a:t>. They suggest that the product is of high quality and the company and its service performance are </a:t>
            </a:r>
            <a:r>
              <a:rPr lang="en-US" b="1" u="sng" dirty="0" smtClean="0">
                <a:solidFill>
                  <a:schemeClr val="tx1"/>
                </a:solidFill>
              </a:rPr>
              <a:t>dependable</a:t>
            </a:r>
            <a:r>
              <a:rPr lang="en-US" dirty="0" smtClean="0">
                <a:solidFill>
                  <a:schemeClr val="tx1"/>
                </a:solidFill>
              </a:rPr>
              <a:t>. They can be especially helpful when the company or product is not well known or when the product’s quality is superior to that of competitors. </a:t>
            </a:r>
            <a:r>
              <a:rPr lang="en-US" b="1" dirty="0" smtClean="0">
                <a:solidFill>
                  <a:schemeClr val="tx1"/>
                </a:solidFill>
              </a:rPr>
              <a:t>Hyundai’s and Kia’s</a:t>
            </a:r>
            <a:r>
              <a:rPr lang="en-US" dirty="0" smtClean="0">
                <a:solidFill>
                  <a:schemeClr val="tx1"/>
                </a:solidFill>
              </a:rPr>
              <a:t> highly successful 10-year or 100,000-mile power train warranty programs were designed in part to assure potential buyers of the quality of the products </a:t>
            </a:r>
            <a:r>
              <a:rPr lang="fr-FR" dirty="0" smtClean="0">
                <a:solidFill>
                  <a:schemeClr val="tx1"/>
                </a:solidFill>
              </a:rPr>
              <a:t>and the </a:t>
            </a:r>
            <a:r>
              <a:rPr lang="fr-FR" dirty="0" err="1" smtClean="0">
                <a:solidFill>
                  <a:schemeClr val="tx1"/>
                </a:solidFill>
              </a:rPr>
              <a:t>companies</a:t>
            </a:r>
            <a:r>
              <a:rPr lang="fr-FR" dirty="0" smtClean="0">
                <a:solidFill>
                  <a:schemeClr val="tx1"/>
                </a:solidFill>
              </a:rPr>
              <a:t>’ </a:t>
            </a:r>
            <a:r>
              <a:rPr lang="fr-FR" dirty="0" err="1" smtClean="0">
                <a:solidFill>
                  <a:schemeClr val="tx1"/>
                </a:solidFill>
              </a:rPr>
              <a:t>stability</a:t>
            </a:r>
            <a:r>
              <a:rPr lang="fr-FR" dirty="0" smtClean="0">
                <a:solidFill>
                  <a:schemeClr val="tx1"/>
                </a:solidFill>
              </a:rPr>
              <a:t>.</a:t>
            </a:r>
            <a:r>
              <a:rPr lang="en-US"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en-US" b="1" dirty="0" smtClean="0">
                <a:solidFill>
                  <a:schemeClr val="tx1"/>
                </a:solidFill>
              </a:rPr>
              <a:t>One of the most valuable intangible assets of a firm is its brands</a:t>
            </a:r>
            <a:r>
              <a:rPr lang="en-US" dirty="0" smtClean="0">
                <a:solidFill>
                  <a:schemeClr val="tx1"/>
                </a:solidFill>
              </a:rPr>
              <a:t>. Building a strong brand is both an art and a science. It requires careful planning, a deep long-term commitment, and creatively designed and executed marketing. A strong brand commands intense consumer loyalty—and at its heart is a great product or service. Building a strong brand is a never-ending process</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en-US" b="1" dirty="0" smtClean="0">
                <a:solidFill>
                  <a:schemeClr val="tx1"/>
                </a:solidFill>
              </a:rPr>
              <a:t>Strategic brand management </a:t>
            </a:r>
            <a:r>
              <a:rPr lang="en-US" dirty="0" smtClean="0">
                <a:solidFill>
                  <a:schemeClr val="tx1"/>
                </a:solidFill>
              </a:rPr>
              <a:t>combines the design and implementation of marketing activities and programs to build, measure, and manage brands to maximize their value. It has </a:t>
            </a:r>
            <a:r>
              <a:rPr lang="fr-FR" dirty="0" smtClean="0">
                <a:solidFill>
                  <a:schemeClr val="tx1"/>
                </a:solidFill>
              </a:rPr>
              <a:t>four main </a:t>
            </a:r>
            <a:r>
              <a:rPr lang="fr-FR" dirty="0" err="1" smtClean="0">
                <a:solidFill>
                  <a:schemeClr val="tx1"/>
                </a:solidFill>
              </a:rPr>
              <a:t>steps</a:t>
            </a:r>
            <a:r>
              <a:rPr lang="fr-FR" dirty="0" smtClean="0">
                <a:solidFill>
                  <a:schemeClr val="tx1"/>
                </a:solidFill>
              </a:rPr>
              <a:t>:</a:t>
            </a:r>
          </a:p>
          <a:p>
            <a:pPr lvl="1" algn="just">
              <a:buFont typeface="Wingdings" pitchFamily="2" charset="2"/>
              <a:buChar char="Ø"/>
            </a:pPr>
            <a:r>
              <a:rPr lang="en-US" dirty="0" smtClean="0">
                <a:solidFill>
                  <a:schemeClr val="tx1"/>
                </a:solidFill>
              </a:rPr>
              <a:t>Identifying and establishing brand positioning</a:t>
            </a:r>
          </a:p>
          <a:p>
            <a:pPr lvl="1" algn="just">
              <a:buFont typeface="Wingdings" pitchFamily="2" charset="2"/>
              <a:buChar char="Ø"/>
            </a:pPr>
            <a:r>
              <a:rPr lang="en-US" dirty="0" smtClean="0">
                <a:solidFill>
                  <a:schemeClr val="tx1"/>
                </a:solidFill>
              </a:rPr>
              <a:t>Planning and implementing brand marketing</a:t>
            </a:r>
          </a:p>
          <a:p>
            <a:pPr lvl="1" algn="just">
              <a:buFont typeface="Wingdings" pitchFamily="2" charset="2"/>
              <a:buChar char="Ø"/>
            </a:pPr>
            <a:r>
              <a:rPr lang="en-US" dirty="0" smtClean="0">
                <a:solidFill>
                  <a:schemeClr val="tx1"/>
                </a:solidFill>
              </a:rPr>
              <a:t>Measuring and interpreting brand performance</a:t>
            </a:r>
          </a:p>
          <a:p>
            <a:pPr lvl="1" algn="just">
              <a:buFont typeface="Wingdings" pitchFamily="2" charset="2"/>
              <a:buChar char="Ø"/>
            </a:pPr>
            <a:r>
              <a:rPr lang="en-US" dirty="0" smtClean="0">
                <a:solidFill>
                  <a:schemeClr val="tx1"/>
                </a:solidFill>
              </a:rPr>
              <a:t>Growing and sustaining brand value</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en-US" u="sng" dirty="0" smtClean="0">
                <a:solidFill>
                  <a:schemeClr val="tx1"/>
                </a:solidFill>
              </a:rPr>
              <a:t>The American Marketing Association</a:t>
            </a:r>
            <a:r>
              <a:rPr lang="en-US" dirty="0" smtClean="0">
                <a:solidFill>
                  <a:schemeClr val="tx1"/>
                </a:solidFill>
              </a:rPr>
              <a:t> </a:t>
            </a:r>
            <a:r>
              <a:rPr lang="en-US" b="1" dirty="0" smtClean="0">
                <a:solidFill>
                  <a:schemeClr val="tx1"/>
                </a:solidFill>
              </a:rPr>
              <a:t>defines a</a:t>
            </a:r>
            <a:r>
              <a:rPr lang="en-US" dirty="0" smtClean="0">
                <a:solidFill>
                  <a:schemeClr val="tx1"/>
                </a:solidFill>
              </a:rPr>
              <a:t> </a:t>
            </a:r>
            <a:r>
              <a:rPr lang="en-US" b="1" dirty="0" smtClean="0">
                <a:solidFill>
                  <a:schemeClr val="tx1"/>
                </a:solidFill>
              </a:rPr>
              <a:t>brand as</a:t>
            </a:r>
          </a:p>
          <a:p>
            <a:pPr algn="just"/>
            <a:r>
              <a:rPr lang="en-US" b="1" dirty="0" smtClean="0">
                <a:solidFill>
                  <a:schemeClr val="tx1"/>
                </a:solidFill>
              </a:rPr>
              <a:t> “</a:t>
            </a:r>
            <a:r>
              <a:rPr lang="en-US" dirty="0" smtClean="0">
                <a:solidFill>
                  <a:schemeClr val="tx1"/>
                </a:solidFill>
              </a:rPr>
              <a:t>a name, term, sign, symbol, or design, or a combination of them, intended to identify the goods or services of one seller or group of sellers and to differentiate them from those of competitors.</a:t>
            </a:r>
            <a:r>
              <a:rPr lang="en-US" b="1"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en-US" u="sng" dirty="0" smtClean="0">
                <a:solidFill>
                  <a:schemeClr val="tx1"/>
                </a:solidFill>
              </a:rPr>
              <a:t>The American Marketing Association</a:t>
            </a:r>
            <a:r>
              <a:rPr lang="en-US" dirty="0" smtClean="0">
                <a:solidFill>
                  <a:schemeClr val="tx1"/>
                </a:solidFill>
              </a:rPr>
              <a:t> </a:t>
            </a:r>
            <a:r>
              <a:rPr lang="en-US" b="1" dirty="0" smtClean="0">
                <a:solidFill>
                  <a:schemeClr val="tx1"/>
                </a:solidFill>
              </a:rPr>
              <a:t>defines a</a:t>
            </a:r>
            <a:r>
              <a:rPr lang="en-US" dirty="0" smtClean="0">
                <a:solidFill>
                  <a:schemeClr val="tx1"/>
                </a:solidFill>
              </a:rPr>
              <a:t> </a:t>
            </a:r>
            <a:r>
              <a:rPr lang="en-US" b="1" dirty="0" smtClean="0">
                <a:solidFill>
                  <a:schemeClr val="tx1"/>
                </a:solidFill>
              </a:rPr>
              <a:t>brand as</a:t>
            </a:r>
          </a:p>
          <a:p>
            <a:pPr algn="just" rtl="1"/>
            <a:r>
              <a:rPr lang="en-US" b="1" dirty="0" smtClean="0">
                <a:solidFill>
                  <a:schemeClr val="tx1"/>
                </a:solidFill>
              </a:rPr>
              <a:t> “</a:t>
            </a:r>
            <a:r>
              <a:rPr lang="ar-DZ" dirty="0" smtClean="0">
                <a:solidFill>
                  <a:schemeClr val="tx1"/>
                </a:solidFill>
              </a:rPr>
              <a:t>اسم أو مصطلح أو علامة أو رمز أو تصميم، أو مزيج منها، يهدف إلى التعريف بسلع أو خدمات بائع واحد أو مجموعة من البائعين وتمييزها عن سلع أو خدمات المنافسين</a:t>
            </a:r>
            <a:r>
              <a:rPr lang="en-US" dirty="0" smtClean="0">
                <a:solidFill>
                  <a:schemeClr val="tx1"/>
                </a:solidFill>
              </a:rPr>
              <a:t>.</a:t>
            </a:r>
            <a:r>
              <a:rPr lang="en-US" b="1"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en-US" b="1" dirty="0" smtClean="0">
                <a:solidFill>
                  <a:schemeClr val="tx1"/>
                </a:solidFill>
              </a:rPr>
              <a:t>A brand</a:t>
            </a:r>
            <a:r>
              <a:rPr lang="en-US" dirty="0" smtClean="0">
                <a:solidFill>
                  <a:schemeClr val="tx1"/>
                </a:solidFill>
              </a:rPr>
              <a:t> is thus a product or service whose dimensions differentiate it in some way from other products or services designed to satisfy the same need. </a:t>
            </a:r>
            <a:r>
              <a:rPr lang="en-US" b="1" dirty="0" smtClean="0">
                <a:solidFill>
                  <a:schemeClr val="tx1"/>
                </a:solidFill>
              </a:rPr>
              <a:t>These differences </a:t>
            </a:r>
            <a:r>
              <a:rPr lang="en-US" dirty="0" smtClean="0">
                <a:solidFill>
                  <a:schemeClr val="tx1"/>
                </a:solidFill>
              </a:rPr>
              <a:t>may be functional, rational, or tangible— related to product performance of the brand. They may also be more symbolic, emotional, or intangible—related to what the brand represents or means in a more abstract sense.</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rtl="1"/>
            <a:r>
              <a:rPr lang="ar-DZ" dirty="0" smtClean="0">
                <a:solidFill>
                  <a:schemeClr val="tx1"/>
                </a:solidFill>
              </a:rPr>
              <a:t>وبالتالي فإن العلامة التجارية هي منتج أو خدمة تتميز أبعادها بطريقة ما عن المنتجات أو الخدمات الأخرى المصممة لتلبية نفس الحاجة. وقد تكون هذه الاختلافات وظيفية أو عقلانية أو ملموسة - تتعلق بأداء المنتج. وقد تكون أيضًا رمزية أو عاطفية أو غير ملموسة - تتعلق بما تمثله العلامة التجارية أو تعنيه بمعنى أكثر تجريدًا.</a:t>
            </a:r>
            <a:endParaRPr lang="fr-FR"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i="1" dirty="0" smtClean="0">
                <a:solidFill>
                  <a:schemeClr val="tx1"/>
                </a:solidFill>
              </a:rPr>
              <a:t>1- </a:t>
            </a:r>
            <a:r>
              <a:rPr lang="fr-FR" b="1" i="1" dirty="0" smtClean="0">
                <a:solidFill>
                  <a:schemeClr val="tx1"/>
                </a:solidFill>
              </a:rPr>
              <a:t>THE ROLE OF BRANDS:</a:t>
            </a:r>
          </a:p>
          <a:p>
            <a:pPr algn="just"/>
            <a:endParaRPr lang="fr-FR" b="1" i="1" dirty="0" smtClean="0">
              <a:solidFill>
                <a:schemeClr val="tx1"/>
              </a:solidFill>
            </a:endParaRPr>
          </a:p>
          <a:p>
            <a:pPr algn="just"/>
            <a:r>
              <a:rPr lang="en-US" dirty="0" smtClean="0">
                <a:solidFill>
                  <a:schemeClr val="tx1"/>
                </a:solidFill>
              </a:rPr>
              <a:t>Brands identify the maker of a product and allow consumers to assign responsibility for its performance to that maker or distributor. Brands perform a number of functions for both </a:t>
            </a:r>
            <a:r>
              <a:rPr lang="fr-FR" dirty="0" err="1" smtClean="0">
                <a:solidFill>
                  <a:schemeClr val="tx1"/>
                </a:solidFill>
              </a:rPr>
              <a:t>consumers</a:t>
            </a:r>
            <a:r>
              <a:rPr lang="fr-FR" dirty="0" smtClean="0">
                <a:solidFill>
                  <a:schemeClr val="tx1"/>
                </a:solidFill>
              </a:rPr>
              <a:t> and </a:t>
            </a:r>
            <a:r>
              <a:rPr lang="fr-FR" dirty="0" err="1" smtClean="0">
                <a:solidFill>
                  <a:schemeClr val="tx1"/>
                </a:solidFill>
              </a:rPr>
              <a:t>firms</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CONSUMERS: </a:t>
            </a:r>
          </a:p>
          <a:p>
            <a:pPr algn="just"/>
            <a:r>
              <a:rPr lang="en-US" dirty="0" smtClean="0">
                <a:solidFill>
                  <a:schemeClr val="tx1"/>
                </a:solidFill>
              </a:rPr>
              <a:t>Consumers may evaluate the identical product </a:t>
            </a:r>
            <a:r>
              <a:rPr lang="en-US" u="sng" dirty="0" smtClean="0">
                <a:solidFill>
                  <a:schemeClr val="tx1"/>
                </a:solidFill>
              </a:rPr>
              <a:t>differently</a:t>
            </a:r>
            <a:r>
              <a:rPr lang="en-US" dirty="0" smtClean="0">
                <a:solidFill>
                  <a:schemeClr val="tx1"/>
                </a:solidFill>
              </a:rPr>
              <a:t> depending on how it is branded. They learn about brands through </a:t>
            </a:r>
            <a:r>
              <a:rPr lang="en-US" u="sng" dirty="0" smtClean="0">
                <a:solidFill>
                  <a:schemeClr val="tx1"/>
                </a:solidFill>
              </a:rPr>
              <a:t>past experiences</a:t>
            </a:r>
            <a:r>
              <a:rPr lang="en-US" dirty="0" smtClean="0">
                <a:solidFill>
                  <a:schemeClr val="tx1"/>
                </a:solidFill>
              </a:rPr>
              <a:t> with the product and its marketing program, finding out which brands satisfy their needs and which do not. As consumers’ lives become more rushed and complicated, a brand’s ability to </a:t>
            </a:r>
            <a:r>
              <a:rPr lang="en-US" u="sng" dirty="0" smtClean="0">
                <a:solidFill>
                  <a:schemeClr val="tx1"/>
                </a:solidFill>
              </a:rPr>
              <a:t>simplify decision making</a:t>
            </a:r>
            <a:r>
              <a:rPr lang="en-US" dirty="0" smtClean="0">
                <a:solidFill>
                  <a:schemeClr val="tx1"/>
                </a:solidFill>
              </a:rPr>
              <a:t> and reduce risk becomes </a:t>
            </a:r>
            <a:r>
              <a:rPr lang="fr-FR" dirty="0" err="1" smtClean="0">
                <a:solidFill>
                  <a:schemeClr val="tx1"/>
                </a:solidFill>
              </a:rPr>
              <a:t>invaluable</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CONSUMERS: </a:t>
            </a:r>
          </a:p>
          <a:p>
            <a:pPr algn="just"/>
            <a:r>
              <a:rPr lang="en-US" dirty="0" smtClean="0">
                <a:solidFill>
                  <a:schemeClr val="tx1"/>
                </a:solidFill>
              </a:rPr>
              <a:t>A brand is a promise between the firm and the consumer. It is a means to </a:t>
            </a:r>
            <a:r>
              <a:rPr lang="en-US" u="sng" dirty="0" smtClean="0">
                <a:solidFill>
                  <a:schemeClr val="tx1"/>
                </a:solidFill>
              </a:rPr>
              <a:t>set consumers’ expectations and reduce their risk</a:t>
            </a:r>
            <a:r>
              <a:rPr lang="en-US" dirty="0" smtClean="0">
                <a:solidFill>
                  <a:schemeClr val="tx1"/>
                </a:solidFill>
              </a:rPr>
              <a:t>. In return for customer loyalty, the firm promises to reliably deliver a predictably positive experience and set of desirable benefits with its products and services. A brand fulfills or exceeds customer expectations in satisfying their needs and wants.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r>
            <a:r>
              <a:rPr lang="en-US" dirty="0">
                <a:solidFill>
                  <a:schemeClr val="tx1"/>
                </a:solidFill>
              </a:rPr>
              <a:t>At the third level, the marketer prepares an </a:t>
            </a:r>
            <a:r>
              <a:rPr lang="en-US" dirty="0" smtClean="0">
                <a:solidFill>
                  <a:schemeClr val="tx1"/>
                </a:solidFill>
              </a:rPr>
              <a:t>	</a:t>
            </a:r>
            <a:r>
              <a:rPr lang="en-US" b="1" u="sng" dirty="0" smtClean="0">
                <a:solidFill>
                  <a:schemeClr val="tx1"/>
                </a:solidFill>
              </a:rPr>
              <a:t>expected </a:t>
            </a:r>
            <a:r>
              <a:rPr lang="en-US" b="1" u="sng" dirty="0">
                <a:solidFill>
                  <a:schemeClr val="tx1"/>
                </a:solidFill>
              </a:rPr>
              <a:t>product</a:t>
            </a:r>
            <a:r>
              <a:rPr lang="en-US" b="1" dirty="0">
                <a:solidFill>
                  <a:schemeClr val="tx1"/>
                </a:solidFill>
              </a:rPr>
              <a:t>, a set of attributes and </a:t>
            </a:r>
            <a:r>
              <a:rPr lang="en-US" b="1" dirty="0" smtClean="0">
                <a:solidFill>
                  <a:schemeClr val="tx1"/>
                </a:solidFill>
              </a:rPr>
              <a:t>	conditions </a:t>
            </a:r>
            <a:r>
              <a:rPr lang="en-US" b="1" dirty="0">
                <a:solidFill>
                  <a:schemeClr val="tx1"/>
                </a:solidFill>
              </a:rPr>
              <a:t>buyers normally </a:t>
            </a:r>
            <a:r>
              <a:rPr lang="en-US" b="1" dirty="0" smtClean="0">
                <a:solidFill>
                  <a:schemeClr val="tx1"/>
                </a:solidFill>
              </a:rPr>
              <a:t>expect </a:t>
            </a:r>
            <a:r>
              <a:rPr lang="en-US" dirty="0" smtClean="0">
                <a:solidFill>
                  <a:schemeClr val="tx1"/>
                </a:solidFill>
              </a:rPr>
              <a:t>when </a:t>
            </a:r>
            <a:r>
              <a:rPr lang="en-US" dirty="0">
                <a:solidFill>
                  <a:schemeClr val="tx1"/>
                </a:solidFill>
              </a:rPr>
              <a:t>they </a:t>
            </a:r>
            <a:r>
              <a:rPr lang="en-US" dirty="0" smtClean="0">
                <a:solidFill>
                  <a:schemeClr val="tx1"/>
                </a:solidFill>
              </a:rPr>
              <a:t>	purchase </a:t>
            </a:r>
            <a:r>
              <a:rPr lang="en-US" dirty="0">
                <a:solidFill>
                  <a:schemeClr val="tx1"/>
                </a:solidFill>
              </a:rPr>
              <a:t>this product. Hotel guests minimally </a:t>
            </a:r>
            <a:r>
              <a:rPr lang="en-US" dirty="0" smtClean="0">
                <a:solidFill>
                  <a:schemeClr val="tx1"/>
                </a:solidFill>
              </a:rPr>
              <a:t>	expect </a:t>
            </a:r>
            <a:r>
              <a:rPr lang="en-US" dirty="0">
                <a:solidFill>
                  <a:schemeClr val="tx1"/>
                </a:solidFill>
              </a:rPr>
              <a:t>a clean bed, fresh towels, working </a:t>
            </a:r>
            <a:r>
              <a:rPr lang="en-US" dirty="0" smtClean="0">
                <a:solidFill>
                  <a:schemeClr val="tx1"/>
                </a:solidFill>
              </a:rPr>
              <a:t>	lamps</a:t>
            </a:r>
            <a:r>
              <a:rPr lang="en-US" dirty="0">
                <a:solidFill>
                  <a:schemeClr val="tx1"/>
                </a:solidFill>
              </a:rPr>
              <a:t>, and a </a:t>
            </a:r>
            <a:r>
              <a:rPr lang="en-US" dirty="0" smtClean="0">
                <a:solidFill>
                  <a:schemeClr val="tx1"/>
                </a:solidFill>
              </a:rPr>
              <a:t>relative </a:t>
            </a:r>
            <a:r>
              <a:rPr lang="fr-FR" dirty="0" err="1" smtClean="0">
                <a:solidFill>
                  <a:schemeClr val="tx1"/>
                </a:solidFill>
              </a:rPr>
              <a:t>degree</a:t>
            </a:r>
            <a:r>
              <a:rPr lang="fr-FR" dirty="0" smtClean="0">
                <a:solidFill>
                  <a:schemeClr val="tx1"/>
                </a:solidFill>
              </a:rPr>
              <a:t> </a:t>
            </a:r>
            <a:r>
              <a:rPr lang="fr-FR" dirty="0">
                <a:solidFill>
                  <a:schemeClr val="tx1"/>
                </a:solidFill>
              </a:rPr>
              <a:t>of quiet.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CONSUMERS: </a:t>
            </a:r>
          </a:p>
          <a:p>
            <a:pPr algn="just"/>
            <a:r>
              <a:rPr lang="en-US" dirty="0" smtClean="0">
                <a:solidFill>
                  <a:schemeClr val="tx1"/>
                </a:solidFill>
              </a:rPr>
              <a:t>Brands can also take on personal meaning to consumers and </a:t>
            </a:r>
            <a:r>
              <a:rPr lang="en-US" u="sng" dirty="0" smtClean="0">
                <a:solidFill>
                  <a:schemeClr val="tx1"/>
                </a:solidFill>
              </a:rPr>
              <a:t>become an important part of their identity</a:t>
            </a:r>
            <a:r>
              <a:rPr lang="en-US" dirty="0" smtClean="0">
                <a:solidFill>
                  <a:schemeClr val="tx1"/>
                </a:solidFill>
              </a:rPr>
              <a:t>. They can express who consumers are or who they would like to be. For some consumers, brands can even take on human-like characteristics. Brand relationships, like any relationship, are not cast in stone, and marketers must be sensitive to all the words and actions that might strengthen or weaken consumer ties.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FIRMS: </a:t>
            </a:r>
          </a:p>
          <a:p>
            <a:pPr algn="just"/>
            <a:r>
              <a:rPr lang="en-US" dirty="0" smtClean="0">
                <a:solidFill>
                  <a:schemeClr val="tx1"/>
                </a:solidFill>
              </a:rPr>
              <a:t>Brands </a:t>
            </a:r>
            <a:r>
              <a:rPr lang="en-US" u="sng" dirty="0" smtClean="0">
                <a:solidFill>
                  <a:schemeClr val="tx1"/>
                </a:solidFill>
              </a:rPr>
              <a:t>simplify product handling</a:t>
            </a:r>
            <a:r>
              <a:rPr lang="en-US" dirty="0" smtClean="0">
                <a:solidFill>
                  <a:schemeClr val="tx1"/>
                </a:solidFill>
              </a:rPr>
              <a:t> by helping organize inventory and accounting records. A brand also offers the firm </a:t>
            </a:r>
            <a:r>
              <a:rPr lang="en-US" u="sng" dirty="0" smtClean="0">
                <a:solidFill>
                  <a:schemeClr val="tx1"/>
                </a:solidFill>
              </a:rPr>
              <a:t>legal protection</a:t>
            </a:r>
            <a:r>
              <a:rPr lang="en-US" dirty="0" smtClean="0">
                <a:solidFill>
                  <a:schemeClr val="tx1"/>
                </a:solidFill>
              </a:rPr>
              <a:t> for unique features or aspects of the product. </a:t>
            </a:r>
            <a:r>
              <a:rPr lang="en-US" b="1" dirty="0" smtClean="0">
                <a:solidFill>
                  <a:schemeClr val="tx1"/>
                </a:solidFill>
              </a:rPr>
              <a:t>The brand</a:t>
            </a:r>
            <a:r>
              <a:rPr lang="en-US" dirty="0" smtClean="0">
                <a:solidFill>
                  <a:schemeClr val="tx1"/>
                </a:solidFill>
              </a:rPr>
              <a:t> </a:t>
            </a:r>
            <a:r>
              <a:rPr lang="en-US" b="1" dirty="0" smtClean="0">
                <a:solidFill>
                  <a:schemeClr val="tx1"/>
                </a:solidFill>
              </a:rPr>
              <a:t>name</a:t>
            </a:r>
            <a:r>
              <a:rPr lang="en-US" dirty="0" smtClean="0">
                <a:solidFill>
                  <a:schemeClr val="tx1"/>
                </a:solidFill>
              </a:rPr>
              <a:t> can be protected through </a:t>
            </a:r>
            <a:r>
              <a:rPr lang="en-US" u="sng" dirty="0" smtClean="0">
                <a:solidFill>
                  <a:schemeClr val="tx1"/>
                </a:solidFill>
              </a:rPr>
              <a:t>registered trademarks</a:t>
            </a:r>
            <a:r>
              <a:rPr lang="en-US" dirty="0" smtClean="0">
                <a:solidFill>
                  <a:schemeClr val="tx1"/>
                </a:solidFill>
              </a:rPr>
              <a:t>, </a:t>
            </a:r>
            <a:r>
              <a:rPr lang="en-US" b="1" dirty="0" smtClean="0">
                <a:solidFill>
                  <a:schemeClr val="tx1"/>
                </a:solidFill>
              </a:rPr>
              <a:t>manufacturing processes</a:t>
            </a:r>
            <a:r>
              <a:rPr lang="en-US" dirty="0" smtClean="0">
                <a:solidFill>
                  <a:schemeClr val="tx1"/>
                </a:solidFill>
              </a:rPr>
              <a:t> can be protected through </a:t>
            </a:r>
            <a:r>
              <a:rPr lang="en-US" u="sng" dirty="0" smtClean="0">
                <a:solidFill>
                  <a:schemeClr val="tx1"/>
                </a:solidFill>
              </a:rPr>
              <a:t>patents</a:t>
            </a:r>
            <a:r>
              <a:rPr lang="en-US" dirty="0" smtClean="0">
                <a:solidFill>
                  <a:schemeClr val="tx1"/>
                </a:solidFill>
              </a:rPr>
              <a:t>, and </a:t>
            </a:r>
            <a:r>
              <a:rPr lang="en-US" b="1" dirty="0" smtClean="0">
                <a:solidFill>
                  <a:schemeClr val="tx1"/>
                </a:solidFill>
              </a:rPr>
              <a:t>packaging</a:t>
            </a:r>
            <a:r>
              <a:rPr lang="en-US" dirty="0" smtClean="0">
                <a:solidFill>
                  <a:schemeClr val="tx1"/>
                </a:solidFill>
              </a:rPr>
              <a:t> can be protected through </a:t>
            </a:r>
            <a:r>
              <a:rPr lang="en-US" u="sng" dirty="0" smtClean="0">
                <a:solidFill>
                  <a:schemeClr val="tx1"/>
                </a:solidFill>
              </a:rPr>
              <a:t>copyrights and proprietary designs</a:t>
            </a:r>
            <a:r>
              <a:rPr lang="en-US"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FIRMS: </a:t>
            </a:r>
          </a:p>
          <a:p>
            <a:pPr algn="just"/>
            <a:r>
              <a:rPr lang="en-US" dirty="0" smtClean="0">
                <a:solidFill>
                  <a:schemeClr val="tx1"/>
                </a:solidFill>
              </a:rPr>
              <a:t>A </a:t>
            </a:r>
            <a:r>
              <a:rPr lang="en-US" u="sng" dirty="0" smtClean="0">
                <a:solidFill>
                  <a:schemeClr val="tx1"/>
                </a:solidFill>
              </a:rPr>
              <a:t>credible brand</a:t>
            </a:r>
            <a:r>
              <a:rPr lang="en-US" dirty="0" smtClean="0">
                <a:solidFill>
                  <a:schemeClr val="tx1"/>
                </a:solidFill>
              </a:rPr>
              <a:t> signals a certain level of </a:t>
            </a:r>
            <a:r>
              <a:rPr lang="en-US" u="sng" dirty="0" smtClean="0">
                <a:solidFill>
                  <a:schemeClr val="tx1"/>
                </a:solidFill>
              </a:rPr>
              <a:t>quality</a:t>
            </a:r>
            <a:r>
              <a:rPr lang="en-US" dirty="0" smtClean="0">
                <a:solidFill>
                  <a:schemeClr val="tx1"/>
                </a:solidFill>
              </a:rPr>
              <a:t> so satisfied buyers can easily choose the product again. </a:t>
            </a:r>
            <a:r>
              <a:rPr lang="en-US" u="sng" dirty="0" smtClean="0">
                <a:solidFill>
                  <a:schemeClr val="tx1"/>
                </a:solidFill>
              </a:rPr>
              <a:t>Brand loyalty</a:t>
            </a:r>
            <a:r>
              <a:rPr lang="en-US" dirty="0" smtClean="0">
                <a:solidFill>
                  <a:schemeClr val="tx1"/>
                </a:solidFill>
              </a:rPr>
              <a:t> provides predictability and security of demand for the firm, and it creates barriers to entry that make it difficult for other firms to enter the market. </a:t>
            </a:r>
            <a:r>
              <a:rPr lang="en-US" u="sng" dirty="0" smtClean="0">
                <a:solidFill>
                  <a:schemeClr val="tx1"/>
                </a:solidFill>
              </a:rPr>
              <a:t>Loyalty</a:t>
            </a:r>
            <a:r>
              <a:rPr lang="en-US" dirty="0" smtClean="0">
                <a:solidFill>
                  <a:schemeClr val="tx1"/>
                </a:solidFill>
              </a:rPr>
              <a:t> also can translate into customer willingness to pay a higher price—often even 20 percent to 25 percent </a:t>
            </a:r>
            <a:r>
              <a:rPr lang="fr-FR" dirty="0" smtClean="0">
                <a:solidFill>
                  <a:schemeClr val="tx1"/>
                </a:solidFill>
              </a:rPr>
              <a:t>more </a:t>
            </a:r>
            <a:r>
              <a:rPr lang="fr-FR" dirty="0" err="1" smtClean="0">
                <a:solidFill>
                  <a:schemeClr val="tx1"/>
                </a:solidFill>
              </a:rPr>
              <a:t>than</a:t>
            </a:r>
            <a:r>
              <a:rPr lang="fr-FR" dirty="0" smtClean="0">
                <a:solidFill>
                  <a:schemeClr val="tx1"/>
                </a:solidFill>
              </a:rPr>
              <a:t> </a:t>
            </a:r>
            <a:r>
              <a:rPr lang="fr-FR" dirty="0" err="1" smtClean="0">
                <a:solidFill>
                  <a:schemeClr val="tx1"/>
                </a:solidFill>
              </a:rPr>
              <a:t>competing</a:t>
            </a:r>
            <a:r>
              <a:rPr lang="fr-FR" dirty="0" smtClean="0">
                <a:solidFill>
                  <a:schemeClr val="tx1"/>
                </a:solidFill>
              </a:rPr>
              <a:t> brands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2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FIRMS: </a:t>
            </a:r>
          </a:p>
          <a:p>
            <a:pPr algn="just"/>
            <a:r>
              <a:rPr lang="en-US" dirty="0" smtClean="0">
                <a:solidFill>
                  <a:schemeClr val="tx1"/>
                </a:solidFill>
              </a:rPr>
              <a:t>Although competitors may duplicate manufacturing processes and product designs, they cannot easily match lasting impressions left in the minds of individuals and organizations by years of favorable product experiences and marketing activity. In this sense, branding can be a powerful means to secure a competitive advantage. </a:t>
            </a:r>
            <a:r>
              <a:rPr lang="en-US" b="1" dirty="0" smtClean="0">
                <a:solidFill>
                  <a:schemeClr val="tx1"/>
                </a:solidFill>
              </a:rPr>
              <a:t>Sometimes marketers don’t see the real importance of </a:t>
            </a:r>
            <a:r>
              <a:rPr lang="en-US" b="1" u="sng" dirty="0" smtClean="0">
                <a:solidFill>
                  <a:schemeClr val="tx1"/>
                </a:solidFill>
              </a:rPr>
              <a:t>brand loyalty</a:t>
            </a:r>
            <a:r>
              <a:rPr lang="en-US" b="1" dirty="0" smtClean="0">
                <a:solidFill>
                  <a:schemeClr val="tx1"/>
                </a:solidFill>
              </a:rPr>
              <a:t> until they change a crucial element of the brand, as the classic tale of </a:t>
            </a:r>
            <a:r>
              <a:rPr lang="fr-FR" b="1" dirty="0" smtClean="0">
                <a:solidFill>
                  <a:schemeClr val="tx1"/>
                </a:solidFill>
              </a:rPr>
              <a:t>New Coke </a:t>
            </a:r>
            <a:r>
              <a:rPr lang="fr-FR" b="1" dirty="0" err="1" smtClean="0">
                <a:solidFill>
                  <a:schemeClr val="tx1"/>
                </a:solidFill>
              </a:rPr>
              <a:t>illustrates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pPr algn="just" rtl="1"/>
            <a:endParaRPr lang="fr-FR" sz="2600" dirty="0" smtClean="0">
              <a:solidFill>
                <a:schemeClr val="tx1"/>
              </a:solidFill>
            </a:endParaRPr>
          </a:p>
          <a:p>
            <a:pPr algn="just" rtl="1"/>
            <a:r>
              <a:rPr lang="ar-DZ" sz="2600" dirty="0" smtClean="0">
                <a:solidFill>
                  <a:schemeClr val="tx1"/>
                </a:solidFill>
              </a:rPr>
              <a:t>في عام 1985 قررت شركة كوكاكولا استبدال تركيبتها القديمة بنوع أكثر حلاوة أطلقت عليه اسم "نيو كوك". وقد أنفقت الشركة 4 ملايين دولار على أبحاث السوق، وأظهرت اختبارات التذوق العمياء أن شاربي كوكاكولا يفضلون التركيبة الجديدة الأكثر حلاوة. ولكن إطلاق كوكاكولا الجديدة أثار ضجة وطنية. فقد قام باحثو السوق بقياس الطعم ولكنهم فشلوا في قياس الارتباط العاطفي الذي يكنه المستهلكون لكوكاكولا بشكل كافٍ. وكانت هناك رسائل غاضبة واحتجاجات رسمية وحتى تهديدات بالدعاوى القضائية لإجبار الشركة على الاحتفاظ بـ "الشيء الحقيقي". وبعد عشرة أسابيع، أعادت الشركة تقديم تركيبتها التي يبلغ عمرها قرنًا من الزمان باسم "كلاسيك كوك". وفي النهاية فشلت الجهود الرامية إلى إحياء كوكاكولا الجديدة، واختفت العلامة التجارية حوالي عام 1992. ومن عجيب المفارقات أن فشل طرح كوكاكولا الجديدة انتهى في الواقع إلى إعطاء التركيبة القديمة مكانة أقوى بشكل ملموس في السوق، مع مواقف أكثر إيجابية ومبيعات أكبر نتيجة لذلك.</a:t>
            </a:r>
            <a:endParaRPr lang="fr-FR" sz="2600" b="1"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u="sng" dirty="0" smtClean="0">
                <a:solidFill>
                  <a:schemeClr val="tx1"/>
                </a:solidFill>
              </a:rPr>
              <a:t>FOR FIRMS: </a:t>
            </a:r>
          </a:p>
          <a:p>
            <a:pPr algn="just"/>
            <a:r>
              <a:rPr lang="en-US" dirty="0" smtClean="0">
                <a:solidFill>
                  <a:schemeClr val="tx1"/>
                </a:solidFill>
              </a:rPr>
              <a:t>For better or worse, </a:t>
            </a:r>
            <a:r>
              <a:rPr lang="en-US" u="sng" dirty="0" smtClean="0">
                <a:solidFill>
                  <a:schemeClr val="tx1"/>
                </a:solidFill>
              </a:rPr>
              <a:t>branding effects are pervasive</a:t>
            </a:r>
            <a:r>
              <a:rPr lang="en-US" dirty="0" smtClean="0">
                <a:solidFill>
                  <a:schemeClr val="tx1"/>
                </a:solidFill>
              </a:rPr>
              <a:t>. One research study, that provoked much debate about the effects of marketing on children, showed that preschoolers felt identical food items—even carrots, milk, and apple juice—tasted better when wrapped in McDonald’s familiar packaging than when in unmarked wrappers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i="1" dirty="0" smtClean="0">
                <a:solidFill>
                  <a:schemeClr val="tx1"/>
                </a:solidFill>
              </a:rPr>
              <a:t>1- </a:t>
            </a:r>
            <a:r>
              <a:rPr lang="fr-FR" b="1" i="1" dirty="0" smtClean="0">
                <a:solidFill>
                  <a:schemeClr val="tx1"/>
                </a:solidFill>
              </a:rPr>
              <a:t>THE ROLE OF BRANDS:</a:t>
            </a:r>
          </a:p>
          <a:p>
            <a:pPr algn="just"/>
            <a:endParaRPr lang="fr-FR" b="1" i="1" dirty="0" smtClean="0">
              <a:solidFill>
                <a:schemeClr val="tx1"/>
              </a:solidFill>
            </a:endParaRPr>
          </a:p>
          <a:p>
            <a:pPr algn="just"/>
            <a:r>
              <a:rPr lang="en-US" dirty="0" smtClean="0">
                <a:solidFill>
                  <a:schemeClr val="tx1"/>
                </a:solidFill>
              </a:rPr>
              <a:t>Brands identify the maker of a product and allow consumers to assign responsibility for its performance to that maker or distributor. Brands perform a number of functions for both </a:t>
            </a:r>
            <a:r>
              <a:rPr lang="fr-FR" dirty="0" err="1" smtClean="0">
                <a:solidFill>
                  <a:schemeClr val="tx1"/>
                </a:solidFill>
              </a:rPr>
              <a:t>consumers</a:t>
            </a:r>
            <a:r>
              <a:rPr lang="fr-FR" dirty="0" smtClean="0">
                <a:solidFill>
                  <a:schemeClr val="tx1"/>
                </a:solidFill>
              </a:rPr>
              <a:t> and </a:t>
            </a:r>
            <a:r>
              <a:rPr lang="fr-FR" dirty="0" err="1" smtClean="0">
                <a:solidFill>
                  <a:schemeClr val="tx1"/>
                </a:solidFill>
              </a:rPr>
              <a:t>firms</a:t>
            </a:r>
            <a:r>
              <a:rPr lang="fr-FR"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85000" lnSpcReduction="2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2-</a:t>
            </a:r>
            <a:r>
              <a:rPr lang="fr-FR" i="1" dirty="0" smtClean="0">
                <a:solidFill>
                  <a:schemeClr val="tx1"/>
                </a:solidFill>
              </a:rPr>
              <a:t> </a:t>
            </a:r>
            <a:r>
              <a:rPr lang="fr-FR" b="1" i="1" dirty="0" smtClean="0">
                <a:solidFill>
                  <a:schemeClr val="tx1"/>
                </a:solidFill>
              </a:rPr>
              <a:t>THE SCOPE OF BRANDING</a:t>
            </a:r>
            <a:endParaRPr lang="fr-FR" b="1" i="1" dirty="0" smtClean="0">
              <a:solidFill>
                <a:schemeClr val="tx1"/>
              </a:solidFill>
            </a:endParaRPr>
          </a:p>
          <a:p>
            <a:pPr algn="just"/>
            <a:endParaRPr lang="fr-FR" b="1" i="1" dirty="0" smtClean="0">
              <a:solidFill>
                <a:schemeClr val="tx1"/>
              </a:solidFill>
            </a:endParaRPr>
          </a:p>
          <a:p>
            <a:pPr algn="just"/>
            <a:r>
              <a:rPr lang="en-US" sz="3300" dirty="0" smtClean="0">
                <a:solidFill>
                  <a:schemeClr val="tx1"/>
                </a:solidFill>
              </a:rPr>
              <a:t>Branding is the process of endowing products and services with the power of a brand. It’s </a:t>
            </a:r>
            <a:r>
              <a:rPr lang="en-US" sz="3300" dirty="0" smtClean="0">
                <a:solidFill>
                  <a:schemeClr val="tx1"/>
                </a:solidFill>
              </a:rPr>
              <a:t>all about </a:t>
            </a:r>
            <a:r>
              <a:rPr lang="en-US" sz="3300" dirty="0" smtClean="0">
                <a:solidFill>
                  <a:schemeClr val="tx1"/>
                </a:solidFill>
              </a:rPr>
              <a:t>creating differences between products. Marketers need to teach consumers “who” </a:t>
            </a:r>
            <a:r>
              <a:rPr lang="en-US" sz="3300" dirty="0" smtClean="0">
                <a:solidFill>
                  <a:schemeClr val="tx1"/>
                </a:solidFill>
              </a:rPr>
              <a:t>the product </a:t>
            </a:r>
            <a:r>
              <a:rPr lang="en-US" sz="3300" dirty="0" smtClean="0">
                <a:solidFill>
                  <a:schemeClr val="tx1"/>
                </a:solidFill>
              </a:rPr>
              <a:t>is—by giving it a name and other brand elements to identify it—as well as what </a:t>
            </a:r>
            <a:r>
              <a:rPr lang="en-US" sz="3300" dirty="0" smtClean="0">
                <a:solidFill>
                  <a:schemeClr val="tx1"/>
                </a:solidFill>
              </a:rPr>
              <a:t>the product </a:t>
            </a:r>
            <a:r>
              <a:rPr lang="en-US" sz="3300" dirty="0" smtClean="0">
                <a:solidFill>
                  <a:schemeClr val="tx1"/>
                </a:solidFill>
              </a:rPr>
              <a:t>does and why consumers should care. Branding creates mental structures that </a:t>
            </a:r>
            <a:r>
              <a:rPr lang="en-US" sz="3300" dirty="0" smtClean="0">
                <a:solidFill>
                  <a:schemeClr val="tx1"/>
                </a:solidFill>
              </a:rPr>
              <a:t>help consumers </a:t>
            </a:r>
            <a:r>
              <a:rPr lang="en-US" sz="3300" dirty="0" smtClean="0">
                <a:solidFill>
                  <a:schemeClr val="tx1"/>
                </a:solidFill>
              </a:rPr>
              <a:t>organize their knowledge about products and services in a way that clarifies </a:t>
            </a:r>
            <a:r>
              <a:rPr lang="en-US" sz="3300" dirty="0" smtClean="0">
                <a:solidFill>
                  <a:schemeClr val="tx1"/>
                </a:solidFill>
              </a:rPr>
              <a:t>their decision </a:t>
            </a:r>
            <a:r>
              <a:rPr lang="en-US" sz="3300" dirty="0" smtClean="0">
                <a:solidFill>
                  <a:schemeClr val="tx1"/>
                </a:solidFill>
              </a:rPr>
              <a:t>making and, in the process, provides value to the firm.</a:t>
            </a:r>
            <a:endParaRPr lang="fr-FR" sz="3300" b="1" dirty="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2-</a:t>
            </a:r>
            <a:r>
              <a:rPr lang="fr-FR" i="1" dirty="0" smtClean="0">
                <a:solidFill>
                  <a:schemeClr val="tx1"/>
                </a:solidFill>
              </a:rPr>
              <a:t> </a:t>
            </a:r>
            <a:r>
              <a:rPr lang="fr-FR" b="1" i="1" dirty="0" smtClean="0">
                <a:solidFill>
                  <a:schemeClr val="tx1"/>
                </a:solidFill>
              </a:rPr>
              <a:t>THE SCOPE OF BRANDING</a:t>
            </a:r>
            <a:endParaRPr lang="fr-FR" b="1" i="1" dirty="0" smtClean="0">
              <a:solidFill>
                <a:schemeClr val="tx1"/>
              </a:solidFill>
            </a:endParaRPr>
          </a:p>
          <a:p>
            <a:pPr algn="just"/>
            <a:endParaRPr lang="fr-FR" b="1" i="1" dirty="0" smtClean="0">
              <a:solidFill>
                <a:schemeClr val="tx1"/>
              </a:solidFill>
            </a:endParaRPr>
          </a:p>
          <a:p>
            <a:pPr algn="just"/>
            <a:r>
              <a:rPr lang="en-US" dirty="0" smtClean="0">
                <a:solidFill>
                  <a:schemeClr val="tx1"/>
                </a:solidFill>
              </a:rPr>
              <a:t>For </a:t>
            </a:r>
            <a:r>
              <a:rPr lang="en-US" u="sng" dirty="0" smtClean="0">
                <a:solidFill>
                  <a:schemeClr val="tx1"/>
                </a:solidFill>
              </a:rPr>
              <a:t>branding strategies</a:t>
            </a:r>
            <a:r>
              <a:rPr lang="en-US" dirty="0" smtClean="0">
                <a:solidFill>
                  <a:schemeClr val="tx1"/>
                </a:solidFill>
              </a:rPr>
              <a:t> to be successful and </a:t>
            </a:r>
            <a:r>
              <a:rPr lang="en-US" u="sng" dirty="0" smtClean="0">
                <a:solidFill>
                  <a:schemeClr val="tx1"/>
                </a:solidFill>
              </a:rPr>
              <a:t>brand value</a:t>
            </a:r>
            <a:r>
              <a:rPr lang="en-US" dirty="0" smtClean="0">
                <a:solidFill>
                  <a:schemeClr val="tx1"/>
                </a:solidFill>
              </a:rPr>
              <a:t> to be created, consumers must </a:t>
            </a:r>
            <a:r>
              <a:rPr lang="en-US" dirty="0" smtClean="0">
                <a:solidFill>
                  <a:schemeClr val="tx1"/>
                </a:solidFill>
              </a:rPr>
              <a:t>be convinced </a:t>
            </a:r>
            <a:r>
              <a:rPr lang="en-US" dirty="0" smtClean="0">
                <a:solidFill>
                  <a:schemeClr val="tx1"/>
                </a:solidFill>
              </a:rPr>
              <a:t>there are meaningful </a:t>
            </a:r>
            <a:r>
              <a:rPr lang="en-US" u="sng" dirty="0" smtClean="0">
                <a:solidFill>
                  <a:schemeClr val="tx1"/>
                </a:solidFill>
              </a:rPr>
              <a:t>differences</a:t>
            </a:r>
            <a:r>
              <a:rPr lang="en-US" dirty="0" smtClean="0">
                <a:solidFill>
                  <a:schemeClr val="tx1"/>
                </a:solidFill>
              </a:rPr>
              <a:t> among brands in the product or service category</a:t>
            </a:r>
            <a:r>
              <a:rPr lang="en-US" dirty="0" smtClean="0">
                <a:solidFill>
                  <a:schemeClr val="tx1"/>
                </a:solidFill>
              </a:rPr>
              <a:t>. Brand </a:t>
            </a:r>
            <a:r>
              <a:rPr lang="en-US" dirty="0" smtClean="0">
                <a:solidFill>
                  <a:schemeClr val="tx1"/>
                </a:solidFill>
              </a:rPr>
              <a:t>differences often relate to attributes or benefits of the product itself</a:t>
            </a:r>
            <a:r>
              <a:rPr lang="en-US" dirty="0" smtClean="0">
                <a:solidFill>
                  <a:schemeClr val="tx1"/>
                </a:solidFill>
              </a:rPr>
              <a:t>.</a:t>
            </a:r>
          </a:p>
          <a:p>
            <a:pPr algn="just"/>
            <a:endParaRPr lang="fr-FR" sz="3300" b="1"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2-</a:t>
            </a:r>
            <a:r>
              <a:rPr lang="fr-FR" i="1" dirty="0" smtClean="0">
                <a:solidFill>
                  <a:schemeClr val="tx1"/>
                </a:solidFill>
              </a:rPr>
              <a:t> </a:t>
            </a:r>
            <a:r>
              <a:rPr lang="fr-FR" b="1" i="1" dirty="0" smtClean="0">
                <a:solidFill>
                  <a:schemeClr val="tx1"/>
                </a:solidFill>
              </a:rPr>
              <a:t>THE SCOPE OF BRANDING</a:t>
            </a:r>
            <a:endParaRPr lang="fr-FR" b="1" i="1" dirty="0" smtClean="0">
              <a:solidFill>
                <a:schemeClr val="tx1"/>
              </a:solidFill>
            </a:endParaRPr>
          </a:p>
          <a:p>
            <a:pPr algn="just"/>
            <a:r>
              <a:rPr lang="en-US" dirty="0" smtClean="0">
                <a:solidFill>
                  <a:schemeClr val="tx1"/>
                </a:solidFill>
              </a:rPr>
              <a:t>Marketers can apply branding </a:t>
            </a:r>
            <a:r>
              <a:rPr lang="en-US" dirty="0" smtClean="0">
                <a:solidFill>
                  <a:schemeClr val="tx1"/>
                </a:solidFill>
              </a:rPr>
              <a:t>anywhere </a:t>
            </a:r>
            <a:r>
              <a:rPr lang="en-US" dirty="0" smtClean="0">
                <a:solidFill>
                  <a:schemeClr val="tx1"/>
                </a:solidFill>
              </a:rPr>
              <a:t>a consumer has a choice. It’s possible </a:t>
            </a:r>
            <a:r>
              <a:rPr lang="en-US" dirty="0" smtClean="0">
                <a:solidFill>
                  <a:schemeClr val="tx1"/>
                </a:solidFill>
              </a:rPr>
              <a:t>to brand </a:t>
            </a:r>
            <a:r>
              <a:rPr lang="en-US" dirty="0" smtClean="0">
                <a:solidFill>
                  <a:schemeClr val="tx1"/>
                </a:solidFill>
              </a:rPr>
              <a:t>a physical </a:t>
            </a:r>
            <a:r>
              <a:rPr lang="en-US" dirty="0" smtClean="0">
                <a:solidFill>
                  <a:schemeClr val="tx1"/>
                </a:solidFill>
              </a:rPr>
              <a:t>good, </a:t>
            </a:r>
            <a:r>
              <a:rPr lang="en-US" dirty="0" smtClean="0">
                <a:solidFill>
                  <a:schemeClr val="tx1"/>
                </a:solidFill>
              </a:rPr>
              <a:t>a </a:t>
            </a:r>
            <a:r>
              <a:rPr lang="en-US" dirty="0" smtClean="0">
                <a:solidFill>
                  <a:schemeClr val="tx1"/>
                </a:solidFill>
              </a:rPr>
              <a:t>service, </a:t>
            </a:r>
            <a:r>
              <a:rPr lang="en-US" dirty="0" smtClean="0">
                <a:solidFill>
                  <a:schemeClr val="tx1"/>
                </a:solidFill>
              </a:rPr>
              <a:t>a </a:t>
            </a:r>
            <a:r>
              <a:rPr lang="en-US" dirty="0" smtClean="0">
                <a:solidFill>
                  <a:schemeClr val="tx1"/>
                </a:solidFill>
              </a:rPr>
              <a:t>store, </a:t>
            </a:r>
            <a:r>
              <a:rPr lang="en-US" dirty="0" smtClean="0">
                <a:solidFill>
                  <a:schemeClr val="tx1"/>
                </a:solidFill>
              </a:rPr>
              <a:t>a </a:t>
            </a:r>
            <a:r>
              <a:rPr lang="en-US" dirty="0" smtClean="0">
                <a:solidFill>
                  <a:schemeClr val="tx1"/>
                </a:solidFill>
              </a:rPr>
              <a:t>person, </a:t>
            </a:r>
            <a:r>
              <a:rPr lang="en-US" dirty="0" smtClean="0">
                <a:solidFill>
                  <a:schemeClr val="tx1"/>
                </a:solidFill>
              </a:rPr>
              <a:t>a </a:t>
            </a:r>
            <a:r>
              <a:rPr lang="en-US" dirty="0" smtClean="0">
                <a:solidFill>
                  <a:schemeClr val="tx1"/>
                </a:solidFill>
              </a:rPr>
              <a:t>place, </a:t>
            </a:r>
            <a:r>
              <a:rPr lang="en-US" dirty="0" smtClean="0">
                <a:solidFill>
                  <a:schemeClr val="tx1"/>
                </a:solidFill>
              </a:rPr>
              <a:t>an </a:t>
            </a:r>
            <a:r>
              <a:rPr lang="en-US" dirty="0" smtClean="0">
                <a:solidFill>
                  <a:schemeClr val="tx1"/>
                </a:solidFill>
              </a:rPr>
              <a:t>organization, </a:t>
            </a:r>
            <a:r>
              <a:rPr lang="en-US" dirty="0" smtClean="0">
                <a:solidFill>
                  <a:schemeClr val="tx1"/>
                </a:solidFill>
              </a:rPr>
              <a:t>or an </a:t>
            </a:r>
            <a:r>
              <a:rPr lang="en-US" dirty="0" smtClean="0">
                <a:solidFill>
                  <a:schemeClr val="tx1"/>
                </a:solidFill>
              </a:rPr>
              <a:t>idea.</a:t>
            </a:r>
          </a:p>
          <a:p>
            <a:pPr algn="just"/>
            <a:r>
              <a:rPr lang="en-US" dirty="0" smtClean="0">
                <a:solidFill>
                  <a:schemeClr val="tx1"/>
                </a:solidFill>
              </a:rPr>
              <a:t>Branding has become of great importance in sports, arts, and entertainment. One of </a:t>
            </a:r>
            <a:r>
              <a:rPr lang="en-US" dirty="0" smtClean="0">
                <a:solidFill>
                  <a:schemeClr val="tx1"/>
                </a:solidFill>
              </a:rPr>
              <a:t>the world’s </a:t>
            </a:r>
            <a:r>
              <a:rPr lang="en-US" dirty="0" smtClean="0">
                <a:solidFill>
                  <a:schemeClr val="tx1"/>
                </a:solidFill>
              </a:rPr>
              <a:t>top sports brands comes from Madrid, </a:t>
            </a:r>
            <a:r>
              <a:rPr lang="en-US" dirty="0" smtClean="0">
                <a:solidFill>
                  <a:schemeClr val="tx1"/>
                </a:solidFill>
              </a:rPr>
              <a:t>Spain….PP.503</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I-Product </a:t>
            </a:r>
            <a:r>
              <a:rPr lang="fr-FR" b="1" dirty="0" err="1">
                <a:solidFill>
                  <a:schemeClr val="tx1"/>
                </a:solidFill>
              </a:rPr>
              <a:t>Characteristics</a:t>
            </a:r>
            <a:r>
              <a:rPr lang="fr-FR" b="1" dirty="0">
                <a:solidFill>
                  <a:schemeClr val="tx1"/>
                </a:solidFill>
              </a:rPr>
              <a:t> and Classifications</a:t>
            </a:r>
            <a:endParaRPr lang="en-US" b="1" dirty="0" smtClean="0">
              <a:solidFill>
                <a:schemeClr val="tx1"/>
              </a:solidFill>
            </a:endParaRPr>
          </a:p>
          <a:p>
            <a:pPr algn="just"/>
            <a:endParaRPr lang="en-US" dirty="0" smtClean="0">
              <a:solidFill>
                <a:schemeClr val="tx1"/>
              </a:solidFill>
            </a:endParaRPr>
          </a:p>
          <a:p>
            <a:pPr algn="just"/>
            <a:r>
              <a:rPr lang="en-US" b="1" i="1" dirty="0" smtClean="0">
                <a:solidFill>
                  <a:schemeClr val="tx1"/>
                </a:solidFill>
              </a:rPr>
              <a:t>1-</a:t>
            </a:r>
            <a:r>
              <a:rPr lang="en-US" i="1" dirty="0" smtClean="0">
                <a:solidFill>
                  <a:schemeClr val="tx1"/>
                </a:solidFill>
              </a:rPr>
              <a:t> </a:t>
            </a:r>
            <a:r>
              <a:rPr lang="en-US" sz="2800" b="1" dirty="0" smtClean="0">
                <a:solidFill>
                  <a:schemeClr val="tx1"/>
                </a:solidFill>
              </a:rPr>
              <a:t>PRODUCT </a:t>
            </a:r>
            <a:r>
              <a:rPr lang="en-US" sz="2800" b="1" dirty="0">
                <a:solidFill>
                  <a:schemeClr val="tx1"/>
                </a:solidFill>
              </a:rPr>
              <a:t>LEVELS: THE CUSTOMER-VALUE HIERARCHY</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 	At </a:t>
            </a:r>
            <a:r>
              <a:rPr lang="en-US" dirty="0">
                <a:solidFill>
                  <a:schemeClr val="tx1"/>
                </a:solidFill>
              </a:rPr>
              <a:t>the fourth level, the marketer prepares an </a:t>
            </a:r>
            <a:r>
              <a:rPr lang="en-US" dirty="0" smtClean="0">
                <a:solidFill>
                  <a:schemeClr val="tx1"/>
                </a:solidFill>
              </a:rPr>
              <a:t>	</a:t>
            </a:r>
            <a:r>
              <a:rPr lang="en-US" b="1" u="sng" dirty="0" smtClean="0">
                <a:solidFill>
                  <a:schemeClr val="tx1"/>
                </a:solidFill>
              </a:rPr>
              <a:t>augmented </a:t>
            </a:r>
            <a:r>
              <a:rPr lang="en-US" b="1" u="sng" dirty="0">
                <a:solidFill>
                  <a:schemeClr val="tx1"/>
                </a:solidFill>
              </a:rPr>
              <a:t>product</a:t>
            </a:r>
            <a:r>
              <a:rPr lang="en-US" b="1" dirty="0">
                <a:solidFill>
                  <a:schemeClr val="tx1"/>
                </a:solidFill>
              </a:rPr>
              <a:t> that exceeds customer </a:t>
            </a:r>
            <a:r>
              <a:rPr lang="en-US" b="1" dirty="0" smtClean="0">
                <a:solidFill>
                  <a:schemeClr val="tx1"/>
                </a:solidFill>
              </a:rPr>
              <a:t>	expectations</a:t>
            </a:r>
            <a:r>
              <a:rPr lang="en-US" b="1" dirty="0">
                <a:solidFill>
                  <a:schemeClr val="tx1"/>
                </a:solidFill>
              </a:rPr>
              <a:t>. In </a:t>
            </a:r>
            <a:r>
              <a:rPr lang="en-US" b="1" dirty="0" smtClean="0">
                <a:solidFill>
                  <a:schemeClr val="tx1"/>
                </a:solidFill>
              </a:rPr>
              <a:t>developed </a:t>
            </a:r>
            <a:r>
              <a:rPr lang="en-US" dirty="0" smtClean="0">
                <a:solidFill>
                  <a:schemeClr val="tx1"/>
                </a:solidFill>
              </a:rPr>
              <a:t>countries</a:t>
            </a:r>
            <a:r>
              <a:rPr lang="en-US" dirty="0">
                <a:solidFill>
                  <a:schemeClr val="tx1"/>
                </a:solidFill>
              </a:rPr>
              <a:t>, brand </a:t>
            </a:r>
            <a:r>
              <a:rPr lang="en-US" dirty="0" smtClean="0">
                <a:solidFill>
                  <a:schemeClr val="tx1"/>
                </a:solidFill>
              </a:rPr>
              <a:t>	positioning </a:t>
            </a:r>
            <a:r>
              <a:rPr lang="en-US" dirty="0">
                <a:solidFill>
                  <a:schemeClr val="tx1"/>
                </a:solidFill>
              </a:rPr>
              <a:t>and competition take place at this </a:t>
            </a:r>
            <a:r>
              <a:rPr lang="en-US" dirty="0" smtClean="0">
                <a:solidFill>
                  <a:schemeClr val="tx1"/>
                </a:solidFill>
              </a:rPr>
              <a:t>	level</a:t>
            </a:r>
            <a:r>
              <a:rPr lang="en-US" dirty="0">
                <a:solidFill>
                  <a:schemeClr val="tx1"/>
                </a:solidFill>
              </a:rPr>
              <a:t>. In developing and emerging markets </a:t>
            </a:r>
            <a:r>
              <a:rPr lang="en-US" dirty="0" smtClean="0">
                <a:solidFill>
                  <a:schemeClr val="tx1"/>
                </a:solidFill>
              </a:rPr>
              <a:t>	such </a:t>
            </a:r>
            <a:r>
              <a:rPr lang="en-US" dirty="0">
                <a:solidFill>
                  <a:schemeClr val="tx1"/>
                </a:solidFill>
              </a:rPr>
              <a:t>as </a:t>
            </a:r>
            <a:r>
              <a:rPr lang="en-US" dirty="0" smtClean="0">
                <a:solidFill>
                  <a:schemeClr val="tx1"/>
                </a:solidFill>
              </a:rPr>
              <a:t>India and </a:t>
            </a:r>
            <a:r>
              <a:rPr lang="en-US" dirty="0">
                <a:solidFill>
                  <a:schemeClr val="tx1"/>
                </a:solidFill>
              </a:rPr>
              <a:t>Brazil, however, competition </a:t>
            </a:r>
            <a:r>
              <a:rPr lang="en-US" dirty="0" smtClean="0">
                <a:solidFill>
                  <a:schemeClr val="tx1"/>
                </a:solidFill>
              </a:rPr>
              <a:t>	takes </a:t>
            </a:r>
            <a:r>
              <a:rPr lang="en-US" dirty="0">
                <a:solidFill>
                  <a:schemeClr val="tx1"/>
                </a:solidFill>
              </a:rPr>
              <a:t>place mostly at the expected </a:t>
            </a:r>
            <a:r>
              <a:rPr lang="en-US" dirty="0" smtClean="0">
                <a:solidFill>
                  <a:schemeClr val="tx1"/>
                </a:solidFill>
              </a:rPr>
              <a:t>product</a:t>
            </a:r>
            <a:endParaRPr lang="fr-FR" dirty="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r>
              <a:rPr lang="en-US" dirty="0" smtClean="0">
                <a:solidFill>
                  <a:schemeClr val="tx1"/>
                </a:solidFill>
              </a:rPr>
              <a:t>Brand </a:t>
            </a:r>
            <a:r>
              <a:rPr lang="en-US" dirty="0" smtClean="0">
                <a:solidFill>
                  <a:schemeClr val="tx1"/>
                </a:solidFill>
              </a:rPr>
              <a:t>equity is the added value endowed to products and services with consumers. It may </a:t>
            </a:r>
            <a:r>
              <a:rPr lang="en-US" dirty="0" smtClean="0">
                <a:solidFill>
                  <a:schemeClr val="tx1"/>
                </a:solidFill>
              </a:rPr>
              <a:t>be reflected </a:t>
            </a:r>
            <a:r>
              <a:rPr lang="en-US" dirty="0" smtClean="0">
                <a:solidFill>
                  <a:schemeClr val="tx1"/>
                </a:solidFill>
              </a:rPr>
              <a:t>in the way consumers think, feel, and act with respect to the brand, as well as in </a:t>
            </a:r>
            <a:r>
              <a:rPr lang="en-US" dirty="0" smtClean="0">
                <a:solidFill>
                  <a:schemeClr val="tx1"/>
                </a:solidFill>
              </a:rPr>
              <a:t>the prices</a:t>
            </a:r>
            <a:r>
              <a:rPr lang="en-US" dirty="0" smtClean="0">
                <a:solidFill>
                  <a:schemeClr val="tx1"/>
                </a:solidFill>
              </a:rPr>
              <a:t>, market share, and profitability it commands.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r>
              <a:rPr lang="en-US" dirty="0" smtClean="0">
                <a:solidFill>
                  <a:schemeClr val="tx1"/>
                </a:solidFill>
              </a:rPr>
              <a:t>Marketers </a:t>
            </a:r>
            <a:r>
              <a:rPr lang="en-US" dirty="0" smtClean="0">
                <a:solidFill>
                  <a:schemeClr val="tx1"/>
                </a:solidFill>
              </a:rPr>
              <a:t>use </a:t>
            </a:r>
            <a:r>
              <a:rPr lang="en-US" dirty="0" smtClean="0">
                <a:solidFill>
                  <a:schemeClr val="tx1"/>
                </a:solidFill>
              </a:rPr>
              <a:t>various perspectives to study brand equity</a:t>
            </a:r>
            <a:r>
              <a:rPr lang="en-US" dirty="0" smtClean="0">
                <a:solidFill>
                  <a:schemeClr val="tx1"/>
                </a:solidFill>
              </a:rPr>
              <a:t>. </a:t>
            </a:r>
            <a:r>
              <a:rPr lang="en-US" u="sng" dirty="0" smtClean="0">
                <a:solidFill>
                  <a:schemeClr val="tx1"/>
                </a:solidFill>
              </a:rPr>
              <a:t>Customer-based approaches</a:t>
            </a:r>
            <a:r>
              <a:rPr lang="en-US" dirty="0" smtClean="0">
                <a:solidFill>
                  <a:schemeClr val="tx1"/>
                </a:solidFill>
              </a:rPr>
              <a:t> </a:t>
            </a:r>
            <a:r>
              <a:rPr lang="en-US" dirty="0" smtClean="0">
                <a:solidFill>
                  <a:schemeClr val="tx1"/>
                </a:solidFill>
              </a:rPr>
              <a:t>view it from the perspective of the consumer—either an individual or an </a:t>
            </a:r>
            <a:r>
              <a:rPr lang="en-US" dirty="0" smtClean="0">
                <a:solidFill>
                  <a:schemeClr val="tx1"/>
                </a:solidFill>
              </a:rPr>
              <a:t>organization —</a:t>
            </a:r>
            <a:r>
              <a:rPr lang="en-US" dirty="0" smtClean="0">
                <a:solidFill>
                  <a:schemeClr val="tx1"/>
                </a:solidFill>
              </a:rPr>
              <a:t>and recognize that the power of a brand lies in what customers have seen, read, heard, learned</a:t>
            </a:r>
            <a:r>
              <a:rPr lang="en-US" dirty="0" smtClean="0">
                <a:solidFill>
                  <a:schemeClr val="tx1"/>
                </a:solidFill>
              </a:rPr>
              <a:t>, thought</a:t>
            </a:r>
            <a:r>
              <a:rPr lang="en-US" dirty="0" smtClean="0">
                <a:solidFill>
                  <a:schemeClr val="tx1"/>
                </a:solidFill>
              </a:rPr>
              <a:t>, and felt about the brand over </a:t>
            </a:r>
            <a:r>
              <a:rPr lang="en-US" dirty="0" smtClean="0">
                <a:solidFill>
                  <a:schemeClr val="tx1"/>
                </a:solidFill>
              </a:rPr>
              <a:t>time (</a:t>
            </a:r>
            <a:r>
              <a:rPr lang="fr-FR" dirty="0" err="1" smtClean="0">
                <a:solidFill>
                  <a:schemeClr val="tx1"/>
                </a:solidFill>
              </a:rPr>
              <a:t>Customers</a:t>
            </a:r>
            <a:r>
              <a:rPr lang="fr-FR" dirty="0" smtClean="0">
                <a:solidFill>
                  <a:schemeClr val="tx1"/>
                </a:solidFill>
              </a:rPr>
              <a:t>’ brand </a:t>
            </a:r>
            <a:r>
              <a:rPr lang="fr-FR" dirty="0" err="1" smtClean="0">
                <a:solidFill>
                  <a:schemeClr val="tx1"/>
                </a:solidFill>
              </a:rPr>
              <a:t>knowledge</a:t>
            </a:r>
            <a:r>
              <a:rPr lang="fr-FR" dirty="0" smtClean="0">
                <a:solidFill>
                  <a:schemeClr val="tx1"/>
                </a:solidFill>
              </a:rPr>
              <a:t>)</a:t>
            </a:r>
            <a:r>
              <a:rPr lang="en-US" dirty="0" smtClean="0">
                <a:solidFill>
                  <a:schemeClr val="tx1"/>
                </a:solidFill>
              </a:rPr>
              <a:t>.</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r>
              <a:rPr lang="en-US" dirty="0" smtClean="0">
                <a:solidFill>
                  <a:schemeClr val="tx1"/>
                </a:solidFill>
              </a:rPr>
              <a:t>A brand has </a:t>
            </a:r>
            <a:r>
              <a:rPr lang="en-US" i="1" u="sng" dirty="0" smtClean="0">
                <a:solidFill>
                  <a:schemeClr val="tx1"/>
                </a:solidFill>
              </a:rPr>
              <a:t>positive customer-based </a:t>
            </a:r>
            <a:r>
              <a:rPr lang="en-US" i="1" u="sng" dirty="0" smtClean="0">
                <a:solidFill>
                  <a:schemeClr val="tx1"/>
                </a:solidFill>
              </a:rPr>
              <a:t>brand </a:t>
            </a:r>
            <a:r>
              <a:rPr lang="en-US" u="sng" dirty="0" smtClean="0">
                <a:solidFill>
                  <a:schemeClr val="tx1"/>
                </a:solidFill>
              </a:rPr>
              <a:t>equity </a:t>
            </a:r>
            <a:r>
              <a:rPr lang="en-US" dirty="0" smtClean="0">
                <a:solidFill>
                  <a:schemeClr val="tx1"/>
                </a:solidFill>
              </a:rPr>
              <a:t>when consumers react more favorably to a product and the way it is </a:t>
            </a:r>
            <a:r>
              <a:rPr lang="en-US" dirty="0" smtClean="0">
                <a:solidFill>
                  <a:schemeClr val="tx1"/>
                </a:solidFill>
              </a:rPr>
              <a:t>marketed</a:t>
            </a:r>
            <a:r>
              <a:rPr lang="en-US" i="1" dirty="0" smtClean="0">
                <a:solidFill>
                  <a:schemeClr val="tx1"/>
                </a:solidFill>
              </a:rPr>
              <a:t>.</a:t>
            </a:r>
          </a:p>
          <a:p>
            <a:pPr algn="just"/>
            <a:r>
              <a:rPr lang="en-US" i="1" dirty="0" smtClean="0">
                <a:solidFill>
                  <a:schemeClr val="tx1"/>
                </a:solidFill>
              </a:rPr>
              <a:t>A </a:t>
            </a:r>
            <a:r>
              <a:rPr lang="en-US" i="1" dirty="0" smtClean="0">
                <a:solidFill>
                  <a:schemeClr val="tx1"/>
                </a:solidFill>
              </a:rPr>
              <a:t>brand has </a:t>
            </a:r>
            <a:r>
              <a:rPr lang="en-US" i="1" u="sng" dirty="0" smtClean="0">
                <a:solidFill>
                  <a:schemeClr val="tx1"/>
                </a:solidFill>
              </a:rPr>
              <a:t>negative customer-based </a:t>
            </a:r>
            <a:r>
              <a:rPr lang="en-US" i="1" u="sng" dirty="0" smtClean="0">
                <a:solidFill>
                  <a:schemeClr val="tx1"/>
                </a:solidFill>
              </a:rPr>
              <a:t>brand </a:t>
            </a:r>
            <a:r>
              <a:rPr lang="en-US" u="sng" dirty="0" smtClean="0">
                <a:solidFill>
                  <a:schemeClr val="tx1"/>
                </a:solidFill>
              </a:rPr>
              <a:t>equity </a:t>
            </a:r>
            <a:r>
              <a:rPr lang="en-US" dirty="0" smtClean="0">
                <a:solidFill>
                  <a:schemeClr val="tx1"/>
                </a:solidFill>
              </a:rPr>
              <a:t>if consumers react less favorably to marketing activity for the </a:t>
            </a:r>
            <a:r>
              <a:rPr lang="en-US" dirty="0" smtClean="0">
                <a:solidFill>
                  <a:schemeClr val="tx1"/>
                </a:solidFill>
              </a:rPr>
              <a:t>brand.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fontScale="92500" lnSpcReduction="10000"/>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r>
              <a:rPr lang="en-US" dirty="0" smtClean="0">
                <a:solidFill>
                  <a:schemeClr val="tx1"/>
                </a:solidFill>
              </a:rPr>
              <a:t>A brand has </a:t>
            </a:r>
            <a:r>
              <a:rPr lang="en-US" i="1" u="sng" dirty="0" smtClean="0">
                <a:solidFill>
                  <a:schemeClr val="tx1"/>
                </a:solidFill>
              </a:rPr>
              <a:t>positive customer-based </a:t>
            </a:r>
            <a:r>
              <a:rPr lang="en-US" i="1" u="sng" dirty="0" smtClean="0">
                <a:solidFill>
                  <a:schemeClr val="tx1"/>
                </a:solidFill>
              </a:rPr>
              <a:t>brand </a:t>
            </a:r>
            <a:r>
              <a:rPr lang="en-US" u="sng" dirty="0" smtClean="0">
                <a:solidFill>
                  <a:schemeClr val="tx1"/>
                </a:solidFill>
              </a:rPr>
              <a:t>equity </a:t>
            </a:r>
            <a:r>
              <a:rPr lang="en-US" dirty="0" smtClean="0">
                <a:solidFill>
                  <a:schemeClr val="tx1"/>
                </a:solidFill>
              </a:rPr>
              <a:t>when consumers react more favorably to a product and the way it is </a:t>
            </a:r>
            <a:r>
              <a:rPr lang="en-US" dirty="0" smtClean="0">
                <a:solidFill>
                  <a:schemeClr val="tx1"/>
                </a:solidFill>
              </a:rPr>
              <a:t>marketed</a:t>
            </a:r>
            <a:r>
              <a:rPr lang="en-US" i="1" dirty="0" smtClean="0">
                <a:solidFill>
                  <a:schemeClr val="tx1"/>
                </a:solidFill>
              </a:rPr>
              <a:t>.</a:t>
            </a:r>
          </a:p>
          <a:p>
            <a:pPr algn="just"/>
            <a:r>
              <a:rPr lang="en-US" i="1" dirty="0" smtClean="0">
                <a:solidFill>
                  <a:schemeClr val="tx1"/>
                </a:solidFill>
              </a:rPr>
              <a:t>A </a:t>
            </a:r>
            <a:r>
              <a:rPr lang="en-US" i="1" dirty="0" smtClean="0">
                <a:solidFill>
                  <a:schemeClr val="tx1"/>
                </a:solidFill>
              </a:rPr>
              <a:t>brand has </a:t>
            </a:r>
            <a:r>
              <a:rPr lang="en-US" i="1" u="sng" dirty="0" smtClean="0">
                <a:solidFill>
                  <a:schemeClr val="tx1"/>
                </a:solidFill>
              </a:rPr>
              <a:t>negative customer-based </a:t>
            </a:r>
            <a:r>
              <a:rPr lang="en-US" i="1" u="sng" dirty="0" smtClean="0">
                <a:solidFill>
                  <a:schemeClr val="tx1"/>
                </a:solidFill>
              </a:rPr>
              <a:t>brand </a:t>
            </a:r>
            <a:r>
              <a:rPr lang="en-US" u="sng" dirty="0" smtClean="0">
                <a:solidFill>
                  <a:schemeClr val="tx1"/>
                </a:solidFill>
              </a:rPr>
              <a:t>equity </a:t>
            </a:r>
            <a:r>
              <a:rPr lang="en-US" dirty="0" smtClean="0">
                <a:solidFill>
                  <a:schemeClr val="tx1"/>
                </a:solidFill>
              </a:rPr>
              <a:t>if consumers react less favorably to marketing activity for the </a:t>
            </a:r>
            <a:r>
              <a:rPr lang="en-US" dirty="0" smtClean="0">
                <a:solidFill>
                  <a:schemeClr val="tx1"/>
                </a:solidFill>
              </a:rPr>
              <a:t>brand.</a:t>
            </a:r>
          </a:p>
          <a:p>
            <a:pPr algn="just"/>
            <a:r>
              <a:rPr lang="en-US" dirty="0" smtClean="0">
                <a:solidFill>
                  <a:schemeClr val="tx1"/>
                </a:solidFill>
              </a:rPr>
              <a:t>There </a:t>
            </a:r>
            <a:r>
              <a:rPr lang="en-US" dirty="0" smtClean="0">
                <a:solidFill>
                  <a:schemeClr val="tx1"/>
                </a:solidFill>
              </a:rPr>
              <a:t>are </a:t>
            </a:r>
            <a:r>
              <a:rPr lang="en-US" u="sng" dirty="0" smtClean="0">
                <a:solidFill>
                  <a:schemeClr val="tx1"/>
                </a:solidFill>
              </a:rPr>
              <a:t>three key ingredients of customer-based brand </a:t>
            </a:r>
            <a:r>
              <a:rPr lang="en-US" u="sng" dirty="0" smtClean="0">
                <a:solidFill>
                  <a:schemeClr val="tx1"/>
                </a:solidFill>
              </a:rPr>
              <a:t>equity</a:t>
            </a:r>
            <a:r>
              <a:rPr lang="en-US" dirty="0" smtClean="0">
                <a:solidFill>
                  <a:schemeClr val="tx1"/>
                </a:solidFill>
              </a:rPr>
              <a:t>:</a:t>
            </a:r>
            <a:endParaRPr lang="fr-FR"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42908" y="0"/>
            <a:ext cx="9429816"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r>
              <a:rPr lang="en-US" dirty="0" smtClean="0">
                <a:solidFill>
                  <a:schemeClr val="tx1"/>
                </a:solidFill>
              </a:rPr>
              <a:t>Marketers </a:t>
            </a:r>
            <a:r>
              <a:rPr lang="en-US" u="sng" dirty="0" smtClean="0">
                <a:solidFill>
                  <a:schemeClr val="tx1"/>
                </a:solidFill>
              </a:rPr>
              <a:t>build brand equity </a:t>
            </a:r>
            <a:r>
              <a:rPr lang="en-US" dirty="0" smtClean="0">
                <a:solidFill>
                  <a:schemeClr val="tx1"/>
                </a:solidFill>
              </a:rPr>
              <a:t>by creating the right brand knowledge structures with the </a:t>
            </a:r>
            <a:r>
              <a:rPr lang="en-US" dirty="0" smtClean="0">
                <a:solidFill>
                  <a:schemeClr val="tx1"/>
                </a:solidFill>
              </a:rPr>
              <a:t>right consumers</a:t>
            </a:r>
            <a:r>
              <a:rPr lang="en-US" dirty="0" smtClean="0">
                <a:solidFill>
                  <a:schemeClr val="tx1"/>
                </a:solidFill>
              </a:rPr>
              <a:t>. The success of this process depends on </a:t>
            </a:r>
            <a:r>
              <a:rPr lang="en-US" i="1" dirty="0" smtClean="0">
                <a:solidFill>
                  <a:schemeClr val="tx1"/>
                </a:solidFill>
              </a:rPr>
              <a:t>all </a:t>
            </a:r>
            <a:r>
              <a:rPr lang="en-US" i="1" dirty="0" smtClean="0">
                <a:solidFill>
                  <a:schemeClr val="tx1"/>
                </a:solidFill>
              </a:rPr>
              <a:t>brand-related. </a:t>
            </a:r>
            <a:r>
              <a:rPr lang="en-US" dirty="0" smtClean="0">
                <a:solidFill>
                  <a:schemeClr val="tx1"/>
                </a:solidFill>
              </a:rPr>
              <a:t>There </a:t>
            </a:r>
            <a:r>
              <a:rPr lang="en-US" dirty="0" smtClean="0">
                <a:solidFill>
                  <a:schemeClr val="tx1"/>
                </a:solidFill>
              </a:rPr>
              <a:t>are </a:t>
            </a:r>
            <a:r>
              <a:rPr lang="en-US" dirty="0" smtClean="0">
                <a:solidFill>
                  <a:schemeClr val="tx1"/>
                </a:solidFill>
              </a:rPr>
              <a:t>three main </a:t>
            </a:r>
            <a:r>
              <a:rPr lang="en-US" dirty="0" smtClean="0">
                <a:solidFill>
                  <a:schemeClr val="tx1"/>
                </a:solidFill>
              </a:rPr>
              <a:t>sets of </a:t>
            </a:r>
            <a:r>
              <a:rPr lang="en-US" b="1" dirty="0" smtClean="0">
                <a:solidFill>
                  <a:schemeClr val="tx1"/>
                </a:solidFill>
              </a:rPr>
              <a:t>brand equity drivers: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buFont typeface="Wingdings" pitchFamily="2" charset="2"/>
              <a:buChar char="Ø"/>
            </a:pPr>
            <a:r>
              <a:rPr lang="en-US" b="1" i="1" dirty="0" smtClean="0">
                <a:solidFill>
                  <a:schemeClr val="tx1"/>
                </a:solidFill>
              </a:rPr>
              <a:t> The </a:t>
            </a:r>
            <a:r>
              <a:rPr lang="en-US" b="1" i="1" dirty="0" smtClean="0">
                <a:solidFill>
                  <a:schemeClr val="tx1"/>
                </a:solidFill>
              </a:rPr>
              <a:t>initial choices for the brand elements or identities making up the brand (</a:t>
            </a:r>
            <a:r>
              <a:rPr lang="en-US" b="1" i="1" dirty="0" smtClean="0">
                <a:solidFill>
                  <a:schemeClr val="tx1"/>
                </a:solidFill>
              </a:rPr>
              <a:t>brand names</a:t>
            </a:r>
            <a:r>
              <a:rPr lang="en-US" b="1" i="1" dirty="0" smtClean="0">
                <a:solidFill>
                  <a:schemeClr val="tx1"/>
                </a:solidFill>
              </a:rPr>
              <a:t>, URLs, logos, symbols, characters, spokespeople, slogans, jingles, packages, </a:t>
            </a:r>
            <a:r>
              <a:rPr lang="en-US" b="1" i="1" dirty="0" smtClean="0">
                <a:solidFill>
                  <a:schemeClr val="tx1"/>
                </a:solidFill>
              </a:rPr>
              <a:t>and </a:t>
            </a:r>
            <a:r>
              <a:rPr lang="fr-FR" b="1" i="1" dirty="0" err="1" smtClean="0">
                <a:solidFill>
                  <a:schemeClr val="tx1"/>
                </a:solidFill>
              </a:rPr>
              <a:t>signage</a:t>
            </a:r>
            <a:r>
              <a:rPr lang="fr-FR" b="1" i="1" dirty="0" smtClean="0">
                <a:solidFill>
                  <a:schemeClr val="tx1"/>
                </a:solidFill>
              </a:rPr>
              <a:t>)</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buFont typeface="Wingdings" pitchFamily="2" charset="2"/>
              <a:buChar char="Ø"/>
            </a:pPr>
            <a:r>
              <a:rPr lang="en-US" b="1" i="1" dirty="0" smtClean="0">
                <a:solidFill>
                  <a:schemeClr val="tx1"/>
                </a:solidFill>
              </a:rPr>
              <a:t> The </a:t>
            </a:r>
            <a:r>
              <a:rPr lang="en-US" b="1" i="1" dirty="0" smtClean="0">
                <a:solidFill>
                  <a:schemeClr val="tx1"/>
                </a:solidFill>
              </a:rPr>
              <a:t>product and service and all accompanying marketing activities and supporting marketing </a:t>
            </a:r>
            <a:r>
              <a:rPr lang="en-US" b="1" i="1" dirty="0" smtClean="0">
                <a:solidFill>
                  <a:schemeClr val="tx1"/>
                </a:solidFill>
              </a:rPr>
              <a:t>programs.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buFont typeface="Wingdings" pitchFamily="2" charset="2"/>
              <a:buChar char="Ø"/>
            </a:pPr>
            <a:r>
              <a:rPr lang="en-US" b="1" i="1" dirty="0" smtClean="0">
                <a:solidFill>
                  <a:schemeClr val="tx1"/>
                </a:solidFill>
              </a:rPr>
              <a:t>  Other </a:t>
            </a:r>
            <a:r>
              <a:rPr lang="en-US" b="1" i="1" dirty="0" smtClean="0">
                <a:solidFill>
                  <a:schemeClr val="tx1"/>
                </a:solidFill>
              </a:rPr>
              <a:t>associations indirectly transferred to the brand by linking it to some other entity (</a:t>
            </a:r>
            <a:r>
              <a:rPr lang="en-US" b="1" i="1" dirty="0" smtClean="0">
                <a:solidFill>
                  <a:schemeClr val="tx1"/>
                </a:solidFill>
              </a:rPr>
              <a:t>a </a:t>
            </a:r>
            <a:r>
              <a:rPr lang="fr-FR" b="1" i="1" dirty="0" err="1" smtClean="0">
                <a:solidFill>
                  <a:schemeClr val="tx1"/>
                </a:solidFill>
              </a:rPr>
              <a:t>person</a:t>
            </a:r>
            <a:r>
              <a:rPr lang="fr-FR" b="1" i="1" dirty="0" smtClean="0">
                <a:solidFill>
                  <a:schemeClr val="tx1"/>
                </a:solidFill>
              </a:rPr>
              <a:t>, place, or </a:t>
            </a:r>
            <a:r>
              <a:rPr lang="fr-FR" b="1" i="1" dirty="0" err="1" smtClean="0">
                <a:solidFill>
                  <a:schemeClr val="tx1"/>
                </a:solidFill>
              </a:rPr>
              <a:t>thing</a:t>
            </a:r>
            <a:r>
              <a:rPr lang="fr-FR" b="1" i="1" dirty="0" smtClean="0">
                <a:solidFill>
                  <a:schemeClr val="tx1"/>
                </a:solidFill>
              </a:rPr>
              <a:t>)</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i="1" dirty="0" smtClean="0">
              <a:solidFill>
                <a:schemeClr val="tx1"/>
              </a:solidFill>
            </a:endParaRPr>
          </a:p>
          <a:p>
            <a:pPr algn="just"/>
            <a:endParaRPr lang="en-US" b="1" dirty="0" smtClean="0">
              <a:solidFill>
                <a:schemeClr val="tx1"/>
              </a:solidFill>
            </a:endParaRPr>
          </a:p>
          <a:p>
            <a:pPr algn="just">
              <a:buFont typeface="Wingdings" pitchFamily="2" charset="2"/>
              <a:buChar char="Ø"/>
            </a:pPr>
            <a:r>
              <a:rPr lang="en-US" b="1" i="1" dirty="0" smtClean="0">
                <a:solidFill>
                  <a:schemeClr val="tx1"/>
                </a:solidFill>
              </a:rPr>
              <a:t>  Other </a:t>
            </a:r>
            <a:r>
              <a:rPr lang="en-US" b="1" i="1" dirty="0" smtClean="0">
                <a:solidFill>
                  <a:schemeClr val="tx1"/>
                </a:solidFill>
              </a:rPr>
              <a:t>associations indirectly transferred to the brand by linking it to some other entity (</a:t>
            </a:r>
            <a:r>
              <a:rPr lang="en-US" b="1" i="1" dirty="0" smtClean="0">
                <a:solidFill>
                  <a:schemeClr val="tx1"/>
                </a:solidFill>
              </a:rPr>
              <a:t>a </a:t>
            </a:r>
            <a:r>
              <a:rPr lang="fr-FR" b="1" i="1" dirty="0" err="1" smtClean="0">
                <a:solidFill>
                  <a:schemeClr val="tx1"/>
                </a:solidFill>
              </a:rPr>
              <a:t>person</a:t>
            </a:r>
            <a:r>
              <a:rPr lang="fr-FR" b="1" i="1" dirty="0" smtClean="0">
                <a:solidFill>
                  <a:schemeClr val="tx1"/>
                </a:solidFill>
              </a:rPr>
              <a:t>, place, or </a:t>
            </a:r>
            <a:r>
              <a:rPr lang="fr-FR" b="1" i="1" dirty="0" err="1" smtClean="0">
                <a:solidFill>
                  <a:schemeClr val="tx1"/>
                </a:solidFill>
              </a:rPr>
              <a:t>thing</a:t>
            </a:r>
            <a:r>
              <a:rPr lang="fr-FR" b="1" i="1" dirty="0" smtClean="0">
                <a:solidFill>
                  <a:schemeClr val="tx1"/>
                </a:solidFill>
              </a:rPr>
              <a:t>)</a:t>
            </a:r>
            <a:endParaRPr lang="en-US"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214346" y="-142900"/>
            <a:ext cx="9572691" cy="7000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
            <a:ext cx="7772400" cy="1470025"/>
          </a:xfrm>
        </p:spPr>
        <p:txBody>
          <a:bodyPr/>
          <a:lstStyle/>
          <a:p>
            <a:r>
              <a:rPr lang="fr-FR" dirty="0"/>
              <a:t>Setting Product </a:t>
            </a:r>
            <a:r>
              <a:rPr lang="fr-FR" dirty="0" err="1"/>
              <a:t>Strategy</a:t>
            </a:r>
            <a:endParaRPr lang="fr-FR" dirty="0"/>
          </a:p>
        </p:txBody>
      </p:sp>
      <p:sp>
        <p:nvSpPr>
          <p:cNvPr id="3" name="Subtitle 2"/>
          <p:cNvSpPr>
            <a:spLocks noGrp="1"/>
          </p:cNvSpPr>
          <p:nvPr>
            <p:ph type="subTitle" idx="1"/>
          </p:nvPr>
        </p:nvSpPr>
        <p:spPr>
          <a:xfrm>
            <a:off x="142844" y="1214422"/>
            <a:ext cx="8786874" cy="5643578"/>
          </a:xfrm>
        </p:spPr>
        <p:txBody>
          <a:bodyPr>
            <a:normAutofit/>
          </a:bodyPr>
          <a:lstStyle/>
          <a:p>
            <a:r>
              <a:rPr lang="fr-FR" b="1" dirty="0" smtClean="0">
                <a:solidFill>
                  <a:schemeClr val="tx1"/>
                </a:solidFill>
              </a:rPr>
              <a:t>VI- </a:t>
            </a:r>
            <a:r>
              <a:rPr lang="fr-FR" sz="3500" b="1" dirty="0" err="1" smtClean="0">
                <a:solidFill>
                  <a:schemeClr val="tx1"/>
                </a:solidFill>
              </a:rPr>
              <a:t>Branding</a:t>
            </a:r>
            <a:endParaRPr lang="fr-FR" sz="3500" b="1" dirty="0" smtClean="0">
              <a:solidFill>
                <a:schemeClr val="tx1"/>
              </a:solidFill>
            </a:endParaRPr>
          </a:p>
          <a:p>
            <a:endParaRPr lang="en-US" b="1" dirty="0" smtClean="0">
              <a:solidFill>
                <a:schemeClr val="tx1"/>
              </a:solidFill>
            </a:endParaRPr>
          </a:p>
          <a:p>
            <a:pPr algn="just"/>
            <a:r>
              <a:rPr lang="fr-FR" b="1" i="1" dirty="0" smtClean="0">
                <a:solidFill>
                  <a:schemeClr val="tx1"/>
                </a:solidFill>
              </a:rPr>
              <a:t>3-</a:t>
            </a:r>
            <a:r>
              <a:rPr lang="fr-FR" i="1" dirty="0" smtClean="0">
                <a:solidFill>
                  <a:schemeClr val="tx1"/>
                </a:solidFill>
              </a:rPr>
              <a:t> </a:t>
            </a:r>
            <a:r>
              <a:rPr lang="fr-FR" b="1" dirty="0" smtClean="0">
                <a:solidFill>
                  <a:schemeClr val="tx1"/>
                </a:solidFill>
              </a:rPr>
              <a:t>Brand </a:t>
            </a:r>
            <a:r>
              <a:rPr lang="fr-FR" b="1" dirty="0" err="1" smtClean="0">
                <a:solidFill>
                  <a:schemeClr val="tx1"/>
                </a:solidFill>
              </a:rPr>
              <a:t>Equity</a:t>
            </a:r>
            <a:endParaRPr lang="fr-FR" b="1" dirty="0" smtClean="0">
              <a:solidFill>
                <a:schemeClr val="tx1"/>
              </a:solidFill>
            </a:endParaRPr>
          </a:p>
          <a:p>
            <a:pPr algn="just"/>
            <a:endParaRPr lang="fr-FR" b="1" i="1" dirty="0" smtClean="0">
              <a:solidFill>
                <a:schemeClr val="tx1"/>
              </a:solidFill>
            </a:endParaRPr>
          </a:p>
          <a:p>
            <a:pPr algn="just"/>
            <a:r>
              <a:rPr lang="en-US" dirty="0" smtClean="0">
                <a:solidFill>
                  <a:schemeClr val="tx1"/>
                </a:solidFill>
              </a:rPr>
              <a:t>A brand can be </a:t>
            </a:r>
            <a:r>
              <a:rPr lang="en-US" u="sng" dirty="0" smtClean="0">
                <a:solidFill>
                  <a:schemeClr val="tx1"/>
                </a:solidFill>
              </a:rPr>
              <a:t>stretched</a:t>
            </a:r>
            <a:r>
              <a:rPr lang="en-US" dirty="0" smtClean="0">
                <a:solidFill>
                  <a:schemeClr val="tx1"/>
                </a:solidFill>
              </a:rPr>
              <a:t>. All </a:t>
            </a:r>
            <a:r>
              <a:rPr lang="en-US" dirty="0" smtClean="0">
                <a:solidFill>
                  <a:schemeClr val="tx1"/>
                </a:solidFill>
              </a:rPr>
              <a:t>the </a:t>
            </a:r>
            <a:r>
              <a:rPr lang="en-US" u="sng" dirty="0" smtClean="0">
                <a:solidFill>
                  <a:schemeClr val="tx1"/>
                </a:solidFill>
              </a:rPr>
              <a:t>segments</a:t>
            </a:r>
            <a:r>
              <a:rPr lang="en-US" dirty="0" smtClean="0">
                <a:solidFill>
                  <a:schemeClr val="tx1"/>
                </a:solidFill>
              </a:rPr>
              <a:t> the firm would like to target may </a:t>
            </a:r>
            <a:r>
              <a:rPr lang="en-US" dirty="0" smtClean="0">
                <a:solidFill>
                  <a:schemeClr val="tx1"/>
                </a:solidFill>
              </a:rPr>
              <a:t>not view </a:t>
            </a:r>
            <a:r>
              <a:rPr lang="en-US" dirty="0" smtClean="0">
                <a:solidFill>
                  <a:schemeClr val="tx1"/>
                </a:solidFill>
              </a:rPr>
              <a:t>the same brand equally favorably. Marketers often need multiple brands in order to </a:t>
            </a:r>
            <a:r>
              <a:rPr lang="en-US" dirty="0" smtClean="0">
                <a:solidFill>
                  <a:schemeClr val="tx1"/>
                </a:solidFill>
              </a:rPr>
              <a:t>pursue </a:t>
            </a:r>
            <a:r>
              <a:rPr lang="fr-FR" dirty="0" err="1" smtClean="0">
                <a:solidFill>
                  <a:schemeClr val="tx1"/>
                </a:solidFill>
              </a:rPr>
              <a:t>these</a:t>
            </a:r>
            <a:r>
              <a:rPr lang="fr-FR" dirty="0" smtClean="0">
                <a:solidFill>
                  <a:schemeClr val="tx1"/>
                </a:solidFill>
              </a:rPr>
              <a:t> </a:t>
            </a:r>
            <a:r>
              <a:rPr lang="fr-FR" dirty="0" smtClean="0">
                <a:solidFill>
                  <a:schemeClr val="tx1"/>
                </a:solidFill>
              </a:rPr>
              <a:t>multiple segments</a:t>
            </a:r>
            <a:r>
              <a:rPr lang="fr-FR" dirty="0" smtClean="0">
                <a:solidFill>
                  <a:schemeClr val="tx1"/>
                </a:solidFill>
              </a:rPr>
              <a:t>.</a:t>
            </a:r>
          </a:p>
          <a:p>
            <a:pPr algn="just"/>
            <a:r>
              <a:rPr lang="en-US" dirty="0" smtClean="0">
                <a:solidFill>
                  <a:schemeClr val="tx1"/>
                </a:solidFill>
              </a:rPr>
              <a:t>Some other </a:t>
            </a:r>
            <a:r>
              <a:rPr lang="en-US" u="sng" dirty="0" smtClean="0">
                <a:solidFill>
                  <a:schemeClr val="tx1"/>
                </a:solidFill>
              </a:rPr>
              <a:t>reasons</a:t>
            </a:r>
            <a:r>
              <a:rPr lang="en-US" dirty="0" smtClean="0">
                <a:solidFill>
                  <a:schemeClr val="tx1"/>
                </a:solidFill>
              </a:rPr>
              <a:t> for introducing multiple brands in a </a:t>
            </a:r>
            <a:r>
              <a:rPr lang="en-US" dirty="0" smtClean="0">
                <a:solidFill>
                  <a:schemeClr val="tx1"/>
                </a:solidFill>
              </a:rPr>
              <a:t>category </a:t>
            </a:r>
            <a:r>
              <a:rPr lang="fr-FR" dirty="0" err="1" smtClean="0">
                <a:solidFill>
                  <a:schemeClr val="tx1"/>
                </a:solidFill>
              </a:rPr>
              <a:t>include</a:t>
            </a:r>
            <a:r>
              <a:rPr lang="fr-FR" dirty="0" smtClean="0">
                <a:solidFill>
                  <a:schemeClr val="tx1"/>
                </a:solidFill>
              </a:rPr>
              <a:t>:</a:t>
            </a: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5275</Words>
  <Application>Microsoft Office PowerPoint</Application>
  <PresentationFormat>On-screen Show (4:3)</PresentationFormat>
  <Paragraphs>588</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lpstr>Setting Product Strategy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Product Strategy</dc:title>
  <dc:creator>DELL</dc:creator>
  <cp:lastModifiedBy>DELL</cp:lastModifiedBy>
  <cp:revision>49</cp:revision>
  <dcterms:created xsi:type="dcterms:W3CDTF">2025-03-01T16:37:06Z</dcterms:created>
  <dcterms:modified xsi:type="dcterms:W3CDTF">2025-03-10T10:54:18Z</dcterms:modified>
</cp:coreProperties>
</file>