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8" r:id="rId9"/>
    <p:sldId id="264" r:id="rId10"/>
    <p:sldId id="267" r:id="rId11"/>
    <p:sldId id="269" r:id="rId12"/>
    <p:sldId id="265" r:id="rId13"/>
    <p:sldId id="266"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3" r:id="rId27"/>
    <p:sldId id="284" r:id="rId28"/>
    <p:sldId id="285" r:id="rId29"/>
    <p:sldId id="286" r:id="rId30"/>
    <p:sldId id="287" r:id="rId31"/>
    <p:sldId id="288" r:id="rId32"/>
    <p:sldId id="289" r:id="rId33"/>
    <p:sldId id="290" r:id="rId34"/>
    <p:sldId id="291" r:id="rId35"/>
    <p:sldId id="292" r:id="rId36"/>
    <p:sldId id="293" r:id="rId37"/>
    <p:sldId id="301" r:id="rId38"/>
    <p:sldId id="294" r:id="rId39"/>
    <p:sldId id="295" r:id="rId40"/>
    <p:sldId id="296" r:id="rId41"/>
    <p:sldId id="297" r:id="rId42"/>
    <p:sldId id="298" r:id="rId43"/>
    <p:sldId id="300" r:id="rId44"/>
    <p:sldId id="299" r:id="rId45"/>
    <p:sldId id="304" r:id="rId46"/>
    <p:sldId id="302" r:id="rId47"/>
    <p:sldId id="303" r:id="rId48"/>
    <p:sldId id="305" r:id="rId49"/>
    <p:sldId id="306" r:id="rId50"/>
    <p:sldId id="307" r:id="rId51"/>
    <p:sldId id="308" r:id="rId52"/>
    <p:sldId id="309" r:id="rId53"/>
    <p:sldId id="310" r:id="rId54"/>
    <p:sldId id="311" r:id="rId55"/>
    <p:sldId id="312" r:id="rId56"/>
    <p:sldId id="313" r:id="rId57"/>
    <p:sldId id="314" r:id="rId58"/>
    <p:sldId id="315" r:id="rId59"/>
    <p:sldId id="317" r:id="rId60"/>
    <p:sldId id="316" r:id="rId6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5EE7C969-A7DE-48F4-BF82-0735F20A8481}" type="datetimeFigureOut">
              <a:rPr lang="fr-FR" smtClean="0"/>
              <a:pPr/>
              <a:t>17/02/2025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8219102-FCF5-4222-B1E3-35972825588A}"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EE7C969-A7DE-48F4-BF82-0735F20A8481}" type="datetimeFigureOut">
              <a:rPr lang="fr-FR" smtClean="0"/>
              <a:pPr/>
              <a:t>17/02/2025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8219102-FCF5-4222-B1E3-35972825588A}"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EE7C969-A7DE-48F4-BF82-0735F20A8481}" type="datetimeFigureOut">
              <a:rPr lang="fr-FR" smtClean="0"/>
              <a:pPr/>
              <a:t>17/02/2025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8219102-FCF5-4222-B1E3-35972825588A}"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EE7C969-A7DE-48F4-BF82-0735F20A8481}" type="datetimeFigureOut">
              <a:rPr lang="fr-FR" smtClean="0"/>
              <a:pPr/>
              <a:t>17/02/2025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8219102-FCF5-4222-B1E3-35972825588A}"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E7C969-A7DE-48F4-BF82-0735F20A8481}" type="datetimeFigureOut">
              <a:rPr lang="fr-FR" smtClean="0"/>
              <a:pPr/>
              <a:t>17/02/2025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8219102-FCF5-4222-B1E3-35972825588A}"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5EE7C969-A7DE-48F4-BF82-0735F20A8481}" type="datetimeFigureOut">
              <a:rPr lang="fr-FR" smtClean="0"/>
              <a:pPr/>
              <a:t>17/02/2025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8219102-FCF5-4222-B1E3-35972825588A}"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5EE7C969-A7DE-48F4-BF82-0735F20A8481}" type="datetimeFigureOut">
              <a:rPr lang="fr-FR" smtClean="0"/>
              <a:pPr/>
              <a:t>17/02/2025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8219102-FCF5-4222-B1E3-35972825588A}"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5EE7C969-A7DE-48F4-BF82-0735F20A8481}" type="datetimeFigureOut">
              <a:rPr lang="fr-FR" smtClean="0"/>
              <a:pPr/>
              <a:t>17/02/2025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8219102-FCF5-4222-B1E3-35972825588A}"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E7C969-A7DE-48F4-BF82-0735F20A8481}" type="datetimeFigureOut">
              <a:rPr lang="fr-FR" smtClean="0"/>
              <a:pPr/>
              <a:t>17/02/2025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8219102-FCF5-4222-B1E3-35972825588A}"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E7C969-A7DE-48F4-BF82-0735F20A8481}" type="datetimeFigureOut">
              <a:rPr lang="fr-FR" smtClean="0"/>
              <a:pPr/>
              <a:t>17/02/2025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8219102-FCF5-4222-B1E3-35972825588A}"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E7C969-A7DE-48F4-BF82-0735F20A8481}" type="datetimeFigureOut">
              <a:rPr lang="fr-FR" smtClean="0"/>
              <a:pPr/>
              <a:t>17/02/2025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8219102-FCF5-4222-B1E3-35972825588A}"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7C969-A7DE-48F4-BF82-0735F20A8481}" type="datetimeFigureOut">
              <a:rPr lang="fr-FR" smtClean="0"/>
              <a:pPr/>
              <a:t>17/02/2025</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219102-FCF5-4222-B1E3-35972825588A}"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149"/>
            <a:ext cx="7772400" cy="1470025"/>
          </a:xfrm>
        </p:spPr>
        <p:txBody>
          <a:bodyPr/>
          <a:lstStyle/>
          <a:p>
            <a:pPr rtl="1"/>
            <a:r>
              <a:rPr lang="ar-DZ" b="1" u="sng" dirty="0"/>
              <a:t>الفصل الأول</a:t>
            </a:r>
            <a:r>
              <a:rPr lang="fr-FR" dirty="0"/>
              <a:t/>
            </a:r>
            <a:br>
              <a:rPr lang="fr-FR" dirty="0"/>
            </a:br>
            <a:r>
              <a:rPr lang="ar-DZ" b="1" u="sng" dirty="0"/>
              <a:t>أهمية </a:t>
            </a:r>
            <a:r>
              <a:rPr lang="ar-DZ" b="1" u="sng" dirty="0" smtClean="0"/>
              <a:t>التسويــق وماهيته</a:t>
            </a:r>
            <a:endParaRPr lang="fr-FR" dirty="0"/>
          </a:p>
        </p:txBody>
      </p:sp>
      <p:sp>
        <p:nvSpPr>
          <p:cNvPr id="3" name="Subtitle 2"/>
          <p:cNvSpPr>
            <a:spLocks noGrp="1"/>
          </p:cNvSpPr>
          <p:nvPr>
            <p:ph type="subTitle" idx="1"/>
          </p:nvPr>
        </p:nvSpPr>
        <p:spPr>
          <a:xfrm>
            <a:off x="142844" y="1500174"/>
            <a:ext cx="8858312" cy="5072098"/>
          </a:xfrm>
        </p:spPr>
        <p:txBody>
          <a:bodyPr/>
          <a:lstStyle/>
          <a:p>
            <a:pPr algn="just" rtl="1"/>
            <a:endParaRPr lang="ar-DZ" dirty="0" smtClean="0">
              <a:solidFill>
                <a:schemeClr val="tx1"/>
              </a:solidFill>
            </a:endParaRPr>
          </a:p>
          <a:p>
            <a:pPr algn="just" rtl="1"/>
            <a:r>
              <a:rPr lang="ar-DZ" dirty="0" smtClean="0">
                <a:solidFill>
                  <a:schemeClr val="tx1"/>
                </a:solidFill>
              </a:rPr>
              <a:t>إنّ </a:t>
            </a:r>
            <a:r>
              <a:rPr lang="ar-DZ" dirty="0">
                <a:solidFill>
                  <a:schemeClr val="tx1"/>
                </a:solidFill>
              </a:rPr>
              <a:t>أهميّة التسويق تنبع أساسًا من تلك الحقيقة المؤكّدة، فهو أداة الرّبط وهمزة الوصل </a:t>
            </a:r>
            <a:r>
              <a:rPr lang="ar-DZ" dirty="0" smtClean="0">
                <a:solidFill>
                  <a:schemeClr val="tx1"/>
                </a:solidFill>
              </a:rPr>
              <a:t>وحلقة </a:t>
            </a:r>
            <a:r>
              <a:rPr lang="ar-DZ" dirty="0">
                <a:solidFill>
                  <a:schemeClr val="tx1"/>
                </a:solidFill>
              </a:rPr>
              <a:t>الجمع بين مؤسسات الأعمال من جهة، </a:t>
            </a:r>
            <a:r>
              <a:rPr lang="ar-DZ" dirty="0" smtClean="0">
                <a:solidFill>
                  <a:schemeClr val="tx1"/>
                </a:solidFill>
              </a:rPr>
              <a:t>ومختلف </a:t>
            </a:r>
            <a:r>
              <a:rPr lang="ar-DZ" dirty="0">
                <a:solidFill>
                  <a:schemeClr val="tx1"/>
                </a:solidFill>
              </a:rPr>
              <a:t>أسواقها ومستهلكيها من جهة ثانية، </a:t>
            </a:r>
            <a:r>
              <a:rPr lang="ar-DZ" dirty="0" smtClean="0">
                <a:solidFill>
                  <a:schemeClr val="tx1"/>
                </a:solidFill>
              </a:rPr>
              <a:t>وهو الأداة التي </a:t>
            </a:r>
            <a:r>
              <a:rPr lang="ar-DZ" dirty="0">
                <a:solidFill>
                  <a:schemeClr val="tx1"/>
                </a:solidFill>
              </a:rPr>
              <a:t>عن طريقها تترصّد مؤسسات الأعمال فرصة وجود طلب أو اختراقه أو إمكانية الاستحواذ عليه </a:t>
            </a:r>
            <a:r>
              <a:rPr lang="ar-DZ" dirty="0" smtClean="0">
                <a:solidFill>
                  <a:schemeClr val="tx1"/>
                </a:solidFill>
              </a:rPr>
              <a:t>وتحريره </a:t>
            </a:r>
            <a:r>
              <a:rPr lang="ar-DZ" dirty="0">
                <a:solidFill>
                  <a:schemeClr val="tx1"/>
                </a:solidFill>
              </a:rPr>
              <a:t>من المنافسة لصالح نشاطات أعمالها القائمة، </a:t>
            </a:r>
            <a:r>
              <a:rPr lang="ar-DZ" dirty="0" smtClean="0">
                <a:solidFill>
                  <a:schemeClr val="tx1"/>
                </a:solidFill>
              </a:rPr>
              <a:t>وهو </a:t>
            </a:r>
            <a:r>
              <a:rPr lang="ar-DZ" dirty="0">
                <a:solidFill>
                  <a:schemeClr val="tx1"/>
                </a:solidFill>
              </a:rPr>
              <a:t>أيضا أداة المتابعة </a:t>
            </a:r>
            <a:r>
              <a:rPr lang="ar-DZ" dirty="0" smtClean="0">
                <a:solidFill>
                  <a:schemeClr val="tx1"/>
                </a:solidFill>
              </a:rPr>
              <a:t>والتقييم </a:t>
            </a:r>
            <a:r>
              <a:rPr lang="ar-DZ" dirty="0">
                <a:solidFill>
                  <a:schemeClr val="tx1"/>
                </a:solidFill>
              </a:rPr>
              <a:t>للمخاطر البيئية التي من شأنها أن تقلّل من الفرص المتاحة </a:t>
            </a:r>
            <a:r>
              <a:rPr lang="ar-DZ" dirty="0" smtClean="0">
                <a:solidFill>
                  <a:schemeClr val="tx1"/>
                </a:solidFill>
              </a:rPr>
              <a:t>وتقلّص </a:t>
            </a:r>
            <a:r>
              <a:rPr lang="ar-DZ" dirty="0">
                <a:solidFill>
                  <a:schemeClr val="tx1"/>
                </a:solidFill>
              </a:rPr>
              <a:t>من الحصص السوقية المكتسبة . </a:t>
            </a:r>
            <a:endParaRPr lang="fr-FR" dirty="0">
              <a:solidFill>
                <a:schemeClr val="tx1"/>
              </a:solidFill>
            </a:endParaRP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20000"/>
          </a:bodyPr>
          <a:lstStyle/>
          <a:p>
            <a:pPr algn="just" rtl="1"/>
            <a:r>
              <a:rPr lang="ar-DZ" b="1" dirty="0" smtClean="0">
                <a:solidFill>
                  <a:schemeClr val="tx1"/>
                </a:solidFill>
              </a:rPr>
              <a:t>أولا ــ أهمية التسويق</a:t>
            </a:r>
          </a:p>
          <a:p>
            <a:pPr algn="just" rtl="1"/>
            <a:r>
              <a:rPr lang="fr-FR" dirty="0"/>
              <a:t> </a:t>
            </a:r>
            <a:r>
              <a:rPr lang="fr-FR" b="1" dirty="0" smtClean="0">
                <a:solidFill>
                  <a:schemeClr val="tx1"/>
                </a:solidFill>
              </a:rPr>
              <a:t>III</a:t>
            </a:r>
            <a:r>
              <a:rPr lang="fr-FR" b="1" dirty="0" smtClean="0"/>
              <a:t> </a:t>
            </a:r>
            <a:r>
              <a:rPr lang="ar-DZ" b="1" dirty="0" smtClean="0">
                <a:solidFill>
                  <a:schemeClr val="tx1"/>
                </a:solidFill>
              </a:rPr>
              <a:t>- </a:t>
            </a:r>
            <a:r>
              <a:rPr lang="ar-DZ" b="1" u="sng" dirty="0">
                <a:solidFill>
                  <a:schemeClr val="tx1"/>
                </a:solidFill>
              </a:rPr>
              <a:t>الأهميّة </a:t>
            </a:r>
            <a:r>
              <a:rPr lang="ar-DZ" b="1" u="sng" dirty="0" smtClean="0">
                <a:solidFill>
                  <a:schemeClr val="tx1"/>
                </a:solidFill>
              </a:rPr>
              <a:t>الخاصة للتّسويق</a:t>
            </a:r>
            <a:r>
              <a:rPr lang="ar-DZ" dirty="0" smtClean="0">
                <a:solidFill>
                  <a:schemeClr val="tx1"/>
                </a:solidFill>
              </a:rPr>
              <a:t> </a:t>
            </a:r>
            <a:r>
              <a:rPr lang="ar-DZ" dirty="0">
                <a:solidFill>
                  <a:schemeClr val="tx1"/>
                </a:solidFill>
              </a:rPr>
              <a:t>:-</a:t>
            </a:r>
            <a:endParaRPr lang="fr-FR" dirty="0">
              <a:solidFill>
                <a:schemeClr val="tx1"/>
              </a:solidFill>
            </a:endParaRPr>
          </a:p>
          <a:p>
            <a:pPr algn="just" rtl="1"/>
            <a:r>
              <a:rPr lang="ar-DZ" dirty="0">
                <a:solidFill>
                  <a:schemeClr val="tx1"/>
                </a:solidFill>
              </a:rPr>
              <a:t> </a:t>
            </a:r>
            <a:endParaRPr lang="fr-FR" dirty="0">
              <a:solidFill>
                <a:schemeClr val="tx1"/>
              </a:solidFill>
            </a:endParaRPr>
          </a:p>
          <a:p>
            <a:pPr lvl="1" algn="just" rtl="1"/>
            <a:r>
              <a:rPr lang="ar-DZ" sz="3200" dirty="0"/>
              <a:t> </a:t>
            </a:r>
            <a:r>
              <a:rPr lang="ar-DZ" b="1" dirty="0" smtClean="0">
                <a:solidFill>
                  <a:schemeClr val="tx1"/>
                </a:solidFill>
              </a:rPr>
              <a:t>ج</a:t>
            </a:r>
            <a:r>
              <a:rPr lang="ar-DZ" dirty="0" smtClean="0">
                <a:solidFill>
                  <a:schemeClr val="tx1"/>
                </a:solidFill>
              </a:rPr>
              <a:t> ـ </a:t>
            </a:r>
            <a:r>
              <a:rPr lang="ar-DZ" b="1" u="sng" dirty="0" smtClean="0">
                <a:solidFill>
                  <a:schemeClr val="tx1"/>
                </a:solidFill>
              </a:rPr>
              <a:t>تحديد أهمية التّسويق من خلال التّوجّه العالمي نحو اقتصاد السّوق</a:t>
            </a:r>
            <a:r>
              <a:rPr lang="ar-DZ" dirty="0" smtClean="0">
                <a:solidFill>
                  <a:schemeClr val="tx1"/>
                </a:solidFill>
              </a:rPr>
              <a:t>:</a:t>
            </a:r>
            <a:endParaRPr lang="ar-DZ" dirty="0">
              <a:solidFill>
                <a:schemeClr val="tx1"/>
              </a:solidFill>
            </a:endParaRPr>
          </a:p>
          <a:p>
            <a:pPr lvl="1" algn="just" rtl="1"/>
            <a:endParaRPr lang="ar-DZ" sz="1400" dirty="0" smtClean="0">
              <a:solidFill>
                <a:schemeClr val="tx1"/>
              </a:solidFill>
              <a:latin typeface="+mj-lt"/>
            </a:endParaRPr>
          </a:p>
          <a:p>
            <a:pPr algn="just" rtl="1"/>
            <a:r>
              <a:rPr lang="ar-DZ" dirty="0" smtClean="0">
                <a:solidFill>
                  <a:schemeClr val="tx1"/>
                </a:solidFill>
              </a:rPr>
              <a:t>إنّ التحوّل الحاصل على مستوى الاقتصاد الدولي، والذي تميّز، بكيفية واضحة، بتوجّه اقتصاديات دول العالم قاطبة، بما فيها تلك الأكثر تحفّظا، نحو اقتصاد مفتوح، نُعت في الأدبيات الحديثة باقتصاد السوق، وعرف في الأدبيات التقليدية بالاقتصاد الرأسمالي الحر، قد ساهم فيه التسويق، بكيفية واضحة جليّة، حيث لم يستخدم من قبل المنظّرين الليبراليين كآلية مهمّة للترويج لاقتصادياتهم المزدهرة فحسب، بل استعمل التسويق أيضا، خلال فترة الثمانينات، كأداة تغيير و تحوّل في اقتصاديات كثير من الدول الاشتراكية خاصة منها دول أوربا الشرقية ثمّ الاتّحاد السوفياتي سابقا.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10000"/>
          </a:bodyPr>
          <a:lstStyle/>
          <a:p>
            <a:pPr algn="just" rtl="1"/>
            <a:r>
              <a:rPr lang="ar-DZ" b="1" dirty="0" smtClean="0">
                <a:solidFill>
                  <a:schemeClr val="tx1"/>
                </a:solidFill>
              </a:rPr>
              <a:t>أولا ــ أهمية التسويق</a:t>
            </a:r>
          </a:p>
          <a:p>
            <a:pPr algn="just" rtl="1"/>
            <a:r>
              <a:rPr lang="fr-FR" dirty="0"/>
              <a:t> </a:t>
            </a:r>
            <a:r>
              <a:rPr lang="fr-FR" b="1" dirty="0" smtClean="0">
                <a:solidFill>
                  <a:schemeClr val="tx1"/>
                </a:solidFill>
              </a:rPr>
              <a:t>III</a:t>
            </a:r>
            <a:r>
              <a:rPr lang="fr-FR" b="1" dirty="0" smtClean="0"/>
              <a:t> </a:t>
            </a:r>
            <a:r>
              <a:rPr lang="ar-DZ" b="1" dirty="0" smtClean="0">
                <a:solidFill>
                  <a:schemeClr val="tx1"/>
                </a:solidFill>
              </a:rPr>
              <a:t>- </a:t>
            </a:r>
            <a:r>
              <a:rPr lang="ar-DZ" b="1" u="sng" dirty="0">
                <a:solidFill>
                  <a:schemeClr val="tx1"/>
                </a:solidFill>
              </a:rPr>
              <a:t>الأهميّة </a:t>
            </a:r>
            <a:r>
              <a:rPr lang="ar-DZ" b="1" u="sng" dirty="0" smtClean="0">
                <a:solidFill>
                  <a:schemeClr val="tx1"/>
                </a:solidFill>
              </a:rPr>
              <a:t>الخاصة للتّسويق</a:t>
            </a:r>
            <a:r>
              <a:rPr lang="ar-DZ" dirty="0" smtClean="0">
                <a:solidFill>
                  <a:schemeClr val="tx1"/>
                </a:solidFill>
              </a:rPr>
              <a:t> </a:t>
            </a:r>
            <a:r>
              <a:rPr lang="ar-DZ" dirty="0">
                <a:solidFill>
                  <a:schemeClr val="tx1"/>
                </a:solidFill>
              </a:rPr>
              <a:t>:-</a:t>
            </a:r>
            <a:endParaRPr lang="fr-FR" dirty="0">
              <a:solidFill>
                <a:schemeClr val="tx1"/>
              </a:solidFill>
            </a:endParaRPr>
          </a:p>
          <a:p>
            <a:pPr algn="just" rtl="1"/>
            <a:r>
              <a:rPr lang="ar-DZ" dirty="0">
                <a:solidFill>
                  <a:schemeClr val="tx1"/>
                </a:solidFill>
              </a:rPr>
              <a:t> </a:t>
            </a:r>
            <a:endParaRPr lang="fr-FR" dirty="0">
              <a:solidFill>
                <a:schemeClr val="tx1"/>
              </a:solidFill>
            </a:endParaRPr>
          </a:p>
          <a:p>
            <a:pPr lvl="1" algn="just" rtl="1"/>
            <a:r>
              <a:rPr lang="ar-DZ" sz="3200" dirty="0"/>
              <a:t> </a:t>
            </a:r>
            <a:r>
              <a:rPr lang="ar-DZ" b="1" dirty="0" smtClean="0">
                <a:solidFill>
                  <a:schemeClr val="tx1"/>
                </a:solidFill>
              </a:rPr>
              <a:t>ج</a:t>
            </a:r>
            <a:r>
              <a:rPr lang="ar-DZ" dirty="0" smtClean="0">
                <a:solidFill>
                  <a:schemeClr val="tx1"/>
                </a:solidFill>
              </a:rPr>
              <a:t> ـ </a:t>
            </a:r>
            <a:r>
              <a:rPr lang="ar-DZ" b="1" u="sng" dirty="0" smtClean="0">
                <a:solidFill>
                  <a:schemeClr val="tx1"/>
                </a:solidFill>
              </a:rPr>
              <a:t>تحديد أهمية التّسويق من خلال التّوجّه العالمي نحو اقتصاد السّوق</a:t>
            </a:r>
            <a:r>
              <a:rPr lang="ar-DZ" dirty="0" smtClean="0">
                <a:solidFill>
                  <a:schemeClr val="tx1"/>
                </a:solidFill>
              </a:rPr>
              <a:t>:</a:t>
            </a:r>
            <a:endParaRPr lang="ar-DZ" dirty="0">
              <a:solidFill>
                <a:schemeClr val="tx1"/>
              </a:solidFill>
            </a:endParaRPr>
          </a:p>
          <a:p>
            <a:pPr lvl="1" algn="just" rtl="1"/>
            <a:endParaRPr lang="ar-DZ" sz="1400" dirty="0" smtClean="0">
              <a:solidFill>
                <a:schemeClr val="tx1"/>
              </a:solidFill>
              <a:latin typeface="+mj-lt"/>
            </a:endParaRPr>
          </a:p>
          <a:p>
            <a:pPr algn="just" rtl="1"/>
            <a:r>
              <a:rPr lang="ar-DZ" dirty="0" smtClean="0">
                <a:solidFill>
                  <a:schemeClr val="tx1"/>
                </a:solidFill>
              </a:rPr>
              <a:t>ومن طريف الحديث أن يُذكر في هذا المجال بأنّ أوّل ظهور علنيّ لزعيم المعسكر الاشتراكي غورباتشوف، بعد تفكّك جمهورياته، كان على قنوات البثّ التلفزيوني العالمية، حيث قُدِّم لا لِيلقِيَ خطاباً أو ليُجرى معه استجوابٌ باعتباره زعيمًا سياسيًا تاريخيًا، بل ليَعرِضَ على المشاهدين قطعة بيتزا من صنع أحد أكبر سلاسل مصانع البيتزا  العالمية (</a:t>
            </a:r>
            <a:r>
              <a:rPr lang="fr-FR" dirty="0" smtClean="0">
                <a:solidFill>
                  <a:schemeClr val="tx1"/>
                </a:solidFill>
              </a:rPr>
              <a:t>Pizza </a:t>
            </a:r>
            <a:r>
              <a:rPr lang="fr-FR" dirty="0" err="1" smtClean="0">
                <a:solidFill>
                  <a:schemeClr val="tx1"/>
                </a:solidFill>
              </a:rPr>
              <a:t>Hut</a:t>
            </a:r>
            <a:r>
              <a:rPr lang="ar-DZ" dirty="0" smtClean="0">
                <a:solidFill>
                  <a:schemeClr val="tx1"/>
                </a:solidFill>
              </a:rPr>
              <a:t> ) ويعلن للمستهلكين، كرجل إشهار وإعلان ماهر، عن مذاقها الحلو وطعمها المميّز وجودتها التي تتفوّق بها على المنافسة !</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لقد أُهمل التسويق في الدّول المتخلّفة لأسباب موضوعية </a:t>
            </a:r>
            <a:r>
              <a:rPr lang="ar-DZ" dirty="0" smtClean="0">
                <a:solidFill>
                  <a:schemeClr val="tx1"/>
                </a:solidFill>
              </a:rPr>
              <a:t>وأخرى </a:t>
            </a:r>
            <a:r>
              <a:rPr lang="ar-DZ" dirty="0">
                <a:solidFill>
                  <a:schemeClr val="tx1"/>
                </a:solidFill>
              </a:rPr>
              <a:t>ذاتيّة :</a:t>
            </a:r>
            <a:endParaRPr lang="fr-FR" dirty="0">
              <a:solidFill>
                <a:schemeClr val="tx1"/>
              </a:solidFill>
            </a:endParaRPr>
          </a:p>
          <a:p>
            <a:pPr algn="just" rtl="1"/>
            <a:r>
              <a:rPr lang="ar-DZ" dirty="0">
                <a:solidFill>
                  <a:schemeClr val="tx1"/>
                </a:solidFill>
              </a:rPr>
              <a:t>- فارتباط التسويق بالاقتصاديات المتطوّرة </a:t>
            </a:r>
            <a:r>
              <a:rPr lang="ar-DZ" dirty="0" smtClean="0">
                <a:solidFill>
                  <a:schemeClr val="tx1"/>
                </a:solidFill>
              </a:rPr>
              <a:t>واعتباره </a:t>
            </a:r>
            <a:r>
              <a:rPr lang="ar-DZ" dirty="0">
                <a:solidFill>
                  <a:schemeClr val="tx1"/>
                </a:solidFill>
              </a:rPr>
              <a:t>مظهرا من مظاهرها </a:t>
            </a:r>
            <a:r>
              <a:rPr lang="ar-DZ" dirty="0" smtClean="0">
                <a:solidFill>
                  <a:schemeClr val="tx1"/>
                </a:solidFill>
              </a:rPr>
              <a:t>وشكلا </a:t>
            </a:r>
            <a:r>
              <a:rPr lang="ar-DZ" dirty="0">
                <a:solidFill>
                  <a:schemeClr val="tx1"/>
                </a:solidFill>
              </a:rPr>
              <a:t>من أشكال البيئة الاقتصادية فيها، عمّق الشعور بأنّه لا يتلازم إلاّ مع الوفرة في الإنتاج </a:t>
            </a:r>
            <a:r>
              <a:rPr lang="ar-DZ" dirty="0" smtClean="0">
                <a:solidFill>
                  <a:schemeClr val="tx1"/>
                </a:solidFill>
              </a:rPr>
              <a:t>ولا </a:t>
            </a:r>
            <a:r>
              <a:rPr lang="ar-DZ" dirty="0">
                <a:solidFill>
                  <a:schemeClr val="tx1"/>
                </a:solidFill>
              </a:rPr>
              <a:t>يتوافق إلاّ مع الفائض في الثروة، </a:t>
            </a:r>
            <a:r>
              <a:rPr lang="ar-DZ" dirty="0" smtClean="0">
                <a:solidFill>
                  <a:schemeClr val="tx1"/>
                </a:solidFill>
              </a:rPr>
              <a:t>وأكّد</a:t>
            </a:r>
            <a:r>
              <a:rPr lang="ar-DZ" dirty="0">
                <a:solidFill>
                  <a:schemeClr val="tx1"/>
                </a:solidFill>
              </a:rPr>
              <a:t>، في المقابل ، الميل إلى عدم قبوله أو تبرير وجوده في الدول المتخلّفة حيث النّدرة الكبيرة في الإنتاج </a:t>
            </a:r>
            <a:r>
              <a:rPr lang="ar-DZ" dirty="0" smtClean="0">
                <a:solidFill>
                  <a:schemeClr val="tx1"/>
                </a:solidFill>
              </a:rPr>
              <a:t>والنقص </a:t>
            </a:r>
            <a:r>
              <a:rPr lang="ar-DZ" dirty="0">
                <a:solidFill>
                  <a:schemeClr val="tx1"/>
                </a:solidFill>
              </a:rPr>
              <a:t>الفادح في إمكانيات العرض ؛</a:t>
            </a:r>
            <a:endParaRPr lang="fr-FR" sz="1400" dirty="0">
              <a:solidFill>
                <a:schemeClr val="tx1"/>
              </a:solidFill>
            </a:endParaRPr>
          </a:p>
          <a:p>
            <a:pPr algn="just" rtl="1"/>
            <a:endParaRPr lang="fr-FR" dirty="0">
              <a:solidFill>
                <a:schemeClr val="tx1"/>
              </a:solidFill>
            </a:endParaRPr>
          </a:p>
          <a:p>
            <a:pPr algn="just" rtl="1"/>
            <a:endParaRPr lang="ar-DZ"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لقد أُهمل التسويق في الدّول المتخلّفة لأسباب موضوعية </a:t>
            </a:r>
            <a:r>
              <a:rPr lang="ar-DZ" dirty="0" smtClean="0">
                <a:solidFill>
                  <a:schemeClr val="tx1"/>
                </a:solidFill>
              </a:rPr>
              <a:t>وأخرى </a:t>
            </a:r>
            <a:r>
              <a:rPr lang="ar-DZ" dirty="0">
                <a:solidFill>
                  <a:schemeClr val="tx1"/>
                </a:solidFill>
              </a:rPr>
              <a:t>ذاتيّة :</a:t>
            </a:r>
            <a:endParaRPr lang="fr-FR" dirty="0">
              <a:solidFill>
                <a:schemeClr val="tx1"/>
              </a:solidFill>
            </a:endParaRPr>
          </a:p>
          <a:p>
            <a:pPr algn="just" rtl="1"/>
            <a:r>
              <a:rPr lang="ar-DZ" dirty="0" smtClean="0">
                <a:solidFill>
                  <a:schemeClr val="tx1"/>
                </a:solidFill>
              </a:rPr>
              <a:t>- </a:t>
            </a:r>
            <a:r>
              <a:rPr lang="ar-DZ" dirty="0">
                <a:solidFill>
                  <a:schemeClr val="tx1"/>
                </a:solidFill>
              </a:rPr>
              <a:t>اعتبار التسويق نشاط ثانوي تابع لنشاط أساسي هو الإنتاج، دفع بالدول المتخلفة إلى عدم التفكير في الاهتمام به، أو إدماجه كنشاط مهمّ  إلاّ حينما تزيد قدرات الإنتاج و تسمو إمكانيات العرض، و يتحقّق الفائض و تتجسّد معه الوفرة، فحين ذلك يبرز الاهتمام بالتسويق تلقائيا؛</a:t>
            </a:r>
            <a:endParaRPr lang="fr-FR" sz="1400" dirty="0">
              <a:solidFill>
                <a:schemeClr val="tx1"/>
              </a:solidFill>
            </a:endParaRPr>
          </a:p>
          <a:p>
            <a:pPr algn="just" rtl="1"/>
            <a:endParaRPr lang="fr-FR" dirty="0">
              <a:solidFill>
                <a:schemeClr val="tx1"/>
              </a:solidFill>
            </a:endParaRPr>
          </a:p>
          <a:p>
            <a:pPr algn="just" rtl="1"/>
            <a:endParaRPr lang="ar-DZ"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لقد أُهمل التسويق في الدّول المتخلّفة لأسباب موضوعية </a:t>
            </a:r>
            <a:r>
              <a:rPr lang="ar-DZ" dirty="0" smtClean="0">
                <a:solidFill>
                  <a:schemeClr val="tx1"/>
                </a:solidFill>
              </a:rPr>
              <a:t>وأخرى </a:t>
            </a:r>
            <a:r>
              <a:rPr lang="ar-DZ" dirty="0">
                <a:solidFill>
                  <a:schemeClr val="tx1"/>
                </a:solidFill>
              </a:rPr>
              <a:t>ذاتيّة :</a:t>
            </a:r>
            <a:endParaRPr lang="fr-FR" dirty="0">
              <a:solidFill>
                <a:schemeClr val="tx1"/>
              </a:solidFill>
            </a:endParaRPr>
          </a:p>
          <a:p>
            <a:pPr algn="just" rtl="1"/>
            <a:r>
              <a:rPr lang="ar-DZ" dirty="0" smtClean="0">
                <a:solidFill>
                  <a:schemeClr val="tx1"/>
                </a:solidFill>
              </a:rPr>
              <a:t>- غياب المنافسة في أغلب الاقتصاديات المتخلّفة لم تجعل هنالك ضرورة للتفكير في اعتماد التسويق والرجوع إلى أدواته من أجل الاستجابة للطلب والسّعي إلى كسبه و المحافظة عليه؛</a:t>
            </a:r>
            <a:endParaRPr lang="fr-FR" dirty="0" smtClean="0">
              <a:solidFill>
                <a:schemeClr val="tx1"/>
              </a:solidFill>
            </a:endParaRPr>
          </a:p>
          <a:p>
            <a:pPr algn="just" rtl="1"/>
            <a:endParaRPr lang="fr-FR" dirty="0">
              <a:solidFill>
                <a:schemeClr val="tx1"/>
              </a:solidFill>
            </a:endParaRPr>
          </a:p>
          <a:p>
            <a:pPr algn="just" rtl="1"/>
            <a:endParaRPr lang="ar-DZ"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لقد أُهمل التسويق في الدّول المتخلّفة لأسباب موضوعية </a:t>
            </a:r>
            <a:r>
              <a:rPr lang="ar-DZ" dirty="0" smtClean="0">
                <a:solidFill>
                  <a:schemeClr val="tx1"/>
                </a:solidFill>
              </a:rPr>
              <a:t>وأخرى </a:t>
            </a:r>
            <a:r>
              <a:rPr lang="ar-DZ" dirty="0">
                <a:solidFill>
                  <a:schemeClr val="tx1"/>
                </a:solidFill>
              </a:rPr>
              <a:t>ذاتيّة :</a:t>
            </a:r>
            <a:endParaRPr lang="fr-FR" dirty="0">
              <a:solidFill>
                <a:schemeClr val="tx1"/>
              </a:solidFill>
            </a:endParaRPr>
          </a:p>
          <a:p>
            <a:pPr algn="just" rtl="1"/>
            <a:r>
              <a:rPr lang="ar-DZ" dirty="0" smtClean="0">
                <a:solidFill>
                  <a:schemeClr val="tx1"/>
                </a:solidFill>
              </a:rPr>
              <a:t>- تركيز الجهود و تخصيص الموارد في الدول المتخلفة نحو بناء قاعدة صناعية متينة و أساس اقتصادي قويّ، جعل التسويق يبدو كنشاط هدر و تبذير للجهود و الإمكانيات و الأموال، بدل أن يعتبر كنشاط دعم يساهم في بناء تلك القاعدة و إقامة ذلك الأساس؛</a:t>
            </a:r>
            <a:endParaRPr lang="fr-FR" dirty="0">
              <a:solidFill>
                <a:schemeClr val="tx1"/>
              </a:solidFill>
            </a:endParaRPr>
          </a:p>
          <a:p>
            <a:pPr algn="just" rtl="1"/>
            <a:endParaRPr lang="ar-DZ"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لقد أُهمل التسويق في الدّول المتخلّفة لأسباب موضوعية </a:t>
            </a:r>
            <a:r>
              <a:rPr lang="ar-DZ" dirty="0" smtClean="0">
                <a:solidFill>
                  <a:schemeClr val="tx1"/>
                </a:solidFill>
              </a:rPr>
              <a:t>وأخرى </a:t>
            </a:r>
            <a:r>
              <a:rPr lang="ar-DZ" dirty="0">
                <a:solidFill>
                  <a:schemeClr val="tx1"/>
                </a:solidFill>
              </a:rPr>
              <a:t>ذاتيّة :</a:t>
            </a:r>
            <a:endParaRPr lang="fr-FR" dirty="0">
              <a:solidFill>
                <a:schemeClr val="tx1"/>
              </a:solidFill>
            </a:endParaRPr>
          </a:p>
          <a:p>
            <a:pPr algn="just" rtl="1"/>
            <a:endParaRPr lang="ar-DZ" sz="1500" dirty="0" smtClean="0">
              <a:solidFill>
                <a:schemeClr val="tx1"/>
              </a:solidFill>
            </a:endParaRPr>
          </a:p>
          <a:p>
            <a:pPr algn="just" rtl="1"/>
            <a:r>
              <a:rPr lang="ar-DZ" dirty="0" smtClean="0">
                <a:solidFill>
                  <a:schemeClr val="tx1"/>
                </a:solidFill>
              </a:rPr>
              <a:t>- صعوبة تحويل معارف التسويق وتقنياته من الاقتصاديات المتطوّرة نحو الاقتصاديات المتخلّفة كان لها أثر بالغ في عدم التحمّس لتبنّي التسويق أو إدماج سياساته في هذه الدول. فالتسويق، كما هو مفهوم ، ليس مجرّد تقنيات معزولة و ممارسات مجرّدة من أي مدلول، تنقل و تحوّل كما هو حال عوامل الإنتاج المادية، بل يحمل التسويق في ذاته مفاهيم وأفكار وعادات وقيّم، ترى كثير من الدول المتخلّفة بأنّها لصيقة بالدّول المتطوّرة لا تعبّر عن واقعها و لا تساهم في تحقيق طموحاتها؛</a:t>
            </a:r>
            <a:endParaRPr lang="fr-FR" dirty="0" smtClean="0">
              <a:solidFill>
                <a:schemeClr val="tx1"/>
              </a:solidFill>
            </a:endParaRPr>
          </a:p>
          <a:p>
            <a:pPr algn="just" rtl="1"/>
            <a:endParaRPr lang="fr-FR" dirty="0">
              <a:solidFill>
                <a:schemeClr val="tx1"/>
              </a:solidFill>
            </a:endParaRPr>
          </a:p>
          <a:p>
            <a:pPr algn="just" rtl="1"/>
            <a:endParaRPr lang="ar-DZ"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a:t>
            </a:r>
            <a:endParaRPr lang="ar-DZ" sz="1500" dirty="0" smtClean="0">
              <a:solidFill>
                <a:schemeClr val="tx1"/>
              </a:solidFill>
            </a:endParaRPr>
          </a:p>
          <a:p>
            <a:pPr algn="just" rtl="1"/>
            <a:r>
              <a:rPr lang="ar-DZ" dirty="0" smtClean="0">
                <a:solidFill>
                  <a:schemeClr val="tx1"/>
                </a:solidFill>
              </a:rPr>
              <a:t>فلهذه الأسباب ولغيرها، أهمل التسويق وهمّش دوره في الدول المتخلّفة، وانصبّت الجهود فيها نحو الإنتاج والتمويل والاستثمار وغيرها من المجالات المادية الأخرى، سعيا من هذه الدول نحو تحقيق التنمية، في الوقت الذي تأكّد بأنّ للتسويق أهميّة قصوى ودورا معتبرا في اقتصاديات هذه الدول، قد لا يقلّ ثقلا و لا قيمة عن أهمية ودور الإنتاج والاستثمار والتمويل</a:t>
            </a:r>
            <a:endParaRPr lang="fr-FR" dirty="0">
              <a:solidFill>
                <a:schemeClr val="tx1"/>
              </a:solidFill>
            </a:endParaRPr>
          </a:p>
          <a:p>
            <a:pPr algn="just" rtl="1"/>
            <a:endParaRPr lang="ar-DZ"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10000"/>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a:t>
            </a:r>
            <a:r>
              <a:rPr lang="ar-DZ" dirty="0" smtClean="0"/>
              <a:t> </a:t>
            </a:r>
            <a:r>
              <a:rPr lang="ar-DZ" dirty="0" smtClean="0">
                <a:solidFill>
                  <a:schemeClr val="tx1"/>
                </a:solidFill>
              </a:rPr>
              <a:t>فالتسويق، وقبل أن يكون ممارسة، هو فكر ومفهوم وفلسفة، الأساس فيها البحث عن الرغبات و الاحتياجات و السّعي إلى تلبيتها بأحسن كيفية ممكنة . </a:t>
            </a:r>
            <a:endParaRPr lang="fr-FR" dirty="0" smtClean="0">
              <a:solidFill>
                <a:schemeClr val="tx1"/>
              </a:solidFill>
            </a:endParaRPr>
          </a:p>
          <a:p>
            <a:pPr algn="just" rtl="1"/>
            <a:r>
              <a:rPr lang="ar-DZ" dirty="0" smtClean="0">
                <a:solidFill>
                  <a:schemeClr val="tx1"/>
                </a:solidFill>
              </a:rPr>
              <a:t>    - فعن طريق البحث و التّرصّد والسّعي إلى التّعرّف على الاحتياجات الخاصّة بالسوق الوطنية،</a:t>
            </a:r>
            <a:endParaRPr lang="fr-FR" dirty="0" smtClean="0">
              <a:solidFill>
                <a:schemeClr val="tx1"/>
              </a:solidFill>
            </a:endParaRPr>
          </a:p>
          <a:p>
            <a:pPr algn="just" rtl="1"/>
            <a:r>
              <a:rPr lang="ar-DZ" dirty="0" smtClean="0">
                <a:solidFill>
                  <a:schemeClr val="tx1"/>
                </a:solidFill>
              </a:rPr>
              <a:t>     - وعن طريق توجيه برامج الإنتاج والاستثمار والتمويل تبعا لذلك، </a:t>
            </a:r>
          </a:p>
          <a:p>
            <a:pPr algn="just" rtl="1"/>
            <a:r>
              <a:rPr lang="ar-DZ" dirty="0" smtClean="0">
                <a:solidFill>
                  <a:schemeClr val="tx1"/>
                </a:solidFill>
              </a:rPr>
              <a:t>     - وعن طريق إنشاء قنوات اقتصادية وشفاّفة يتمّ من خلالها نقل الخيرات الاقتصادية المنتجة إلى أسواق الاستهلاك والاستعمال من أجل إشباع و تلبية الاحتياجات والرغبات، </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lnSpcReduction="10000"/>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a:t>
            </a:r>
            <a:r>
              <a:rPr lang="ar-DZ" dirty="0" smtClean="0"/>
              <a:t> </a:t>
            </a:r>
          </a:p>
          <a:p>
            <a:pPr algn="just" rtl="1"/>
            <a:r>
              <a:rPr lang="ar-DZ" dirty="0" smtClean="0">
                <a:solidFill>
                  <a:schemeClr val="tx1"/>
                </a:solidFill>
              </a:rPr>
              <a:t>يمكن استغلال الموارد المحليّة المتاحة في الاقتصاد الوطني أحسن استغلال، فتتحقّق الزيادة في الإنتاج، وترتفع وتيرته، وتنمو الإنتاجية فيه، كما يزداد الدخل الوطني، وترتفع مستويات التشغيل المحليّة، وتتحرك بذلك عجلة الاقتصاد نحو التنمية .</a:t>
            </a:r>
            <a:endParaRPr lang="fr-FR" dirty="0" smtClean="0">
              <a:solidFill>
                <a:schemeClr val="tx1"/>
              </a:solidFill>
            </a:endParaRPr>
          </a:p>
          <a:p>
            <a:pPr algn="just" rtl="1"/>
            <a:r>
              <a:rPr lang="ar-DZ" dirty="0" smtClean="0">
                <a:solidFill>
                  <a:schemeClr val="tx1"/>
                </a:solidFill>
              </a:rPr>
              <a:t>كما تبدو أهمية التسويق واضحة من خلال الممارسة العملية لنشاطات التسويق ووظائفه الأساسية. فحركية اقتصاديات الدول المتخلّفة نحو التنمية تكون أسرع مع كل نشاط تسويقي يتمّ دمجه و تنفيذه بكيفية جيّدة :-</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149"/>
            <a:ext cx="7772400" cy="1041397"/>
          </a:xfrm>
        </p:spPr>
        <p:txBody>
          <a:bodyPr>
            <a:normAutofit fontScale="90000"/>
          </a:bodyPr>
          <a:lstStyle/>
          <a:p>
            <a:pPr rtl="1"/>
            <a:r>
              <a:rPr lang="ar-DZ" sz="3600" b="1" u="sng" dirty="0"/>
              <a:t>الفصل الأول</a:t>
            </a:r>
            <a:r>
              <a:rPr lang="fr-FR" sz="3600" dirty="0"/>
              <a:t/>
            </a:r>
            <a:br>
              <a:rPr lang="fr-FR" sz="3600" dirty="0"/>
            </a:br>
            <a:r>
              <a:rPr lang="ar-DZ" sz="3600" b="1" u="sng" dirty="0"/>
              <a:t>أهمية </a:t>
            </a:r>
            <a:r>
              <a:rPr lang="ar-DZ" sz="3600" b="1" u="sng" dirty="0" smtClean="0"/>
              <a:t>التسويــق وماهيته</a:t>
            </a:r>
            <a:endParaRPr lang="fr-FR" sz="3600" dirty="0"/>
          </a:p>
        </p:txBody>
      </p:sp>
      <p:sp>
        <p:nvSpPr>
          <p:cNvPr id="3" name="Subtitle 2"/>
          <p:cNvSpPr>
            <a:spLocks noGrp="1"/>
          </p:cNvSpPr>
          <p:nvPr>
            <p:ph type="subTitle" idx="1"/>
          </p:nvPr>
        </p:nvSpPr>
        <p:spPr>
          <a:xfrm>
            <a:off x="142844" y="1500174"/>
            <a:ext cx="8858312" cy="5072098"/>
          </a:xfrm>
        </p:spPr>
        <p:txBody>
          <a:bodyPr>
            <a:normAutofit fontScale="92500" lnSpcReduction="20000"/>
          </a:bodyPr>
          <a:lstStyle/>
          <a:p>
            <a:pPr algn="just" rtl="1"/>
            <a:endParaRPr lang="ar-DZ" dirty="0" smtClean="0">
              <a:solidFill>
                <a:schemeClr val="tx1"/>
              </a:solidFill>
            </a:endParaRPr>
          </a:p>
          <a:p>
            <a:pPr algn="just" rtl="1"/>
            <a:r>
              <a:rPr lang="ar-DZ" dirty="0" smtClean="0">
                <a:solidFill>
                  <a:schemeClr val="tx1"/>
                </a:solidFill>
              </a:rPr>
              <a:t>التسويق </a:t>
            </a:r>
            <a:r>
              <a:rPr lang="ar-DZ" u="sng" dirty="0" smtClean="0">
                <a:solidFill>
                  <a:schemeClr val="tx1"/>
                </a:solidFill>
              </a:rPr>
              <a:t>فكرٌ</a:t>
            </a:r>
            <a:r>
              <a:rPr lang="ar-DZ" dirty="0" smtClean="0">
                <a:solidFill>
                  <a:schemeClr val="tx1"/>
                </a:solidFill>
              </a:rPr>
              <a:t> و</a:t>
            </a:r>
            <a:r>
              <a:rPr lang="ar-DZ" u="sng" dirty="0" smtClean="0">
                <a:solidFill>
                  <a:schemeClr val="tx1"/>
                </a:solidFill>
              </a:rPr>
              <a:t>فلسفةٌ</a:t>
            </a:r>
            <a:r>
              <a:rPr lang="ar-DZ" dirty="0" smtClean="0">
                <a:solidFill>
                  <a:schemeClr val="tx1"/>
                </a:solidFill>
              </a:rPr>
              <a:t> و</a:t>
            </a:r>
            <a:r>
              <a:rPr lang="ar-DZ" u="sng" dirty="0" smtClean="0">
                <a:solidFill>
                  <a:schemeClr val="tx1"/>
                </a:solidFill>
              </a:rPr>
              <a:t>وظيفةٌ</a:t>
            </a:r>
            <a:r>
              <a:rPr lang="ar-DZ" dirty="0" smtClean="0">
                <a:solidFill>
                  <a:schemeClr val="tx1"/>
                </a:solidFill>
              </a:rPr>
              <a:t> و</a:t>
            </a:r>
            <a:r>
              <a:rPr lang="ar-DZ" u="sng" dirty="0" smtClean="0">
                <a:solidFill>
                  <a:schemeClr val="tx1"/>
                </a:solidFill>
              </a:rPr>
              <a:t>نشاطٌ</a:t>
            </a:r>
            <a:r>
              <a:rPr lang="ar-DZ" dirty="0" smtClean="0">
                <a:solidFill>
                  <a:schemeClr val="tx1"/>
                </a:solidFill>
              </a:rPr>
              <a:t>: </a:t>
            </a:r>
          </a:p>
          <a:p>
            <a:pPr algn="just" rtl="1"/>
            <a:r>
              <a:rPr lang="ar-DZ" b="1" u="sng" dirty="0" smtClean="0">
                <a:solidFill>
                  <a:schemeClr val="tx1"/>
                </a:solidFill>
              </a:rPr>
              <a:t>فِكرٌ</a:t>
            </a:r>
            <a:r>
              <a:rPr lang="ar-DZ" dirty="0" smtClean="0">
                <a:solidFill>
                  <a:schemeClr val="tx1"/>
                </a:solidFill>
              </a:rPr>
              <a:t> </a:t>
            </a:r>
            <a:r>
              <a:rPr lang="ar-DZ" dirty="0">
                <a:solidFill>
                  <a:schemeClr val="tx1"/>
                </a:solidFill>
              </a:rPr>
              <a:t>يقوم على اعتبار السوق، بما تحتويه من مكوّنات المنافسة و الطلب، سبَبًا في وجود </a:t>
            </a:r>
            <a:r>
              <a:rPr lang="ar-DZ" dirty="0" smtClean="0">
                <a:solidFill>
                  <a:schemeClr val="tx1"/>
                </a:solidFill>
              </a:rPr>
              <a:t>النَّشاط.</a:t>
            </a:r>
          </a:p>
          <a:p>
            <a:pPr algn="just" rtl="1"/>
            <a:r>
              <a:rPr lang="ar-DZ" b="1" u="sng" dirty="0" smtClean="0">
                <a:solidFill>
                  <a:schemeClr val="tx1"/>
                </a:solidFill>
              </a:rPr>
              <a:t>وفلسفةٌ</a:t>
            </a:r>
            <a:r>
              <a:rPr lang="ar-DZ" dirty="0" smtClean="0">
                <a:solidFill>
                  <a:schemeClr val="tx1"/>
                </a:solidFill>
              </a:rPr>
              <a:t> </a:t>
            </a:r>
            <a:r>
              <a:rPr lang="ar-DZ" dirty="0">
                <a:solidFill>
                  <a:schemeClr val="tx1"/>
                </a:solidFill>
              </a:rPr>
              <a:t>ترتكز، من أجل إبقاء النشاط حيًّا يُقبِل عليه الطّلب في ظلّ منافسة دائمة، على مدى تفهُّمِ هذا الطّلب و خِدمتِه بأحسن كيفية و أفضل سبيل . </a:t>
            </a:r>
            <a:endParaRPr lang="ar-DZ" dirty="0" smtClean="0">
              <a:solidFill>
                <a:schemeClr val="tx1"/>
              </a:solidFill>
            </a:endParaRPr>
          </a:p>
          <a:p>
            <a:pPr algn="just" rtl="1"/>
            <a:r>
              <a:rPr lang="ar-DZ" b="1" u="sng" dirty="0" smtClean="0">
                <a:solidFill>
                  <a:schemeClr val="tx1"/>
                </a:solidFill>
              </a:rPr>
              <a:t>وهو وظيفةٌ</a:t>
            </a:r>
            <a:r>
              <a:rPr lang="ar-DZ" b="1" dirty="0" smtClean="0">
                <a:solidFill>
                  <a:schemeClr val="tx1"/>
                </a:solidFill>
              </a:rPr>
              <a:t> </a:t>
            </a:r>
            <a:r>
              <a:rPr lang="ar-DZ" dirty="0">
                <a:solidFill>
                  <a:schemeClr val="tx1"/>
                </a:solidFill>
              </a:rPr>
              <a:t>تتلخّص مهمّتها في حُسن  إدارة هذا الطلب، </a:t>
            </a:r>
            <a:endParaRPr lang="ar-DZ" dirty="0" smtClean="0">
              <a:solidFill>
                <a:schemeClr val="tx1"/>
              </a:solidFill>
            </a:endParaRPr>
          </a:p>
          <a:p>
            <a:pPr algn="just" rtl="1"/>
            <a:r>
              <a:rPr lang="ar-DZ" b="1" u="sng" dirty="0" smtClean="0">
                <a:solidFill>
                  <a:schemeClr val="tx1"/>
                </a:solidFill>
              </a:rPr>
              <a:t>وهو </a:t>
            </a:r>
            <a:r>
              <a:rPr lang="ar-DZ" b="1" u="sng" dirty="0">
                <a:solidFill>
                  <a:schemeClr val="tx1"/>
                </a:solidFill>
              </a:rPr>
              <a:t>نشاطٌ</a:t>
            </a:r>
            <a:r>
              <a:rPr lang="ar-DZ" b="1" dirty="0">
                <a:solidFill>
                  <a:schemeClr val="tx1"/>
                </a:solidFill>
              </a:rPr>
              <a:t> </a:t>
            </a:r>
            <a:r>
              <a:rPr lang="ar-DZ" dirty="0">
                <a:solidFill>
                  <a:schemeClr val="tx1"/>
                </a:solidFill>
              </a:rPr>
              <a:t>تتحدّد ملامحه في الصيّاغة الجيّدة </a:t>
            </a:r>
            <a:r>
              <a:rPr lang="ar-DZ" dirty="0" smtClean="0">
                <a:solidFill>
                  <a:schemeClr val="tx1"/>
                </a:solidFill>
              </a:rPr>
              <a:t>والإدماج </a:t>
            </a:r>
            <a:r>
              <a:rPr lang="ar-DZ" dirty="0">
                <a:solidFill>
                  <a:schemeClr val="tx1"/>
                </a:solidFill>
              </a:rPr>
              <a:t>الكُفء، من أجل البقاء والاستمرارية، لمختلف السياسات الموجَّهَة نحو إيجاد هذا  الطلب و استقطابه و المحافظة عليه .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a:t>
            </a:r>
            <a:r>
              <a:rPr lang="ar-DZ" dirty="0" smtClean="0"/>
              <a:t> </a:t>
            </a:r>
          </a:p>
          <a:p>
            <a:pPr algn="just" rtl="1"/>
            <a:r>
              <a:rPr lang="fr-FR" dirty="0" smtClean="0">
                <a:solidFill>
                  <a:schemeClr val="tx1"/>
                </a:solidFill>
              </a:rPr>
              <a:t>1</a:t>
            </a:r>
            <a:r>
              <a:rPr lang="ar-DZ" dirty="0" smtClean="0">
                <a:solidFill>
                  <a:schemeClr val="tx1"/>
                </a:solidFill>
              </a:rPr>
              <a:t> – فلبحوث التسويق و عمليات التحصيل المنتظم للمعلومات التسويقية دور مميّز في الاستخدام الأمثل للموارد الاقتصادية النادرة في الدول المتخلّفة، إذ عن طريق هذه النّشاطات التّسويقية الأساسية يتمكّن المنتجون من حسن تنظيم و برمجة عملياتهم، تخصيص ما أتيح أمامهم من موارد و إمكانيات تخصيصا رشيدا، و خدمة الأسواق المحلّية خدمة مواتية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a:t>
            </a:r>
            <a:r>
              <a:rPr lang="ar-DZ" dirty="0" smtClean="0"/>
              <a:t> </a:t>
            </a:r>
          </a:p>
          <a:p>
            <a:pPr algn="just" rtl="1"/>
            <a:r>
              <a:rPr lang="fr-FR" dirty="0" smtClean="0">
                <a:solidFill>
                  <a:schemeClr val="tx1"/>
                </a:solidFill>
              </a:rPr>
              <a:t>2</a:t>
            </a:r>
            <a:r>
              <a:rPr lang="ar-DZ" dirty="0" smtClean="0">
                <a:solidFill>
                  <a:schemeClr val="tx1"/>
                </a:solidFill>
              </a:rPr>
              <a:t>-  كما أنّ لنشاطات التّوزيع المادّي أثر بالغ على زيادة إنتاجية مجمل النّشاط الاقتصادي في هذه الدول، من خلال المنافع الزمانية و المكانية و الحيّازية التي تنشئها مثل هذه النّشاطات التسويقية . فالتوزيع الجيّد للسّلع، من خلال عمليات النّقل و التّخزين و التّسليم و غيرها، من شأنه أن يقلّل من حالات الفساد و التبذير و الضياع، و بالتالي التّكاليف، و يزيد من وتيرة الاستهلاك، و يدفع بنشاط الإنتاج نحو التحرّك و الإسراع    لمواكبة الطلب المتزايد باستمرار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a:t>
            </a:r>
            <a:r>
              <a:rPr lang="ar-DZ" dirty="0" smtClean="0"/>
              <a:t> </a:t>
            </a:r>
          </a:p>
          <a:p>
            <a:pPr algn="just" rtl="1"/>
            <a:r>
              <a:rPr lang="fr-FR" dirty="0" smtClean="0">
                <a:solidFill>
                  <a:schemeClr val="tx1"/>
                </a:solidFill>
              </a:rPr>
              <a:t>3</a:t>
            </a:r>
            <a:r>
              <a:rPr lang="ar-DZ" dirty="0" smtClean="0">
                <a:solidFill>
                  <a:schemeClr val="tx1"/>
                </a:solidFill>
              </a:rPr>
              <a:t> - كما أنّ لنشاطات التسويق ووظائفه وقطاعاته المختلفة أهمية بالغة في توفير مناصب الشّغل لليد العاملة العاطل أغلبها عن العمل في الدول المتخلّفة .</a:t>
            </a: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lnSpcReduction="10000"/>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a:t>
            </a:r>
            <a:r>
              <a:rPr lang="ar-DZ" dirty="0" smtClean="0"/>
              <a:t> </a:t>
            </a:r>
          </a:p>
          <a:p>
            <a:pPr algn="just" rtl="1"/>
            <a:r>
              <a:rPr lang="fr-FR" dirty="0" smtClean="0">
                <a:solidFill>
                  <a:schemeClr val="tx1"/>
                </a:solidFill>
              </a:rPr>
              <a:t>4</a:t>
            </a:r>
            <a:r>
              <a:rPr lang="ar-DZ" dirty="0" smtClean="0">
                <a:solidFill>
                  <a:schemeClr val="tx1"/>
                </a:solidFill>
              </a:rPr>
              <a:t> – والتسويق أيضا يعدّ مجالا خصبا ومصدرا حيويا لنشوء، وظهور، وتطوّر المتعاملين الفاعلين في الاقتصاد الوطني، من مستهلكين حقيقيين و منظّمين و مسيّرين ورجال أعمال متميّزين. فلقد استفادت كثير من الدول المتخلّفة من قطاع التسويق في ظهور قوّة شرائية حقيقية، كما استفادت أيضا من هذا القطاع في الحصول على المسيّرين الأكفّاء، كما تحوّل كثير من التّجار والموزّعين في كثير من الدول المتخلّفة إلى رجال أعمال فاعلين، ساهمت مشاريعهم في تحقيق بعض من مستويات النُّمُوِّ المرجوّة</a:t>
            </a:r>
            <a:endParaRPr lang="fr-FR"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a:t>
            </a:r>
            <a:r>
              <a:rPr lang="ar-DZ" dirty="0" smtClean="0"/>
              <a:t> </a:t>
            </a:r>
          </a:p>
          <a:p>
            <a:pPr algn="just" rtl="1"/>
            <a:r>
              <a:rPr lang="fr-FR" dirty="0" smtClean="0">
                <a:solidFill>
                  <a:schemeClr val="tx1"/>
                </a:solidFill>
              </a:rPr>
              <a:t>5</a:t>
            </a:r>
            <a:r>
              <a:rPr lang="ar-DZ" dirty="0" smtClean="0">
                <a:solidFill>
                  <a:schemeClr val="tx1"/>
                </a:solidFill>
              </a:rPr>
              <a:t> – وللتسويق أيضا دور مميّز في تحفيز الهمم وفي زيادة البدل وتوجيه الجهد نحو العطاء أكثر من أجل النيل أكثر. فبعض نشاطات التسويق، كالإعلان والترويج والتوزيع والتطوير وغيرها من النشاطات الأخرى التي تهدف إلى تكوين وتنمية الرغبة في اقتناء السّلع والخدمات لاستهلاكها أو استعمالها، من شأنها أن تدفع بالمواطنين في الدول المتخلّفة إلى العمل والبدل أكثر من أجل الحصول على المقابل المناسب لاقتناء المنتَج المرغوب في اقتنائه، فتزداد بذلك وتيرة الطلب، ومعها تزداد وتيرة الإنتاج، ومع الاثنين يتحرَّك الاقتصاد نحو النمو .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20000"/>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IV   </a:t>
            </a:r>
            <a:r>
              <a:rPr lang="ar-DZ" b="1" dirty="0">
                <a:solidFill>
                  <a:schemeClr val="tx1"/>
                </a:solidFill>
              </a:rPr>
              <a:t>- </a:t>
            </a:r>
            <a:r>
              <a:rPr lang="ar-DZ" b="1" u="sng" dirty="0">
                <a:solidFill>
                  <a:schemeClr val="tx1"/>
                </a:solidFill>
              </a:rPr>
              <a:t>أهمّية التّسويق بالنسبة للدول المتخلّفة</a:t>
            </a:r>
            <a:r>
              <a:rPr lang="ar-DZ" dirty="0">
                <a:solidFill>
                  <a:schemeClr val="tx1"/>
                </a:solidFill>
              </a:rPr>
              <a:t> </a:t>
            </a:r>
            <a:r>
              <a:rPr lang="ar-DZ" dirty="0" smtClean="0">
                <a:solidFill>
                  <a:schemeClr val="tx1"/>
                </a:solidFill>
              </a:rPr>
              <a:t>:</a:t>
            </a:r>
            <a:endParaRPr lang="fr-FR" dirty="0">
              <a:solidFill>
                <a:schemeClr val="tx1"/>
              </a:solidFill>
            </a:endParaRPr>
          </a:p>
          <a:p>
            <a:pPr algn="just" rtl="1"/>
            <a:r>
              <a:rPr lang="ar-DZ" dirty="0">
                <a:solidFill>
                  <a:schemeClr val="tx1"/>
                </a:solidFill>
              </a:rPr>
              <a:t> </a:t>
            </a:r>
            <a:r>
              <a:rPr lang="ar-DZ" dirty="0" smtClean="0"/>
              <a:t> </a:t>
            </a:r>
          </a:p>
          <a:p>
            <a:pPr algn="just" rtl="1"/>
            <a:r>
              <a:rPr lang="fr-FR" dirty="0" smtClean="0">
                <a:solidFill>
                  <a:schemeClr val="tx1"/>
                </a:solidFill>
              </a:rPr>
              <a:t>6</a:t>
            </a:r>
            <a:r>
              <a:rPr lang="ar-DZ" dirty="0" smtClean="0">
                <a:solidFill>
                  <a:schemeClr val="tx1"/>
                </a:solidFill>
              </a:rPr>
              <a:t> – إنّ من المفاهيم التسويقية المهمّة التي لها ما يبرّر وجودها في الدول المتخلّفة مفهوم التسويق العكسي </a:t>
            </a:r>
            <a:r>
              <a:rPr lang="fr-FR" sz="2600" b="1" dirty="0" err="1" smtClean="0">
                <a:solidFill>
                  <a:schemeClr val="tx1"/>
                </a:solidFill>
              </a:rPr>
              <a:t>Demarketing</a:t>
            </a:r>
            <a:r>
              <a:rPr lang="ar-DZ" dirty="0" smtClean="0">
                <a:solidFill>
                  <a:schemeClr val="tx1"/>
                </a:solidFill>
              </a:rPr>
              <a:t>. فالدول المتخلّفة تحتاج أكثر إلى ترشيد استخداماتها والاقتصاد في استعمال مواردها بما يساهم في تنمية إمكانياتها ويضمن تحقيق الكفاءة والفعالية في أداء مختلف نشاطاتها. وإذا كان التسويق يحفّز على زيادة الاستهلاك ويحرص على تلبية احتياجات الطلب المتنامية، فإنّ المفهوم المقابل له، أو التسويق العكسي، يحفّز على تخفيض الاستهلاك ويحرص على ترقية سلوك التّأني في الشراء بما يتوافق وإمكانيات العرض المتاحة وقدرات الإنتاج المتوفّرة. إنّ وسائل الاتّصال والترويج التسويقية يمكن استخدامها كآليات تحفيز، كما يمكن توظيفها كأدوات ترشيد وتحسيس وتوعية بما يتماشى والأهداف الخاصة في هذه الدول.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10000"/>
          </a:bodyPr>
          <a:lstStyle/>
          <a:p>
            <a:pPr algn="just" rtl="1"/>
            <a:r>
              <a:rPr lang="ar-DZ" b="1" dirty="0" smtClean="0">
                <a:solidFill>
                  <a:schemeClr val="tx1"/>
                </a:solidFill>
              </a:rPr>
              <a:t>أولا ــ أهمية التسويق</a:t>
            </a:r>
          </a:p>
          <a:p>
            <a:pPr algn="just" rtl="1"/>
            <a:endParaRPr lang="ar-DZ" sz="1200" b="1" dirty="0" smtClean="0">
              <a:solidFill>
                <a:schemeClr val="tx1"/>
              </a:solidFill>
            </a:endParaRPr>
          </a:p>
          <a:p>
            <a:pPr algn="just" rtl="1"/>
            <a:r>
              <a:rPr lang="fr-FR" dirty="0">
                <a:solidFill>
                  <a:schemeClr val="tx1"/>
                </a:solidFill>
              </a:rPr>
              <a:t> </a:t>
            </a:r>
            <a:r>
              <a:rPr lang="fr-FR" b="1" dirty="0" smtClean="0">
                <a:solidFill>
                  <a:schemeClr val="tx1"/>
                </a:solidFill>
              </a:rPr>
              <a:t>V</a:t>
            </a:r>
            <a:r>
              <a:rPr lang="ar-DZ" dirty="0" smtClean="0">
                <a:solidFill>
                  <a:schemeClr val="tx1"/>
                </a:solidFill>
              </a:rPr>
              <a:t> -  </a:t>
            </a:r>
            <a:r>
              <a:rPr lang="ar-DZ" b="1" u="sng" dirty="0" smtClean="0">
                <a:solidFill>
                  <a:schemeClr val="tx1"/>
                </a:solidFill>
              </a:rPr>
              <a:t>أهمّية التّسويق في الاقتصاد الجزائري</a:t>
            </a:r>
            <a:r>
              <a:rPr lang="ar-DZ" dirty="0" smtClean="0">
                <a:solidFill>
                  <a:schemeClr val="tx1"/>
                </a:solidFill>
              </a:rPr>
              <a:t> :</a:t>
            </a:r>
            <a:endParaRPr lang="fr-FR" dirty="0" smtClean="0">
              <a:solidFill>
                <a:schemeClr val="tx1"/>
              </a:solidFill>
            </a:endParaRPr>
          </a:p>
          <a:p>
            <a:pPr algn="just" rtl="1"/>
            <a:endParaRPr lang="fr-FR" dirty="0">
              <a:solidFill>
                <a:schemeClr val="tx1"/>
              </a:solidFill>
            </a:endParaRPr>
          </a:p>
          <a:p>
            <a:pPr algn="just" rtl="1"/>
            <a:r>
              <a:rPr lang="ar-DZ" dirty="0">
                <a:solidFill>
                  <a:schemeClr val="tx1"/>
                </a:solidFill>
              </a:rPr>
              <a:t> </a:t>
            </a:r>
            <a:r>
              <a:rPr lang="ar-DZ" dirty="0" smtClean="0"/>
              <a:t> </a:t>
            </a:r>
            <a:r>
              <a:rPr lang="ar-DZ" dirty="0" smtClean="0">
                <a:solidFill>
                  <a:schemeClr val="tx1"/>
                </a:solidFill>
              </a:rPr>
              <a:t>إضافة إلى كل ما ذُكر، فإنّ أهمية التسويق في الاقتصاد الجزائري لا تقلّ شأنا عن أهميته في اقتصاديات الدول المتخلّفة المتحوّلة. فالجزائر، و على غرار بقيّة دول العالم، أخذت هي الأخرى، و منذ نهاية الثمانينات، تسلك وجهة اقتصادية مغايرة عن تلك التي سلكتها منذ حصولها على الاستقلال سنة </a:t>
            </a:r>
            <a:r>
              <a:rPr lang="fr-FR" dirty="0" smtClean="0">
                <a:solidFill>
                  <a:schemeClr val="tx1"/>
                </a:solidFill>
              </a:rPr>
              <a:t> 1962</a:t>
            </a:r>
            <a:r>
              <a:rPr lang="ar-DZ" dirty="0" smtClean="0">
                <a:solidFill>
                  <a:schemeClr val="tx1"/>
                </a:solidFill>
              </a:rPr>
              <a:t>م . فلقد تخلّت عن الاقتصاد المخطّط، بعد ما تأكّد فشله طيلة أكثر من ربع قرن من التبنّي والاعتناق، لتطرق باب اقتصاد  السوق عساها تحقق عن طريقه ما عجز عن تحقيقه النظام السابق، من نمو اقتصادي و رفاهية و ازدهار .</a:t>
            </a:r>
            <a:endParaRPr lang="fr-FR" dirty="0" smtClean="0">
              <a:solidFill>
                <a:schemeClr val="tx1"/>
              </a:solidFill>
            </a:endParaRPr>
          </a:p>
          <a:p>
            <a:pPr algn="just" rtl="1"/>
            <a:endParaRPr lang="ar-DZ"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20000"/>
          </a:bodyPr>
          <a:lstStyle/>
          <a:p>
            <a:pPr algn="just" rtl="1"/>
            <a:r>
              <a:rPr lang="ar-DZ" b="1" dirty="0" smtClean="0">
                <a:solidFill>
                  <a:schemeClr val="tx1"/>
                </a:solidFill>
              </a:rPr>
              <a:t>أولا ــ أهمية التسويق</a:t>
            </a:r>
          </a:p>
          <a:p>
            <a:pPr algn="just" rtl="1"/>
            <a:endParaRPr lang="ar-DZ" sz="1200" b="1" dirty="0" smtClean="0">
              <a:solidFill>
                <a:schemeClr val="tx1"/>
              </a:solidFill>
            </a:endParaRPr>
          </a:p>
          <a:p>
            <a:pPr algn="just" rtl="1"/>
            <a:r>
              <a:rPr lang="fr-FR" dirty="0">
                <a:solidFill>
                  <a:schemeClr val="tx1"/>
                </a:solidFill>
              </a:rPr>
              <a:t> </a:t>
            </a:r>
            <a:r>
              <a:rPr lang="fr-FR" b="1" dirty="0" smtClean="0">
                <a:solidFill>
                  <a:schemeClr val="tx1"/>
                </a:solidFill>
              </a:rPr>
              <a:t>V</a:t>
            </a:r>
            <a:r>
              <a:rPr lang="ar-DZ" dirty="0" smtClean="0">
                <a:solidFill>
                  <a:schemeClr val="tx1"/>
                </a:solidFill>
              </a:rPr>
              <a:t> -  </a:t>
            </a:r>
            <a:r>
              <a:rPr lang="ar-DZ" b="1" u="sng" dirty="0" smtClean="0">
                <a:solidFill>
                  <a:schemeClr val="tx1"/>
                </a:solidFill>
              </a:rPr>
              <a:t>أهمّية التّسويق في الاقتصاد الجزائري</a:t>
            </a:r>
            <a:r>
              <a:rPr lang="ar-DZ" dirty="0" smtClean="0">
                <a:solidFill>
                  <a:schemeClr val="tx1"/>
                </a:solidFill>
              </a:rPr>
              <a:t> :</a:t>
            </a:r>
            <a:endParaRPr lang="fr-FR" dirty="0" smtClean="0">
              <a:solidFill>
                <a:schemeClr val="tx1"/>
              </a:solidFill>
            </a:endParaRPr>
          </a:p>
          <a:p>
            <a:pPr algn="just" rtl="1"/>
            <a:endParaRPr lang="fr-FR" dirty="0">
              <a:solidFill>
                <a:schemeClr val="tx1"/>
              </a:solidFill>
            </a:endParaRPr>
          </a:p>
          <a:p>
            <a:pPr algn="just" rtl="1"/>
            <a:r>
              <a:rPr lang="ar-DZ" dirty="0">
                <a:solidFill>
                  <a:schemeClr val="tx1"/>
                </a:solidFill>
              </a:rPr>
              <a:t> </a:t>
            </a:r>
            <a:r>
              <a:rPr lang="ar-DZ" dirty="0" smtClean="0">
                <a:solidFill>
                  <a:schemeClr val="tx1"/>
                </a:solidFill>
              </a:rPr>
              <a:t>إنّ اقتصاد السّوق، كما سبق الذكر، من تبعاته أن تُعطى للسّوق أهمّية خاصّة في توجيه الموارد و تخصيصها و في اتّخاذ القرارات الاقتصادية المختلفة، بدلاً من أن تكون الخطط الاقتصادية هي الموجّه الحاسم للاقتصاد الوطني. كما أنّ اقتصاد السوق من مستلزماته أن تُزال مختلف الحواجز والعقبات أمام حرية التجارة والإنتاج والتبادل، الأمر الذي قد يوجد حالات وأشكال من المنافسة والمزاحمة غير المألوفة في الاقتصاد الوطني. فظهور القطاع الخاص كمزاحم قوي للقطاع العام أصبح أمرا حاصلا، و تدفّق السلع الأجنبية بكثافة وغزارة بات أمرا واقعا، ودخول المؤسسات الأجنبية في صيغ شراكة، أو أشكال استثمارية مباشرة، غَدا  أمرًا مُستحبًّا، من أجل تحقّقه عبّئت و وجّهت كل الطاقات والإمكانيات.</a:t>
            </a:r>
            <a:endParaRPr lang="fr-FR" dirty="0" smtClean="0">
              <a:solidFill>
                <a:schemeClr val="tx1"/>
              </a:solidFill>
            </a:endParaRPr>
          </a:p>
          <a:p>
            <a:pPr algn="just" rtl="1"/>
            <a:endParaRPr lang="ar-DZ"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أولا ــ أهمية التسويق</a:t>
            </a:r>
          </a:p>
          <a:p>
            <a:pPr algn="just" rtl="1"/>
            <a:endParaRPr lang="ar-DZ" sz="1200" b="1" dirty="0" smtClean="0">
              <a:solidFill>
                <a:schemeClr val="tx1"/>
              </a:solidFill>
            </a:endParaRPr>
          </a:p>
          <a:p>
            <a:pPr algn="just" rtl="1"/>
            <a:r>
              <a:rPr lang="fr-FR" dirty="0">
                <a:solidFill>
                  <a:schemeClr val="tx1"/>
                </a:solidFill>
              </a:rPr>
              <a:t> </a:t>
            </a:r>
            <a:r>
              <a:rPr lang="fr-FR" b="1" dirty="0" smtClean="0">
                <a:solidFill>
                  <a:schemeClr val="tx1"/>
                </a:solidFill>
              </a:rPr>
              <a:t>V</a:t>
            </a:r>
            <a:r>
              <a:rPr lang="ar-DZ" dirty="0" smtClean="0">
                <a:solidFill>
                  <a:schemeClr val="tx1"/>
                </a:solidFill>
              </a:rPr>
              <a:t> -  </a:t>
            </a:r>
            <a:r>
              <a:rPr lang="ar-DZ" b="1" u="sng" dirty="0" smtClean="0">
                <a:solidFill>
                  <a:schemeClr val="tx1"/>
                </a:solidFill>
              </a:rPr>
              <a:t>أهمّية التّسويق في الاقتصاد الجزائري</a:t>
            </a:r>
            <a:r>
              <a:rPr lang="ar-DZ" dirty="0" smtClean="0">
                <a:solidFill>
                  <a:schemeClr val="tx1"/>
                </a:solidFill>
              </a:rPr>
              <a:t> :</a:t>
            </a:r>
            <a:endParaRPr lang="fr-FR" dirty="0" smtClean="0">
              <a:solidFill>
                <a:schemeClr val="tx1"/>
              </a:solidFill>
            </a:endParaRPr>
          </a:p>
          <a:p>
            <a:pPr algn="just" rtl="1"/>
            <a:endParaRPr lang="fr-FR" dirty="0">
              <a:solidFill>
                <a:schemeClr val="tx1"/>
              </a:solidFill>
            </a:endParaRPr>
          </a:p>
          <a:p>
            <a:pPr algn="just" rtl="1"/>
            <a:r>
              <a:rPr lang="ar-DZ" dirty="0" smtClean="0">
                <a:solidFill>
                  <a:schemeClr val="tx1"/>
                </a:solidFill>
              </a:rPr>
              <a:t>ففي مناخ جديد كهذا المناخ غير المألوف من قبل كل من المنتج والمسير الجزائري تبدو أهمية التفكير في الوسائل الجديّة التي تساهم ليس فقط في إحداث عملية التكيّف مع هذه البيئة الجديدة، وإنّما أيضا في احتلال موقع تنافسي مرضي تقوَى من خلاله  المؤسسة الجزائرية على البقاء و الاستمرارية محلّيا و دوليا . إن التسويق في هذا المناخ الجديد يعدُّ أهمّ سلاح و أبرز أداة للمقاومة و المنافسة و البقاء و الاستمرارية .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أولا ــ أهمية التسويق</a:t>
            </a:r>
          </a:p>
          <a:p>
            <a:pPr algn="just" rtl="1"/>
            <a:endParaRPr lang="ar-DZ" sz="1200" b="1" dirty="0" smtClean="0">
              <a:solidFill>
                <a:schemeClr val="tx1"/>
              </a:solidFill>
            </a:endParaRPr>
          </a:p>
          <a:p>
            <a:pPr algn="just" rtl="1"/>
            <a:r>
              <a:rPr lang="fr-FR" dirty="0">
                <a:solidFill>
                  <a:schemeClr val="tx1"/>
                </a:solidFill>
              </a:rPr>
              <a:t> </a:t>
            </a:r>
            <a:r>
              <a:rPr lang="fr-FR" b="1" dirty="0" smtClean="0">
                <a:solidFill>
                  <a:schemeClr val="tx1"/>
                </a:solidFill>
              </a:rPr>
              <a:t>V</a:t>
            </a:r>
            <a:r>
              <a:rPr lang="ar-DZ" dirty="0" smtClean="0">
                <a:solidFill>
                  <a:schemeClr val="tx1"/>
                </a:solidFill>
              </a:rPr>
              <a:t> -  </a:t>
            </a:r>
            <a:r>
              <a:rPr lang="ar-DZ" b="1" u="sng" dirty="0" smtClean="0">
                <a:solidFill>
                  <a:schemeClr val="tx1"/>
                </a:solidFill>
              </a:rPr>
              <a:t>أهمّية التّسويق في الاقتصاد الجزائري</a:t>
            </a:r>
            <a:r>
              <a:rPr lang="ar-DZ" dirty="0" smtClean="0">
                <a:solidFill>
                  <a:schemeClr val="tx1"/>
                </a:solidFill>
              </a:rPr>
              <a:t> :</a:t>
            </a:r>
            <a:endParaRPr lang="fr-FR" dirty="0" smtClean="0">
              <a:solidFill>
                <a:schemeClr val="tx1"/>
              </a:solidFill>
            </a:endParaRPr>
          </a:p>
          <a:p>
            <a:pPr algn="just" rtl="1"/>
            <a:endParaRPr lang="fr-FR" dirty="0">
              <a:solidFill>
                <a:schemeClr val="tx1"/>
              </a:solidFill>
            </a:endParaRPr>
          </a:p>
          <a:p>
            <a:pPr algn="just" rtl="1"/>
            <a:r>
              <a:rPr lang="ar-DZ" dirty="0" smtClean="0">
                <a:solidFill>
                  <a:schemeClr val="tx1"/>
                </a:solidFill>
              </a:rPr>
              <a:t>إنّ التسويق ضروري كي يُفهَمَ في هذه الظروف، ليس فقط من قبل المنتِج والمسيِّر، بل أيضا من قبل الطالب الجزائري، لا سيما من أهل التّخصّص. فحاجة الاقتصاد إلى مسيرين أكفاء واضحةٌ، و حاجتُه، في الوقت الراهن، إلى مسيرين يفهمون التسويق هي أوضَح وأبيَن وأمسّ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lnSpcReduction="10000"/>
          </a:bodyPr>
          <a:lstStyle/>
          <a:p>
            <a:pPr algn="just" rtl="1"/>
            <a:r>
              <a:rPr lang="ar-DZ" b="1" dirty="0" smtClean="0">
                <a:solidFill>
                  <a:schemeClr val="tx1"/>
                </a:solidFill>
              </a:rPr>
              <a:t>أولا ــ أهمية التسويق</a:t>
            </a:r>
          </a:p>
          <a:p>
            <a:pPr algn="just" rtl="1"/>
            <a:r>
              <a:rPr lang="fr-FR" dirty="0" smtClean="0">
                <a:solidFill>
                  <a:schemeClr val="tx1"/>
                </a:solidFill>
              </a:rPr>
              <a:t> </a:t>
            </a:r>
            <a:r>
              <a:rPr lang="fr-FR" b="1" dirty="0" smtClean="0">
                <a:solidFill>
                  <a:schemeClr val="tx1"/>
                </a:solidFill>
              </a:rPr>
              <a:t>I</a:t>
            </a:r>
            <a:r>
              <a:rPr lang="ar-DZ" b="1" dirty="0" smtClean="0">
                <a:solidFill>
                  <a:schemeClr val="tx1"/>
                </a:solidFill>
              </a:rPr>
              <a:t> </a:t>
            </a:r>
            <a:r>
              <a:rPr lang="ar-DZ" b="1" dirty="0">
                <a:solidFill>
                  <a:schemeClr val="tx1"/>
                </a:solidFill>
              </a:rPr>
              <a:t>-</a:t>
            </a:r>
            <a:r>
              <a:rPr lang="ar-DZ" b="1" u="sng" dirty="0">
                <a:solidFill>
                  <a:schemeClr val="tx1"/>
                </a:solidFill>
              </a:rPr>
              <a:t> الأهمّية العامّة للتّسويق</a:t>
            </a:r>
            <a:r>
              <a:rPr lang="ar-DZ" dirty="0">
                <a:solidFill>
                  <a:schemeClr val="tx1"/>
                </a:solidFill>
              </a:rPr>
              <a:t> :-</a:t>
            </a:r>
            <a:endParaRPr lang="fr-FR" dirty="0">
              <a:solidFill>
                <a:schemeClr val="tx1"/>
              </a:solidFill>
            </a:endParaRPr>
          </a:p>
          <a:p>
            <a:pPr rtl="1"/>
            <a:r>
              <a:rPr lang="ar-DZ" b="1" dirty="0" smtClean="0">
                <a:solidFill>
                  <a:schemeClr val="tx1"/>
                </a:solidFill>
              </a:rPr>
              <a:t>(أهمية المبادلة)</a:t>
            </a:r>
          </a:p>
          <a:p>
            <a:pPr algn="just" rtl="1"/>
            <a:r>
              <a:rPr lang="ar-DZ" dirty="0">
                <a:solidFill>
                  <a:schemeClr val="tx1"/>
                </a:solidFill>
              </a:rPr>
              <a:t>إنّ للتّسويق، بمفهومه العام السائد لدى عامّة النّاس الذين يرونَه نشاطَ </a:t>
            </a:r>
            <a:r>
              <a:rPr lang="ar-DZ" b="1" u="sng" dirty="0">
                <a:solidFill>
                  <a:schemeClr val="tx1"/>
                </a:solidFill>
              </a:rPr>
              <a:t>بيعٍ أو توزيعٍ أو إشهارٍ أو ترويجٍ</a:t>
            </a:r>
            <a:r>
              <a:rPr lang="ar-DZ" dirty="0">
                <a:solidFill>
                  <a:schemeClr val="tx1"/>
                </a:solidFill>
              </a:rPr>
              <a:t>، أهمّيةً معتبرة في </a:t>
            </a:r>
            <a:r>
              <a:rPr lang="ar-DZ" dirty="0" smtClean="0">
                <a:solidFill>
                  <a:schemeClr val="tx1"/>
                </a:solidFill>
              </a:rPr>
              <a:t>الحياة. </a:t>
            </a:r>
            <a:r>
              <a:rPr lang="ar-DZ" dirty="0">
                <a:solidFill>
                  <a:schemeClr val="tx1"/>
                </a:solidFill>
              </a:rPr>
              <a:t>إذ دون هذه المهام لا يمكن تصوّر معنى لحياة البشر. لقد ارتبط الإنسان منذ المراحل الأولى لتطوّر نشاطه الاقتصادي </a:t>
            </a:r>
            <a:r>
              <a:rPr lang="ar-DZ" dirty="0" smtClean="0">
                <a:solidFill>
                  <a:schemeClr val="tx1"/>
                </a:solidFill>
              </a:rPr>
              <a:t>بعمليات </a:t>
            </a:r>
            <a:r>
              <a:rPr lang="ar-DZ" b="1" u="sng" dirty="0" smtClean="0">
                <a:solidFill>
                  <a:schemeClr val="tx1"/>
                </a:solidFill>
              </a:rPr>
              <a:t>التّبادل</a:t>
            </a:r>
            <a:r>
              <a:rPr lang="ar-DZ" dirty="0" smtClean="0">
                <a:solidFill>
                  <a:schemeClr val="tx1"/>
                </a:solidFill>
              </a:rPr>
              <a:t> والبيع </a:t>
            </a:r>
            <a:r>
              <a:rPr lang="ar-DZ" dirty="0">
                <a:solidFill>
                  <a:schemeClr val="tx1"/>
                </a:solidFill>
              </a:rPr>
              <a:t>و الشِّراء </a:t>
            </a:r>
            <a:r>
              <a:rPr lang="ar-DZ" dirty="0" smtClean="0">
                <a:solidFill>
                  <a:schemeClr val="tx1"/>
                </a:solidFill>
              </a:rPr>
              <a:t>والتّوزيع </a:t>
            </a:r>
            <a:r>
              <a:rPr lang="ar-DZ" dirty="0">
                <a:solidFill>
                  <a:schemeClr val="tx1"/>
                </a:solidFill>
              </a:rPr>
              <a:t>إلى درجة أصبحت معها هذه النّشاطات تشكِّل أَحَدَ المقوّمات الأساسية </a:t>
            </a:r>
            <a:r>
              <a:rPr lang="ar-DZ" dirty="0" smtClean="0">
                <a:solidFill>
                  <a:schemeClr val="tx1"/>
                </a:solidFill>
              </a:rPr>
              <a:t>لحياته. فلم يعد ممكنا تَصوُّر إنسانِ </a:t>
            </a:r>
            <a:r>
              <a:rPr lang="ar-DZ" dirty="0">
                <a:solidFill>
                  <a:schemeClr val="tx1"/>
                </a:solidFill>
              </a:rPr>
              <a:t>حيٌ يُرزق دون شراء أو تسوّق، حتّى و لو تخيّلناه يعيشُ حياةَ كفافٍ في اقتصادٍ مغلق .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10000"/>
          </a:bodyPr>
          <a:lstStyle/>
          <a:p>
            <a:pPr algn="just" rtl="1"/>
            <a:r>
              <a:rPr lang="ar-DZ" b="1" dirty="0" smtClean="0">
                <a:solidFill>
                  <a:schemeClr val="tx1"/>
                </a:solidFill>
              </a:rPr>
              <a:t>أولا ــ أهمية التسويق</a:t>
            </a:r>
          </a:p>
          <a:p>
            <a:pPr algn="just" rtl="1"/>
            <a:endParaRPr lang="ar-DZ" sz="1200" b="1" dirty="0" smtClean="0">
              <a:solidFill>
                <a:schemeClr val="tx1"/>
              </a:solidFill>
            </a:endParaRPr>
          </a:p>
          <a:p>
            <a:pPr algn="just" rtl="1"/>
            <a:r>
              <a:rPr lang="fr-FR" dirty="0">
                <a:solidFill>
                  <a:schemeClr val="tx1"/>
                </a:solidFill>
              </a:rPr>
              <a:t> </a:t>
            </a:r>
            <a:r>
              <a:rPr lang="fr-FR" b="1" dirty="0" smtClean="0">
                <a:solidFill>
                  <a:schemeClr val="tx1"/>
                </a:solidFill>
              </a:rPr>
              <a:t>V</a:t>
            </a:r>
            <a:r>
              <a:rPr lang="ar-DZ" dirty="0" smtClean="0">
                <a:solidFill>
                  <a:schemeClr val="tx1"/>
                </a:solidFill>
              </a:rPr>
              <a:t> -  </a:t>
            </a:r>
            <a:r>
              <a:rPr lang="ar-DZ" b="1" u="sng" dirty="0" smtClean="0">
                <a:solidFill>
                  <a:schemeClr val="tx1"/>
                </a:solidFill>
              </a:rPr>
              <a:t>أهمّية التّسويق في الاقتصاد الجزائري</a:t>
            </a:r>
            <a:r>
              <a:rPr lang="ar-DZ" dirty="0" smtClean="0">
                <a:solidFill>
                  <a:schemeClr val="tx1"/>
                </a:solidFill>
              </a:rPr>
              <a:t> :</a:t>
            </a:r>
            <a:endParaRPr lang="fr-FR" dirty="0" smtClean="0">
              <a:solidFill>
                <a:schemeClr val="tx1"/>
              </a:solidFill>
            </a:endParaRPr>
          </a:p>
          <a:p>
            <a:pPr algn="just" rtl="1"/>
            <a:endParaRPr lang="fr-FR" dirty="0">
              <a:solidFill>
                <a:schemeClr val="tx1"/>
              </a:solidFill>
            </a:endParaRPr>
          </a:p>
          <a:p>
            <a:pPr algn="just" rtl="1"/>
            <a:r>
              <a:rPr lang="ar-DZ" dirty="0" smtClean="0">
                <a:solidFill>
                  <a:schemeClr val="tx1"/>
                </a:solidFill>
              </a:rPr>
              <a:t>فأيّ مؤسسة اقتصادية حتّى تكون ناجحة تحتاج إلى مسيرين أكفاء يفهمون و يتبنّون التسويق لأنّ مؤسسات الأعمال جميعها ما وجدت في حقيقة الأمر سوى لخدمة الأسواق وتلبية احتياجاتها، يقول </a:t>
            </a:r>
            <a:r>
              <a:rPr lang="fr-FR" dirty="0" smtClean="0">
                <a:solidFill>
                  <a:schemeClr val="tx1"/>
                </a:solidFill>
              </a:rPr>
              <a:t> Peter Drucker</a:t>
            </a:r>
            <a:r>
              <a:rPr lang="ar-DZ" dirty="0" smtClean="0">
                <a:solidFill>
                  <a:schemeClr val="tx1"/>
                </a:solidFill>
              </a:rPr>
              <a:t> " إنّ الغاية من نشاط الأعمال هي إيجاد زبون، و الهدف هو توفير شيء ما يكون هذا الزبون مستعدا لتبادله و قوته الشرائية“. فعلى كل من المنتِج والمسيِّر، و أيضا الطالب في التخصّص، أن يدرك بأنّ أي مؤسسة في الأصل ما وجدت إلا لإيجاد وخدمة السّوق ( أي الطلب أو الزبون أو المستهلك )، و ما التسويق في حقيقته إلاّ المحوَر الذي عن طريقه تتحقّق هذه الغاية .</a:t>
            </a:r>
            <a:endParaRPr lang="fr-FR" dirty="0" smtClean="0">
              <a:solidFill>
                <a:schemeClr val="tx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lnSpcReduction="10000"/>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endParaRPr lang="fr-FR" dirty="0">
              <a:solidFill>
                <a:schemeClr val="tx1"/>
              </a:solidFill>
            </a:endParaRPr>
          </a:p>
          <a:p>
            <a:pPr algn="just" rtl="1"/>
            <a:r>
              <a:rPr lang="ar-DZ" dirty="0" smtClean="0">
                <a:solidFill>
                  <a:schemeClr val="tx1"/>
                </a:solidFill>
              </a:rPr>
              <a:t>بعد أن تأكّد مدى ارتباطنا الوثيق بالتسويق في حياتنا الخاصّة أو العامّة، وبعد ما اتَّضَّحت أهمية التسويق كأداة تقليدية فعّالة في تحقيق عملية التبادل وتوطيد الرابطة بين نشاطي الإنتاج والاستهلاك، وما لذلك من أثر في تكوين المنافع المكانية والزمانية والحيازية، وبعد أن بات بَيِّناً ما للتسويق من دورٍ مميّز في حدوث التحوّلات الراّهنة المميّزة للنشاط الدولي للأعمال، وما له من أثر إيجابي على الدول المتقدّمة والمتخلّفة على حدّ سواء، لم يبق أمامنا الآن إلاّ أن نلقي الضّوء على ماهية التسويق وحقيقته اعتمادا على ما تمّ تقريره وتأكيده حول  أهمية التّسويق ودوره.</a:t>
            </a:r>
            <a:endParaRPr lang="fr-FR" dirty="0" smtClean="0">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lnSpcReduction="10000"/>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endParaRPr lang="fr-FR" dirty="0">
              <a:solidFill>
                <a:schemeClr val="tx1"/>
              </a:solidFill>
            </a:endParaRPr>
          </a:p>
          <a:p>
            <a:pPr lvl="0" algn="just" rtl="1"/>
            <a:r>
              <a:rPr lang="ar-DZ" dirty="0" smtClean="0">
                <a:solidFill>
                  <a:schemeClr val="tx1"/>
                </a:solidFill>
              </a:rPr>
              <a:t>فلقد عُرِّفَ التَّسويق بأنّه "</a:t>
            </a:r>
            <a:r>
              <a:rPr lang="ar-DZ" b="1" dirty="0" smtClean="0">
                <a:solidFill>
                  <a:srgbClr val="FF0000"/>
                </a:solidFill>
              </a:rPr>
              <a:t>عملية</a:t>
            </a:r>
            <a:r>
              <a:rPr lang="ar-DZ" dirty="0" smtClean="0">
                <a:solidFill>
                  <a:schemeClr val="tx1"/>
                </a:solidFill>
              </a:rPr>
              <a:t> تبادل للمنافع"، كما عُرِّف بأنّه "مجموع </a:t>
            </a:r>
            <a:r>
              <a:rPr lang="ar-DZ" b="1" dirty="0" smtClean="0">
                <a:solidFill>
                  <a:srgbClr val="FF0000"/>
                </a:solidFill>
              </a:rPr>
              <a:t>العمليات</a:t>
            </a:r>
            <a:r>
              <a:rPr lang="ar-DZ" dirty="0" smtClean="0">
                <a:solidFill>
                  <a:schemeClr val="tx1"/>
                </a:solidFill>
              </a:rPr>
              <a:t> التي توجّه انسياب وتدفّق السلع والخدمات من المنتج إلى المستهلك أو المستعمل"، وعرّف أيضا بأنّه "مجموع </a:t>
            </a:r>
            <a:r>
              <a:rPr lang="ar-DZ" b="1" dirty="0" smtClean="0">
                <a:solidFill>
                  <a:srgbClr val="FF0000"/>
                </a:solidFill>
              </a:rPr>
              <a:t>العمليات</a:t>
            </a:r>
            <a:r>
              <a:rPr lang="ar-DZ" dirty="0" smtClean="0">
                <a:solidFill>
                  <a:schemeClr val="tx1"/>
                </a:solidFill>
              </a:rPr>
              <a:t> الرّامية إلى تكوين المنافع الاقتصادية على أساس الدراسات النّوعية والكلّية المنظّمة، والهادفة إلى تخطيط سياسات الإنتاج و التوزيع بغرض إشباع حاجات المستهلك بأقصى كفاية ممكنة"، كما عرّف أيضا بأنّه "نظام متكامل من </a:t>
            </a:r>
            <a:r>
              <a:rPr lang="ar-DZ" b="1" dirty="0" smtClean="0">
                <a:solidFill>
                  <a:srgbClr val="FF0000"/>
                </a:solidFill>
              </a:rPr>
              <a:t>العمليات</a:t>
            </a:r>
            <a:r>
              <a:rPr lang="ar-DZ" dirty="0" smtClean="0">
                <a:solidFill>
                  <a:schemeClr val="tx1"/>
                </a:solidFill>
              </a:rPr>
              <a:t> المتداخلة الموجّهة نحو </a:t>
            </a:r>
            <a:r>
              <a:rPr lang="ar-DZ" u="sng" dirty="0" smtClean="0">
                <a:solidFill>
                  <a:schemeClr val="tx1"/>
                </a:solidFill>
              </a:rPr>
              <a:t>تصميم</a:t>
            </a:r>
            <a:r>
              <a:rPr lang="ar-DZ" dirty="0" smtClean="0">
                <a:solidFill>
                  <a:schemeClr val="tx1"/>
                </a:solidFill>
              </a:rPr>
              <a:t>، </a:t>
            </a:r>
            <a:r>
              <a:rPr lang="ar-DZ" u="sng" dirty="0" smtClean="0">
                <a:solidFill>
                  <a:schemeClr val="tx1"/>
                </a:solidFill>
              </a:rPr>
              <a:t>تسعير</a:t>
            </a:r>
            <a:r>
              <a:rPr lang="ar-DZ" dirty="0" smtClean="0">
                <a:solidFill>
                  <a:schemeClr val="tx1"/>
                </a:solidFill>
              </a:rPr>
              <a:t>، </a:t>
            </a:r>
            <a:r>
              <a:rPr lang="ar-DZ" u="sng" dirty="0" smtClean="0">
                <a:solidFill>
                  <a:schemeClr val="tx1"/>
                </a:solidFill>
              </a:rPr>
              <a:t>ترويج</a:t>
            </a:r>
            <a:r>
              <a:rPr lang="ar-DZ" dirty="0" smtClean="0">
                <a:solidFill>
                  <a:schemeClr val="tx1"/>
                </a:solidFill>
              </a:rPr>
              <a:t>، </a:t>
            </a:r>
            <a:r>
              <a:rPr lang="ar-DZ" u="sng" dirty="0" smtClean="0">
                <a:solidFill>
                  <a:schemeClr val="tx1"/>
                </a:solidFill>
              </a:rPr>
              <a:t>وتوزيع</a:t>
            </a:r>
            <a:r>
              <a:rPr lang="ar-DZ" dirty="0" smtClean="0">
                <a:solidFill>
                  <a:schemeClr val="tx1"/>
                </a:solidFill>
              </a:rPr>
              <a:t> السلع والخدمات إلى العملاء الحاليين والمرتقبين </a:t>
            </a:r>
            <a:r>
              <a:rPr lang="ar-DZ" dirty="0" smtClean="0"/>
              <a:t>"</a:t>
            </a:r>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endParaRPr lang="fr-FR" dirty="0">
              <a:solidFill>
                <a:schemeClr val="tx1"/>
              </a:solidFill>
            </a:endParaRPr>
          </a:p>
          <a:p>
            <a:pPr algn="just" rtl="1"/>
            <a:r>
              <a:rPr lang="ar-DZ" dirty="0" smtClean="0">
                <a:solidFill>
                  <a:schemeClr val="tx1"/>
                </a:solidFill>
              </a:rPr>
              <a:t>إنّ الصياغة الجيّدة لتعريف وجيه يحدّد معنى التّسويق ويظهر حقيقته يجب أن تستند في أساسها إلى ما جاء عرضه في مجال الحديث عن أهميته . فبقدر ما أصبح للتسويق من دور مهمّ و تأثير قوي في حياة الأفراد و المؤسسات و المجتمعات، بقدر ما ينبغي أن يخصّه تعريف دقيق يشمله و يستوعب مختلف أبعاده.</a:t>
            </a: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lnSpcReduction="10000"/>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endParaRPr lang="fr-FR" dirty="0">
              <a:solidFill>
                <a:schemeClr val="tx1"/>
              </a:solidFill>
            </a:endParaRPr>
          </a:p>
          <a:p>
            <a:pPr algn="just" rtl="1"/>
            <a:r>
              <a:rPr lang="ar-DZ" dirty="0" smtClean="0">
                <a:solidFill>
                  <a:schemeClr val="tx1"/>
                </a:solidFill>
              </a:rPr>
              <a:t>إنّ التسويق أشمل من أن يكون نشاطا مجرّدا، كذلك النشاط الذي يضمن توجيه تدفّق وانسياب السلع والخدمات من المنتج إلى المستهلك، كما أنّه أوسع من أن يكون عملية مفصولة كتلك العملية التي تحقّق تبادل المنافع والقيم بين المتعاملين، كما أنّه أهمّ من أن يكون عبارة عن مجموعة عمليات ووظائف معزولة مشتّتة، كعملية التوزيع أو البيع أو الترويج ....</a:t>
            </a:r>
            <a:endParaRPr lang="fr-FR" dirty="0" smtClean="0">
              <a:solidFill>
                <a:schemeClr val="tx1"/>
              </a:solidFill>
            </a:endParaRPr>
          </a:p>
          <a:p>
            <a:pPr rtl="1"/>
            <a:r>
              <a:rPr lang="ar-DZ" b="1" dirty="0" smtClean="0">
                <a:solidFill>
                  <a:srgbClr val="FF0000"/>
                </a:solidFill>
              </a:rPr>
              <a:t>إنّ التسويق قبل أن يكون مجموعة أنشطة و وظائف و عمليات متكاملة و مرتبطة و متناسقة، كما ورد في التعريف الأخير، هو في حقيقته فلسفـة .</a:t>
            </a:r>
            <a:endParaRPr lang="fr-FR" b="1" dirty="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endParaRPr lang="fr-FR" dirty="0">
              <a:solidFill>
                <a:schemeClr val="tx1"/>
              </a:solidFill>
            </a:endParaRPr>
          </a:p>
          <a:p>
            <a:pPr rtl="1"/>
            <a:r>
              <a:rPr lang="ar-DZ" b="1" dirty="0" smtClean="0">
                <a:solidFill>
                  <a:srgbClr val="FF0000"/>
                </a:solidFill>
              </a:rPr>
              <a:t>إنّ التسويق هو فلسفة الأعمال</a:t>
            </a:r>
          </a:p>
          <a:p>
            <a:pPr rtl="1"/>
            <a:r>
              <a:rPr lang="ar-DZ" b="1" dirty="0" smtClean="0">
                <a:solidFill>
                  <a:srgbClr val="FF0000"/>
                </a:solidFill>
              </a:rPr>
              <a:t> "</a:t>
            </a:r>
            <a:r>
              <a:rPr lang="fr-FR" b="1" dirty="0" err="1" smtClean="0">
                <a:solidFill>
                  <a:srgbClr val="FF0000"/>
                </a:solidFill>
              </a:rPr>
              <a:t>Philosophy</a:t>
            </a:r>
            <a:r>
              <a:rPr lang="fr-FR" b="1" dirty="0" smtClean="0">
                <a:solidFill>
                  <a:srgbClr val="FF0000"/>
                </a:solidFill>
              </a:rPr>
              <a:t> of Business</a:t>
            </a:r>
            <a:r>
              <a:rPr lang="ar-DZ" b="1" dirty="0" smtClean="0">
                <a:solidFill>
                  <a:srgbClr val="FF0000"/>
                </a:solidFill>
              </a:rPr>
              <a:t>”</a:t>
            </a:r>
          </a:p>
          <a:p>
            <a:pPr rtl="1"/>
            <a:r>
              <a:rPr lang="ar-DZ" b="1" dirty="0" smtClean="0">
                <a:solidFill>
                  <a:srgbClr val="FF0000"/>
                </a:solidFill>
              </a:rPr>
              <a:t> التي أصبحت توجّه مختلف أنشطة الأعمال الحديثة و تحكم سيرورتها.</a:t>
            </a:r>
            <a:r>
              <a:rPr lang="ar-DZ" dirty="0" smtClean="0"/>
              <a:t>  </a:t>
            </a:r>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r>
              <a:rPr lang="ar-DZ" b="1" dirty="0" smtClean="0">
                <a:solidFill>
                  <a:schemeClr val="tx1"/>
                </a:solidFill>
              </a:rPr>
              <a:t>1ــ </a:t>
            </a:r>
            <a:r>
              <a:rPr lang="ar-DZ" b="1" u="sng" dirty="0" smtClean="0">
                <a:solidFill>
                  <a:schemeClr val="tx1"/>
                </a:solidFill>
              </a:rPr>
              <a:t>التسويق فلسفة أعمال( الفلسفة التسويقية، المفهوم التّسويقي)</a:t>
            </a:r>
            <a:r>
              <a:rPr lang="ar-DZ" u="sng" dirty="0" smtClean="0">
                <a:solidFill>
                  <a:schemeClr val="tx1"/>
                </a:solidFill>
              </a:rPr>
              <a:t> </a:t>
            </a:r>
            <a:endParaRPr lang="fr-FR" u="sng" dirty="0" smtClean="0">
              <a:solidFill>
                <a:schemeClr val="tx1"/>
              </a:solidFill>
            </a:endParaRPr>
          </a:p>
          <a:p>
            <a:pPr algn="just" rtl="1"/>
            <a:endParaRPr lang="fr-FR" u="sng" dirty="0" smtClean="0">
              <a:solidFill>
                <a:schemeClr val="tx1"/>
              </a:solidFill>
            </a:endParaRPr>
          </a:p>
          <a:p>
            <a:pPr rtl="1"/>
            <a:r>
              <a:rPr lang="fr-FR" sz="3600" b="1" dirty="0" smtClean="0">
                <a:solidFill>
                  <a:srgbClr val="FF0000"/>
                </a:solidFill>
              </a:rPr>
              <a:t>THE MARKETING PHYLOSOPHY</a:t>
            </a:r>
          </a:p>
          <a:p>
            <a:pPr rtl="1"/>
            <a:r>
              <a:rPr lang="fr-FR" sz="3600" b="1" dirty="0" smtClean="0">
                <a:solidFill>
                  <a:srgbClr val="FF0000"/>
                </a:solidFill>
              </a:rPr>
              <a:t>=</a:t>
            </a:r>
          </a:p>
          <a:p>
            <a:pPr rtl="1"/>
            <a:r>
              <a:rPr lang="fr-FR" sz="3600" b="1" dirty="0" smtClean="0">
                <a:solidFill>
                  <a:srgbClr val="FF0000"/>
                </a:solidFill>
              </a:rPr>
              <a:t>THE MARKETING CONCEPT</a:t>
            </a:r>
            <a:endParaRPr lang="fr-FR" sz="3600" b="1" dirty="0">
              <a:solidFill>
                <a:srgbClr val="FF000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r>
              <a:rPr lang="ar-DZ" b="1" dirty="0" smtClean="0">
                <a:solidFill>
                  <a:schemeClr val="tx1"/>
                </a:solidFill>
              </a:rPr>
              <a:t>1ــ </a:t>
            </a:r>
            <a:r>
              <a:rPr lang="ar-DZ" b="1" u="sng" dirty="0" smtClean="0">
                <a:solidFill>
                  <a:schemeClr val="tx1"/>
                </a:solidFill>
              </a:rPr>
              <a:t>التسويق فلسفة أعمال( الفلسفة التسويقية، المفهوم التّسويقي)</a:t>
            </a:r>
            <a:r>
              <a:rPr lang="ar-DZ" u="sng" dirty="0" smtClean="0">
                <a:solidFill>
                  <a:schemeClr val="tx1"/>
                </a:solidFill>
              </a:rPr>
              <a:t> </a:t>
            </a:r>
            <a:endParaRPr lang="fr-FR" dirty="0">
              <a:solidFill>
                <a:schemeClr val="tx1"/>
              </a:solidFill>
            </a:endParaRPr>
          </a:p>
          <a:p>
            <a:pPr algn="just" rtl="1"/>
            <a:r>
              <a:rPr lang="ar-DZ" dirty="0" smtClean="0">
                <a:solidFill>
                  <a:schemeClr val="tx1"/>
                </a:solidFill>
              </a:rPr>
              <a:t>يعرّف التسويق بأنّه حالة فكر، وجهة تصوّر، قناعة، أو فلسفة، تقوم على اعتقاد جازم بأنّ المستهلك، أو الطلب، أو السّوق عموما، هو دافع نشوء ووجود نشاط الأعمال "</a:t>
            </a:r>
            <a:r>
              <a:rPr lang="fr-FR" dirty="0" smtClean="0">
                <a:solidFill>
                  <a:schemeClr val="tx1"/>
                </a:solidFill>
              </a:rPr>
              <a:t>The Business</a:t>
            </a:r>
            <a:r>
              <a:rPr lang="ar-DZ" dirty="0" smtClean="0">
                <a:solidFill>
                  <a:schemeClr val="tx1"/>
                </a:solidFill>
              </a:rPr>
              <a:t>"، وهو سرّ بقائه، وهو سبب استمراره و دوامه. فالنّجاح أو الفشل في أداء نشاط الأعمال (النّشاط الاقتصادي)، مرهون بمدى تفهّم القائمين عليه لرغبات واحتياجات طلب السوق، وبمدى استعدادهم وقدرتهم على تلبيتها وإشباعها والسعي إلى خدمتها.</a:t>
            </a:r>
            <a:endParaRPr lang="fr-FR" dirty="0">
              <a:solidFill>
                <a:schemeClr val="tx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r>
              <a:rPr lang="ar-DZ" b="1" dirty="0" smtClean="0">
                <a:solidFill>
                  <a:schemeClr val="tx1"/>
                </a:solidFill>
              </a:rPr>
              <a:t>1ــ </a:t>
            </a:r>
            <a:r>
              <a:rPr lang="ar-DZ" b="1" u="sng" dirty="0" smtClean="0">
                <a:solidFill>
                  <a:schemeClr val="tx1"/>
                </a:solidFill>
              </a:rPr>
              <a:t>التسويق فلسفة أعمال( الفلسفة التسويقية، المفهوم التّسويقي)</a:t>
            </a:r>
            <a:r>
              <a:rPr lang="ar-DZ" u="sng" dirty="0" smtClean="0">
                <a:solidFill>
                  <a:schemeClr val="tx1"/>
                </a:solidFill>
              </a:rPr>
              <a:t> </a:t>
            </a:r>
            <a:endParaRPr lang="fr-FR" dirty="0">
              <a:solidFill>
                <a:schemeClr val="tx1"/>
              </a:solidFill>
            </a:endParaRPr>
          </a:p>
          <a:p>
            <a:pPr algn="just" rtl="1"/>
            <a:endParaRPr lang="ar-DZ" b="1" dirty="0" smtClean="0">
              <a:solidFill>
                <a:schemeClr val="tx1"/>
              </a:solidFill>
            </a:endParaRPr>
          </a:p>
          <a:p>
            <a:pPr algn="just" rtl="1"/>
            <a:r>
              <a:rPr lang="ar-DZ" b="1" dirty="0" smtClean="0">
                <a:solidFill>
                  <a:srgbClr val="FF0000"/>
                </a:solidFill>
              </a:rPr>
              <a:t>والتّسويق بذلك هو فلسفة أعمال تقوم على إدراك احتياجات ورغبات طلب السّوق أوّلا، ثمّ تعبئة الجهود والإمكانيات وتهيئتها وتوجيهها نحو تلبية تلك الرّغبات وإشباع تلك الاحتياجات بكفاءة وفعالية تفوق كفاءة وفعالية المنافسين .</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r>
              <a:rPr lang="ar-DZ" b="1" dirty="0" smtClean="0">
                <a:solidFill>
                  <a:schemeClr val="tx1"/>
                </a:solidFill>
              </a:rPr>
              <a:t>1ــ </a:t>
            </a:r>
            <a:r>
              <a:rPr lang="ar-DZ" b="1" u="sng" dirty="0" smtClean="0">
                <a:solidFill>
                  <a:schemeClr val="tx1"/>
                </a:solidFill>
              </a:rPr>
              <a:t>التسويق فلسفة أعمال( الفلسفة التسويقية، المفهوم التّسويقي)</a:t>
            </a:r>
            <a:r>
              <a:rPr lang="ar-DZ" u="sng" dirty="0" smtClean="0">
                <a:solidFill>
                  <a:schemeClr val="tx1"/>
                </a:solidFill>
              </a:rPr>
              <a:t> </a:t>
            </a:r>
            <a:endParaRPr lang="fr-FR" dirty="0">
              <a:solidFill>
                <a:schemeClr val="tx1"/>
              </a:solidFill>
            </a:endParaRPr>
          </a:p>
          <a:p>
            <a:pPr algn="just" rtl="1"/>
            <a:endParaRPr lang="ar-DZ" b="1" dirty="0" smtClean="0">
              <a:solidFill>
                <a:schemeClr val="tx1"/>
              </a:solidFill>
            </a:endParaRPr>
          </a:p>
          <a:p>
            <a:pPr algn="just" rtl="1"/>
            <a:r>
              <a:rPr lang="ar-DZ" b="1" dirty="0" smtClean="0">
                <a:solidFill>
                  <a:srgbClr val="FF0000"/>
                </a:solidFill>
              </a:rPr>
              <a:t>و التّسويق  بهذا المعنى هو فلسفة أعمال ترتكز على قناعةِ جعلِ نشاط الأعمال يدور حول خدمة الطلب والحرص على كسب رضاه وثقته و الظفر بولائه ووفائه، لضمان عدم تحوّلّه إلى المنافسة، ومن ثمّة ضمان بقاء النّشاط و استمراره . </a:t>
            </a:r>
            <a:endParaRPr lang="fr-FR" b="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II</a:t>
            </a:r>
            <a:r>
              <a:rPr lang="ar-DZ" b="1" dirty="0">
                <a:solidFill>
                  <a:schemeClr val="tx1"/>
                </a:solidFill>
              </a:rPr>
              <a:t> - </a:t>
            </a:r>
            <a:r>
              <a:rPr lang="ar-DZ" b="1" u="sng" dirty="0">
                <a:solidFill>
                  <a:schemeClr val="tx1"/>
                </a:solidFill>
              </a:rPr>
              <a:t>الأهميّة التقليدية للتّسويق</a:t>
            </a:r>
            <a:r>
              <a:rPr lang="ar-DZ" dirty="0">
                <a:solidFill>
                  <a:schemeClr val="tx1"/>
                </a:solidFill>
              </a:rPr>
              <a:t> :-</a:t>
            </a:r>
            <a:endParaRPr lang="fr-FR" dirty="0">
              <a:solidFill>
                <a:schemeClr val="tx1"/>
              </a:solidFill>
            </a:endParaRPr>
          </a:p>
          <a:p>
            <a:pPr algn="just" rtl="1"/>
            <a:r>
              <a:rPr lang="ar-DZ" dirty="0">
                <a:solidFill>
                  <a:schemeClr val="tx1"/>
                </a:solidFill>
              </a:rPr>
              <a:t> </a:t>
            </a:r>
            <a:endParaRPr lang="fr-FR" dirty="0">
              <a:solidFill>
                <a:schemeClr val="tx1"/>
              </a:solidFill>
            </a:endParaRPr>
          </a:p>
          <a:p>
            <a:pPr algn="just" rtl="1"/>
            <a:r>
              <a:rPr lang="ar-DZ" dirty="0">
                <a:solidFill>
                  <a:schemeClr val="tx1"/>
                </a:solidFill>
              </a:rPr>
              <a:t>إنّ أهمّيّة التّسويق من حيث بعده التّقليدي، أو أهمّيته على مستوى المؤسّسة الاقتصادية التي تدمج التّسويق كنشاط ثانوي متمّمٍ لعملية </a:t>
            </a:r>
            <a:r>
              <a:rPr lang="ar-DZ" dirty="0" smtClean="0">
                <a:solidFill>
                  <a:schemeClr val="tx1"/>
                </a:solidFill>
              </a:rPr>
              <a:t>الإنتاج </a:t>
            </a:r>
            <a:r>
              <a:rPr lang="ar-DZ" dirty="0">
                <a:solidFill>
                  <a:schemeClr val="tx1"/>
                </a:solidFill>
              </a:rPr>
              <a:t>الأوّليّة، يمكن عرضها من خلال نقاط </a:t>
            </a:r>
            <a:r>
              <a:rPr lang="ar-DZ" dirty="0" smtClean="0">
                <a:solidFill>
                  <a:schemeClr val="tx1"/>
                </a:solidFill>
              </a:rPr>
              <a:t>أساسية </a:t>
            </a:r>
            <a:r>
              <a:rPr lang="ar-DZ" dirty="0">
                <a:solidFill>
                  <a:schemeClr val="tx1"/>
                </a:solidFill>
              </a:rPr>
              <a:t>أربعة </a:t>
            </a:r>
            <a:r>
              <a:rPr lang="ar-DZ" dirty="0" smtClean="0">
                <a:solidFill>
                  <a:schemeClr val="tx1"/>
                </a:solidFill>
              </a:rPr>
              <a:t>:-</a:t>
            </a: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r>
              <a:rPr lang="ar-DZ" b="1" dirty="0" smtClean="0">
                <a:solidFill>
                  <a:schemeClr val="tx1"/>
                </a:solidFill>
              </a:rPr>
              <a:t>1ــ </a:t>
            </a:r>
            <a:r>
              <a:rPr lang="ar-DZ" b="1" u="sng" dirty="0" smtClean="0">
                <a:solidFill>
                  <a:schemeClr val="tx1"/>
                </a:solidFill>
              </a:rPr>
              <a:t>التسويق فلسفة أعمال( الفلسفة التسويقية، المفهوم التّسويقي)</a:t>
            </a:r>
            <a:r>
              <a:rPr lang="ar-DZ" u="sng" dirty="0" smtClean="0">
                <a:solidFill>
                  <a:schemeClr val="tx1"/>
                </a:solidFill>
              </a:rPr>
              <a:t> </a:t>
            </a:r>
            <a:endParaRPr lang="fr-FR" dirty="0">
              <a:solidFill>
                <a:schemeClr val="tx1"/>
              </a:solidFill>
            </a:endParaRPr>
          </a:p>
          <a:p>
            <a:pPr algn="just" rtl="1"/>
            <a:endParaRPr lang="ar-DZ" b="1" dirty="0" smtClean="0">
              <a:solidFill>
                <a:schemeClr val="tx1"/>
              </a:solidFill>
            </a:endParaRPr>
          </a:p>
          <a:p>
            <a:pPr algn="just" rtl="1"/>
            <a:r>
              <a:rPr lang="ar-DZ" dirty="0" smtClean="0">
                <a:solidFill>
                  <a:schemeClr val="tx1"/>
                </a:solidFill>
              </a:rPr>
              <a:t>والتسويق بهذا البعد الفلسفي يتّفق وأهميته الخاصّة المشار إليها سابقا. فهو أداة فعّالة، ليس فقط في حصول التوجّهات الحالية نحو اقتصاد السوق، وإنّما أيضا كآلية أساسية ومهمّة أصبحت تُستخدم في إطار اقتصاد السوق من أجل البقاء والنمو والاستمرارية .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10000"/>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r>
              <a:rPr lang="ar-DZ" b="1" dirty="0" smtClean="0">
                <a:solidFill>
                  <a:schemeClr val="tx1"/>
                </a:solidFill>
              </a:rPr>
              <a:t>1ــ </a:t>
            </a:r>
            <a:r>
              <a:rPr lang="ar-DZ" b="1" u="sng" dirty="0" smtClean="0">
                <a:solidFill>
                  <a:schemeClr val="tx1"/>
                </a:solidFill>
              </a:rPr>
              <a:t>التسويق فلسفة أعمال( الفلسفة التسويقية، المفهوم التّسويقي)</a:t>
            </a:r>
            <a:r>
              <a:rPr lang="ar-DZ" u="sng" dirty="0" smtClean="0">
                <a:solidFill>
                  <a:schemeClr val="tx1"/>
                </a:solidFill>
              </a:rPr>
              <a:t> </a:t>
            </a:r>
            <a:endParaRPr lang="fr-FR" dirty="0">
              <a:solidFill>
                <a:schemeClr val="tx1"/>
              </a:solidFill>
            </a:endParaRPr>
          </a:p>
          <a:p>
            <a:pPr algn="just" rtl="1"/>
            <a:endParaRPr lang="ar-DZ" b="1" dirty="0" smtClean="0">
              <a:solidFill>
                <a:schemeClr val="tx1"/>
              </a:solidFill>
            </a:endParaRPr>
          </a:p>
          <a:p>
            <a:pPr algn="just" rtl="1">
              <a:buFont typeface="Wingdings" pitchFamily="2" charset="2"/>
              <a:buChar char="q"/>
            </a:pPr>
            <a:r>
              <a:rPr lang="ar-DZ" dirty="0" smtClean="0">
                <a:solidFill>
                  <a:schemeClr val="tx1"/>
                </a:solidFill>
              </a:rPr>
              <a:t>	فوقوع مؤسّسات الأعمال الأمريكية في الخطأ التّسويقي الأكبر لم يكن ليقع لولا إهمال هذه المؤسّسات، بفعل تأثير نجاحاتها المكتسبة، لرغبات و احتياجات طلب السوق . </a:t>
            </a:r>
          </a:p>
          <a:p>
            <a:pPr algn="just" rtl="1">
              <a:buFont typeface="Wingdings" pitchFamily="2" charset="2"/>
              <a:buChar char="q"/>
            </a:pPr>
            <a:r>
              <a:rPr lang="ar-DZ" dirty="0" smtClean="0">
                <a:solidFill>
                  <a:schemeClr val="tx1"/>
                </a:solidFill>
              </a:rPr>
              <a:t>	كما أنّ دول أوربا الشرقية، ثمّ بعدها جمهوريات الاتّحاد السوفييتي، لم تكن لتتحوّل تباعا نحو اقتصاد السوق لو لم تُدفَع، بتأثير من منظّري الاقتصاد الحر بحثا عن تحقيق الرفاهية، إلى الاهتمام بالأسواق، و الانطلاق في وضع البرامج ورسم الخطط منها، والسعي إلى خدمة الطلب و تلبية احتياجاته، و تحرير القطاع الخاص ليساهم في ذلك.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10000"/>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r>
              <a:rPr lang="ar-DZ" b="1" dirty="0" smtClean="0">
                <a:solidFill>
                  <a:schemeClr val="tx1"/>
                </a:solidFill>
              </a:rPr>
              <a:t>1ــ </a:t>
            </a:r>
            <a:r>
              <a:rPr lang="ar-DZ" b="1" u="sng" dirty="0" smtClean="0">
                <a:solidFill>
                  <a:schemeClr val="tx1"/>
                </a:solidFill>
              </a:rPr>
              <a:t>التسويق فلسفة أعمال (الفلسفة التسويقية، المفهوم التّسويقي)</a:t>
            </a:r>
            <a:r>
              <a:rPr lang="ar-DZ" u="sng" dirty="0" smtClean="0">
                <a:solidFill>
                  <a:schemeClr val="tx1"/>
                </a:solidFill>
              </a:rPr>
              <a:t> </a:t>
            </a:r>
            <a:endParaRPr lang="fr-FR" dirty="0">
              <a:solidFill>
                <a:schemeClr val="tx1"/>
              </a:solidFill>
            </a:endParaRPr>
          </a:p>
          <a:p>
            <a:pPr algn="just" rtl="1"/>
            <a:endParaRPr lang="ar-DZ" b="1" dirty="0" smtClean="0">
              <a:solidFill>
                <a:schemeClr val="tx1"/>
              </a:solidFill>
            </a:endParaRPr>
          </a:p>
          <a:p>
            <a:pPr algn="just" rtl="1"/>
            <a:r>
              <a:rPr lang="ar-DZ" dirty="0" smtClean="0">
                <a:solidFill>
                  <a:schemeClr val="tx1"/>
                </a:solidFill>
              </a:rPr>
              <a:t>	</a:t>
            </a:r>
            <a:r>
              <a:rPr lang="ar-DZ" b="1" dirty="0" smtClean="0">
                <a:solidFill>
                  <a:schemeClr val="tx1"/>
                </a:solidFill>
              </a:rPr>
              <a:t>فكل من الأهمية الخاصّة للتسويق والبعد الفلسفي له ينطلق من أساس واحد، ويستند إلى ركيزة واحدة، ألا وهي السّوق. فالسوق هي المنطلق، والسوق هي الركيزة. فسبب وجود نشاط الأعمال، حسب الفلسفة التسويقية، هو السوق، و السّبب في بقاء نشاط الأعمال وفي استمراره، حسب الفلسفة التسويقية أيضا، يبقى السوق، وطالما أنّ الأمر كذلك، وجب على مؤسسات الأعمال جميعها ألاّ تنسى، أو تغفل في لحظة من لحظات عمرها خدمة طلب السوق وإشباع حاجاته وتلبية رغباته بأقصى كفاءة وفعالية ممكنة، لا تترك معها فرصة ولا حظاّ للمنافسة.</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r>
              <a:rPr lang="ar-DZ" b="1" dirty="0" smtClean="0">
                <a:solidFill>
                  <a:schemeClr val="tx1"/>
                </a:solidFill>
              </a:rPr>
              <a:t>2ــ </a:t>
            </a:r>
            <a:r>
              <a:rPr lang="ar-DZ" b="1" u="sng" dirty="0" smtClean="0">
                <a:solidFill>
                  <a:schemeClr val="tx1"/>
                </a:solidFill>
              </a:rPr>
              <a:t>التّسويق </a:t>
            </a:r>
            <a:r>
              <a:rPr lang="ar-DZ" b="1" u="sng" dirty="0" smtClean="0">
                <a:solidFill>
                  <a:srgbClr val="FF0000"/>
                </a:solidFill>
              </a:rPr>
              <a:t>عمليات</a:t>
            </a:r>
            <a:r>
              <a:rPr lang="ar-DZ" b="1" u="sng" dirty="0" smtClean="0">
                <a:solidFill>
                  <a:schemeClr val="tx1"/>
                </a:solidFill>
              </a:rPr>
              <a:t>، تقنيات، نشاطات ووظائف</a:t>
            </a:r>
            <a:endParaRPr lang="fr-FR" dirty="0" smtClean="0">
              <a:solidFill>
                <a:schemeClr val="tx1"/>
              </a:solidFill>
            </a:endParaRPr>
          </a:p>
          <a:p>
            <a:pPr algn="just" rtl="1"/>
            <a:endParaRPr lang="ar-DZ" dirty="0" smtClean="0">
              <a:solidFill>
                <a:schemeClr val="tx1"/>
              </a:solidFill>
            </a:endParaRPr>
          </a:p>
          <a:p>
            <a:pPr algn="just" rtl="1"/>
            <a:r>
              <a:rPr lang="ar-DZ" dirty="0" smtClean="0">
                <a:solidFill>
                  <a:schemeClr val="tx1"/>
                </a:solidFill>
              </a:rPr>
              <a:t>كلمة "</a:t>
            </a:r>
            <a:r>
              <a:rPr lang="ar-DZ" b="1" dirty="0" smtClean="0">
                <a:solidFill>
                  <a:schemeClr val="tx1"/>
                </a:solidFill>
              </a:rPr>
              <a:t>تسويق</a:t>
            </a:r>
            <a:r>
              <a:rPr lang="ar-DZ" dirty="0" smtClean="0">
                <a:solidFill>
                  <a:schemeClr val="tx1"/>
                </a:solidFill>
              </a:rPr>
              <a:t>" مشتقّة من مصدر أصلي هو "</a:t>
            </a:r>
            <a:r>
              <a:rPr lang="ar-DZ" b="1" dirty="0" smtClean="0">
                <a:solidFill>
                  <a:schemeClr val="tx1"/>
                </a:solidFill>
              </a:rPr>
              <a:t>السّوق</a:t>
            </a:r>
            <a:r>
              <a:rPr lang="ar-DZ" dirty="0" smtClean="0">
                <a:solidFill>
                  <a:schemeClr val="tx1"/>
                </a:solidFill>
              </a:rPr>
              <a:t>"، و هي على غرار مرادفتها باللّغة الإنجليزية المترجمة منها، "</a:t>
            </a:r>
            <a:r>
              <a:rPr lang="fr-FR" b="1" dirty="0" smtClean="0">
                <a:solidFill>
                  <a:schemeClr val="tx1"/>
                </a:solidFill>
              </a:rPr>
              <a:t>Marketing</a:t>
            </a:r>
            <a:r>
              <a:rPr lang="ar-DZ" dirty="0" smtClean="0">
                <a:solidFill>
                  <a:schemeClr val="tx1"/>
                </a:solidFill>
              </a:rPr>
              <a:t>"، مشتقّة من المصدر الأصلي "</a:t>
            </a:r>
            <a:r>
              <a:rPr lang="fr-FR" b="1" dirty="0" smtClean="0">
                <a:solidFill>
                  <a:schemeClr val="tx1"/>
                </a:solidFill>
              </a:rPr>
              <a:t>Market</a:t>
            </a:r>
            <a:r>
              <a:rPr lang="ar-DZ" dirty="0" smtClean="0">
                <a:solidFill>
                  <a:schemeClr val="tx1"/>
                </a:solidFill>
              </a:rPr>
              <a:t>"، حيث أنّه، وفي اللّغتين أصل الكلمة واحد هو </a:t>
            </a:r>
            <a:r>
              <a:rPr lang="ar-DZ" b="1" dirty="0" smtClean="0">
                <a:solidFill>
                  <a:schemeClr val="tx1"/>
                </a:solidFill>
              </a:rPr>
              <a:t>السّوق</a:t>
            </a:r>
            <a:r>
              <a:rPr lang="ar-DZ" dirty="0" smtClean="0">
                <a:solidFill>
                  <a:schemeClr val="tx1"/>
                </a:solidFill>
              </a:rPr>
              <a:t> أو </a:t>
            </a:r>
            <a:r>
              <a:rPr lang="fr-FR" b="1" dirty="0" smtClean="0">
                <a:solidFill>
                  <a:schemeClr val="tx1"/>
                </a:solidFill>
              </a:rPr>
              <a:t>The</a:t>
            </a:r>
            <a:r>
              <a:rPr lang="fr-FR" dirty="0" smtClean="0">
                <a:solidFill>
                  <a:schemeClr val="tx1"/>
                </a:solidFill>
              </a:rPr>
              <a:t> </a:t>
            </a:r>
            <a:r>
              <a:rPr lang="fr-FR" b="1" dirty="0" smtClean="0">
                <a:solidFill>
                  <a:schemeClr val="tx1"/>
                </a:solidFill>
              </a:rPr>
              <a:t>Market</a:t>
            </a:r>
            <a:r>
              <a:rPr lang="ar-DZ" dirty="0" smtClean="0">
                <a:solidFill>
                  <a:schemeClr val="tx1"/>
                </a:solidFill>
              </a:rPr>
              <a:t> . </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10000"/>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r>
              <a:rPr lang="ar-DZ" b="1" dirty="0" smtClean="0">
                <a:solidFill>
                  <a:schemeClr val="tx1"/>
                </a:solidFill>
              </a:rPr>
              <a:t>2ــ </a:t>
            </a:r>
            <a:r>
              <a:rPr lang="ar-DZ" b="1" u="sng" dirty="0" smtClean="0">
                <a:solidFill>
                  <a:schemeClr val="tx1"/>
                </a:solidFill>
              </a:rPr>
              <a:t>التّسويق </a:t>
            </a:r>
            <a:r>
              <a:rPr lang="ar-DZ" b="1" u="sng" dirty="0" smtClean="0">
                <a:solidFill>
                  <a:srgbClr val="FF0000"/>
                </a:solidFill>
              </a:rPr>
              <a:t>عمليات</a:t>
            </a:r>
            <a:r>
              <a:rPr lang="ar-DZ" b="1" u="sng" dirty="0" smtClean="0">
                <a:solidFill>
                  <a:schemeClr val="tx1"/>
                </a:solidFill>
              </a:rPr>
              <a:t>، تقنيات، نشاطات ووظائف</a:t>
            </a:r>
            <a:endParaRPr lang="fr-FR" dirty="0" smtClean="0">
              <a:solidFill>
                <a:schemeClr val="tx1"/>
              </a:solidFill>
            </a:endParaRPr>
          </a:p>
          <a:p>
            <a:pPr algn="just" rtl="1"/>
            <a:endParaRPr lang="ar-DZ" dirty="0" smtClean="0">
              <a:solidFill>
                <a:schemeClr val="tx1"/>
              </a:solidFill>
            </a:endParaRPr>
          </a:p>
          <a:p>
            <a:pPr algn="just" rtl="1"/>
            <a:r>
              <a:rPr lang="ar-DZ" dirty="0" smtClean="0">
                <a:solidFill>
                  <a:schemeClr val="tx1"/>
                </a:solidFill>
              </a:rPr>
              <a:t>ويفيد هذا التّقابل اللّغوي في تحديد معنى التّسويق </a:t>
            </a:r>
            <a:r>
              <a:rPr lang="ar-DZ" b="1" u="sng" dirty="0" smtClean="0">
                <a:solidFill>
                  <a:srgbClr val="FF0000"/>
                </a:solidFill>
              </a:rPr>
              <a:t>عمليا</a:t>
            </a:r>
            <a:r>
              <a:rPr lang="ar-DZ" dirty="0" smtClean="0">
                <a:solidFill>
                  <a:schemeClr val="tx1"/>
                </a:solidFill>
              </a:rPr>
              <a:t> بعدما تمّ توضيح معناه </a:t>
            </a:r>
            <a:r>
              <a:rPr lang="ar-DZ" b="1" u="sng" dirty="0" smtClean="0">
                <a:solidFill>
                  <a:srgbClr val="FF0000"/>
                </a:solidFill>
              </a:rPr>
              <a:t>فلسفيا</a:t>
            </a:r>
            <a:r>
              <a:rPr lang="ar-DZ" dirty="0" smtClean="0">
                <a:solidFill>
                  <a:schemeClr val="tx1"/>
                </a:solidFill>
              </a:rPr>
              <a:t>؛ حيث، وطالما أنّ مصدر المصطلح هو السّوق، وبحكم أنّ مفهومه الفلسفي يدور حول تفهّم وتقدير والاستجابة لطلب السّوق، فإنّ معناه العملي يدور أيضا حول السوق ويُفهَم أيضا من خلاله.</a:t>
            </a:r>
            <a:endParaRPr lang="fr-FR" dirty="0" smtClean="0">
              <a:solidFill>
                <a:schemeClr val="tx1"/>
              </a:solidFill>
            </a:endParaRPr>
          </a:p>
          <a:p>
            <a:pPr algn="just" rtl="1"/>
            <a:r>
              <a:rPr lang="ar-DZ" dirty="0" smtClean="0">
                <a:solidFill>
                  <a:schemeClr val="tx1"/>
                </a:solidFill>
              </a:rPr>
              <a:t>فالتّسويق </a:t>
            </a:r>
            <a:r>
              <a:rPr lang="ar-DZ" b="1" u="sng" dirty="0" smtClean="0">
                <a:solidFill>
                  <a:srgbClr val="FF0000"/>
                </a:solidFill>
              </a:rPr>
              <a:t>عمليّا</a:t>
            </a:r>
            <a:r>
              <a:rPr lang="ar-DZ" dirty="0" smtClean="0">
                <a:solidFill>
                  <a:schemeClr val="tx1"/>
                </a:solidFill>
              </a:rPr>
              <a:t>، ما هو إلاّ عبارة عن مجموع نشاطات المؤسّسة ومهامها ووظائفها المنجزة بكيفية مستمرة ومتّصلة وغير متقطّعة - </a:t>
            </a:r>
            <a:r>
              <a:rPr lang="ar-DZ" dirty="0" smtClean="0">
                <a:solidFill>
                  <a:srgbClr val="FF0000"/>
                </a:solidFill>
              </a:rPr>
              <a:t>اعتبارا للاّحقة </a:t>
            </a:r>
            <a:r>
              <a:rPr lang="ar-DZ" b="1" dirty="0" smtClean="0">
                <a:solidFill>
                  <a:srgbClr val="FF0000"/>
                </a:solidFill>
              </a:rPr>
              <a:t>"</a:t>
            </a:r>
            <a:r>
              <a:rPr lang="fr-FR" b="1" dirty="0" err="1" smtClean="0">
                <a:solidFill>
                  <a:srgbClr val="FF0000"/>
                </a:solidFill>
              </a:rPr>
              <a:t>ing</a:t>
            </a:r>
            <a:r>
              <a:rPr lang="ar-DZ" b="1" dirty="0" smtClean="0">
                <a:solidFill>
                  <a:srgbClr val="FF0000"/>
                </a:solidFill>
              </a:rPr>
              <a:t>"</a:t>
            </a:r>
            <a:r>
              <a:rPr lang="ar-DZ" dirty="0" smtClean="0">
                <a:solidFill>
                  <a:srgbClr val="FF0000"/>
                </a:solidFill>
              </a:rPr>
              <a:t> الملحقة بكلمة </a:t>
            </a:r>
            <a:r>
              <a:rPr lang="fr-FR" b="1" dirty="0" smtClean="0">
                <a:solidFill>
                  <a:srgbClr val="FF0000"/>
                </a:solidFill>
              </a:rPr>
              <a:t>Market</a:t>
            </a:r>
            <a:r>
              <a:rPr lang="ar-DZ" dirty="0" smtClean="0">
                <a:solidFill>
                  <a:srgbClr val="FF0000"/>
                </a:solidFill>
              </a:rPr>
              <a:t> والتي تفيد الاستمرارية والتّواصل وعدم الانقطاع</a:t>
            </a:r>
            <a:r>
              <a:rPr lang="ar-DZ" dirty="0" smtClean="0">
                <a:solidFill>
                  <a:schemeClr val="tx1"/>
                </a:solidFill>
              </a:rPr>
              <a:t> - المتعلّقة بالسّوق، المستمدّة منها، والموجّهة نحوها.  </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r>
              <a:rPr lang="ar-DZ" b="1" dirty="0" smtClean="0">
                <a:solidFill>
                  <a:schemeClr val="tx1"/>
                </a:solidFill>
              </a:rPr>
              <a:t>2ــ </a:t>
            </a:r>
            <a:r>
              <a:rPr lang="ar-DZ" b="1" u="sng" dirty="0" smtClean="0">
                <a:solidFill>
                  <a:schemeClr val="tx1"/>
                </a:solidFill>
              </a:rPr>
              <a:t>التّسويق </a:t>
            </a:r>
            <a:r>
              <a:rPr lang="ar-DZ" b="1" u="sng" dirty="0" smtClean="0">
                <a:solidFill>
                  <a:srgbClr val="FF0000"/>
                </a:solidFill>
              </a:rPr>
              <a:t>عمليات</a:t>
            </a:r>
            <a:r>
              <a:rPr lang="ar-DZ" b="1" u="sng" dirty="0" smtClean="0">
                <a:solidFill>
                  <a:schemeClr val="tx1"/>
                </a:solidFill>
              </a:rPr>
              <a:t>، تقنيات، نشاطات ووظائف</a:t>
            </a:r>
            <a:endParaRPr lang="fr-FR" dirty="0" smtClean="0">
              <a:solidFill>
                <a:schemeClr val="tx1"/>
              </a:solidFill>
            </a:endParaRPr>
          </a:p>
          <a:p>
            <a:pPr algn="just" rtl="1"/>
            <a:endParaRPr lang="ar-DZ" dirty="0" smtClean="0">
              <a:solidFill>
                <a:schemeClr val="tx1"/>
              </a:solidFill>
            </a:endParaRPr>
          </a:p>
          <a:p>
            <a:pPr rtl="1"/>
            <a:r>
              <a:rPr lang="ar-DZ" sz="4000" b="1" dirty="0" smtClean="0">
                <a:solidFill>
                  <a:srgbClr val="FF0000"/>
                </a:solidFill>
              </a:rPr>
              <a:t>فكلّ نشاطات المؤسّسة المتعلّقة بالسّوق، المستمدّة منها و الموجّهة نحوها، هي في حقيقتها نشاطات تسويقية</a:t>
            </a:r>
            <a:endParaRPr lang="fr-FR" sz="4000" b="1" dirty="0">
              <a:solidFill>
                <a:srgbClr val="FF000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10000"/>
          </a:bodyPr>
          <a:lstStyle/>
          <a:p>
            <a:pPr algn="just" rtl="1"/>
            <a:r>
              <a:rPr lang="ar-DZ" b="1" dirty="0" smtClean="0">
                <a:solidFill>
                  <a:schemeClr val="tx1"/>
                </a:solidFill>
              </a:rPr>
              <a:t>ثانيا ــ ماهية التسويق</a:t>
            </a:r>
          </a:p>
          <a:p>
            <a:pPr algn="just" rtl="1"/>
            <a:endParaRPr lang="ar-DZ" sz="1200" b="1" dirty="0" smtClean="0">
              <a:solidFill>
                <a:schemeClr val="tx1"/>
              </a:solidFill>
            </a:endParaRPr>
          </a:p>
          <a:p>
            <a:pPr algn="just" rtl="1"/>
            <a:r>
              <a:rPr lang="ar-DZ" b="1" dirty="0" smtClean="0">
                <a:solidFill>
                  <a:schemeClr val="tx1"/>
                </a:solidFill>
              </a:rPr>
              <a:t>2ــ </a:t>
            </a:r>
            <a:r>
              <a:rPr lang="ar-DZ" b="1" u="sng" dirty="0" smtClean="0">
                <a:solidFill>
                  <a:schemeClr val="tx1"/>
                </a:solidFill>
              </a:rPr>
              <a:t>التّسويق </a:t>
            </a:r>
            <a:r>
              <a:rPr lang="ar-DZ" b="1" u="sng" dirty="0" smtClean="0">
                <a:solidFill>
                  <a:srgbClr val="FF0000"/>
                </a:solidFill>
              </a:rPr>
              <a:t>عمليات</a:t>
            </a:r>
            <a:r>
              <a:rPr lang="ar-DZ" b="1" u="sng" dirty="0" smtClean="0">
                <a:solidFill>
                  <a:schemeClr val="tx1"/>
                </a:solidFill>
              </a:rPr>
              <a:t>، تقنيات، نشاطات ووظائف</a:t>
            </a:r>
            <a:endParaRPr lang="fr-FR" dirty="0" smtClean="0">
              <a:solidFill>
                <a:schemeClr val="tx1"/>
              </a:solidFill>
            </a:endParaRPr>
          </a:p>
          <a:p>
            <a:pPr algn="just" rtl="1"/>
            <a:endParaRPr lang="ar-DZ" dirty="0" smtClean="0">
              <a:solidFill>
                <a:schemeClr val="tx1"/>
              </a:solidFill>
            </a:endParaRPr>
          </a:p>
          <a:p>
            <a:pPr algn="just" rtl="1"/>
            <a:r>
              <a:rPr lang="ar-DZ" dirty="0" smtClean="0">
                <a:solidFill>
                  <a:schemeClr val="tx1"/>
                </a:solidFill>
              </a:rPr>
              <a:t>ويمكن التّأكيد والجزم بأنّ مختلف نشاطات المؤسسة، هي في حقيقتها نشاطات تسويقية، وذلك إمّا لكون هذه النّشاطات </a:t>
            </a:r>
            <a:r>
              <a:rPr lang="ar-DZ" b="1" u="sng" dirty="0" smtClean="0">
                <a:solidFill>
                  <a:schemeClr val="tx1"/>
                </a:solidFill>
              </a:rPr>
              <a:t>موجّهة</a:t>
            </a:r>
            <a:r>
              <a:rPr lang="ar-DZ" dirty="0" smtClean="0">
                <a:solidFill>
                  <a:schemeClr val="tx1"/>
                </a:solidFill>
              </a:rPr>
              <a:t> مباشرة نحو السّوق، كما هو حال نشاطات توزيع المنتجات وعرضها والتّعريف بها والإعلان عنها وبيعها، أو أنّ هذه النّشاطات </a:t>
            </a:r>
            <a:r>
              <a:rPr lang="ar-DZ" b="1" u="sng" dirty="0" smtClean="0">
                <a:solidFill>
                  <a:schemeClr val="tx1"/>
                </a:solidFill>
              </a:rPr>
              <a:t>مستمدّة</a:t>
            </a:r>
            <a:r>
              <a:rPr lang="ar-DZ" dirty="0" smtClean="0">
                <a:solidFill>
                  <a:schemeClr val="tx1"/>
                </a:solidFill>
              </a:rPr>
              <a:t> من السّوق ذاتها، كنشاطات تحصيل المعلومات حول الطّلب والمنافسة ونشاطات التّمويل والتّوريد والتّجهيز المختلفة، أو أنّ هذه النّشاطات هي نشاطات </a:t>
            </a:r>
            <a:r>
              <a:rPr lang="ar-DZ" b="1" u="sng" dirty="0" smtClean="0">
                <a:solidFill>
                  <a:schemeClr val="tx1"/>
                </a:solidFill>
              </a:rPr>
              <a:t>متأثّرة</a:t>
            </a:r>
            <a:r>
              <a:rPr lang="ar-DZ" dirty="0" smtClean="0">
                <a:solidFill>
                  <a:schemeClr val="tx1"/>
                </a:solidFill>
              </a:rPr>
              <a:t> وخاضعة لظروف السّوق، كما هو حال إعداد المنتجات وتطويرها و إقحام أنواع التّكنولوجيا المناسبة وتحديد أسعار السّلع و الخدمات انطلاقا من أسعار المنافسة أو احتياجات طلب السّوق .</a:t>
            </a:r>
            <a:endParaRPr lang="fr-FR"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pic>
        <p:nvPicPr>
          <p:cNvPr id="4" name="Picture 2"/>
          <p:cNvPicPr>
            <a:picLocks noChangeAspect="1" noChangeArrowheads="1"/>
          </p:cNvPicPr>
          <p:nvPr/>
        </p:nvPicPr>
        <p:blipFill>
          <a:blip r:embed="rId2"/>
          <a:srcRect/>
          <a:stretch>
            <a:fillRect/>
          </a:stretch>
        </p:blipFill>
        <p:spPr bwMode="auto">
          <a:xfrm>
            <a:off x="0" y="2357430"/>
            <a:ext cx="9143999" cy="43576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
        <p:nvSpPr>
          <p:cNvPr id="2050" name="AutoShape 2"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7" name="dimg_G62wZ8XHBsmoxc8PyJbegQQ_139" descr="‪Generic Kiran Crystal Glass Glossy Clear Fish Bowl Fish Pot Fish Tank  Without Neck Glass Fish Bowl (Pack of 1) (8inchi) : Amazon.in: Pet Supplies‬‏"/>
          <p:cNvPicPr/>
          <p:nvPr/>
        </p:nvPicPr>
        <p:blipFill>
          <a:blip r:embed="rId2"/>
          <a:srcRect/>
          <a:stretch>
            <a:fillRect/>
          </a:stretch>
        </p:blipFill>
        <p:spPr bwMode="auto">
          <a:xfrm>
            <a:off x="0" y="2380297"/>
            <a:ext cx="9144000" cy="4477703"/>
          </a:xfrm>
          <a:prstGeom prst="rect">
            <a:avLst/>
          </a:prstGeom>
          <a:noFill/>
          <a:ln w="9525">
            <a:noFill/>
            <a:miter lim="800000"/>
            <a:headEnd/>
            <a:tailEnd/>
          </a:ln>
        </p:spPr>
      </p:pic>
      <p:sp>
        <p:nvSpPr>
          <p:cNvPr id="2053" name="Text Box 5"/>
          <p:cNvSpPr txBox="1">
            <a:spLocks noChangeArrowheads="1"/>
          </p:cNvSpPr>
          <p:nvPr/>
        </p:nvSpPr>
        <p:spPr bwMode="auto">
          <a:xfrm>
            <a:off x="3659183" y="4857760"/>
            <a:ext cx="1412883" cy="2143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1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المؤسسة الاقتصادية</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4" name="Text Box 6"/>
          <p:cNvSpPr txBox="1">
            <a:spLocks noChangeArrowheads="1"/>
          </p:cNvSpPr>
          <p:nvPr/>
        </p:nvSpPr>
        <p:spPr bwMode="auto">
          <a:xfrm>
            <a:off x="3357554" y="2928934"/>
            <a:ext cx="2214578" cy="28575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100" b="1" i="0" u="none" strike="noStrike" cap="none" normalizeH="0" baseline="0" smtClean="0">
                <a:ln>
                  <a:noFill/>
                </a:ln>
                <a:solidFill>
                  <a:schemeClr val="tx1"/>
                </a:solidFill>
                <a:effectLst/>
                <a:latin typeface="Arial" pitchFamily="34" charset="0"/>
                <a:ea typeface="Arial" pitchFamily="34" charset="0"/>
                <a:cs typeface="Arial" pitchFamily="34" charset="0"/>
              </a:rPr>
              <a:t>البيئة التسويقية</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algn="just" rtl="1"/>
            <a:endParaRPr lang="ar-DZ" dirty="0" smtClean="0">
              <a:solidFill>
                <a:schemeClr val="tx1"/>
              </a:solidFill>
            </a:endParaRPr>
          </a:p>
          <a:p>
            <a:pPr algn="just" rtl="1"/>
            <a:r>
              <a:rPr lang="ar-DZ" dirty="0" smtClean="0">
                <a:solidFill>
                  <a:schemeClr val="tx1"/>
                </a:solidFill>
              </a:rPr>
              <a:t>و على اعتبار أنّ إمكانيات المؤسّسة و قدراتها الخاصّة، مهما عظمت، لا تسمح عادة بتوجيه نشاطات المؤسّسة نحو كلّ السّوق، و إنّما نحو بعض الأجزاء أو المقاطعات أو الحصص منها، نظرا لأسباب كثيرة منها :-   </a:t>
            </a:r>
            <a:endParaRPr lang="fr-FR" dirty="0" smtClean="0">
              <a:solidFill>
                <a:schemeClr val="tx1"/>
              </a:solidFill>
            </a:endParaRPr>
          </a:p>
          <a:p>
            <a:pPr algn="just" rtl="1"/>
            <a:endParaRPr lang="fr-FR"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
        <p:nvSpPr>
          <p:cNvPr id="2050" name="AutoShape 2"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10000"/>
          </a:bodyPr>
          <a:lstStyle/>
          <a:p>
            <a:pPr algn="just" rtl="1"/>
            <a:r>
              <a:rPr lang="ar-DZ" b="1" dirty="0" smtClean="0">
                <a:solidFill>
                  <a:schemeClr val="tx1"/>
                </a:solidFill>
              </a:rPr>
              <a:t>أولا ــ أهمية التسويق</a:t>
            </a:r>
          </a:p>
          <a:p>
            <a:pPr algn="just" rtl="1"/>
            <a:r>
              <a:rPr lang="fr-FR" dirty="0"/>
              <a:t> </a:t>
            </a:r>
            <a:r>
              <a:rPr lang="fr-FR" b="1" dirty="0">
                <a:solidFill>
                  <a:schemeClr val="tx1"/>
                </a:solidFill>
              </a:rPr>
              <a:t>II</a:t>
            </a:r>
            <a:r>
              <a:rPr lang="ar-DZ" b="1" dirty="0">
                <a:solidFill>
                  <a:schemeClr val="tx1"/>
                </a:solidFill>
              </a:rPr>
              <a:t> - </a:t>
            </a:r>
            <a:r>
              <a:rPr lang="ar-DZ" b="1" u="sng" dirty="0">
                <a:solidFill>
                  <a:schemeClr val="tx1"/>
                </a:solidFill>
              </a:rPr>
              <a:t>الأهميّة التقليدية للتّسويق</a:t>
            </a:r>
            <a:r>
              <a:rPr lang="ar-DZ" dirty="0">
                <a:solidFill>
                  <a:schemeClr val="tx1"/>
                </a:solidFill>
              </a:rPr>
              <a:t> :-</a:t>
            </a:r>
            <a:endParaRPr lang="fr-FR" dirty="0">
              <a:solidFill>
                <a:schemeClr val="tx1"/>
              </a:solidFill>
            </a:endParaRPr>
          </a:p>
          <a:p>
            <a:pPr algn="just" rtl="1"/>
            <a:r>
              <a:rPr lang="ar-DZ" dirty="0">
                <a:solidFill>
                  <a:schemeClr val="tx1"/>
                </a:solidFill>
              </a:rPr>
              <a:t> </a:t>
            </a:r>
            <a:endParaRPr lang="fr-FR" dirty="0">
              <a:solidFill>
                <a:schemeClr val="tx1"/>
              </a:solidFill>
            </a:endParaRPr>
          </a:p>
          <a:p>
            <a:pPr lvl="0" algn="just" rtl="1">
              <a:buFont typeface="Wingdings" pitchFamily="2" charset="2"/>
              <a:buChar char="§"/>
            </a:pPr>
            <a:r>
              <a:rPr lang="ar-DZ" dirty="0" smtClean="0">
                <a:solidFill>
                  <a:schemeClr val="tx1"/>
                </a:solidFill>
              </a:rPr>
              <a:t> فعن </a:t>
            </a:r>
            <a:r>
              <a:rPr lang="ar-DZ" dirty="0">
                <a:solidFill>
                  <a:schemeClr val="tx1"/>
                </a:solidFill>
              </a:rPr>
              <a:t>طريق التّسويق تتحقّق عملية </a:t>
            </a:r>
            <a:r>
              <a:rPr lang="ar-DZ" dirty="0" smtClean="0">
                <a:solidFill>
                  <a:schemeClr val="tx1"/>
                </a:solidFill>
              </a:rPr>
              <a:t>البيع، </a:t>
            </a:r>
            <a:r>
              <a:rPr lang="ar-DZ" dirty="0">
                <a:solidFill>
                  <a:schemeClr val="tx1"/>
                </a:solidFill>
              </a:rPr>
              <a:t>و لا يخفَى ما للبيع من أهمّية في إعادة دورة الاستغلال بالنّسبة لأيّة مؤسّسة اقتصادية،</a:t>
            </a:r>
            <a:endParaRPr lang="fr-FR" dirty="0">
              <a:solidFill>
                <a:schemeClr val="tx1"/>
              </a:solidFill>
            </a:endParaRPr>
          </a:p>
          <a:p>
            <a:pPr lvl="0" algn="just" rtl="1">
              <a:buFont typeface="Wingdings" pitchFamily="2" charset="2"/>
              <a:buChar char="§"/>
            </a:pPr>
            <a:r>
              <a:rPr lang="ar-DZ" dirty="0" smtClean="0">
                <a:solidFill>
                  <a:schemeClr val="tx1"/>
                </a:solidFill>
              </a:rPr>
              <a:t> كما </a:t>
            </a:r>
            <a:r>
              <a:rPr lang="ar-DZ" dirty="0">
                <a:solidFill>
                  <a:schemeClr val="tx1"/>
                </a:solidFill>
              </a:rPr>
              <a:t>تنشأ بواسطة التّسويق المنافع المكانية </a:t>
            </a:r>
            <a:r>
              <a:rPr lang="ar-DZ" dirty="0" smtClean="0">
                <a:solidFill>
                  <a:schemeClr val="tx1"/>
                </a:solidFill>
              </a:rPr>
              <a:t>والزمانية والحيازية </a:t>
            </a:r>
            <a:r>
              <a:rPr lang="ar-DZ" dirty="0">
                <a:solidFill>
                  <a:schemeClr val="tx1"/>
                </a:solidFill>
              </a:rPr>
              <a:t>التي يستفيد منها كلّ من البائع </a:t>
            </a:r>
            <a:r>
              <a:rPr lang="ar-DZ" dirty="0" smtClean="0">
                <a:solidFill>
                  <a:schemeClr val="tx1"/>
                </a:solidFill>
              </a:rPr>
              <a:t>والمشتري</a:t>
            </a:r>
            <a:r>
              <a:rPr lang="ar-DZ" dirty="0">
                <a:solidFill>
                  <a:schemeClr val="tx1"/>
                </a:solidFill>
              </a:rPr>
              <a:t>،</a:t>
            </a:r>
            <a:endParaRPr lang="fr-FR" dirty="0">
              <a:solidFill>
                <a:schemeClr val="tx1"/>
              </a:solidFill>
            </a:endParaRPr>
          </a:p>
          <a:p>
            <a:pPr lvl="0" algn="just" rtl="1">
              <a:buFont typeface="Wingdings" pitchFamily="2" charset="2"/>
              <a:buChar char="§"/>
            </a:pPr>
            <a:r>
              <a:rPr lang="ar-DZ" dirty="0" smtClean="0">
                <a:solidFill>
                  <a:schemeClr val="tx1"/>
                </a:solidFill>
              </a:rPr>
              <a:t> كما </a:t>
            </a:r>
            <a:r>
              <a:rPr lang="ar-DZ" dirty="0">
                <a:solidFill>
                  <a:schemeClr val="tx1"/>
                </a:solidFill>
              </a:rPr>
              <a:t>تساهم تكلفة التّسويق في تحديد سعر بيع منتجات المؤسّسة ، فإذا تمّ التّقليص في هذه التّكلفة، أمكن التّخفيض في سعر البيع </a:t>
            </a:r>
            <a:r>
              <a:rPr lang="ar-DZ" dirty="0" smtClean="0">
                <a:solidFill>
                  <a:schemeClr val="tx1"/>
                </a:solidFill>
              </a:rPr>
              <a:t>وجعله </a:t>
            </a:r>
            <a:r>
              <a:rPr lang="ar-DZ" dirty="0">
                <a:solidFill>
                  <a:schemeClr val="tx1"/>
                </a:solidFill>
              </a:rPr>
              <a:t>تنافسيا،</a:t>
            </a:r>
            <a:endParaRPr lang="fr-FR" dirty="0">
              <a:solidFill>
                <a:schemeClr val="tx1"/>
              </a:solidFill>
            </a:endParaRPr>
          </a:p>
          <a:p>
            <a:pPr lvl="0" algn="just" rtl="1">
              <a:buFont typeface="Wingdings" pitchFamily="2" charset="2"/>
              <a:buChar char="§"/>
            </a:pPr>
            <a:r>
              <a:rPr lang="ar-DZ" dirty="0" smtClean="0">
                <a:solidFill>
                  <a:schemeClr val="tx1"/>
                </a:solidFill>
              </a:rPr>
              <a:t> إنّ </a:t>
            </a:r>
            <a:r>
              <a:rPr lang="ar-DZ" dirty="0">
                <a:solidFill>
                  <a:schemeClr val="tx1"/>
                </a:solidFill>
              </a:rPr>
              <a:t>للتّرويج و الإشهار دورًا معتبرًا في تحفيز الطّلب </a:t>
            </a:r>
            <a:r>
              <a:rPr lang="ar-DZ" dirty="0" smtClean="0">
                <a:solidFill>
                  <a:schemeClr val="tx1"/>
                </a:solidFill>
              </a:rPr>
              <a:t>واستقطابه وإبعاده </a:t>
            </a:r>
            <a:r>
              <a:rPr lang="ar-DZ" dirty="0">
                <a:solidFill>
                  <a:schemeClr val="tx1"/>
                </a:solidFill>
              </a:rPr>
              <a:t>عن المنافسة، </a:t>
            </a:r>
            <a:endParaRPr lang="fr-FR" dirty="0">
              <a:solidFill>
                <a:schemeClr val="tx1"/>
              </a:solidFill>
            </a:endParaRPr>
          </a:p>
          <a:p>
            <a:pPr algn="just" rtl="1">
              <a:buFont typeface="Wingdings" pitchFamily="2" charset="2"/>
              <a:buChar char="§"/>
            </a:pPr>
            <a:endParaRPr lang="ar-DZ"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algn="just" rtl="1"/>
            <a:endParaRPr lang="ar-DZ" dirty="0" smtClean="0">
              <a:solidFill>
                <a:schemeClr val="tx1"/>
              </a:solidFill>
            </a:endParaRPr>
          </a:p>
          <a:p>
            <a:pPr rtl="1"/>
            <a:r>
              <a:rPr lang="ar-DZ" dirty="0" smtClean="0"/>
              <a:t> </a:t>
            </a:r>
            <a:endParaRPr lang="fr-FR" dirty="0" smtClean="0"/>
          </a:p>
          <a:p>
            <a:pPr lvl="1" algn="just" rtl="1">
              <a:buFont typeface="Wingdings" pitchFamily="2" charset="2"/>
              <a:buChar char="Ø"/>
            </a:pPr>
            <a:r>
              <a:rPr lang="ar-DZ" sz="3200" dirty="0" smtClean="0">
                <a:solidFill>
                  <a:schemeClr val="tx1"/>
                </a:solidFill>
              </a:rPr>
              <a:t> كون السّوق تحتوي على عدد كبير من المستهلكين الذين يفوق حجم مجموع طلباتهم، في الحالات العادية، إمكانيات العرض الخاصّة بمؤسّسة واحدة،</a:t>
            </a:r>
            <a:endParaRPr lang="fr-FR" sz="3200" dirty="0" smtClean="0">
              <a:solidFill>
                <a:schemeClr val="tx1"/>
              </a:solidFill>
            </a:endParaRPr>
          </a:p>
          <a:p>
            <a:pPr algn="just" rtl="1"/>
            <a:endParaRPr lang="fr-FR"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
        <p:nvSpPr>
          <p:cNvPr id="2050" name="AutoShape 2"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algn="just" rtl="1"/>
            <a:endParaRPr lang="ar-DZ" dirty="0" smtClean="0">
              <a:solidFill>
                <a:schemeClr val="tx1"/>
              </a:solidFill>
            </a:endParaRPr>
          </a:p>
          <a:p>
            <a:pPr rtl="1"/>
            <a:r>
              <a:rPr lang="ar-DZ" dirty="0" smtClean="0"/>
              <a:t> </a:t>
            </a:r>
            <a:endParaRPr lang="fr-FR" dirty="0" smtClean="0"/>
          </a:p>
          <a:p>
            <a:pPr lvl="1" algn="just" rtl="1">
              <a:buFont typeface="Wingdings" pitchFamily="2" charset="2"/>
              <a:buChar char="Ø"/>
            </a:pPr>
            <a:r>
              <a:rPr lang="ar-DZ" dirty="0" smtClean="0">
                <a:solidFill>
                  <a:schemeClr val="tx1"/>
                </a:solidFill>
              </a:rPr>
              <a:t> </a:t>
            </a:r>
            <a:r>
              <a:rPr lang="ar-DZ" sz="3200" dirty="0" smtClean="0">
                <a:solidFill>
                  <a:schemeClr val="tx1"/>
                </a:solidFill>
              </a:rPr>
              <a:t>كون السّوق تحتوي على عدد كبير من المستهلكين الذين يتفاوتون في رغباتهم و احتياجاتهم و يختلفون بالتّالي في طلباتهم من حيث النّوع و الشّكل و المواصفات،</a:t>
            </a:r>
            <a:endParaRPr lang="fr-FR" sz="3200" dirty="0" smtClean="0">
              <a:solidFill>
                <a:schemeClr val="tx1"/>
              </a:solidFill>
            </a:endParaRPr>
          </a:p>
          <a:p>
            <a:pPr lvl="1" algn="just" rtl="1">
              <a:buFont typeface="Wingdings" pitchFamily="2" charset="2"/>
              <a:buChar char="Ø"/>
            </a:pPr>
            <a:endParaRPr lang="fr-FR" dirty="0" smtClean="0">
              <a:solidFill>
                <a:schemeClr val="tx1"/>
              </a:solidFill>
            </a:endParaRPr>
          </a:p>
          <a:p>
            <a:pPr algn="just" rtl="1"/>
            <a:endParaRPr lang="fr-FR"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
        <p:nvSpPr>
          <p:cNvPr id="2050" name="AutoShape 2"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algn="just" rtl="1"/>
            <a:endParaRPr lang="ar-DZ" dirty="0" smtClean="0">
              <a:solidFill>
                <a:schemeClr val="tx1"/>
              </a:solidFill>
            </a:endParaRPr>
          </a:p>
          <a:p>
            <a:pPr rtl="1"/>
            <a:r>
              <a:rPr lang="ar-DZ" dirty="0" smtClean="0"/>
              <a:t> </a:t>
            </a:r>
            <a:endParaRPr lang="fr-FR" dirty="0" smtClean="0"/>
          </a:p>
          <a:p>
            <a:pPr lvl="1" algn="just" rtl="1">
              <a:buFont typeface="Wingdings" pitchFamily="2" charset="2"/>
              <a:buChar char="Ø"/>
            </a:pPr>
            <a:r>
              <a:rPr lang="ar-DZ" dirty="0" smtClean="0">
                <a:solidFill>
                  <a:schemeClr val="tx1"/>
                </a:solidFill>
              </a:rPr>
              <a:t>  </a:t>
            </a:r>
            <a:r>
              <a:rPr lang="ar-DZ" sz="3200" dirty="0" smtClean="0">
                <a:solidFill>
                  <a:schemeClr val="tx1"/>
                </a:solidFill>
              </a:rPr>
              <a:t>كون السّوق تحتوي على عدد كبير من المنافسين المنتجين و العارضين لنفس المنتجات، و الّذين يتسابقون دوما نحو الاستحواذ على أكبر الحصص و أوسع المقاطعات إلى حدود ما تسمح به إمكانياتهم و قدراتهم الخاصّة،</a:t>
            </a:r>
            <a:endParaRPr lang="fr-FR" sz="3200" dirty="0" smtClean="0">
              <a:solidFill>
                <a:schemeClr val="tx1"/>
              </a:solidFill>
            </a:endParaRPr>
          </a:p>
          <a:p>
            <a:pPr lvl="1" algn="just" rtl="1">
              <a:buFont typeface="Wingdings" pitchFamily="2" charset="2"/>
              <a:buChar char="Ø"/>
            </a:pPr>
            <a:endParaRPr lang="fr-FR" dirty="0" smtClean="0">
              <a:solidFill>
                <a:schemeClr val="tx1"/>
              </a:solidFill>
            </a:endParaRPr>
          </a:p>
          <a:p>
            <a:pPr algn="just" rtl="1"/>
            <a:endParaRPr lang="fr-FR"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
        <p:nvSpPr>
          <p:cNvPr id="2050" name="AutoShape 2"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algn="just" rtl="1"/>
            <a:endParaRPr lang="ar-DZ" dirty="0" smtClean="0">
              <a:solidFill>
                <a:schemeClr val="tx1"/>
              </a:solidFill>
            </a:endParaRPr>
          </a:p>
          <a:p>
            <a:pPr algn="just" rtl="1"/>
            <a:r>
              <a:rPr lang="ar-DZ" dirty="0" smtClean="0">
                <a:solidFill>
                  <a:schemeClr val="tx1"/>
                </a:solidFill>
              </a:rPr>
              <a:t>فإنّ المؤسّسة عادة ما تستهدف بنشاطاتها التّسويقية بعض الأجزاء و المقاطعات من السوق حرصا منها على خدمة الطّلب المستهدف بأحسن كيفية اعتمادا على إمكانياتها الخاصّة، وتمكينًا لها على تجاوز عقبات المنافسة بتركيز جهودها حول المقاطعات المستهدفة و غلق المنافذ، إن أمكن، أمام أي منافس يريد اقتحام هذه المقاطعات أو اختراقها .</a:t>
            </a:r>
            <a:endParaRPr lang="fr-FR" dirty="0" smtClean="0">
              <a:solidFill>
                <a:schemeClr val="tx1"/>
              </a:solidFill>
            </a:endParaRPr>
          </a:p>
          <a:p>
            <a:pPr lvl="1" algn="just" rtl="1">
              <a:buFont typeface="Wingdings" pitchFamily="2" charset="2"/>
              <a:buChar char="Ø"/>
            </a:pPr>
            <a:endParaRPr lang="fr-FR" dirty="0" smtClean="0">
              <a:solidFill>
                <a:schemeClr val="tx1"/>
              </a:solidFill>
            </a:endParaRPr>
          </a:p>
          <a:p>
            <a:pPr algn="just" rtl="1"/>
            <a:endParaRPr lang="fr-FR"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
        <p:nvSpPr>
          <p:cNvPr id="2050" name="AutoShape 2"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20000"/>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algn="just" rtl="1"/>
            <a:endParaRPr lang="ar-DZ" dirty="0" smtClean="0">
              <a:solidFill>
                <a:schemeClr val="tx1"/>
              </a:solidFill>
            </a:endParaRPr>
          </a:p>
          <a:p>
            <a:pPr algn="just" rtl="1"/>
            <a:r>
              <a:rPr lang="ar-DZ" dirty="0" smtClean="0">
                <a:solidFill>
                  <a:schemeClr val="tx1"/>
                </a:solidFill>
              </a:rPr>
              <a:t>لذلك جاء تعريف </a:t>
            </a:r>
            <a:r>
              <a:rPr lang="fr-FR" sz="2800" dirty="0" err="1" smtClean="0">
                <a:solidFill>
                  <a:schemeClr val="tx1"/>
                </a:solidFill>
              </a:rPr>
              <a:t>Kotler</a:t>
            </a:r>
            <a:r>
              <a:rPr lang="fr-FR" sz="2800" dirty="0" smtClean="0">
                <a:solidFill>
                  <a:schemeClr val="tx1"/>
                </a:solidFill>
              </a:rPr>
              <a:t>, P.</a:t>
            </a:r>
            <a:r>
              <a:rPr lang="ar-DZ" sz="2800" dirty="0" smtClean="0">
                <a:solidFill>
                  <a:schemeClr val="tx1"/>
                </a:solidFill>
              </a:rPr>
              <a:t> </a:t>
            </a:r>
            <a:r>
              <a:rPr lang="ar-DZ" dirty="0" smtClean="0">
                <a:solidFill>
                  <a:schemeClr val="tx1"/>
                </a:solidFill>
              </a:rPr>
              <a:t>للتّسويق من جانب بعده العملي موفّقا إلى حدود كبيرة،     </a:t>
            </a:r>
            <a:endParaRPr lang="fr-FR" dirty="0" smtClean="0">
              <a:solidFill>
                <a:schemeClr val="tx1"/>
              </a:solidFill>
            </a:endParaRPr>
          </a:p>
          <a:p>
            <a:pPr algn="just" rtl="1"/>
            <a:r>
              <a:rPr lang="ar-DZ" dirty="0" smtClean="0">
                <a:solidFill>
                  <a:schemeClr val="tx1"/>
                </a:solidFill>
              </a:rPr>
              <a:t> </a:t>
            </a:r>
            <a:endParaRPr lang="fr-FR" dirty="0" smtClean="0">
              <a:solidFill>
                <a:schemeClr val="tx1"/>
              </a:solidFill>
            </a:endParaRPr>
          </a:p>
          <a:p>
            <a:pPr algn="just" rtl="1">
              <a:buFont typeface="Arial" pitchFamily="34" charset="0"/>
              <a:buChar char="•"/>
            </a:pPr>
            <a:r>
              <a:rPr lang="ar-DZ" dirty="0" smtClean="0">
                <a:solidFill>
                  <a:schemeClr val="tx1"/>
                </a:solidFill>
              </a:rPr>
              <a:t>حينما اعتبره "عملية اجتماعية تمكّن الأفراد والجماعات من إشباع رغباتهم واحتياجاتهم عن طريق إيجاد المنافع ومبادلتها" </a:t>
            </a:r>
          </a:p>
          <a:p>
            <a:pPr algn="just" rtl="1">
              <a:buFont typeface="Arial" pitchFamily="34" charset="0"/>
              <a:buChar char="•"/>
            </a:pPr>
            <a:r>
              <a:rPr lang="ar-DZ" dirty="0" smtClean="0">
                <a:solidFill>
                  <a:schemeClr val="tx1"/>
                </a:solidFill>
              </a:rPr>
              <a:t>وحينما عرّف مهمّة ووظيفة التّسويق داخل المؤسّسة بأنّها "مجموع الإجراءات والجهود والبرامج المخطّطة والموجّهة نحو بناء وتطوير والمحافظة على علاقات ومبادلات مربحة مع الأسواق المستهدفة قصد تحقيق أهداف المؤسّسة".</a:t>
            </a:r>
            <a:endParaRPr lang="fr-FR" dirty="0" smtClean="0">
              <a:solidFill>
                <a:schemeClr val="tx1"/>
              </a:solidFill>
            </a:endParaRPr>
          </a:p>
          <a:p>
            <a:pPr algn="just" rtl="1"/>
            <a:endParaRPr lang="fr-FR"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
        <p:nvSpPr>
          <p:cNvPr id="2050" name="AutoShape 2"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10000"/>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algn="just" rtl="1"/>
            <a:endParaRPr lang="ar-DZ" dirty="0" smtClean="0">
              <a:solidFill>
                <a:schemeClr val="tx1"/>
              </a:solidFill>
            </a:endParaRPr>
          </a:p>
          <a:p>
            <a:pPr algn="just" rtl="1"/>
            <a:r>
              <a:rPr lang="ar-DZ" dirty="0" smtClean="0">
                <a:solidFill>
                  <a:schemeClr val="tx1"/>
                </a:solidFill>
              </a:rPr>
              <a:t>فالتّسويق هو إجراءات وجهود وبرامج تجسّدها نشاطات المؤسّسة وعملياتها وإمكانياتها واستراتيجياتها المختلفة المهيّأة والمعبّأة والموجّهة بكيفية منظّمة و مدروسة، ليس فقط، نحو إنشاء وتكوين علاقات مربحة لأطراف الصّفقة أو المبادلة، المؤسّسة وأسواقها المستهدفة، أو مستهلكيها المستهدفين، وإنّما أيضا نحو تعزيز هذه العلاقة وتطويرها والمحافظة عليها لتبقى مستمرة ودائمة، ببقاء المستهلكين المستهدفين أوفياء للمؤسّسة، لا يتحوّلون عنها إلى المنافسة، وببقاء المؤسّسة من جهتها وفية لمستهلكيها المستهدفين من خلال حرصها الدّائم على توفير ما هو أحسن وأجود وأليق، ضمانا لتحقيق أهدافها وغاياتها</a:t>
            </a:r>
            <a:endParaRPr lang="fr-FR" dirty="0" smtClean="0"/>
          </a:p>
          <a:p>
            <a:pPr algn="just" rtl="1"/>
            <a:endParaRPr lang="fr-FR"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
        <p:nvSpPr>
          <p:cNvPr id="2050" name="AutoShape 2"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algn="just" rtl="1"/>
            <a:endParaRPr lang="ar-DZ" dirty="0" smtClean="0">
              <a:solidFill>
                <a:schemeClr val="tx1"/>
              </a:solidFill>
            </a:endParaRPr>
          </a:p>
          <a:p>
            <a:pPr algn="just" rtl="1"/>
            <a:r>
              <a:rPr lang="ar-DZ" dirty="0" smtClean="0">
                <a:solidFill>
                  <a:schemeClr val="tx1"/>
                </a:solidFill>
              </a:rPr>
              <a:t>إنّ تجلّي التّسويق من حيث بعده العملي في مجموع نشاطات المؤسّسة الاقتصادية الموجّهة نحو أسواقها المستهدفة يقود بالضّرورة إلى الحديث عن إدارة التّسويق في المؤسّسة، عن مفهومها وعن طبيعة مهمّتها ووظيفتها.</a:t>
            </a:r>
            <a:endParaRPr lang="fr-FR"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
        <p:nvSpPr>
          <p:cNvPr id="2050" name="AutoShape 2"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algn="just" rtl="1"/>
            <a:endParaRPr lang="ar-DZ" dirty="0" smtClean="0">
              <a:solidFill>
                <a:schemeClr val="tx1"/>
              </a:solidFill>
            </a:endParaRPr>
          </a:p>
          <a:p>
            <a:pPr algn="just" rtl="1"/>
            <a:r>
              <a:rPr lang="ar-DZ" dirty="0" smtClean="0">
                <a:solidFill>
                  <a:schemeClr val="tx1"/>
                </a:solidFill>
              </a:rPr>
              <a:t>إنّ تجلّي التّسويق من حيث بعده العملي في مجموع نشاطات المؤسّسة الاقتصادية الموجّهة نحو أسواقها المستهدفة يقود بالضّرورة إلى الحديث عن إدارة التّسويق في المؤسّسة، عن مفهومها وعن طبيعة مهمّتها ووظيفتها.</a:t>
            </a:r>
            <a:endParaRPr lang="fr-FR"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
        <p:nvSpPr>
          <p:cNvPr id="2050" name="AutoShape 2"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62466" name="Picture 2"/>
          <p:cNvPicPr>
            <a:picLocks noChangeAspect="1" noChangeArrowheads="1"/>
          </p:cNvPicPr>
          <p:nvPr/>
        </p:nvPicPr>
        <p:blipFill>
          <a:blip r:embed="rId2"/>
          <a:srcRect/>
          <a:stretch>
            <a:fillRect/>
          </a:stretch>
        </p:blipFill>
        <p:spPr bwMode="auto">
          <a:xfrm>
            <a:off x="0" y="2365410"/>
            <a:ext cx="9143999" cy="44925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
        <p:nvSpPr>
          <p:cNvPr id="2050" name="AutoShape 2"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63490" name="Picture 2"/>
          <p:cNvPicPr>
            <a:picLocks noChangeAspect="1" noChangeArrowheads="1"/>
          </p:cNvPicPr>
          <p:nvPr/>
        </p:nvPicPr>
        <p:blipFill>
          <a:blip r:embed="rId2"/>
          <a:srcRect/>
          <a:stretch>
            <a:fillRect/>
          </a:stretch>
        </p:blipFill>
        <p:spPr bwMode="auto">
          <a:xfrm>
            <a:off x="0" y="2357430"/>
            <a:ext cx="9144000" cy="450057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
        <p:nvSpPr>
          <p:cNvPr id="2050" name="AutoShape 2"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26" name="Picture 2"/>
          <p:cNvPicPr>
            <a:picLocks noChangeAspect="1" noChangeArrowheads="1"/>
          </p:cNvPicPr>
          <p:nvPr/>
        </p:nvPicPr>
        <p:blipFill>
          <a:blip r:embed="rId2"/>
          <a:srcRect/>
          <a:stretch>
            <a:fillRect/>
          </a:stretch>
        </p:blipFill>
        <p:spPr bwMode="auto">
          <a:xfrm>
            <a:off x="0" y="2357454"/>
            <a:ext cx="9143999" cy="450054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10000"/>
          </a:bodyPr>
          <a:lstStyle/>
          <a:p>
            <a:pPr algn="just" rtl="1"/>
            <a:r>
              <a:rPr lang="ar-DZ" b="1" dirty="0" smtClean="0">
                <a:solidFill>
                  <a:schemeClr val="tx1"/>
                </a:solidFill>
              </a:rPr>
              <a:t>أولا ــ أهمية التسويق</a:t>
            </a:r>
          </a:p>
          <a:p>
            <a:pPr algn="just" rtl="1"/>
            <a:r>
              <a:rPr lang="fr-FR" dirty="0"/>
              <a:t> </a:t>
            </a:r>
            <a:r>
              <a:rPr lang="fr-FR" b="1" dirty="0" smtClean="0">
                <a:solidFill>
                  <a:schemeClr val="tx1"/>
                </a:solidFill>
              </a:rPr>
              <a:t>III</a:t>
            </a:r>
            <a:r>
              <a:rPr lang="fr-FR" b="1" dirty="0" smtClean="0"/>
              <a:t> </a:t>
            </a:r>
            <a:r>
              <a:rPr lang="ar-DZ" b="1" dirty="0" smtClean="0">
                <a:solidFill>
                  <a:schemeClr val="tx1"/>
                </a:solidFill>
              </a:rPr>
              <a:t>- </a:t>
            </a:r>
            <a:r>
              <a:rPr lang="ar-DZ" b="1" u="sng" dirty="0">
                <a:solidFill>
                  <a:schemeClr val="tx1"/>
                </a:solidFill>
              </a:rPr>
              <a:t>الأهميّة </a:t>
            </a:r>
            <a:r>
              <a:rPr lang="ar-DZ" b="1" u="sng" dirty="0" smtClean="0">
                <a:solidFill>
                  <a:schemeClr val="tx1"/>
                </a:solidFill>
              </a:rPr>
              <a:t>الخاصة للتّسويق</a:t>
            </a:r>
            <a:r>
              <a:rPr lang="ar-DZ" dirty="0" smtClean="0">
                <a:solidFill>
                  <a:schemeClr val="tx1"/>
                </a:solidFill>
              </a:rPr>
              <a:t> </a:t>
            </a:r>
            <a:r>
              <a:rPr lang="ar-DZ" dirty="0">
                <a:solidFill>
                  <a:schemeClr val="tx1"/>
                </a:solidFill>
              </a:rPr>
              <a:t>:-</a:t>
            </a:r>
            <a:endParaRPr lang="fr-FR" dirty="0">
              <a:solidFill>
                <a:schemeClr val="tx1"/>
              </a:solidFill>
            </a:endParaRPr>
          </a:p>
          <a:p>
            <a:pPr algn="just" rtl="1"/>
            <a:r>
              <a:rPr lang="ar-DZ" dirty="0">
                <a:solidFill>
                  <a:schemeClr val="tx1"/>
                </a:solidFill>
              </a:rPr>
              <a:t> </a:t>
            </a:r>
            <a:endParaRPr lang="fr-FR" dirty="0">
              <a:solidFill>
                <a:schemeClr val="tx1"/>
              </a:solidFill>
            </a:endParaRPr>
          </a:p>
          <a:p>
            <a:pPr algn="just" rtl="1"/>
            <a:r>
              <a:rPr lang="ar-DZ" dirty="0">
                <a:solidFill>
                  <a:schemeClr val="tx1"/>
                </a:solidFill>
              </a:rPr>
              <a:t>إذا كانت أهمية التّسويق التّقليدية تعكس دور التّسويق المتميّز على </a:t>
            </a:r>
            <a:r>
              <a:rPr lang="ar-DZ" b="1" dirty="0">
                <a:solidFill>
                  <a:schemeClr val="tx1"/>
                </a:solidFill>
              </a:rPr>
              <a:t>مستوى اقتصادٍ جزئيٍّ </a:t>
            </a:r>
            <a:r>
              <a:rPr lang="ar-DZ" dirty="0" smtClean="0">
                <a:solidFill>
                  <a:schemeClr val="tx1"/>
                </a:solidFill>
              </a:rPr>
              <a:t>وفي </a:t>
            </a:r>
            <a:r>
              <a:rPr lang="ar-DZ" dirty="0">
                <a:solidFill>
                  <a:schemeClr val="tx1"/>
                </a:solidFill>
              </a:rPr>
              <a:t>إطار المؤسّسة </a:t>
            </a:r>
            <a:r>
              <a:rPr lang="ar-DZ" dirty="0" smtClean="0">
                <a:solidFill>
                  <a:schemeClr val="tx1"/>
                </a:solidFill>
              </a:rPr>
              <a:t>الاقتصادية التي </a:t>
            </a:r>
            <a:r>
              <a:rPr lang="ar-DZ" b="1" dirty="0" smtClean="0">
                <a:solidFill>
                  <a:schemeClr val="tx1"/>
                </a:solidFill>
              </a:rPr>
              <a:t>تعتمده كنشاط ثانوي</a:t>
            </a:r>
            <a:r>
              <a:rPr lang="ar-DZ" dirty="0" smtClean="0">
                <a:solidFill>
                  <a:schemeClr val="tx1"/>
                </a:solidFill>
              </a:rPr>
              <a:t>، </a:t>
            </a:r>
            <a:r>
              <a:rPr lang="ar-DZ" dirty="0">
                <a:solidFill>
                  <a:schemeClr val="tx1"/>
                </a:solidFill>
              </a:rPr>
              <a:t>فإنّ أهمية التّسويق الخاصّة تَكشِفُ بأنَّ للتسويق دورًا خاصًّا يؤدّيه على </a:t>
            </a:r>
            <a:r>
              <a:rPr lang="ar-DZ" b="1" dirty="0">
                <a:solidFill>
                  <a:schemeClr val="tx1"/>
                </a:solidFill>
              </a:rPr>
              <a:t>مستوى اقتصادٍ كلِّيٍّ </a:t>
            </a:r>
            <a:r>
              <a:rPr lang="ar-DZ" dirty="0" smtClean="0">
                <a:solidFill>
                  <a:schemeClr val="tx1"/>
                </a:solidFill>
              </a:rPr>
              <a:t>وفي إطار </a:t>
            </a:r>
            <a:r>
              <a:rPr lang="ar-DZ" b="1" dirty="0">
                <a:solidFill>
                  <a:schemeClr val="tx1"/>
                </a:solidFill>
              </a:rPr>
              <a:t>النَّشَاط الدوّلي </a:t>
            </a:r>
            <a:r>
              <a:rPr lang="ar-DZ" b="1" dirty="0" smtClean="0">
                <a:solidFill>
                  <a:schemeClr val="tx1"/>
                </a:solidFill>
              </a:rPr>
              <a:t>للأعمال</a:t>
            </a:r>
            <a:r>
              <a:rPr lang="ar-DZ" dirty="0" smtClean="0">
                <a:solidFill>
                  <a:schemeClr val="tx1"/>
                </a:solidFill>
              </a:rPr>
              <a:t>. </a:t>
            </a:r>
            <a:r>
              <a:rPr lang="ar-DZ" dirty="0">
                <a:solidFill>
                  <a:schemeClr val="tx1"/>
                </a:solidFill>
              </a:rPr>
              <a:t>لقد لعب التسويق، </a:t>
            </a:r>
            <a:r>
              <a:rPr lang="ar-DZ" dirty="0" smtClean="0">
                <a:solidFill>
                  <a:schemeClr val="tx1"/>
                </a:solidFill>
              </a:rPr>
              <a:t>دورًا </a:t>
            </a:r>
            <a:r>
              <a:rPr lang="ar-DZ" dirty="0">
                <a:solidFill>
                  <a:schemeClr val="tx1"/>
                </a:solidFill>
              </a:rPr>
              <a:t>بارزًا في حصول التوجّهات الحالية التي ميّزت </a:t>
            </a:r>
            <a:r>
              <a:rPr lang="ar-DZ" dirty="0" smtClean="0">
                <a:solidFill>
                  <a:schemeClr val="tx1"/>
                </a:solidFill>
              </a:rPr>
              <a:t>وتميّز </a:t>
            </a:r>
            <a:r>
              <a:rPr lang="ar-DZ" dirty="0">
                <a:solidFill>
                  <a:schemeClr val="tx1"/>
                </a:solidFill>
              </a:rPr>
              <a:t>ساحة الأعمال الدولية، حيث لم يكن التسويق سببًا في حصولها فحسب، بل استُخدِم أيضا كآلية قويّة في تدعيم هذه التحوّلات و كأداة ساهمت في </a:t>
            </a:r>
            <a:r>
              <a:rPr lang="ar-DZ" dirty="0" smtClean="0">
                <a:solidFill>
                  <a:schemeClr val="tx1"/>
                </a:solidFill>
              </a:rPr>
              <a:t>تحقّقها.</a:t>
            </a:r>
          </a:p>
          <a:p>
            <a:pPr algn="just" rtl="1"/>
            <a:r>
              <a:rPr lang="ar-DZ" dirty="0" smtClean="0">
                <a:solidFill>
                  <a:schemeClr val="tx1"/>
                </a:solidFill>
              </a:rPr>
              <a:t>إنّ </a:t>
            </a:r>
            <a:r>
              <a:rPr lang="ar-DZ" dirty="0">
                <a:solidFill>
                  <a:schemeClr val="tx1"/>
                </a:solidFill>
              </a:rPr>
              <a:t>أهمّ ما أصبح يميّز بيئة الأعمال على مستوى دولي هو :</a:t>
            </a:r>
            <a:endParaRPr lang="fr-FR" dirty="0">
              <a:solidFill>
                <a:schemeClr val="tx1"/>
              </a:solidFill>
            </a:endParaRPr>
          </a:p>
          <a:p>
            <a:pPr algn="just" rtl="1"/>
            <a:endParaRPr lang="ar-DZ"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sz="3000" b="1" dirty="0" smtClean="0">
                <a:solidFill>
                  <a:schemeClr val="tx1"/>
                </a:solidFill>
              </a:rPr>
              <a:t>ثانيا ــ ماهية التسويق</a:t>
            </a:r>
          </a:p>
          <a:p>
            <a:pPr algn="just" rtl="1"/>
            <a:endParaRPr lang="ar-DZ" sz="1100" b="1" dirty="0" smtClean="0">
              <a:solidFill>
                <a:schemeClr val="tx1"/>
              </a:solidFill>
            </a:endParaRPr>
          </a:p>
          <a:p>
            <a:pPr algn="just" rtl="1"/>
            <a:r>
              <a:rPr lang="ar-DZ" sz="3000" b="1" dirty="0" smtClean="0">
                <a:solidFill>
                  <a:schemeClr val="tx1"/>
                </a:solidFill>
              </a:rPr>
              <a:t>2ــ </a:t>
            </a:r>
            <a:r>
              <a:rPr lang="ar-DZ" sz="3000" b="1" u="sng" dirty="0" smtClean="0">
                <a:solidFill>
                  <a:schemeClr val="tx1"/>
                </a:solidFill>
              </a:rPr>
              <a:t>التّسويق </a:t>
            </a:r>
            <a:r>
              <a:rPr lang="ar-DZ" sz="3000" b="1" u="sng" dirty="0" smtClean="0">
                <a:solidFill>
                  <a:srgbClr val="FF0000"/>
                </a:solidFill>
              </a:rPr>
              <a:t>عمليات</a:t>
            </a:r>
            <a:r>
              <a:rPr lang="ar-DZ" sz="3000" b="1" u="sng" dirty="0" smtClean="0">
                <a:solidFill>
                  <a:schemeClr val="tx1"/>
                </a:solidFill>
              </a:rPr>
              <a:t>، تقنيات، نشاطات ووظائف</a:t>
            </a:r>
            <a:endParaRPr lang="fr-FR" sz="3000" dirty="0" smtClean="0">
              <a:solidFill>
                <a:schemeClr val="tx1"/>
              </a:solidFill>
            </a:endParaRPr>
          </a:p>
          <a:p>
            <a:pPr rtl="1"/>
            <a:endParaRPr lang="ar-DZ" dirty="0" smtClean="0">
              <a:solidFill>
                <a:schemeClr val="tx1"/>
              </a:solidFill>
            </a:endParaRPr>
          </a:p>
          <a:p>
            <a:pPr algn="just" rtl="1"/>
            <a:r>
              <a:rPr lang="ar-DZ" dirty="0" smtClean="0">
                <a:solidFill>
                  <a:schemeClr val="tx1"/>
                </a:solidFill>
              </a:rPr>
              <a:t>تتلخّص الوظيفة الأساسية لإدارة التّسويق في إدارة الطلب على منتجات المؤسّسة، لذلك قيل بأنّ إدارة التّسويق هي إدارة الطّلب، ويمكن التّعبير عن ذلك بعلاقة بسيطة يمكن تشكيلها كما يلي :-</a:t>
            </a:r>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
        <p:nvSpPr>
          <p:cNvPr id="2050" name="AutoShape 2"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5 Ways to Know Your Fish Are Happy and Healt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64515" name="Picture 3"/>
          <p:cNvPicPr>
            <a:picLocks noChangeAspect="1" noChangeArrowheads="1"/>
          </p:cNvPicPr>
          <p:nvPr/>
        </p:nvPicPr>
        <p:blipFill>
          <a:blip r:embed="rId2"/>
          <a:srcRect/>
          <a:stretch>
            <a:fillRect/>
          </a:stretch>
        </p:blipFill>
        <p:spPr bwMode="auto">
          <a:xfrm>
            <a:off x="285720" y="4500570"/>
            <a:ext cx="8143932" cy="235743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أولا ــ أهمية التسويق</a:t>
            </a:r>
          </a:p>
          <a:p>
            <a:pPr algn="just" rtl="1"/>
            <a:r>
              <a:rPr lang="fr-FR" dirty="0"/>
              <a:t> </a:t>
            </a:r>
            <a:r>
              <a:rPr lang="fr-FR" b="1" dirty="0" smtClean="0">
                <a:solidFill>
                  <a:schemeClr val="tx1"/>
                </a:solidFill>
              </a:rPr>
              <a:t>III</a:t>
            </a:r>
            <a:r>
              <a:rPr lang="fr-FR" b="1" dirty="0" smtClean="0"/>
              <a:t> </a:t>
            </a:r>
            <a:r>
              <a:rPr lang="ar-DZ" b="1" dirty="0" smtClean="0">
                <a:solidFill>
                  <a:schemeClr val="tx1"/>
                </a:solidFill>
              </a:rPr>
              <a:t>- </a:t>
            </a:r>
            <a:r>
              <a:rPr lang="ar-DZ" b="1" u="sng" dirty="0">
                <a:solidFill>
                  <a:schemeClr val="tx1"/>
                </a:solidFill>
              </a:rPr>
              <a:t>الأهميّة </a:t>
            </a:r>
            <a:r>
              <a:rPr lang="ar-DZ" b="1" u="sng" dirty="0" smtClean="0">
                <a:solidFill>
                  <a:schemeClr val="tx1"/>
                </a:solidFill>
              </a:rPr>
              <a:t>الخاصة للتّسويق</a:t>
            </a:r>
            <a:r>
              <a:rPr lang="ar-DZ" dirty="0" smtClean="0">
                <a:solidFill>
                  <a:schemeClr val="tx1"/>
                </a:solidFill>
              </a:rPr>
              <a:t> </a:t>
            </a:r>
            <a:r>
              <a:rPr lang="ar-DZ" dirty="0">
                <a:solidFill>
                  <a:schemeClr val="tx1"/>
                </a:solidFill>
              </a:rPr>
              <a:t>:-</a:t>
            </a:r>
            <a:endParaRPr lang="fr-FR" dirty="0">
              <a:solidFill>
                <a:schemeClr val="tx1"/>
              </a:solidFill>
            </a:endParaRPr>
          </a:p>
          <a:p>
            <a:pPr algn="just" rtl="1"/>
            <a:r>
              <a:rPr lang="ar-DZ" dirty="0">
                <a:solidFill>
                  <a:schemeClr val="tx1"/>
                </a:solidFill>
              </a:rPr>
              <a:t> </a:t>
            </a:r>
            <a:endParaRPr lang="fr-FR" dirty="0">
              <a:solidFill>
                <a:schemeClr val="tx1"/>
              </a:solidFill>
            </a:endParaRPr>
          </a:p>
          <a:p>
            <a:pPr lvl="1" algn="just" rtl="1">
              <a:buFont typeface="Wingdings" pitchFamily="2" charset="2"/>
              <a:buChar char="Ø"/>
            </a:pPr>
            <a:r>
              <a:rPr lang="ar-DZ" sz="3200" dirty="0" smtClean="0">
                <a:solidFill>
                  <a:schemeClr val="tx1"/>
                </a:solidFill>
              </a:rPr>
              <a:t>تحوّل </a:t>
            </a:r>
            <a:r>
              <a:rPr lang="ar-DZ" sz="3200" dirty="0">
                <a:solidFill>
                  <a:schemeClr val="tx1"/>
                </a:solidFill>
              </a:rPr>
              <a:t>الاقتصاد العالمي نحو تدويل أحادي القطب عرف في لغة العصر بالعولمة الاقتصادية؛  </a:t>
            </a:r>
            <a:endParaRPr lang="fr-FR" sz="3200" dirty="0">
              <a:solidFill>
                <a:schemeClr val="tx1"/>
              </a:solidFill>
            </a:endParaRPr>
          </a:p>
          <a:p>
            <a:pPr lvl="1" algn="just" rtl="1">
              <a:buFont typeface="Wingdings" pitchFamily="2" charset="2"/>
              <a:buChar char="Ø"/>
            </a:pPr>
            <a:r>
              <a:rPr lang="ar-DZ" sz="3200" dirty="0">
                <a:solidFill>
                  <a:schemeClr val="tx1"/>
                </a:solidFill>
              </a:rPr>
              <a:t>ظهور مؤسسات أعمال ( اقتصادية ) كبرى محلية و دولية؛</a:t>
            </a:r>
            <a:endParaRPr lang="fr-FR" sz="3200" dirty="0">
              <a:solidFill>
                <a:schemeClr val="tx1"/>
              </a:solidFill>
            </a:endParaRPr>
          </a:p>
          <a:p>
            <a:pPr lvl="1" algn="just" rtl="1">
              <a:buFont typeface="Wingdings" pitchFamily="2" charset="2"/>
              <a:buChar char="Ø"/>
            </a:pPr>
            <a:r>
              <a:rPr lang="ar-DZ" sz="3200" dirty="0">
                <a:solidFill>
                  <a:schemeClr val="tx1"/>
                </a:solidFill>
              </a:rPr>
              <a:t>اشتداد حدة المنافسة المحلية </a:t>
            </a:r>
            <a:r>
              <a:rPr lang="ar-DZ" sz="3200" dirty="0" smtClean="0">
                <a:solidFill>
                  <a:schemeClr val="tx1"/>
                </a:solidFill>
              </a:rPr>
              <a:t>والدولية</a:t>
            </a:r>
            <a:r>
              <a:rPr lang="ar-DZ" sz="3200" dirty="0">
                <a:solidFill>
                  <a:schemeClr val="tx1"/>
                </a:solidFill>
              </a:rPr>
              <a:t>؛</a:t>
            </a:r>
            <a:endParaRPr lang="fr-FR" sz="3200" dirty="0">
              <a:solidFill>
                <a:schemeClr val="tx1"/>
              </a:solidFill>
            </a:endParaRPr>
          </a:p>
          <a:p>
            <a:pPr lvl="1" algn="just" rtl="1">
              <a:buFont typeface="Wingdings" pitchFamily="2" charset="2"/>
              <a:buChar char="Ø"/>
            </a:pPr>
            <a:r>
              <a:rPr lang="ar-DZ" sz="3200" dirty="0">
                <a:solidFill>
                  <a:schemeClr val="tx1"/>
                </a:solidFill>
              </a:rPr>
              <a:t>انفتاح الأسواق العالمية أمام مختلف التدفّقات التجارية </a:t>
            </a:r>
            <a:r>
              <a:rPr lang="ar-DZ" sz="3200" dirty="0" smtClean="0">
                <a:solidFill>
                  <a:schemeClr val="tx1"/>
                </a:solidFill>
              </a:rPr>
              <a:t>والاستثمارية</a:t>
            </a:r>
            <a:r>
              <a:rPr lang="ar-DZ" sz="3200" dirty="0">
                <a:solidFill>
                  <a:schemeClr val="tx1"/>
                </a:solidFill>
              </a:rPr>
              <a:t>؛ </a:t>
            </a:r>
            <a:endParaRPr lang="fr-FR" sz="3200" dirty="0">
              <a:solidFill>
                <a:schemeClr val="tx1"/>
              </a:solidFill>
            </a:endParaRPr>
          </a:p>
          <a:p>
            <a:pPr algn="just" rtl="1"/>
            <a:endParaRPr lang="fr-FR" dirty="0">
              <a:solidFill>
                <a:schemeClr val="tx1"/>
              </a:solidFill>
            </a:endParaRPr>
          </a:p>
          <a:p>
            <a:pPr algn="just" rtl="1"/>
            <a:endParaRPr lang="ar-DZ"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a:bodyPr>
          <a:lstStyle/>
          <a:p>
            <a:pPr algn="just" rtl="1"/>
            <a:r>
              <a:rPr lang="ar-DZ" b="1" dirty="0" smtClean="0">
                <a:solidFill>
                  <a:schemeClr val="tx1"/>
                </a:solidFill>
              </a:rPr>
              <a:t>أولا ــ أهمية التسويق</a:t>
            </a:r>
          </a:p>
          <a:p>
            <a:pPr algn="just" rtl="1"/>
            <a:r>
              <a:rPr lang="fr-FR" dirty="0"/>
              <a:t> </a:t>
            </a:r>
            <a:r>
              <a:rPr lang="fr-FR" b="1" dirty="0" smtClean="0">
                <a:solidFill>
                  <a:schemeClr val="tx1"/>
                </a:solidFill>
              </a:rPr>
              <a:t>III</a:t>
            </a:r>
            <a:r>
              <a:rPr lang="fr-FR" b="1" dirty="0" smtClean="0"/>
              <a:t> </a:t>
            </a:r>
            <a:r>
              <a:rPr lang="ar-DZ" b="1" dirty="0" smtClean="0">
                <a:solidFill>
                  <a:schemeClr val="tx1"/>
                </a:solidFill>
              </a:rPr>
              <a:t>- </a:t>
            </a:r>
            <a:r>
              <a:rPr lang="ar-DZ" b="1" u="sng" dirty="0">
                <a:solidFill>
                  <a:schemeClr val="tx1"/>
                </a:solidFill>
              </a:rPr>
              <a:t>الأهميّة </a:t>
            </a:r>
            <a:r>
              <a:rPr lang="ar-DZ" b="1" u="sng" dirty="0" smtClean="0">
                <a:solidFill>
                  <a:schemeClr val="tx1"/>
                </a:solidFill>
              </a:rPr>
              <a:t>الخاصة للتّسويق</a:t>
            </a:r>
            <a:r>
              <a:rPr lang="ar-DZ" dirty="0" smtClean="0">
                <a:solidFill>
                  <a:schemeClr val="tx1"/>
                </a:solidFill>
              </a:rPr>
              <a:t> </a:t>
            </a:r>
            <a:r>
              <a:rPr lang="ar-DZ" dirty="0">
                <a:solidFill>
                  <a:schemeClr val="tx1"/>
                </a:solidFill>
              </a:rPr>
              <a:t>:-</a:t>
            </a:r>
            <a:endParaRPr lang="fr-FR" dirty="0">
              <a:solidFill>
                <a:schemeClr val="tx1"/>
              </a:solidFill>
            </a:endParaRPr>
          </a:p>
          <a:p>
            <a:pPr algn="just" rtl="1"/>
            <a:r>
              <a:rPr lang="ar-DZ" dirty="0">
                <a:solidFill>
                  <a:schemeClr val="tx1"/>
                </a:solidFill>
              </a:rPr>
              <a:t> </a:t>
            </a:r>
            <a:endParaRPr lang="fr-FR" dirty="0">
              <a:solidFill>
                <a:schemeClr val="tx1"/>
              </a:solidFill>
            </a:endParaRPr>
          </a:p>
          <a:p>
            <a:pPr lvl="1" algn="just" rtl="1"/>
            <a:r>
              <a:rPr lang="ar-DZ" sz="3200" dirty="0"/>
              <a:t> </a:t>
            </a:r>
            <a:r>
              <a:rPr lang="ar-DZ" b="1" dirty="0">
                <a:solidFill>
                  <a:schemeClr val="tx1"/>
                </a:solidFill>
              </a:rPr>
              <a:t>أ </a:t>
            </a:r>
            <a:r>
              <a:rPr lang="ar-DZ" dirty="0">
                <a:solidFill>
                  <a:schemeClr val="tx1"/>
                </a:solidFill>
              </a:rPr>
              <a:t>ـ </a:t>
            </a:r>
            <a:r>
              <a:rPr lang="ar-DZ" b="1" u="sng" dirty="0">
                <a:solidFill>
                  <a:schemeClr val="tx1"/>
                </a:solidFill>
              </a:rPr>
              <a:t>تحديد أهمية التّسويق من خلال ما عرف "</a:t>
            </a:r>
            <a:r>
              <a:rPr lang="ar-DZ" b="1" u="sng" dirty="0" smtClean="0">
                <a:solidFill>
                  <a:schemeClr val="tx1"/>
                </a:solidFill>
              </a:rPr>
              <a:t>بالخطأ </a:t>
            </a:r>
            <a:r>
              <a:rPr lang="ar-DZ" dirty="0" smtClean="0">
                <a:solidFill>
                  <a:schemeClr val="tx1"/>
                </a:solidFill>
              </a:rPr>
              <a:t> </a:t>
            </a:r>
            <a:r>
              <a:rPr lang="ar-DZ" b="1" u="sng" dirty="0">
                <a:solidFill>
                  <a:schemeClr val="tx1"/>
                </a:solidFill>
              </a:rPr>
              <a:t>التّسويقي الأكبر"</a:t>
            </a:r>
            <a:r>
              <a:rPr lang="ar-DZ" dirty="0">
                <a:solidFill>
                  <a:schemeClr val="tx1"/>
                </a:solidFill>
              </a:rPr>
              <a:t> </a:t>
            </a:r>
          </a:p>
          <a:p>
            <a:pPr lvl="1" algn="just" rtl="1"/>
            <a:endParaRPr lang="ar-DZ" sz="1400" dirty="0" smtClean="0">
              <a:solidFill>
                <a:schemeClr val="tx1"/>
              </a:solidFill>
              <a:latin typeface="+mj-lt"/>
            </a:endParaRPr>
          </a:p>
          <a:p>
            <a:pPr algn="just" rtl="1"/>
            <a:r>
              <a:rPr lang="ar-DZ" dirty="0" smtClean="0"/>
              <a:t> </a:t>
            </a:r>
            <a:r>
              <a:rPr lang="ar-DZ" dirty="0" smtClean="0">
                <a:solidFill>
                  <a:schemeClr val="tx1"/>
                </a:solidFill>
              </a:rPr>
              <a:t>" لقد أغرى صناعة السيارات الأمريكية نجاحها الكبير إلى درجة أن جعلها تقع في أكبر خطـأ تسويقـي </a:t>
            </a:r>
            <a:r>
              <a:rPr lang="fr-FR" dirty="0" smtClean="0">
                <a:solidFill>
                  <a:schemeClr val="tx1"/>
                </a:solidFill>
              </a:rPr>
              <a:t>(</a:t>
            </a:r>
            <a:r>
              <a:rPr lang="en-GB" sz="2000" dirty="0" smtClean="0">
                <a:solidFill>
                  <a:schemeClr val="tx1"/>
                </a:solidFill>
              </a:rPr>
              <a:t>The Biggest Marketing Mistake</a:t>
            </a:r>
            <a:r>
              <a:rPr lang="fr-FR" dirty="0" smtClean="0">
                <a:solidFill>
                  <a:schemeClr val="tx1"/>
                </a:solidFill>
              </a:rPr>
              <a:t>)</a:t>
            </a:r>
            <a:r>
              <a:rPr lang="ar-DZ" dirty="0" smtClean="0">
                <a:solidFill>
                  <a:schemeClr val="tx1"/>
                </a:solidFill>
              </a:rPr>
              <a:t>، فلقد أخفقت هذه الصناعة في تكييف نفسها مع تغيّر حاجيات و رغبات طلب السوق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30149"/>
            <a:ext cx="5072098" cy="898521"/>
          </a:xfrm>
        </p:spPr>
        <p:txBody>
          <a:bodyPr>
            <a:noAutofit/>
          </a:bodyPr>
          <a:lstStyle/>
          <a:p>
            <a:pPr rtl="1"/>
            <a:r>
              <a:rPr lang="ar-DZ" sz="3200" b="1" u="sng" dirty="0"/>
              <a:t>الفصل الأول</a:t>
            </a:r>
            <a:r>
              <a:rPr lang="fr-FR" sz="3200" dirty="0"/>
              <a:t/>
            </a:r>
            <a:br>
              <a:rPr lang="fr-FR" sz="3200" dirty="0"/>
            </a:br>
            <a:r>
              <a:rPr lang="ar-DZ" sz="3200" b="1" u="sng" dirty="0"/>
              <a:t>أهمية </a:t>
            </a:r>
            <a:r>
              <a:rPr lang="ar-DZ" sz="3200" b="1" u="sng" dirty="0" smtClean="0"/>
              <a:t>التسويــق وماهيته</a:t>
            </a:r>
            <a:endParaRPr lang="fr-FR" sz="3200" dirty="0"/>
          </a:p>
        </p:txBody>
      </p:sp>
      <p:sp>
        <p:nvSpPr>
          <p:cNvPr id="3" name="Subtitle 2"/>
          <p:cNvSpPr>
            <a:spLocks noGrp="1"/>
          </p:cNvSpPr>
          <p:nvPr>
            <p:ph type="subTitle" idx="1"/>
          </p:nvPr>
        </p:nvSpPr>
        <p:spPr>
          <a:xfrm>
            <a:off x="142844" y="1071546"/>
            <a:ext cx="8858312" cy="5500726"/>
          </a:xfrm>
        </p:spPr>
        <p:txBody>
          <a:bodyPr>
            <a:normAutofit fontScale="92500" lnSpcReduction="20000"/>
          </a:bodyPr>
          <a:lstStyle/>
          <a:p>
            <a:pPr algn="just" rtl="1"/>
            <a:r>
              <a:rPr lang="ar-DZ" b="1" dirty="0" smtClean="0">
                <a:solidFill>
                  <a:schemeClr val="tx1"/>
                </a:solidFill>
              </a:rPr>
              <a:t>أولا ــ أهمية التسويق</a:t>
            </a:r>
          </a:p>
          <a:p>
            <a:pPr algn="just" rtl="1"/>
            <a:r>
              <a:rPr lang="fr-FR" dirty="0"/>
              <a:t> </a:t>
            </a:r>
            <a:r>
              <a:rPr lang="fr-FR" b="1" dirty="0" smtClean="0">
                <a:solidFill>
                  <a:schemeClr val="tx1"/>
                </a:solidFill>
              </a:rPr>
              <a:t>III</a:t>
            </a:r>
            <a:r>
              <a:rPr lang="fr-FR" b="1" dirty="0" smtClean="0"/>
              <a:t> </a:t>
            </a:r>
            <a:r>
              <a:rPr lang="ar-DZ" b="1" dirty="0" smtClean="0">
                <a:solidFill>
                  <a:schemeClr val="tx1"/>
                </a:solidFill>
              </a:rPr>
              <a:t>- </a:t>
            </a:r>
            <a:r>
              <a:rPr lang="ar-DZ" b="1" u="sng" dirty="0">
                <a:solidFill>
                  <a:schemeClr val="tx1"/>
                </a:solidFill>
              </a:rPr>
              <a:t>الأهميّة </a:t>
            </a:r>
            <a:r>
              <a:rPr lang="ar-DZ" b="1" u="sng" dirty="0" smtClean="0">
                <a:solidFill>
                  <a:schemeClr val="tx1"/>
                </a:solidFill>
              </a:rPr>
              <a:t>الخاصة للتّسويق</a:t>
            </a:r>
            <a:r>
              <a:rPr lang="ar-DZ" dirty="0" smtClean="0">
                <a:solidFill>
                  <a:schemeClr val="tx1"/>
                </a:solidFill>
              </a:rPr>
              <a:t> </a:t>
            </a:r>
            <a:r>
              <a:rPr lang="ar-DZ" dirty="0">
                <a:solidFill>
                  <a:schemeClr val="tx1"/>
                </a:solidFill>
              </a:rPr>
              <a:t>:-</a:t>
            </a:r>
            <a:endParaRPr lang="fr-FR" dirty="0">
              <a:solidFill>
                <a:schemeClr val="tx1"/>
              </a:solidFill>
            </a:endParaRPr>
          </a:p>
          <a:p>
            <a:pPr algn="just" rtl="1"/>
            <a:r>
              <a:rPr lang="ar-DZ" dirty="0">
                <a:solidFill>
                  <a:schemeClr val="tx1"/>
                </a:solidFill>
              </a:rPr>
              <a:t> </a:t>
            </a:r>
            <a:endParaRPr lang="fr-FR" dirty="0">
              <a:solidFill>
                <a:schemeClr val="tx1"/>
              </a:solidFill>
            </a:endParaRPr>
          </a:p>
          <a:p>
            <a:pPr lvl="1" algn="just" rtl="1"/>
            <a:r>
              <a:rPr lang="ar-DZ" sz="3000" dirty="0"/>
              <a:t> </a:t>
            </a:r>
            <a:r>
              <a:rPr lang="ar-DZ" sz="3000" b="1" dirty="0" smtClean="0">
                <a:solidFill>
                  <a:schemeClr val="tx1"/>
                </a:solidFill>
              </a:rPr>
              <a:t>ب</a:t>
            </a:r>
            <a:r>
              <a:rPr lang="ar-DZ" sz="3000" dirty="0" smtClean="0">
                <a:solidFill>
                  <a:schemeClr val="tx1"/>
                </a:solidFill>
              </a:rPr>
              <a:t> – </a:t>
            </a:r>
            <a:r>
              <a:rPr lang="ar-DZ" sz="3000" b="1" u="sng" dirty="0" smtClean="0">
                <a:solidFill>
                  <a:schemeClr val="tx1"/>
                </a:solidFill>
              </a:rPr>
              <a:t>تحديد أهميّة التّسويق من خلال اشتداد حدّة المنافسة</a:t>
            </a:r>
            <a:r>
              <a:rPr lang="ar-DZ" sz="3000" dirty="0" smtClean="0">
                <a:solidFill>
                  <a:schemeClr val="tx1"/>
                </a:solidFill>
              </a:rPr>
              <a:t> :</a:t>
            </a:r>
            <a:endParaRPr lang="ar-DZ" sz="3000" dirty="0">
              <a:solidFill>
                <a:schemeClr val="tx1"/>
              </a:solidFill>
            </a:endParaRPr>
          </a:p>
          <a:p>
            <a:pPr lvl="1" algn="just" rtl="1"/>
            <a:endParaRPr lang="ar-DZ" sz="1400" dirty="0" smtClean="0">
              <a:solidFill>
                <a:schemeClr val="tx1"/>
              </a:solidFill>
              <a:latin typeface="+mj-lt"/>
            </a:endParaRPr>
          </a:p>
          <a:p>
            <a:pPr algn="just" rtl="1"/>
            <a:r>
              <a:rPr lang="ar-DZ" dirty="0" smtClean="0">
                <a:solidFill>
                  <a:schemeClr val="tx1"/>
                </a:solidFill>
              </a:rPr>
              <a:t>إنّ فتح المجال لآليات السوق والتّوجّه نحو اقتصاد السّوق يترتّب عنه حريّة الدخول إليها والخروج منها دون حواجز وعراقيل، الأمر الذي نجم عنه ظهور أشكال مختلفة من المنافسة و الاحتدام . لقد أثبتت الوقائع الاقتصادية التاريخية و المعاصرة  بأنّ التسويق كان له دور فعّال في تعزيز القدرات التنافسية لمؤسسات الأعمال المختلفة سواء تعلّق الأمر بالأسواق المحلية أو الدولية، خاصّة و أنّ المنافسة لم تعد قائمة على اعتبارات سعرية كما سبقت الإشارة، بل تعدّتها إلى منافسة تقوم على أسس تسويقية صرفة.</a:t>
            </a:r>
            <a:endParaRPr lang="fr-FR"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2400</Words>
  <Application>Microsoft Office PowerPoint</Application>
  <PresentationFormat>On-screen Show (4:3)</PresentationFormat>
  <Paragraphs>377</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lpstr>الفصل الأول أهمية التسويــق وماهيته</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الأول أهمية التسويــق وماهيته</dc:title>
  <dc:creator>DELL</dc:creator>
  <cp:lastModifiedBy>DELL</cp:lastModifiedBy>
  <cp:revision>41</cp:revision>
  <dcterms:created xsi:type="dcterms:W3CDTF">2025-02-01T13:25:38Z</dcterms:created>
  <dcterms:modified xsi:type="dcterms:W3CDTF">2025-02-17T10:09:23Z</dcterms:modified>
</cp:coreProperties>
</file>