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67" r:id="rId3"/>
    <p:sldId id="278" r:id="rId4"/>
    <p:sldId id="279" r:id="rId5"/>
    <p:sldId id="264" r:id="rId6"/>
    <p:sldId id="280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4702" autoAdjust="0"/>
    <p:restoredTop sz="86462" autoAdjust="0"/>
  </p:normalViewPr>
  <p:slideViewPr>
    <p:cSldViewPr snapToGrid="0">
      <p:cViewPr varScale="1">
        <p:scale>
          <a:sx n="102" d="100"/>
          <a:sy n="102" d="100"/>
        </p:scale>
        <p:origin x="154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22284C-D781-445C-9E57-2C95A30FD281}" type="datetimeFigureOut">
              <a:rPr lang="en-US" smtClean="0"/>
              <a:t>12/13/2024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32477A-9212-4EA0-B104-5A511742D197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82236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32477A-9212-4EA0-B104-5A511742D197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7181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449AEE-91C7-4ADB-ADF3-DA8E19B13E1E}" type="datetimeFigureOut">
              <a:rPr lang="en-US" smtClean="0"/>
              <a:t>12/13/2024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63433-178C-4DDF-8B2C-DD4FB145643C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42890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449AEE-91C7-4ADB-ADF3-DA8E19B13E1E}" type="datetimeFigureOut">
              <a:rPr lang="en-US" smtClean="0"/>
              <a:t>12/13/2024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63433-178C-4DDF-8B2C-DD4FB145643C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71828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449AEE-91C7-4ADB-ADF3-DA8E19B13E1E}" type="datetimeFigureOut">
              <a:rPr lang="en-US" smtClean="0"/>
              <a:t>12/13/2024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63433-178C-4DDF-8B2C-DD4FB145643C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76623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449AEE-91C7-4ADB-ADF3-DA8E19B13E1E}" type="datetimeFigureOut">
              <a:rPr lang="en-US" smtClean="0"/>
              <a:t>12/13/2024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63433-178C-4DDF-8B2C-DD4FB145643C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90351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449AEE-91C7-4ADB-ADF3-DA8E19B13E1E}" type="datetimeFigureOut">
              <a:rPr lang="en-US" smtClean="0"/>
              <a:t>12/13/2024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63433-178C-4DDF-8B2C-DD4FB145643C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17128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449AEE-91C7-4ADB-ADF3-DA8E19B13E1E}" type="datetimeFigureOut">
              <a:rPr lang="en-US" smtClean="0"/>
              <a:t>12/13/2024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63433-178C-4DDF-8B2C-DD4FB145643C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14086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449AEE-91C7-4ADB-ADF3-DA8E19B13E1E}" type="datetimeFigureOut">
              <a:rPr lang="en-US" smtClean="0"/>
              <a:t>12/13/2024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63433-178C-4DDF-8B2C-DD4FB145643C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13888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449AEE-91C7-4ADB-ADF3-DA8E19B13E1E}" type="datetimeFigureOut">
              <a:rPr lang="en-US" smtClean="0"/>
              <a:t>12/13/2024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63433-178C-4DDF-8B2C-DD4FB145643C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29277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449AEE-91C7-4ADB-ADF3-DA8E19B13E1E}" type="datetimeFigureOut">
              <a:rPr lang="en-US" smtClean="0"/>
              <a:t>12/13/2024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63433-178C-4DDF-8B2C-DD4FB145643C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97002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449AEE-91C7-4ADB-ADF3-DA8E19B13E1E}" type="datetimeFigureOut">
              <a:rPr lang="en-US" smtClean="0"/>
              <a:t>12/13/2024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63433-178C-4DDF-8B2C-DD4FB145643C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10586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449AEE-91C7-4ADB-ADF3-DA8E19B13E1E}" type="datetimeFigureOut">
              <a:rPr lang="en-US" smtClean="0"/>
              <a:t>12/13/2024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63433-178C-4DDF-8B2C-DD4FB145643C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48976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449AEE-91C7-4ADB-ADF3-DA8E19B13E1E}" type="datetimeFigureOut">
              <a:rPr lang="en-US" smtClean="0"/>
              <a:t>12/13/2024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863433-178C-4DDF-8B2C-DD4FB145643C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16943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97224" y="1530220"/>
            <a:ext cx="8796682" cy="2141316"/>
          </a:xfrm>
        </p:spPr>
        <p:txBody>
          <a:bodyPr/>
          <a:lstStyle/>
          <a:p>
            <a:r>
              <a:rPr lang="en-US" b="1" dirty="0" smtClean="0"/>
              <a:t>Lecture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97223" y="4833546"/>
            <a:ext cx="8785185" cy="1033272"/>
          </a:xfrm>
        </p:spPr>
        <p:txBody>
          <a:bodyPr/>
          <a:lstStyle/>
          <a:p>
            <a:r>
              <a:rPr lang="en-US" dirty="0" smtClean="0"/>
              <a:t>Dr. </a:t>
            </a:r>
            <a:r>
              <a:rPr lang="en-US" dirty="0" err="1" smtClean="0"/>
              <a:t>Benacer</a:t>
            </a:r>
            <a:r>
              <a:rPr lang="en-US" dirty="0" smtClean="0"/>
              <a:t> Hamza</a:t>
            </a:r>
          </a:p>
          <a:p>
            <a:r>
              <a:rPr lang="en-US" dirty="0" smtClean="0"/>
              <a:t>2024-2025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3368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55575" y="309370"/>
            <a:ext cx="11783505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800" dirty="0" smtClean="0">
                <a:solidFill>
                  <a:srgbClr val="FF0000"/>
                </a:solidFill>
              </a:rPr>
              <a:t>4</a:t>
            </a:r>
            <a:r>
              <a:rPr lang="en-US" sz="4800" dirty="0">
                <a:solidFill>
                  <a:srgbClr val="FF0000"/>
                </a:solidFill>
              </a:rPr>
              <a:t>. The principles of urbanism ?</a:t>
            </a:r>
            <a:br>
              <a:rPr lang="en-US" sz="4800" dirty="0">
                <a:solidFill>
                  <a:srgbClr val="FF0000"/>
                </a:solidFill>
              </a:rPr>
            </a:br>
            <a:endParaRPr lang="fr-FR" sz="4800" dirty="0"/>
          </a:p>
        </p:txBody>
      </p:sp>
      <p:pic>
        <p:nvPicPr>
          <p:cNvPr id="3074" name="Picture 2" descr="Urbanism Principle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8975" y="1879030"/>
            <a:ext cx="10302875" cy="34738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06674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39433" y="497330"/>
            <a:ext cx="9144000" cy="486518"/>
          </a:xfrm>
        </p:spPr>
        <p:txBody>
          <a:bodyPr>
            <a:noAutofit/>
          </a:bodyPr>
          <a:lstStyle/>
          <a:p>
            <a:r>
              <a:rPr lang="en-US" sz="4400" dirty="0" smtClean="0">
                <a:solidFill>
                  <a:srgbClr val="FF0000"/>
                </a:solidFill>
              </a:rPr>
              <a:t>4. The principles of urbanism</a:t>
            </a:r>
            <a:endParaRPr lang="en-US" sz="4400" b="1" dirty="0">
              <a:solidFill>
                <a:srgbClr val="FF0000"/>
              </a:solidFill>
            </a:endParaRPr>
          </a:p>
        </p:txBody>
      </p:sp>
      <p:grpSp>
        <p:nvGrpSpPr>
          <p:cNvPr id="7" name="Group 6"/>
          <p:cNvGrpSpPr/>
          <p:nvPr/>
        </p:nvGrpSpPr>
        <p:grpSpPr>
          <a:xfrm>
            <a:off x="288758" y="1273119"/>
            <a:ext cx="11610473" cy="5435580"/>
            <a:chOff x="288758" y="1273119"/>
            <a:chExt cx="11610473" cy="5435580"/>
          </a:xfrm>
        </p:grpSpPr>
        <p:sp>
          <p:nvSpPr>
            <p:cNvPr id="8" name="Freeform 7"/>
            <p:cNvSpPr/>
            <p:nvPr/>
          </p:nvSpPr>
          <p:spPr>
            <a:xfrm>
              <a:off x="288758" y="1273119"/>
              <a:ext cx="2335700" cy="5392375"/>
            </a:xfrm>
            <a:custGeom>
              <a:avLst/>
              <a:gdLst>
                <a:gd name="connsiteX0" fmla="*/ 0 w 2267670"/>
                <a:gd name="connsiteY0" fmla="*/ 226767 h 5392375"/>
                <a:gd name="connsiteX1" fmla="*/ 226767 w 2267670"/>
                <a:gd name="connsiteY1" fmla="*/ 0 h 5392375"/>
                <a:gd name="connsiteX2" fmla="*/ 2040903 w 2267670"/>
                <a:gd name="connsiteY2" fmla="*/ 0 h 5392375"/>
                <a:gd name="connsiteX3" fmla="*/ 2267670 w 2267670"/>
                <a:gd name="connsiteY3" fmla="*/ 226767 h 5392375"/>
                <a:gd name="connsiteX4" fmla="*/ 2267670 w 2267670"/>
                <a:gd name="connsiteY4" fmla="*/ 5165608 h 5392375"/>
                <a:gd name="connsiteX5" fmla="*/ 2040903 w 2267670"/>
                <a:gd name="connsiteY5" fmla="*/ 5392375 h 5392375"/>
                <a:gd name="connsiteX6" fmla="*/ 226767 w 2267670"/>
                <a:gd name="connsiteY6" fmla="*/ 5392375 h 5392375"/>
                <a:gd name="connsiteX7" fmla="*/ 0 w 2267670"/>
                <a:gd name="connsiteY7" fmla="*/ 5165608 h 5392375"/>
                <a:gd name="connsiteX8" fmla="*/ 0 w 2267670"/>
                <a:gd name="connsiteY8" fmla="*/ 226767 h 53923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267670" h="5392375">
                  <a:moveTo>
                    <a:pt x="0" y="226767"/>
                  </a:moveTo>
                  <a:cubicBezTo>
                    <a:pt x="0" y="101527"/>
                    <a:pt x="101527" y="0"/>
                    <a:pt x="226767" y="0"/>
                  </a:cubicBezTo>
                  <a:lnTo>
                    <a:pt x="2040903" y="0"/>
                  </a:lnTo>
                  <a:cubicBezTo>
                    <a:pt x="2166143" y="0"/>
                    <a:pt x="2267670" y="101527"/>
                    <a:pt x="2267670" y="226767"/>
                  </a:cubicBezTo>
                  <a:lnTo>
                    <a:pt x="2267670" y="5165608"/>
                  </a:lnTo>
                  <a:cubicBezTo>
                    <a:pt x="2267670" y="5290848"/>
                    <a:pt x="2166143" y="5392375"/>
                    <a:pt x="2040903" y="5392375"/>
                  </a:cubicBezTo>
                  <a:lnTo>
                    <a:pt x="226767" y="5392375"/>
                  </a:lnTo>
                  <a:cubicBezTo>
                    <a:pt x="101527" y="5392375"/>
                    <a:pt x="0" y="5290848"/>
                    <a:pt x="0" y="5165608"/>
                  </a:cubicBezTo>
                  <a:lnTo>
                    <a:pt x="0" y="226767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4">
                <a:hueOff val="0"/>
                <a:satOff val="0"/>
                <a:lumOff val="0"/>
                <a:alphaOff val="0"/>
              </a:schemeClr>
            </a:fillRef>
            <a:effectRef idx="0">
              <a:schemeClr val="accent4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92024" tIns="2348974" rIns="192024" bIns="1270499" numCol="1" spcCol="1270" anchor="ctr" anchorCtr="0">
              <a:noAutofit/>
            </a:bodyPr>
            <a:lstStyle/>
            <a:p>
              <a:pPr lvl="0" algn="ctr" defTabSz="12001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700" b="1" kern="1200" dirty="0" smtClean="0">
                  <a:solidFill>
                    <a:schemeClr val="tx1"/>
                  </a:solidFill>
                </a:rPr>
                <a:t>Sustainability</a:t>
              </a:r>
            </a:p>
            <a:p>
              <a:pPr lvl="0" algn="ctr" defTabSz="12001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400" dirty="0">
                  <a:solidFill>
                    <a:srgbClr val="002060"/>
                  </a:solidFill>
                </a:rPr>
                <a:t>Urban development should be sustainable, taking into account the environmental impact of cities</a:t>
              </a:r>
              <a:r>
                <a:rPr lang="en-US" sz="2400" dirty="0" smtClean="0">
                  <a:solidFill>
                    <a:srgbClr val="002060"/>
                  </a:solidFill>
                </a:rPr>
                <a:t>.</a:t>
              </a:r>
            </a:p>
            <a:p>
              <a:pPr lvl="0" algn="ctr" defTabSz="12001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2800" b="1" kern="1200" dirty="0">
                <a:solidFill>
                  <a:schemeClr val="tx1"/>
                </a:solidFill>
              </a:endParaRPr>
            </a:p>
            <a:p>
              <a:pPr lvl="0" algn="ctr" defTabSz="12001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2800" b="1" dirty="0" smtClean="0">
                <a:solidFill>
                  <a:schemeClr val="tx1"/>
                </a:solidFill>
              </a:endParaRPr>
            </a:p>
            <a:p>
              <a:pPr lvl="0" algn="ctr" defTabSz="12001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2800" b="1" kern="1200" dirty="0">
                <a:solidFill>
                  <a:schemeClr val="tx1"/>
                </a:solidFill>
              </a:endParaRPr>
            </a:p>
            <a:p>
              <a:pPr lvl="0" algn="ctr" defTabSz="12001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2700" b="1" kern="1200" dirty="0">
                <a:solidFill>
                  <a:schemeClr val="tx1"/>
                </a:solidFill>
              </a:endParaRPr>
            </a:p>
          </p:txBody>
        </p:sp>
        <p:sp>
          <p:nvSpPr>
            <p:cNvPr id="10" name="Freeform 9"/>
            <p:cNvSpPr/>
            <p:nvPr/>
          </p:nvSpPr>
          <p:spPr>
            <a:xfrm>
              <a:off x="2624458" y="1273119"/>
              <a:ext cx="2267670" cy="5392375"/>
            </a:xfrm>
            <a:custGeom>
              <a:avLst/>
              <a:gdLst>
                <a:gd name="connsiteX0" fmla="*/ 0 w 2267670"/>
                <a:gd name="connsiteY0" fmla="*/ 226767 h 5392375"/>
                <a:gd name="connsiteX1" fmla="*/ 226767 w 2267670"/>
                <a:gd name="connsiteY1" fmla="*/ 0 h 5392375"/>
                <a:gd name="connsiteX2" fmla="*/ 2040903 w 2267670"/>
                <a:gd name="connsiteY2" fmla="*/ 0 h 5392375"/>
                <a:gd name="connsiteX3" fmla="*/ 2267670 w 2267670"/>
                <a:gd name="connsiteY3" fmla="*/ 226767 h 5392375"/>
                <a:gd name="connsiteX4" fmla="*/ 2267670 w 2267670"/>
                <a:gd name="connsiteY4" fmla="*/ 5165608 h 5392375"/>
                <a:gd name="connsiteX5" fmla="*/ 2040903 w 2267670"/>
                <a:gd name="connsiteY5" fmla="*/ 5392375 h 5392375"/>
                <a:gd name="connsiteX6" fmla="*/ 226767 w 2267670"/>
                <a:gd name="connsiteY6" fmla="*/ 5392375 h 5392375"/>
                <a:gd name="connsiteX7" fmla="*/ 0 w 2267670"/>
                <a:gd name="connsiteY7" fmla="*/ 5165608 h 5392375"/>
                <a:gd name="connsiteX8" fmla="*/ 0 w 2267670"/>
                <a:gd name="connsiteY8" fmla="*/ 226767 h 53923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267670" h="5392375">
                  <a:moveTo>
                    <a:pt x="0" y="226767"/>
                  </a:moveTo>
                  <a:cubicBezTo>
                    <a:pt x="0" y="101527"/>
                    <a:pt x="101527" y="0"/>
                    <a:pt x="226767" y="0"/>
                  </a:cubicBezTo>
                  <a:lnTo>
                    <a:pt x="2040903" y="0"/>
                  </a:lnTo>
                  <a:cubicBezTo>
                    <a:pt x="2166143" y="0"/>
                    <a:pt x="2267670" y="101527"/>
                    <a:pt x="2267670" y="226767"/>
                  </a:cubicBezTo>
                  <a:lnTo>
                    <a:pt x="2267670" y="5165608"/>
                  </a:lnTo>
                  <a:cubicBezTo>
                    <a:pt x="2267670" y="5290848"/>
                    <a:pt x="2166143" y="5392375"/>
                    <a:pt x="2040903" y="5392375"/>
                  </a:cubicBezTo>
                  <a:lnTo>
                    <a:pt x="226767" y="5392375"/>
                  </a:lnTo>
                  <a:cubicBezTo>
                    <a:pt x="101527" y="5392375"/>
                    <a:pt x="0" y="5290848"/>
                    <a:pt x="0" y="5165608"/>
                  </a:cubicBezTo>
                  <a:lnTo>
                    <a:pt x="0" y="226767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4">
                <a:hueOff val="2598923"/>
                <a:satOff val="-11992"/>
                <a:lumOff val="441"/>
                <a:alphaOff val="0"/>
              </a:schemeClr>
            </a:fillRef>
            <a:effectRef idx="0">
              <a:schemeClr val="accent4">
                <a:hueOff val="2598923"/>
                <a:satOff val="-11992"/>
                <a:lumOff val="441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92024" tIns="2348974" rIns="192024" bIns="1270499" numCol="1" spcCol="1270" anchor="ctr" anchorCtr="0">
              <a:noAutofit/>
            </a:bodyPr>
            <a:lstStyle/>
            <a:p>
              <a:pPr lvl="0" algn="ctr" defTabSz="12001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700" b="1" kern="1200" dirty="0" smtClean="0">
                  <a:solidFill>
                    <a:schemeClr val="tx1"/>
                  </a:solidFill>
                </a:rPr>
                <a:t>Accessibility</a:t>
              </a:r>
            </a:p>
            <a:p>
              <a:pPr lvl="0" algn="ctr" defTabSz="12001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400" dirty="0">
                  <a:solidFill>
                    <a:srgbClr val="002060"/>
                  </a:solidFill>
                </a:rPr>
                <a:t>Cities should be designed to be accessible to everyone, regardless of their age, ability, or income</a:t>
              </a:r>
              <a:r>
                <a:rPr lang="en-US" sz="2400" dirty="0" smtClean="0">
                  <a:solidFill>
                    <a:srgbClr val="002060"/>
                  </a:solidFill>
                </a:rPr>
                <a:t>.</a:t>
              </a:r>
            </a:p>
            <a:p>
              <a:pPr lvl="0" algn="ctr" defTabSz="12001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2400" dirty="0">
                <a:solidFill>
                  <a:srgbClr val="002060"/>
                </a:solidFill>
              </a:endParaRPr>
            </a:p>
            <a:p>
              <a:pPr lvl="0" algn="ctr" defTabSz="12001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2400" dirty="0" smtClean="0">
                <a:solidFill>
                  <a:srgbClr val="002060"/>
                </a:solidFill>
              </a:endParaRPr>
            </a:p>
            <a:p>
              <a:pPr lvl="0" algn="ctr" defTabSz="12001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2800" b="1" kern="1200" dirty="0">
                <a:solidFill>
                  <a:schemeClr val="tx1"/>
                </a:solidFill>
              </a:endParaRPr>
            </a:p>
            <a:p>
              <a:pPr lvl="0" algn="ctr" defTabSz="12001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2800" b="1" dirty="0" smtClean="0">
                <a:solidFill>
                  <a:schemeClr val="tx1"/>
                </a:solidFill>
              </a:endParaRPr>
            </a:p>
            <a:p>
              <a:pPr lvl="0" algn="ctr" defTabSz="12001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2700" b="1" kern="1200" dirty="0">
                <a:solidFill>
                  <a:schemeClr val="tx1"/>
                </a:solidFill>
              </a:endParaRPr>
            </a:p>
          </p:txBody>
        </p:sp>
        <p:sp>
          <p:nvSpPr>
            <p:cNvPr id="12" name="Freeform 11"/>
            <p:cNvSpPr/>
            <p:nvPr/>
          </p:nvSpPr>
          <p:spPr>
            <a:xfrm>
              <a:off x="4960159" y="1273119"/>
              <a:ext cx="2267670" cy="5392375"/>
            </a:xfrm>
            <a:custGeom>
              <a:avLst/>
              <a:gdLst>
                <a:gd name="connsiteX0" fmla="*/ 0 w 2267670"/>
                <a:gd name="connsiteY0" fmla="*/ 226767 h 5392375"/>
                <a:gd name="connsiteX1" fmla="*/ 226767 w 2267670"/>
                <a:gd name="connsiteY1" fmla="*/ 0 h 5392375"/>
                <a:gd name="connsiteX2" fmla="*/ 2040903 w 2267670"/>
                <a:gd name="connsiteY2" fmla="*/ 0 h 5392375"/>
                <a:gd name="connsiteX3" fmla="*/ 2267670 w 2267670"/>
                <a:gd name="connsiteY3" fmla="*/ 226767 h 5392375"/>
                <a:gd name="connsiteX4" fmla="*/ 2267670 w 2267670"/>
                <a:gd name="connsiteY4" fmla="*/ 5165608 h 5392375"/>
                <a:gd name="connsiteX5" fmla="*/ 2040903 w 2267670"/>
                <a:gd name="connsiteY5" fmla="*/ 5392375 h 5392375"/>
                <a:gd name="connsiteX6" fmla="*/ 226767 w 2267670"/>
                <a:gd name="connsiteY6" fmla="*/ 5392375 h 5392375"/>
                <a:gd name="connsiteX7" fmla="*/ 0 w 2267670"/>
                <a:gd name="connsiteY7" fmla="*/ 5165608 h 5392375"/>
                <a:gd name="connsiteX8" fmla="*/ 0 w 2267670"/>
                <a:gd name="connsiteY8" fmla="*/ 226767 h 53923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267670" h="5392375">
                  <a:moveTo>
                    <a:pt x="0" y="226767"/>
                  </a:moveTo>
                  <a:cubicBezTo>
                    <a:pt x="0" y="101527"/>
                    <a:pt x="101527" y="0"/>
                    <a:pt x="226767" y="0"/>
                  </a:cubicBezTo>
                  <a:lnTo>
                    <a:pt x="2040903" y="0"/>
                  </a:lnTo>
                  <a:cubicBezTo>
                    <a:pt x="2166143" y="0"/>
                    <a:pt x="2267670" y="101527"/>
                    <a:pt x="2267670" y="226767"/>
                  </a:cubicBezTo>
                  <a:lnTo>
                    <a:pt x="2267670" y="5165608"/>
                  </a:lnTo>
                  <a:cubicBezTo>
                    <a:pt x="2267670" y="5290848"/>
                    <a:pt x="2166143" y="5392375"/>
                    <a:pt x="2040903" y="5392375"/>
                  </a:cubicBezTo>
                  <a:lnTo>
                    <a:pt x="226767" y="5392375"/>
                  </a:lnTo>
                  <a:cubicBezTo>
                    <a:pt x="101527" y="5392375"/>
                    <a:pt x="0" y="5290848"/>
                    <a:pt x="0" y="5165608"/>
                  </a:cubicBezTo>
                  <a:lnTo>
                    <a:pt x="0" y="226767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4">
                <a:hueOff val="5197846"/>
                <a:satOff val="-23984"/>
                <a:lumOff val="883"/>
                <a:alphaOff val="0"/>
              </a:schemeClr>
            </a:fillRef>
            <a:effectRef idx="0">
              <a:schemeClr val="accent4">
                <a:hueOff val="5197846"/>
                <a:satOff val="-23984"/>
                <a:lumOff val="883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92024" tIns="2348974" rIns="192024" bIns="1270499" numCol="1" spcCol="1270" anchor="ctr" anchorCtr="0">
              <a:noAutofit/>
            </a:bodyPr>
            <a:lstStyle/>
            <a:p>
              <a:pPr lvl="0" algn="ctr" defTabSz="12001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700" b="1" kern="1200" dirty="0" smtClean="0">
                  <a:solidFill>
                    <a:schemeClr val="tx1"/>
                  </a:solidFill>
                </a:rPr>
                <a:t>Diversity</a:t>
              </a:r>
            </a:p>
            <a:p>
              <a:pPr lvl="0" algn="ctr" defTabSz="12001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400" dirty="0">
                  <a:solidFill>
                    <a:srgbClr val="002060"/>
                  </a:solidFill>
                </a:rPr>
                <a:t>Cities should be diverse, with a mix of different land uses, housing types, and people</a:t>
              </a:r>
              <a:r>
                <a:rPr lang="en-US" sz="2400" dirty="0" smtClean="0">
                  <a:solidFill>
                    <a:srgbClr val="002060"/>
                  </a:solidFill>
                </a:rPr>
                <a:t>.</a:t>
              </a:r>
            </a:p>
            <a:p>
              <a:pPr lvl="0" algn="ctr" defTabSz="12001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2400" dirty="0" smtClean="0">
                <a:solidFill>
                  <a:srgbClr val="002060"/>
                </a:solidFill>
              </a:endParaRPr>
            </a:p>
            <a:p>
              <a:pPr lvl="0" algn="ctr" defTabSz="12001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2800" b="1" kern="1200" dirty="0">
                <a:solidFill>
                  <a:schemeClr val="tx1"/>
                </a:solidFill>
              </a:endParaRPr>
            </a:p>
            <a:p>
              <a:pPr lvl="0" algn="ctr" defTabSz="12001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2700" b="1" dirty="0" smtClean="0">
                <a:solidFill>
                  <a:schemeClr val="tx1"/>
                </a:solidFill>
              </a:endParaRPr>
            </a:p>
            <a:p>
              <a:pPr lvl="0" algn="ctr" defTabSz="12001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2700" b="1" dirty="0">
                <a:solidFill>
                  <a:schemeClr val="tx1"/>
                </a:solidFill>
              </a:endParaRPr>
            </a:p>
            <a:p>
              <a:pPr lvl="0" algn="ctr" defTabSz="12001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2800" b="1" dirty="0" smtClean="0">
                <a:solidFill>
                  <a:schemeClr val="tx1"/>
                </a:solidFill>
              </a:endParaRPr>
            </a:p>
          </p:txBody>
        </p:sp>
        <p:sp>
          <p:nvSpPr>
            <p:cNvPr id="14" name="Freeform 13"/>
            <p:cNvSpPr/>
            <p:nvPr/>
          </p:nvSpPr>
          <p:spPr>
            <a:xfrm>
              <a:off x="7295860" y="1273119"/>
              <a:ext cx="2267670" cy="5392375"/>
            </a:xfrm>
            <a:custGeom>
              <a:avLst/>
              <a:gdLst>
                <a:gd name="connsiteX0" fmla="*/ 0 w 2267670"/>
                <a:gd name="connsiteY0" fmla="*/ 226767 h 5392375"/>
                <a:gd name="connsiteX1" fmla="*/ 226767 w 2267670"/>
                <a:gd name="connsiteY1" fmla="*/ 0 h 5392375"/>
                <a:gd name="connsiteX2" fmla="*/ 2040903 w 2267670"/>
                <a:gd name="connsiteY2" fmla="*/ 0 h 5392375"/>
                <a:gd name="connsiteX3" fmla="*/ 2267670 w 2267670"/>
                <a:gd name="connsiteY3" fmla="*/ 226767 h 5392375"/>
                <a:gd name="connsiteX4" fmla="*/ 2267670 w 2267670"/>
                <a:gd name="connsiteY4" fmla="*/ 5165608 h 5392375"/>
                <a:gd name="connsiteX5" fmla="*/ 2040903 w 2267670"/>
                <a:gd name="connsiteY5" fmla="*/ 5392375 h 5392375"/>
                <a:gd name="connsiteX6" fmla="*/ 226767 w 2267670"/>
                <a:gd name="connsiteY6" fmla="*/ 5392375 h 5392375"/>
                <a:gd name="connsiteX7" fmla="*/ 0 w 2267670"/>
                <a:gd name="connsiteY7" fmla="*/ 5165608 h 5392375"/>
                <a:gd name="connsiteX8" fmla="*/ 0 w 2267670"/>
                <a:gd name="connsiteY8" fmla="*/ 226767 h 53923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267670" h="5392375">
                  <a:moveTo>
                    <a:pt x="0" y="226767"/>
                  </a:moveTo>
                  <a:cubicBezTo>
                    <a:pt x="0" y="101527"/>
                    <a:pt x="101527" y="0"/>
                    <a:pt x="226767" y="0"/>
                  </a:cubicBezTo>
                  <a:lnTo>
                    <a:pt x="2040903" y="0"/>
                  </a:lnTo>
                  <a:cubicBezTo>
                    <a:pt x="2166143" y="0"/>
                    <a:pt x="2267670" y="101527"/>
                    <a:pt x="2267670" y="226767"/>
                  </a:cubicBezTo>
                  <a:lnTo>
                    <a:pt x="2267670" y="5165608"/>
                  </a:lnTo>
                  <a:cubicBezTo>
                    <a:pt x="2267670" y="5290848"/>
                    <a:pt x="2166143" y="5392375"/>
                    <a:pt x="2040903" y="5392375"/>
                  </a:cubicBezTo>
                  <a:lnTo>
                    <a:pt x="226767" y="5392375"/>
                  </a:lnTo>
                  <a:cubicBezTo>
                    <a:pt x="101527" y="5392375"/>
                    <a:pt x="0" y="5290848"/>
                    <a:pt x="0" y="5165608"/>
                  </a:cubicBezTo>
                  <a:lnTo>
                    <a:pt x="0" y="226767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4">
                <a:hueOff val="7796769"/>
                <a:satOff val="-35976"/>
                <a:lumOff val="1324"/>
                <a:alphaOff val="0"/>
              </a:schemeClr>
            </a:fillRef>
            <a:effectRef idx="0">
              <a:schemeClr val="accent4">
                <a:hueOff val="7796769"/>
                <a:satOff val="-35976"/>
                <a:lumOff val="1324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92024" tIns="2348974" rIns="192024" bIns="1270499" numCol="1" spcCol="1270" anchor="ctr" anchorCtr="0">
              <a:noAutofit/>
            </a:bodyPr>
            <a:lstStyle/>
            <a:p>
              <a:pPr lvl="0" algn="ctr" defTabSz="12001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700" b="1" kern="1200" dirty="0" smtClean="0">
                  <a:solidFill>
                    <a:schemeClr val="tx1"/>
                  </a:solidFill>
                </a:rPr>
                <a:t>Connectivity</a:t>
              </a:r>
            </a:p>
            <a:p>
              <a:pPr lvl="0" algn="ctr" defTabSz="12001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400" dirty="0">
                  <a:solidFill>
                    <a:srgbClr val="002060"/>
                  </a:solidFill>
                </a:rPr>
                <a:t>Cities should be well-connected, with a network of streets, sidewalks, and public transportation that allows people to move around easily</a:t>
              </a:r>
              <a:r>
                <a:rPr lang="en-US" sz="2400" dirty="0" smtClean="0">
                  <a:solidFill>
                    <a:srgbClr val="002060"/>
                  </a:solidFill>
                </a:rPr>
                <a:t>.</a:t>
              </a:r>
            </a:p>
            <a:p>
              <a:pPr lvl="0" algn="ctr" defTabSz="12001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2400" dirty="0" smtClean="0">
                <a:solidFill>
                  <a:srgbClr val="002060"/>
                </a:solidFill>
              </a:endParaRPr>
            </a:p>
            <a:p>
              <a:pPr lvl="0" algn="ctr" defTabSz="12001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2400" b="1" kern="1200" dirty="0">
                <a:solidFill>
                  <a:srgbClr val="002060"/>
                </a:solidFill>
              </a:endParaRPr>
            </a:p>
            <a:p>
              <a:pPr lvl="0" algn="ctr" defTabSz="12001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2700" b="1" kern="1200" dirty="0">
                <a:solidFill>
                  <a:srgbClr val="002060"/>
                </a:solidFill>
              </a:endParaRPr>
            </a:p>
          </p:txBody>
        </p:sp>
        <p:sp>
          <p:nvSpPr>
            <p:cNvPr id="16" name="Freeform 15"/>
            <p:cNvSpPr/>
            <p:nvPr/>
          </p:nvSpPr>
          <p:spPr>
            <a:xfrm>
              <a:off x="9631561" y="1273119"/>
              <a:ext cx="2267670" cy="5392375"/>
            </a:xfrm>
            <a:custGeom>
              <a:avLst/>
              <a:gdLst>
                <a:gd name="connsiteX0" fmla="*/ 0 w 2267670"/>
                <a:gd name="connsiteY0" fmla="*/ 226767 h 5392375"/>
                <a:gd name="connsiteX1" fmla="*/ 226767 w 2267670"/>
                <a:gd name="connsiteY1" fmla="*/ 0 h 5392375"/>
                <a:gd name="connsiteX2" fmla="*/ 2040903 w 2267670"/>
                <a:gd name="connsiteY2" fmla="*/ 0 h 5392375"/>
                <a:gd name="connsiteX3" fmla="*/ 2267670 w 2267670"/>
                <a:gd name="connsiteY3" fmla="*/ 226767 h 5392375"/>
                <a:gd name="connsiteX4" fmla="*/ 2267670 w 2267670"/>
                <a:gd name="connsiteY4" fmla="*/ 5165608 h 5392375"/>
                <a:gd name="connsiteX5" fmla="*/ 2040903 w 2267670"/>
                <a:gd name="connsiteY5" fmla="*/ 5392375 h 5392375"/>
                <a:gd name="connsiteX6" fmla="*/ 226767 w 2267670"/>
                <a:gd name="connsiteY6" fmla="*/ 5392375 h 5392375"/>
                <a:gd name="connsiteX7" fmla="*/ 0 w 2267670"/>
                <a:gd name="connsiteY7" fmla="*/ 5165608 h 5392375"/>
                <a:gd name="connsiteX8" fmla="*/ 0 w 2267670"/>
                <a:gd name="connsiteY8" fmla="*/ 226767 h 53923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267670" h="5392375">
                  <a:moveTo>
                    <a:pt x="0" y="226767"/>
                  </a:moveTo>
                  <a:cubicBezTo>
                    <a:pt x="0" y="101527"/>
                    <a:pt x="101527" y="0"/>
                    <a:pt x="226767" y="0"/>
                  </a:cubicBezTo>
                  <a:lnTo>
                    <a:pt x="2040903" y="0"/>
                  </a:lnTo>
                  <a:cubicBezTo>
                    <a:pt x="2166143" y="0"/>
                    <a:pt x="2267670" y="101527"/>
                    <a:pt x="2267670" y="226767"/>
                  </a:cubicBezTo>
                  <a:lnTo>
                    <a:pt x="2267670" y="5165608"/>
                  </a:lnTo>
                  <a:cubicBezTo>
                    <a:pt x="2267670" y="5290848"/>
                    <a:pt x="2166143" y="5392375"/>
                    <a:pt x="2040903" y="5392375"/>
                  </a:cubicBezTo>
                  <a:lnTo>
                    <a:pt x="226767" y="5392375"/>
                  </a:lnTo>
                  <a:cubicBezTo>
                    <a:pt x="101527" y="5392375"/>
                    <a:pt x="0" y="5290848"/>
                    <a:pt x="0" y="5165608"/>
                  </a:cubicBezTo>
                  <a:lnTo>
                    <a:pt x="0" y="226767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4">
                <a:hueOff val="10395692"/>
                <a:satOff val="-47968"/>
                <a:lumOff val="1765"/>
                <a:alphaOff val="0"/>
              </a:schemeClr>
            </a:fillRef>
            <a:effectRef idx="0">
              <a:schemeClr val="accent4">
                <a:hueOff val="10395692"/>
                <a:satOff val="-47968"/>
                <a:lumOff val="1765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92024" tIns="2348974" rIns="192024" bIns="1270499" numCol="1" spcCol="1270" anchor="ctr" anchorCtr="0">
              <a:noAutofit/>
            </a:bodyPr>
            <a:lstStyle/>
            <a:p>
              <a:pPr lvl="0" algn="ctr" defTabSz="12001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700" b="1" kern="1200" dirty="0" err="1" smtClean="0">
                  <a:solidFill>
                    <a:schemeClr val="bg1"/>
                  </a:solidFill>
                </a:rPr>
                <a:t>Placemaking</a:t>
              </a:r>
              <a:endParaRPr lang="en-US" sz="2700" b="1" kern="1200" dirty="0" smtClean="0">
                <a:solidFill>
                  <a:schemeClr val="bg1"/>
                </a:solidFill>
              </a:endParaRPr>
            </a:p>
            <a:p>
              <a:pPr lvl="0" algn="ctr" defTabSz="12001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400" dirty="0">
                  <a:solidFill>
                    <a:schemeClr val="bg1"/>
                  </a:solidFill>
                </a:rPr>
                <a:t>Cities should be designed to create places that are attractive, comfortable, and </a:t>
              </a:r>
              <a:r>
                <a:rPr lang="en-US" sz="2400" dirty="0" smtClean="0">
                  <a:solidFill>
                    <a:schemeClr val="bg1"/>
                  </a:solidFill>
                </a:rPr>
                <a:t>safe</a:t>
              </a:r>
            </a:p>
            <a:p>
              <a:pPr lvl="0" algn="ctr" defTabSz="12001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2400" dirty="0" smtClean="0">
                <a:solidFill>
                  <a:srgbClr val="002060"/>
                </a:solidFill>
              </a:endParaRPr>
            </a:p>
            <a:p>
              <a:pPr lvl="0" algn="ctr" defTabSz="12001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2800" b="1" kern="1200" dirty="0">
                <a:solidFill>
                  <a:schemeClr val="tx1"/>
                </a:solidFill>
              </a:endParaRPr>
            </a:p>
            <a:p>
              <a:pPr lvl="0" algn="ctr" defTabSz="12001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2800" b="1" dirty="0" smtClean="0">
                <a:solidFill>
                  <a:schemeClr val="tx1"/>
                </a:solidFill>
              </a:endParaRPr>
            </a:p>
            <a:p>
              <a:pPr lvl="0" algn="ctr" defTabSz="12001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2800" b="1" kern="1200" dirty="0">
                <a:solidFill>
                  <a:schemeClr val="tx1"/>
                </a:solidFill>
              </a:endParaRPr>
            </a:p>
            <a:p>
              <a:pPr lvl="0" algn="ctr" defTabSz="12001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2700" b="1" kern="1200" dirty="0">
                <a:solidFill>
                  <a:schemeClr val="tx1"/>
                </a:solidFill>
              </a:endParaRPr>
            </a:p>
          </p:txBody>
        </p:sp>
        <p:sp>
          <p:nvSpPr>
            <p:cNvPr id="18" name="Left-Right Arrow 17"/>
            <p:cNvSpPr/>
            <p:nvPr/>
          </p:nvSpPr>
          <p:spPr>
            <a:xfrm>
              <a:off x="753176" y="5899843"/>
              <a:ext cx="10681636" cy="808856"/>
            </a:xfrm>
            <a:prstGeom prst="leftRightArrow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4"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4"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</p:grpSp>
      <p:sp>
        <p:nvSpPr>
          <p:cNvPr id="19" name="Rectangle 18"/>
          <p:cNvSpPr/>
          <p:nvPr/>
        </p:nvSpPr>
        <p:spPr>
          <a:xfrm>
            <a:off x="4389254" y="6107572"/>
            <a:ext cx="328917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/>
              <a:t>the most important ones</a:t>
            </a:r>
          </a:p>
        </p:txBody>
      </p:sp>
    </p:spTree>
    <p:extLst>
      <p:ext uri="{BB962C8B-B14F-4D97-AF65-F5344CB8AC3E}">
        <p14:creationId xmlns:p14="http://schemas.microsoft.com/office/powerpoint/2010/main" val="3369244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67064" y="497330"/>
            <a:ext cx="10311062" cy="486518"/>
          </a:xfrm>
        </p:spPr>
        <p:txBody>
          <a:bodyPr>
            <a:noAutofit/>
          </a:bodyPr>
          <a:lstStyle/>
          <a:p>
            <a:r>
              <a:rPr lang="en-US" sz="4400" dirty="0">
                <a:solidFill>
                  <a:srgbClr val="FF0000"/>
                </a:solidFill>
              </a:rPr>
              <a:t>5. What are the key concepts in urbanism?</a:t>
            </a:r>
            <a:endParaRPr lang="en-US" sz="4400" b="1" dirty="0">
              <a:solidFill>
                <a:srgbClr val="FF0000"/>
              </a:solidFill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2026711" y="1194393"/>
            <a:ext cx="8147424" cy="5536660"/>
            <a:chOff x="2348120" y="1213056"/>
            <a:chExt cx="7231062" cy="5418475"/>
          </a:xfrm>
        </p:grpSpPr>
        <p:sp>
          <p:nvSpPr>
            <p:cNvPr id="9" name="Freeform 8"/>
            <p:cNvSpPr/>
            <p:nvPr/>
          </p:nvSpPr>
          <p:spPr>
            <a:xfrm>
              <a:off x="5537019" y="1213056"/>
              <a:ext cx="1747506" cy="2008628"/>
            </a:xfrm>
            <a:custGeom>
              <a:avLst/>
              <a:gdLst>
                <a:gd name="connsiteX0" fmla="*/ 0 w 2008628"/>
                <a:gd name="connsiteY0" fmla="*/ 873753 h 1747506"/>
                <a:gd name="connsiteX1" fmla="*/ 436877 w 2008628"/>
                <a:gd name="connsiteY1" fmla="*/ 0 h 1747506"/>
                <a:gd name="connsiteX2" fmla="*/ 1571752 w 2008628"/>
                <a:gd name="connsiteY2" fmla="*/ 0 h 1747506"/>
                <a:gd name="connsiteX3" fmla="*/ 2008628 w 2008628"/>
                <a:gd name="connsiteY3" fmla="*/ 873753 h 1747506"/>
                <a:gd name="connsiteX4" fmla="*/ 1571752 w 2008628"/>
                <a:gd name="connsiteY4" fmla="*/ 1747506 h 1747506"/>
                <a:gd name="connsiteX5" fmla="*/ 436877 w 2008628"/>
                <a:gd name="connsiteY5" fmla="*/ 1747506 h 1747506"/>
                <a:gd name="connsiteX6" fmla="*/ 0 w 2008628"/>
                <a:gd name="connsiteY6" fmla="*/ 873753 h 17475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008628" h="1747506">
                  <a:moveTo>
                    <a:pt x="1004314" y="0"/>
                  </a:moveTo>
                  <a:lnTo>
                    <a:pt x="2008627" y="380083"/>
                  </a:lnTo>
                  <a:lnTo>
                    <a:pt x="2008627" y="1367424"/>
                  </a:lnTo>
                  <a:lnTo>
                    <a:pt x="1004314" y="1747506"/>
                  </a:lnTo>
                  <a:lnTo>
                    <a:pt x="1" y="1367424"/>
                  </a:lnTo>
                  <a:lnTo>
                    <a:pt x="1" y="380083"/>
                  </a:lnTo>
                  <a:lnTo>
                    <a:pt x="1004314" y="0"/>
                  </a:lnTo>
                  <a:close/>
                </a:path>
              </a:pathLst>
            </a:custGeom>
            <a:solidFill>
              <a:schemeClr val="accent4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398050" tIns="438741" rIns="398050" bIns="438741" numCol="1" spcCol="1270" anchor="ctr" anchorCtr="0">
              <a:noAutofit/>
            </a:bodyPr>
            <a:lstStyle/>
            <a:p>
              <a:pPr lvl="0" algn="ctr" defTabSz="1466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000" b="1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The city as a system</a:t>
              </a:r>
              <a:endParaRPr lang="en-US" sz="2000" b="1" kern="1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0" name="Freeform 9"/>
            <p:cNvSpPr/>
            <p:nvPr/>
          </p:nvSpPr>
          <p:spPr>
            <a:xfrm>
              <a:off x="7337553" y="1614782"/>
              <a:ext cx="2241629" cy="1205177"/>
            </a:xfrm>
            <a:custGeom>
              <a:avLst/>
              <a:gdLst>
                <a:gd name="connsiteX0" fmla="*/ 0 w 2241629"/>
                <a:gd name="connsiteY0" fmla="*/ 0 h 1205177"/>
                <a:gd name="connsiteX1" fmla="*/ 2241629 w 2241629"/>
                <a:gd name="connsiteY1" fmla="*/ 0 h 1205177"/>
                <a:gd name="connsiteX2" fmla="*/ 2241629 w 2241629"/>
                <a:gd name="connsiteY2" fmla="*/ 1205177 h 1205177"/>
                <a:gd name="connsiteX3" fmla="*/ 0 w 2241629"/>
                <a:gd name="connsiteY3" fmla="*/ 1205177 h 1205177"/>
                <a:gd name="connsiteX4" fmla="*/ 0 w 2241629"/>
                <a:gd name="connsiteY4" fmla="*/ 0 h 12051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41629" h="1205177">
                  <a:moveTo>
                    <a:pt x="0" y="0"/>
                  </a:moveTo>
                  <a:lnTo>
                    <a:pt x="2241629" y="0"/>
                  </a:lnTo>
                  <a:lnTo>
                    <a:pt x="2241629" y="1205177"/>
                  </a:lnTo>
                  <a:lnTo>
                    <a:pt x="0" y="1205177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37160" tIns="137160" rIns="137160" bIns="137160" numCol="1" spcCol="1270" anchor="ctr" anchorCtr="0">
              <a:noAutofit/>
            </a:bodyPr>
            <a:lstStyle/>
            <a:p>
              <a:pPr lvl="0" algn="l" defTabSz="1600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2000" b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1" name="Freeform 10"/>
            <p:cNvSpPr/>
            <p:nvPr/>
          </p:nvSpPr>
          <p:spPr>
            <a:xfrm>
              <a:off x="3649712" y="1213056"/>
              <a:ext cx="1747506" cy="2008628"/>
            </a:xfrm>
            <a:custGeom>
              <a:avLst/>
              <a:gdLst>
                <a:gd name="connsiteX0" fmla="*/ 0 w 2008628"/>
                <a:gd name="connsiteY0" fmla="*/ 873753 h 1747506"/>
                <a:gd name="connsiteX1" fmla="*/ 436877 w 2008628"/>
                <a:gd name="connsiteY1" fmla="*/ 0 h 1747506"/>
                <a:gd name="connsiteX2" fmla="*/ 1571752 w 2008628"/>
                <a:gd name="connsiteY2" fmla="*/ 0 h 1747506"/>
                <a:gd name="connsiteX3" fmla="*/ 2008628 w 2008628"/>
                <a:gd name="connsiteY3" fmla="*/ 873753 h 1747506"/>
                <a:gd name="connsiteX4" fmla="*/ 1571752 w 2008628"/>
                <a:gd name="connsiteY4" fmla="*/ 1747506 h 1747506"/>
                <a:gd name="connsiteX5" fmla="*/ 436877 w 2008628"/>
                <a:gd name="connsiteY5" fmla="*/ 1747506 h 1747506"/>
                <a:gd name="connsiteX6" fmla="*/ 0 w 2008628"/>
                <a:gd name="connsiteY6" fmla="*/ 873753 h 17475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008628" h="1747506">
                  <a:moveTo>
                    <a:pt x="1004314" y="0"/>
                  </a:moveTo>
                  <a:lnTo>
                    <a:pt x="2008627" y="380083"/>
                  </a:lnTo>
                  <a:lnTo>
                    <a:pt x="2008627" y="1367424"/>
                  </a:lnTo>
                  <a:lnTo>
                    <a:pt x="1004314" y="1747506"/>
                  </a:lnTo>
                  <a:lnTo>
                    <a:pt x="1" y="1367424"/>
                  </a:lnTo>
                  <a:lnTo>
                    <a:pt x="1" y="380083"/>
                  </a:lnTo>
                  <a:lnTo>
                    <a:pt x="1004314" y="0"/>
                  </a:lnTo>
                  <a:close/>
                </a:path>
              </a:pathLst>
            </a:custGeom>
            <a:solidFill>
              <a:schemeClr val="accent2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72320" tIns="313011" rIns="272320" bIns="313011" numCol="1" spcCol="1270" anchor="ctr" anchorCtr="0">
              <a:noAutofit/>
            </a:bodyPr>
            <a:lstStyle/>
            <a:p>
              <a:pPr lvl="0" algn="ctr" defTabSz="1600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000" b="1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Urban design</a:t>
              </a:r>
              <a:endParaRPr lang="en-US" sz="2000" b="1" kern="1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2" name="Freeform 11"/>
            <p:cNvSpPr/>
            <p:nvPr/>
          </p:nvSpPr>
          <p:spPr>
            <a:xfrm>
              <a:off x="4589750" y="2917980"/>
              <a:ext cx="1747506" cy="2008628"/>
            </a:xfrm>
            <a:custGeom>
              <a:avLst/>
              <a:gdLst>
                <a:gd name="connsiteX0" fmla="*/ 0 w 2008628"/>
                <a:gd name="connsiteY0" fmla="*/ 873753 h 1747506"/>
                <a:gd name="connsiteX1" fmla="*/ 436877 w 2008628"/>
                <a:gd name="connsiteY1" fmla="*/ 0 h 1747506"/>
                <a:gd name="connsiteX2" fmla="*/ 1571752 w 2008628"/>
                <a:gd name="connsiteY2" fmla="*/ 0 h 1747506"/>
                <a:gd name="connsiteX3" fmla="*/ 2008628 w 2008628"/>
                <a:gd name="connsiteY3" fmla="*/ 873753 h 1747506"/>
                <a:gd name="connsiteX4" fmla="*/ 1571752 w 2008628"/>
                <a:gd name="connsiteY4" fmla="*/ 1747506 h 1747506"/>
                <a:gd name="connsiteX5" fmla="*/ 436877 w 2008628"/>
                <a:gd name="connsiteY5" fmla="*/ 1747506 h 1747506"/>
                <a:gd name="connsiteX6" fmla="*/ 0 w 2008628"/>
                <a:gd name="connsiteY6" fmla="*/ 873753 h 17475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008628" h="1747506">
                  <a:moveTo>
                    <a:pt x="1004314" y="0"/>
                  </a:moveTo>
                  <a:lnTo>
                    <a:pt x="2008627" y="380083"/>
                  </a:lnTo>
                  <a:lnTo>
                    <a:pt x="2008627" y="1367424"/>
                  </a:lnTo>
                  <a:lnTo>
                    <a:pt x="1004314" y="1747506"/>
                  </a:lnTo>
                  <a:lnTo>
                    <a:pt x="1" y="1367424"/>
                  </a:lnTo>
                  <a:lnTo>
                    <a:pt x="1" y="380083"/>
                  </a:lnTo>
                  <a:lnTo>
                    <a:pt x="1004314" y="0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398050" tIns="438741" rIns="398050" bIns="438741" numCol="1" spcCol="1270" anchor="ctr" anchorCtr="0">
              <a:noAutofit/>
            </a:bodyPr>
            <a:lstStyle/>
            <a:p>
              <a:pPr lvl="0" algn="ctr" defTabSz="1466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000" b="1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Urban planning</a:t>
              </a:r>
              <a:endParaRPr lang="en-US" sz="2000" b="1" kern="1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3" name="Freeform 12"/>
            <p:cNvSpPr/>
            <p:nvPr/>
          </p:nvSpPr>
          <p:spPr>
            <a:xfrm>
              <a:off x="2348120" y="3319705"/>
              <a:ext cx="2169318" cy="1205177"/>
            </a:xfrm>
            <a:custGeom>
              <a:avLst/>
              <a:gdLst>
                <a:gd name="connsiteX0" fmla="*/ 0 w 2169318"/>
                <a:gd name="connsiteY0" fmla="*/ 0 h 1205177"/>
                <a:gd name="connsiteX1" fmla="*/ 2169318 w 2169318"/>
                <a:gd name="connsiteY1" fmla="*/ 0 h 1205177"/>
                <a:gd name="connsiteX2" fmla="*/ 2169318 w 2169318"/>
                <a:gd name="connsiteY2" fmla="*/ 1205177 h 1205177"/>
                <a:gd name="connsiteX3" fmla="*/ 0 w 2169318"/>
                <a:gd name="connsiteY3" fmla="*/ 1205177 h 1205177"/>
                <a:gd name="connsiteX4" fmla="*/ 0 w 2169318"/>
                <a:gd name="connsiteY4" fmla="*/ 0 h 12051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169318" h="1205177">
                  <a:moveTo>
                    <a:pt x="0" y="0"/>
                  </a:moveTo>
                  <a:lnTo>
                    <a:pt x="2169318" y="0"/>
                  </a:lnTo>
                  <a:lnTo>
                    <a:pt x="2169318" y="1205177"/>
                  </a:lnTo>
                  <a:lnTo>
                    <a:pt x="0" y="1205177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37160" tIns="137160" rIns="137160" bIns="137160" numCol="1" spcCol="1270" anchor="ctr" anchorCtr="0">
              <a:noAutofit/>
            </a:bodyPr>
            <a:lstStyle/>
            <a:p>
              <a:pPr lvl="0" algn="r" defTabSz="1600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2000" b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4" name="Freeform 13"/>
            <p:cNvSpPr/>
            <p:nvPr/>
          </p:nvSpPr>
          <p:spPr>
            <a:xfrm>
              <a:off x="6477057" y="2917980"/>
              <a:ext cx="1747506" cy="2008628"/>
            </a:xfrm>
            <a:custGeom>
              <a:avLst/>
              <a:gdLst>
                <a:gd name="connsiteX0" fmla="*/ 0 w 2008628"/>
                <a:gd name="connsiteY0" fmla="*/ 873753 h 1747506"/>
                <a:gd name="connsiteX1" fmla="*/ 436877 w 2008628"/>
                <a:gd name="connsiteY1" fmla="*/ 0 h 1747506"/>
                <a:gd name="connsiteX2" fmla="*/ 1571752 w 2008628"/>
                <a:gd name="connsiteY2" fmla="*/ 0 h 1747506"/>
                <a:gd name="connsiteX3" fmla="*/ 2008628 w 2008628"/>
                <a:gd name="connsiteY3" fmla="*/ 873753 h 1747506"/>
                <a:gd name="connsiteX4" fmla="*/ 1571752 w 2008628"/>
                <a:gd name="connsiteY4" fmla="*/ 1747506 h 1747506"/>
                <a:gd name="connsiteX5" fmla="*/ 436877 w 2008628"/>
                <a:gd name="connsiteY5" fmla="*/ 1747506 h 1747506"/>
                <a:gd name="connsiteX6" fmla="*/ 0 w 2008628"/>
                <a:gd name="connsiteY6" fmla="*/ 873753 h 17475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008628" h="1747506">
                  <a:moveTo>
                    <a:pt x="1004314" y="0"/>
                  </a:moveTo>
                  <a:lnTo>
                    <a:pt x="2008627" y="380083"/>
                  </a:lnTo>
                  <a:lnTo>
                    <a:pt x="2008627" y="1367424"/>
                  </a:lnTo>
                  <a:lnTo>
                    <a:pt x="1004314" y="1747506"/>
                  </a:lnTo>
                  <a:lnTo>
                    <a:pt x="1" y="1367424"/>
                  </a:lnTo>
                  <a:lnTo>
                    <a:pt x="1" y="380083"/>
                  </a:lnTo>
                  <a:lnTo>
                    <a:pt x="1004314" y="0"/>
                  </a:lnTo>
                  <a:close/>
                </a:path>
              </a:pathLst>
            </a:custGeom>
            <a:solidFill>
              <a:schemeClr val="accent6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72320" tIns="313011" rIns="272320" bIns="313011" numCol="1" spcCol="1270" anchor="ctr" anchorCtr="0">
              <a:noAutofit/>
            </a:bodyPr>
            <a:lstStyle/>
            <a:p>
              <a:pPr lvl="0" algn="ctr" defTabSz="1600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000" b="1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built environment</a:t>
              </a:r>
              <a:endParaRPr lang="en-US" sz="2000" b="1" kern="1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5" name="Freeform 14"/>
            <p:cNvSpPr/>
            <p:nvPr/>
          </p:nvSpPr>
          <p:spPr>
            <a:xfrm>
              <a:off x="5537019" y="4622903"/>
              <a:ext cx="1747506" cy="2008628"/>
            </a:xfrm>
            <a:custGeom>
              <a:avLst/>
              <a:gdLst>
                <a:gd name="connsiteX0" fmla="*/ 0 w 2008628"/>
                <a:gd name="connsiteY0" fmla="*/ 873753 h 1747506"/>
                <a:gd name="connsiteX1" fmla="*/ 436877 w 2008628"/>
                <a:gd name="connsiteY1" fmla="*/ 0 h 1747506"/>
                <a:gd name="connsiteX2" fmla="*/ 1571752 w 2008628"/>
                <a:gd name="connsiteY2" fmla="*/ 0 h 1747506"/>
                <a:gd name="connsiteX3" fmla="*/ 2008628 w 2008628"/>
                <a:gd name="connsiteY3" fmla="*/ 873753 h 1747506"/>
                <a:gd name="connsiteX4" fmla="*/ 1571752 w 2008628"/>
                <a:gd name="connsiteY4" fmla="*/ 1747506 h 1747506"/>
                <a:gd name="connsiteX5" fmla="*/ 436877 w 2008628"/>
                <a:gd name="connsiteY5" fmla="*/ 1747506 h 1747506"/>
                <a:gd name="connsiteX6" fmla="*/ 0 w 2008628"/>
                <a:gd name="connsiteY6" fmla="*/ 873753 h 17475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008628" h="1747506">
                  <a:moveTo>
                    <a:pt x="1004314" y="0"/>
                  </a:moveTo>
                  <a:lnTo>
                    <a:pt x="2008627" y="380083"/>
                  </a:lnTo>
                  <a:lnTo>
                    <a:pt x="2008627" y="1367424"/>
                  </a:lnTo>
                  <a:lnTo>
                    <a:pt x="1004314" y="1747506"/>
                  </a:lnTo>
                  <a:lnTo>
                    <a:pt x="1" y="1367424"/>
                  </a:lnTo>
                  <a:lnTo>
                    <a:pt x="1" y="380083"/>
                  </a:lnTo>
                  <a:lnTo>
                    <a:pt x="1004314" y="0"/>
                  </a:lnTo>
                  <a:close/>
                </a:path>
              </a:pathLst>
            </a:custGeom>
            <a:solidFill>
              <a:schemeClr val="accent2">
                <a:lumMod val="60000"/>
                <a:lumOff val="4000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398050" tIns="438741" rIns="398050" bIns="438741" numCol="1" spcCol="1270" anchor="ctr" anchorCtr="0">
              <a:noAutofit/>
            </a:bodyPr>
            <a:lstStyle/>
            <a:p>
              <a:pPr lvl="0" algn="ctr" defTabSz="1466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000" b="1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Urban form</a:t>
              </a:r>
              <a:endParaRPr lang="en-US" sz="2000" b="1" kern="1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6" name="Freeform 15"/>
            <p:cNvSpPr/>
            <p:nvPr/>
          </p:nvSpPr>
          <p:spPr>
            <a:xfrm>
              <a:off x="7337553" y="5024629"/>
              <a:ext cx="2241629" cy="1205177"/>
            </a:xfrm>
            <a:custGeom>
              <a:avLst/>
              <a:gdLst>
                <a:gd name="connsiteX0" fmla="*/ 0 w 2241629"/>
                <a:gd name="connsiteY0" fmla="*/ 0 h 1205177"/>
                <a:gd name="connsiteX1" fmla="*/ 2241629 w 2241629"/>
                <a:gd name="connsiteY1" fmla="*/ 0 h 1205177"/>
                <a:gd name="connsiteX2" fmla="*/ 2241629 w 2241629"/>
                <a:gd name="connsiteY2" fmla="*/ 1205177 h 1205177"/>
                <a:gd name="connsiteX3" fmla="*/ 0 w 2241629"/>
                <a:gd name="connsiteY3" fmla="*/ 1205177 h 1205177"/>
                <a:gd name="connsiteX4" fmla="*/ 0 w 2241629"/>
                <a:gd name="connsiteY4" fmla="*/ 0 h 12051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41629" h="1205177">
                  <a:moveTo>
                    <a:pt x="0" y="0"/>
                  </a:moveTo>
                  <a:lnTo>
                    <a:pt x="2241629" y="0"/>
                  </a:lnTo>
                  <a:lnTo>
                    <a:pt x="2241629" y="1205177"/>
                  </a:lnTo>
                  <a:lnTo>
                    <a:pt x="0" y="1205177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37160" tIns="137160" rIns="137160" bIns="137160" numCol="1" spcCol="1270" anchor="ctr" anchorCtr="0">
              <a:noAutofit/>
            </a:bodyPr>
            <a:lstStyle/>
            <a:p>
              <a:pPr lvl="0" algn="l" defTabSz="1600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2000" b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7" name="Freeform 16"/>
            <p:cNvSpPr/>
            <p:nvPr/>
          </p:nvSpPr>
          <p:spPr>
            <a:xfrm>
              <a:off x="3649712" y="4622903"/>
              <a:ext cx="1747506" cy="2008628"/>
            </a:xfrm>
            <a:custGeom>
              <a:avLst/>
              <a:gdLst>
                <a:gd name="connsiteX0" fmla="*/ 0 w 2008628"/>
                <a:gd name="connsiteY0" fmla="*/ 873753 h 1747506"/>
                <a:gd name="connsiteX1" fmla="*/ 436877 w 2008628"/>
                <a:gd name="connsiteY1" fmla="*/ 0 h 1747506"/>
                <a:gd name="connsiteX2" fmla="*/ 1571752 w 2008628"/>
                <a:gd name="connsiteY2" fmla="*/ 0 h 1747506"/>
                <a:gd name="connsiteX3" fmla="*/ 2008628 w 2008628"/>
                <a:gd name="connsiteY3" fmla="*/ 873753 h 1747506"/>
                <a:gd name="connsiteX4" fmla="*/ 1571752 w 2008628"/>
                <a:gd name="connsiteY4" fmla="*/ 1747506 h 1747506"/>
                <a:gd name="connsiteX5" fmla="*/ 436877 w 2008628"/>
                <a:gd name="connsiteY5" fmla="*/ 1747506 h 1747506"/>
                <a:gd name="connsiteX6" fmla="*/ 0 w 2008628"/>
                <a:gd name="connsiteY6" fmla="*/ 873753 h 17475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008628" h="1747506">
                  <a:moveTo>
                    <a:pt x="1004314" y="0"/>
                  </a:moveTo>
                  <a:lnTo>
                    <a:pt x="2008627" y="380083"/>
                  </a:lnTo>
                  <a:lnTo>
                    <a:pt x="2008627" y="1367424"/>
                  </a:lnTo>
                  <a:lnTo>
                    <a:pt x="1004314" y="1747506"/>
                  </a:lnTo>
                  <a:lnTo>
                    <a:pt x="1" y="1367424"/>
                  </a:lnTo>
                  <a:lnTo>
                    <a:pt x="1" y="380083"/>
                  </a:lnTo>
                  <a:lnTo>
                    <a:pt x="1004314" y="0"/>
                  </a:lnTo>
                  <a:close/>
                </a:path>
              </a:pathLst>
            </a:custGeom>
            <a:solidFill>
              <a:srgbClr val="C00000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72320" tIns="313011" rIns="272320" bIns="313011" numCol="1" spcCol="1270" anchor="ctr" anchorCtr="0">
              <a:noAutofit/>
            </a:bodyPr>
            <a:lstStyle/>
            <a:p>
              <a:pPr lvl="0" algn="ctr" defTabSz="1600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000" b="1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Urbanization</a:t>
              </a:r>
              <a:endParaRPr lang="en-US" sz="2000" b="1" kern="1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8" name="Freeform 17"/>
            <p:cNvSpPr/>
            <p:nvPr/>
          </p:nvSpPr>
          <p:spPr>
            <a:xfrm>
              <a:off x="2702442" y="2917980"/>
              <a:ext cx="1747506" cy="2008628"/>
            </a:xfrm>
            <a:custGeom>
              <a:avLst/>
              <a:gdLst>
                <a:gd name="connsiteX0" fmla="*/ 0 w 2008628"/>
                <a:gd name="connsiteY0" fmla="*/ 873753 h 1747506"/>
                <a:gd name="connsiteX1" fmla="*/ 436877 w 2008628"/>
                <a:gd name="connsiteY1" fmla="*/ 0 h 1747506"/>
                <a:gd name="connsiteX2" fmla="*/ 1571752 w 2008628"/>
                <a:gd name="connsiteY2" fmla="*/ 0 h 1747506"/>
                <a:gd name="connsiteX3" fmla="*/ 2008628 w 2008628"/>
                <a:gd name="connsiteY3" fmla="*/ 873753 h 1747506"/>
                <a:gd name="connsiteX4" fmla="*/ 1571752 w 2008628"/>
                <a:gd name="connsiteY4" fmla="*/ 1747506 h 1747506"/>
                <a:gd name="connsiteX5" fmla="*/ 436877 w 2008628"/>
                <a:gd name="connsiteY5" fmla="*/ 1747506 h 1747506"/>
                <a:gd name="connsiteX6" fmla="*/ 0 w 2008628"/>
                <a:gd name="connsiteY6" fmla="*/ 873753 h 17475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008628" h="1747506">
                  <a:moveTo>
                    <a:pt x="1004314" y="0"/>
                  </a:moveTo>
                  <a:lnTo>
                    <a:pt x="2008627" y="380083"/>
                  </a:lnTo>
                  <a:lnTo>
                    <a:pt x="2008627" y="1367424"/>
                  </a:lnTo>
                  <a:lnTo>
                    <a:pt x="1004314" y="1747506"/>
                  </a:lnTo>
                  <a:lnTo>
                    <a:pt x="1" y="1367424"/>
                  </a:lnTo>
                  <a:lnTo>
                    <a:pt x="1" y="380083"/>
                  </a:lnTo>
                  <a:lnTo>
                    <a:pt x="1004314" y="0"/>
                  </a:lnTo>
                  <a:close/>
                </a:path>
              </a:pathLst>
            </a:custGeom>
            <a:solidFill>
              <a:srgbClr val="00B050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72320" tIns="313011" rIns="272320" bIns="313011" numCol="1" spcCol="1270" anchor="ctr" anchorCtr="0">
              <a:noAutofit/>
            </a:bodyPr>
            <a:lstStyle/>
            <a:p>
              <a:pPr lvl="0" algn="ctr" defTabSz="1600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000" b="1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Sustainable urban </a:t>
              </a:r>
              <a:r>
                <a:rPr lang="en-US" sz="2000" b="1" dirty="0" smtClean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development</a:t>
              </a:r>
              <a:endParaRPr lang="en-US" sz="2000" b="1" kern="1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9" name="Freeform 18"/>
            <p:cNvSpPr/>
            <p:nvPr/>
          </p:nvSpPr>
          <p:spPr>
            <a:xfrm>
              <a:off x="7403838" y="4622903"/>
              <a:ext cx="1747506" cy="2008628"/>
            </a:xfrm>
            <a:custGeom>
              <a:avLst/>
              <a:gdLst>
                <a:gd name="connsiteX0" fmla="*/ 0 w 2008628"/>
                <a:gd name="connsiteY0" fmla="*/ 873753 h 1747506"/>
                <a:gd name="connsiteX1" fmla="*/ 436877 w 2008628"/>
                <a:gd name="connsiteY1" fmla="*/ 0 h 1747506"/>
                <a:gd name="connsiteX2" fmla="*/ 1571752 w 2008628"/>
                <a:gd name="connsiteY2" fmla="*/ 0 h 1747506"/>
                <a:gd name="connsiteX3" fmla="*/ 2008628 w 2008628"/>
                <a:gd name="connsiteY3" fmla="*/ 873753 h 1747506"/>
                <a:gd name="connsiteX4" fmla="*/ 1571752 w 2008628"/>
                <a:gd name="connsiteY4" fmla="*/ 1747506 h 1747506"/>
                <a:gd name="connsiteX5" fmla="*/ 436877 w 2008628"/>
                <a:gd name="connsiteY5" fmla="*/ 1747506 h 1747506"/>
                <a:gd name="connsiteX6" fmla="*/ 0 w 2008628"/>
                <a:gd name="connsiteY6" fmla="*/ 873753 h 17475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008628" h="1747506">
                  <a:moveTo>
                    <a:pt x="1004314" y="0"/>
                  </a:moveTo>
                  <a:lnTo>
                    <a:pt x="2008627" y="380083"/>
                  </a:lnTo>
                  <a:lnTo>
                    <a:pt x="2008627" y="1367424"/>
                  </a:lnTo>
                  <a:lnTo>
                    <a:pt x="1004314" y="1747506"/>
                  </a:lnTo>
                  <a:lnTo>
                    <a:pt x="1" y="1367424"/>
                  </a:lnTo>
                  <a:lnTo>
                    <a:pt x="1" y="380083"/>
                  </a:lnTo>
                  <a:lnTo>
                    <a:pt x="1004314" y="0"/>
                  </a:lnTo>
                  <a:close/>
                </a:path>
              </a:pathLst>
            </a:custGeom>
            <a:solidFill>
              <a:srgbClr val="7030A0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398050" tIns="438741" rIns="398050" bIns="438741" numCol="1" spcCol="1270" anchor="ctr" anchorCtr="0">
              <a:noAutofit/>
            </a:bodyPr>
            <a:lstStyle/>
            <a:p>
              <a:pPr lvl="0" algn="ctr" defTabSz="1466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000" b="1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New Urbanism</a:t>
              </a:r>
              <a:endParaRPr lang="en-US" sz="2000" b="1" kern="1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454827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26249" y="341860"/>
            <a:ext cx="6380145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800" dirty="0" smtClean="0">
                <a:solidFill>
                  <a:srgbClr val="FF0000"/>
                </a:solidFill>
              </a:rPr>
              <a:t>The </a:t>
            </a:r>
            <a:r>
              <a:rPr lang="en-US" sz="4800" dirty="0">
                <a:solidFill>
                  <a:srgbClr val="FF0000"/>
                </a:solidFill>
              </a:rPr>
              <a:t>future of urbanism ?</a:t>
            </a:r>
            <a:endParaRPr lang="fr-FR" sz="4800" dirty="0"/>
          </a:p>
        </p:txBody>
      </p:sp>
      <p:pic>
        <p:nvPicPr>
          <p:cNvPr id="5122" name="Picture 2" descr="Urbanisme participatif : les habitants au cœur de la conception des villes  de demain -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8349" y="1438274"/>
            <a:ext cx="8175625" cy="46706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350156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6481" y="24384"/>
            <a:ext cx="11151265" cy="68336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29970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321</TotalTime>
  <Words>156</Words>
  <Application>Microsoft Office PowerPoint</Application>
  <PresentationFormat>Grand écran</PresentationFormat>
  <Paragraphs>39</Paragraphs>
  <Slides>6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Lecture</vt:lpstr>
      <vt:lpstr>Présentation PowerPoint</vt:lpstr>
      <vt:lpstr>4. The principles of urbanism</vt:lpstr>
      <vt:lpstr>5. What are the key concepts in urbanism?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1: Introduction to Cartography</dc:title>
  <dc:creator>Dr.Saif Eddine CHETTAH</dc:creator>
  <cp:lastModifiedBy>Compte Microsoft</cp:lastModifiedBy>
  <cp:revision>41</cp:revision>
  <dcterms:created xsi:type="dcterms:W3CDTF">2023-10-03T09:36:30Z</dcterms:created>
  <dcterms:modified xsi:type="dcterms:W3CDTF">2024-12-13T08:41:02Z</dcterms:modified>
</cp:coreProperties>
</file>