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12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128E6F6-7691-40FE-908F-A8643B1CBCE1}" type="datetimeFigureOut">
              <a:rPr lang="fr-FR" smtClean="0"/>
              <a:t>23/02/2025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E6F7FEA-BDD0-49D7-B348-08CA35108CEA}"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128E6F6-7691-40FE-908F-A8643B1CBCE1}" type="datetimeFigureOut">
              <a:rPr lang="fr-FR" smtClean="0"/>
              <a:t>23/02/2025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E6F7FEA-BDD0-49D7-B348-08CA35108CEA}"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128E6F6-7691-40FE-908F-A8643B1CBCE1}" type="datetimeFigureOut">
              <a:rPr lang="fr-FR" smtClean="0"/>
              <a:t>23/02/2025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E6F7FEA-BDD0-49D7-B348-08CA35108CEA}"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128E6F6-7691-40FE-908F-A8643B1CBCE1}" type="datetimeFigureOut">
              <a:rPr lang="fr-FR" smtClean="0"/>
              <a:t>23/02/2025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E6F7FEA-BDD0-49D7-B348-08CA35108CEA}"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128E6F6-7691-40FE-908F-A8643B1CBCE1}" type="datetimeFigureOut">
              <a:rPr lang="fr-FR" smtClean="0"/>
              <a:t>23/02/2025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E6F7FEA-BDD0-49D7-B348-08CA35108CEA}"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128E6F6-7691-40FE-908F-A8643B1CBCE1}" type="datetimeFigureOut">
              <a:rPr lang="fr-FR" smtClean="0"/>
              <a:t>23/02/2025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E6F7FEA-BDD0-49D7-B348-08CA35108CEA}"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128E6F6-7691-40FE-908F-A8643B1CBCE1}" type="datetimeFigureOut">
              <a:rPr lang="fr-FR" smtClean="0"/>
              <a:t>23/02/2025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E6F7FEA-BDD0-49D7-B348-08CA35108CEA}"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128E6F6-7691-40FE-908F-A8643B1CBCE1}" type="datetimeFigureOut">
              <a:rPr lang="fr-FR" smtClean="0"/>
              <a:t>23/02/2025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E6F7FEA-BDD0-49D7-B348-08CA35108CEA}"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128E6F6-7691-40FE-908F-A8643B1CBCE1}" type="datetimeFigureOut">
              <a:rPr lang="fr-FR" smtClean="0"/>
              <a:t>23/02/2025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E6F7FEA-BDD0-49D7-B348-08CA35108CEA}"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128E6F6-7691-40FE-908F-A8643B1CBCE1}" type="datetimeFigureOut">
              <a:rPr lang="fr-FR" smtClean="0"/>
              <a:t>23/02/2025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E6F7FEA-BDD0-49D7-B348-08CA35108CEA}"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128E6F6-7691-40FE-908F-A8643B1CBCE1}" type="datetimeFigureOut">
              <a:rPr lang="fr-FR" smtClean="0"/>
              <a:t>23/02/2025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E6F7FEA-BDD0-49D7-B348-08CA35108CEA}"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28E6F6-7691-40FE-908F-A8643B1CBCE1}" type="datetimeFigureOut">
              <a:rPr lang="fr-FR" smtClean="0"/>
              <a:t>23/02/2025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6F7FEA-BDD0-49D7-B348-08CA35108CEA}"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4291"/>
            <a:ext cx="7772400" cy="2428891"/>
          </a:xfrm>
        </p:spPr>
        <p:txBody>
          <a:bodyPr>
            <a:normAutofit/>
          </a:bodyPr>
          <a:lstStyle/>
          <a:p>
            <a:r>
              <a:rPr lang="ar-DZ" sz="4800" dirty="0" smtClean="0">
                <a:solidFill>
                  <a:srgbClr val="FF0000"/>
                </a:solidFill>
              </a:rPr>
              <a:t>اختيار موضوع البحث</a:t>
            </a:r>
            <a:endParaRPr lang="fr-FR" sz="4800" dirty="0">
              <a:solidFill>
                <a:srgbClr val="FF0000"/>
              </a:solidFill>
            </a:endParaRPr>
          </a:p>
        </p:txBody>
      </p:sp>
      <p:sp>
        <p:nvSpPr>
          <p:cNvPr id="3" name="Sous-titre 2"/>
          <p:cNvSpPr>
            <a:spLocks noGrp="1"/>
          </p:cNvSpPr>
          <p:nvPr>
            <p:ph type="subTitle" idx="1"/>
          </p:nvPr>
        </p:nvSpPr>
        <p:spPr>
          <a:xfrm>
            <a:off x="0" y="2357430"/>
            <a:ext cx="8643966" cy="5072098"/>
          </a:xfrm>
        </p:spPr>
        <p:txBody>
          <a:bodyPr>
            <a:normAutofit fontScale="25000" lnSpcReduction="20000"/>
          </a:bodyPr>
          <a:lstStyle/>
          <a:p>
            <a:pPr algn="r" rtl="1"/>
            <a:r>
              <a:rPr lang="ar-DZ" sz="4000" b="1" cap="all" dirty="0" smtClean="0">
                <a:solidFill>
                  <a:schemeClr val="accent1">
                    <a:lumMod val="75000"/>
                  </a:schemeClr>
                </a:solidFill>
                <a:effectLst>
                  <a:outerShdw blurRad="38100" dist="38100" dir="2700000" algn="tl">
                    <a:srgbClr val="000000">
                      <a:alpha val="43137"/>
                    </a:srgbClr>
                  </a:outerShdw>
                  <a:reflection blurRad="12700" stA="28000" endPos="45000" dist="1003" dir="5400000" sy="-100000" algn="bl"/>
                </a:effectLst>
                <a:latin typeface="Traditional Arabic" pitchFamily="18" charset="-78"/>
                <a:cs typeface="Traditional Arabic" pitchFamily="18" charset="-78"/>
              </a:rPr>
              <a:t> </a:t>
            </a:r>
            <a:r>
              <a:rPr lang="ar-DZ" sz="7200" b="1" cap="all" dirty="0" smtClean="0">
                <a:solidFill>
                  <a:srgbClr val="3333CC"/>
                </a:solidFill>
                <a:effectLst>
                  <a:outerShdw blurRad="38100" dist="38100" dir="2700000" algn="tl">
                    <a:srgbClr val="000000">
                      <a:alpha val="43137"/>
                    </a:srgbClr>
                  </a:outerShdw>
                  <a:reflection blurRad="12700" stA="28000" endPos="45000" dist="1003" dir="5400000" sy="-100000" algn="bl"/>
                </a:effectLst>
                <a:latin typeface="Traditional Arabic" pitchFamily="18" charset="-78"/>
                <a:cs typeface="Traditional Arabic" pitchFamily="18" charset="-78"/>
              </a:rPr>
              <a:t>اختيار موضوع البحث:</a:t>
            </a:r>
            <a:r>
              <a:rPr lang="fr-FR" sz="7200" dirty="0" smtClean="0">
                <a:solidFill>
                  <a:srgbClr val="000104"/>
                </a:solidFill>
                <a:latin typeface="Traditional Arabic" pitchFamily="18" charset="-78"/>
                <a:cs typeface="Traditional Arabic" pitchFamily="18" charset="-78"/>
              </a:rPr>
              <a:t/>
            </a:r>
            <a:br>
              <a:rPr lang="fr-FR" sz="7200" dirty="0" smtClean="0">
                <a:solidFill>
                  <a:srgbClr val="000104"/>
                </a:solidFill>
                <a:latin typeface="Traditional Arabic" pitchFamily="18" charset="-78"/>
                <a:cs typeface="Traditional Arabic" pitchFamily="18" charset="-78"/>
              </a:rPr>
            </a:br>
            <a:r>
              <a:rPr lang="ar-DZ" sz="7200" dirty="0" smtClean="0">
                <a:solidFill>
                  <a:srgbClr val="000104"/>
                </a:solidFill>
                <a:latin typeface="Traditional Arabic" pitchFamily="18" charset="-78"/>
                <a:cs typeface="Traditional Arabic" pitchFamily="18" charset="-78"/>
              </a:rPr>
              <a:t>        إنّ استشعار الدارس في مرحلة دراسته بالرغبة في تناول موضوع ما والميل إلى البحث فيه دون غيره، من خلال قراءاته المختلفة هي  بادرة موفقة للولوج إلى فتح باب البحث والبدء فيه انطلاقا من اختيار موضوعه هو لا غيره .</a:t>
            </a:r>
            <a:r>
              <a:rPr lang="fr-FR" sz="7200" dirty="0" smtClean="0">
                <a:solidFill>
                  <a:srgbClr val="000104"/>
                </a:solidFill>
                <a:latin typeface="Traditional Arabic" pitchFamily="18" charset="-78"/>
                <a:cs typeface="Traditional Arabic" pitchFamily="18" charset="-78"/>
              </a:rPr>
              <a:t/>
            </a:r>
            <a:br>
              <a:rPr lang="fr-FR" sz="7200" dirty="0" smtClean="0">
                <a:solidFill>
                  <a:srgbClr val="000104"/>
                </a:solidFill>
                <a:latin typeface="Traditional Arabic" pitchFamily="18" charset="-78"/>
                <a:cs typeface="Traditional Arabic" pitchFamily="18" charset="-78"/>
              </a:rPr>
            </a:br>
            <a:r>
              <a:rPr lang="ar-DZ" sz="7200" dirty="0" smtClean="0">
                <a:solidFill>
                  <a:srgbClr val="000104"/>
                </a:solidFill>
                <a:latin typeface="Traditional Arabic" pitchFamily="18" charset="-78"/>
                <a:cs typeface="Traditional Arabic" pitchFamily="18" charset="-78"/>
              </a:rPr>
              <a:t>      والطريقة العملية لذلك </a:t>
            </a:r>
            <a:r>
              <a:rPr lang="ar-DZ" sz="7200" dirty="0" err="1" smtClean="0">
                <a:solidFill>
                  <a:srgbClr val="000104"/>
                </a:solidFill>
                <a:latin typeface="Traditional Arabic" pitchFamily="18" charset="-78"/>
                <a:cs typeface="Traditional Arabic" pitchFamily="18" charset="-78"/>
              </a:rPr>
              <a:t>ـ</a:t>
            </a:r>
            <a:r>
              <a:rPr lang="ar-DZ" sz="7200" dirty="0" smtClean="0">
                <a:solidFill>
                  <a:srgbClr val="000104"/>
                </a:solidFill>
                <a:latin typeface="Traditional Arabic" pitchFamily="18" charset="-78"/>
                <a:cs typeface="Traditional Arabic" pitchFamily="18" charset="-78"/>
              </a:rPr>
              <a:t>  كما يوضحها عبد الوهاب إبراهيم أبو سليمان </a:t>
            </a:r>
            <a:r>
              <a:rPr lang="ar-DZ" sz="7200" dirty="0" err="1" smtClean="0">
                <a:solidFill>
                  <a:srgbClr val="000104"/>
                </a:solidFill>
                <a:latin typeface="Traditional Arabic" pitchFamily="18" charset="-78"/>
                <a:cs typeface="Traditional Arabic" pitchFamily="18" charset="-78"/>
              </a:rPr>
              <a:t>ـ</a:t>
            </a:r>
            <a:r>
              <a:rPr lang="ar-DZ" sz="7200" dirty="0" smtClean="0">
                <a:solidFill>
                  <a:srgbClr val="000104"/>
                </a:solidFill>
                <a:latin typeface="Traditional Arabic" pitchFamily="18" charset="-78"/>
                <a:cs typeface="Traditional Arabic" pitchFamily="18" charset="-78"/>
              </a:rPr>
              <a:t> (( أن يتخيّر الباحث مجموعة من المصادر، والكتب في حقل التخصص، متنوعة بين قديم، وحديث، تمثل مدارس فكرية متنوعة، ومناهج علمية مختلفة، يعكف على تأملها، ودراسة موضوعاتها بتأنٍّ وروية، ولن تخونه هذه الدراسة في اكتشاف عدد من البحوث والموضوعات التي تحتاج إلى زيادة في الدراسة، والبحث. سيجد بعد ذلك قائمة طويلة أمامه بعناوين كثيرة، يلقي عليها بعد ذلك نظرة فحص، واختبار، ليقع اختياره على أحدها ممّا يتوقع فيه مجالا واسعا للبحث، والكتابة.))</a:t>
            </a:r>
            <a:r>
              <a:rPr lang="fr-FR" sz="7200" dirty="0" smtClean="0">
                <a:solidFill>
                  <a:srgbClr val="000104"/>
                </a:solidFill>
                <a:latin typeface="Traditional Arabic" pitchFamily="18" charset="-78"/>
                <a:cs typeface="Traditional Arabic" pitchFamily="18" charset="-78"/>
              </a:rPr>
              <a:t/>
            </a:r>
            <a:br>
              <a:rPr lang="fr-FR" sz="7200" dirty="0" smtClean="0">
                <a:solidFill>
                  <a:srgbClr val="000104"/>
                </a:solidFill>
                <a:latin typeface="Traditional Arabic" pitchFamily="18" charset="-78"/>
                <a:cs typeface="Traditional Arabic" pitchFamily="18" charset="-78"/>
              </a:rPr>
            </a:br>
            <a:r>
              <a:rPr lang="ar-DZ" sz="7200" dirty="0" smtClean="0">
                <a:solidFill>
                  <a:srgbClr val="000104"/>
                </a:solidFill>
                <a:latin typeface="Traditional Arabic" pitchFamily="18" charset="-78"/>
                <a:cs typeface="Traditional Arabic" pitchFamily="18" charset="-78"/>
              </a:rPr>
              <a:t>ويلزم للباحث في هذه المرحلة قراءة واسعة ومتشعبة تتيح له اختيار موضوع بحثه بتوافر الشروط الآتية:</a:t>
            </a:r>
            <a:r>
              <a:rPr lang="fr-FR" sz="7200" dirty="0" smtClean="0">
                <a:solidFill>
                  <a:srgbClr val="000104"/>
                </a:solidFill>
                <a:latin typeface="Traditional Arabic" pitchFamily="18" charset="-78"/>
                <a:cs typeface="Traditional Arabic" pitchFamily="18" charset="-78"/>
              </a:rPr>
              <a:t/>
            </a:r>
            <a:br>
              <a:rPr lang="fr-FR" sz="7200" dirty="0" smtClean="0">
                <a:solidFill>
                  <a:srgbClr val="000104"/>
                </a:solidFill>
                <a:latin typeface="Traditional Arabic" pitchFamily="18" charset="-78"/>
                <a:cs typeface="Traditional Arabic" pitchFamily="18" charset="-78"/>
              </a:rPr>
            </a:br>
            <a:r>
              <a:rPr lang="ar-DZ" sz="7200" dirty="0" smtClean="0">
                <a:solidFill>
                  <a:srgbClr val="000104"/>
                </a:solidFill>
                <a:latin typeface="Traditional Arabic" pitchFamily="18" charset="-78"/>
                <a:cs typeface="Traditional Arabic" pitchFamily="18" charset="-78"/>
              </a:rPr>
              <a:t>1. أن يكون جديدا لم يتم دراسته من قبل ولم تكتب فيه رسائل علمية سابقة.</a:t>
            </a:r>
            <a:r>
              <a:rPr lang="fr-FR" sz="7200" dirty="0" smtClean="0">
                <a:solidFill>
                  <a:srgbClr val="000104"/>
                </a:solidFill>
                <a:latin typeface="Traditional Arabic" pitchFamily="18" charset="-78"/>
                <a:cs typeface="Traditional Arabic" pitchFamily="18" charset="-78"/>
              </a:rPr>
              <a:t/>
            </a:r>
            <a:br>
              <a:rPr lang="fr-FR" sz="7200" dirty="0" smtClean="0">
                <a:solidFill>
                  <a:srgbClr val="000104"/>
                </a:solidFill>
                <a:latin typeface="Traditional Arabic" pitchFamily="18" charset="-78"/>
                <a:cs typeface="Traditional Arabic" pitchFamily="18" charset="-78"/>
              </a:rPr>
            </a:br>
            <a:r>
              <a:rPr lang="ar-DZ" sz="7200" dirty="0" smtClean="0">
                <a:solidFill>
                  <a:srgbClr val="000104"/>
                </a:solidFill>
                <a:latin typeface="Traditional Arabic" pitchFamily="18" charset="-78"/>
                <a:cs typeface="Traditional Arabic" pitchFamily="18" charset="-78"/>
              </a:rPr>
              <a:t>2. أن تتيح قدرات الباحث الإتيان بإضافة علمية جديدة فيه أو عرض جديد يعطي انطباعا جديدا أو نتائج مخالفة لما سبق التوصل إليه.</a:t>
            </a:r>
            <a:r>
              <a:rPr lang="fr-FR" sz="7200" dirty="0" smtClean="0">
                <a:solidFill>
                  <a:srgbClr val="000104"/>
                </a:solidFill>
                <a:latin typeface="Traditional Arabic" pitchFamily="18" charset="-78"/>
                <a:cs typeface="Traditional Arabic" pitchFamily="18" charset="-78"/>
              </a:rPr>
              <a:t/>
            </a:r>
            <a:br>
              <a:rPr lang="fr-FR" sz="7200" dirty="0" smtClean="0">
                <a:solidFill>
                  <a:srgbClr val="000104"/>
                </a:solidFill>
                <a:latin typeface="Traditional Arabic" pitchFamily="18" charset="-78"/>
                <a:cs typeface="Traditional Arabic" pitchFamily="18" charset="-78"/>
              </a:rPr>
            </a:br>
            <a:r>
              <a:rPr lang="ar-DZ" sz="7200" dirty="0" smtClean="0">
                <a:solidFill>
                  <a:srgbClr val="000104"/>
                </a:solidFill>
                <a:latin typeface="Traditional Arabic" pitchFamily="18" charset="-78"/>
                <a:cs typeface="Traditional Arabic" pitchFamily="18" charset="-78"/>
              </a:rPr>
              <a:t>3. أن تكون مراجعه وبياناته متوفرة بالكم المناسب.</a:t>
            </a:r>
            <a:r>
              <a:rPr lang="fr-FR" sz="7200" dirty="0" smtClean="0">
                <a:solidFill>
                  <a:srgbClr val="000104"/>
                </a:solidFill>
                <a:latin typeface="Traditional Arabic" pitchFamily="18" charset="-78"/>
                <a:cs typeface="Traditional Arabic" pitchFamily="18" charset="-78"/>
              </a:rPr>
              <a:t/>
            </a:r>
            <a:br>
              <a:rPr lang="fr-FR" sz="7200" dirty="0" smtClean="0">
                <a:solidFill>
                  <a:srgbClr val="000104"/>
                </a:solidFill>
                <a:latin typeface="Traditional Arabic" pitchFamily="18" charset="-78"/>
                <a:cs typeface="Traditional Arabic" pitchFamily="18" charset="-78"/>
              </a:rPr>
            </a:br>
            <a:r>
              <a:rPr lang="ar-DZ" sz="7200" dirty="0" smtClean="0">
                <a:solidFill>
                  <a:srgbClr val="000104"/>
                </a:solidFill>
                <a:latin typeface="Traditional Arabic" pitchFamily="18" charset="-78"/>
                <a:cs typeface="Traditional Arabic" pitchFamily="18" charset="-78"/>
              </a:rPr>
              <a:t>4. أن يكون الباحث مقتنعا </a:t>
            </a:r>
            <a:r>
              <a:rPr lang="ar-DZ" sz="7200" dirty="0" err="1" smtClean="0">
                <a:solidFill>
                  <a:srgbClr val="000104"/>
                </a:solidFill>
                <a:latin typeface="Traditional Arabic" pitchFamily="18" charset="-78"/>
                <a:cs typeface="Traditional Arabic" pitchFamily="18" charset="-78"/>
              </a:rPr>
              <a:t>به</a:t>
            </a:r>
            <a:r>
              <a:rPr lang="ar-DZ" sz="7200" dirty="0" smtClean="0">
                <a:solidFill>
                  <a:srgbClr val="000104"/>
                </a:solidFill>
                <a:latin typeface="Traditional Arabic" pitchFamily="18" charset="-78"/>
                <a:cs typeface="Traditional Arabic" pitchFamily="18" charset="-78"/>
              </a:rPr>
              <a:t> ومدفوعا إليه بإدراكٍ واعٍ، واقتناع شديد وبقدرته على البحث فيه.</a:t>
            </a:r>
            <a:r>
              <a:rPr lang="fr-FR" sz="7200" dirty="0" smtClean="0">
                <a:solidFill>
                  <a:srgbClr val="000104"/>
                </a:solidFill>
                <a:latin typeface="Traditional Arabic" pitchFamily="18" charset="-78"/>
                <a:cs typeface="Traditional Arabic" pitchFamily="18" charset="-78"/>
              </a:rPr>
              <a:t/>
            </a:r>
            <a:br>
              <a:rPr lang="fr-FR" sz="7200" dirty="0" smtClean="0">
                <a:solidFill>
                  <a:srgbClr val="000104"/>
                </a:solidFill>
                <a:latin typeface="Traditional Arabic" pitchFamily="18" charset="-78"/>
                <a:cs typeface="Traditional Arabic" pitchFamily="18" charset="-78"/>
              </a:rPr>
            </a:br>
            <a:r>
              <a:rPr lang="ar-DZ" sz="7200" dirty="0" smtClean="0">
                <a:solidFill>
                  <a:srgbClr val="000104"/>
                </a:solidFill>
                <a:latin typeface="Traditional Arabic" pitchFamily="18" charset="-78"/>
                <a:cs typeface="Traditional Arabic" pitchFamily="18" charset="-78"/>
              </a:rPr>
              <a:t>5. أن يتفق مع رغبات وتخصص الأستاذ المشرف على البحث.</a:t>
            </a:r>
            <a:br>
              <a:rPr lang="ar-DZ" sz="7200" dirty="0" smtClean="0">
                <a:solidFill>
                  <a:srgbClr val="000104"/>
                </a:solidFill>
                <a:latin typeface="Traditional Arabic" pitchFamily="18" charset="-78"/>
                <a:cs typeface="Traditional Arabic" pitchFamily="18" charset="-78"/>
              </a:rPr>
            </a:br>
            <a:r>
              <a:rPr lang="ar-DZ" sz="7200" dirty="0" smtClean="0">
                <a:solidFill>
                  <a:srgbClr val="000104"/>
                </a:solidFill>
                <a:latin typeface="Traditional Arabic" pitchFamily="18" charset="-78"/>
                <a:cs typeface="Traditional Arabic" pitchFamily="18" charset="-78"/>
              </a:rPr>
              <a:t>6 </a:t>
            </a:r>
            <a:r>
              <a:rPr lang="ar-DZ" sz="7200" dirty="0" err="1" smtClean="0">
                <a:solidFill>
                  <a:srgbClr val="000104"/>
                </a:solidFill>
                <a:latin typeface="Traditional Arabic" pitchFamily="18" charset="-78"/>
                <a:cs typeface="Traditional Arabic" pitchFamily="18" charset="-78"/>
              </a:rPr>
              <a:t>ـ</a:t>
            </a:r>
            <a:r>
              <a:rPr lang="ar-DZ" sz="7200" dirty="0" smtClean="0">
                <a:solidFill>
                  <a:srgbClr val="000104"/>
                </a:solidFill>
                <a:latin typeface="Traditional Arabic" pitchFamily="18" charset="-78"/>
                <a:cs typeface="Traditional Arabic" pitchFamily="18" charset="-78"/>
              </a:rPr>
              <a:t>  ألا يأخذ بآراء الغير على أنها حقائقُ مسلّمٌ </a:t>
            </a:r>
            <a:r>
              <a:rPr lang="ar-DZ" sz="7200" dirty="0" err="1" smtClean="0">
                <a:solidFill>
                  <a:srgbClr val="000104"/>
                </a:solidFill>
                <a:latin typeface="Traditional Arabic" pitchFamily="18" charset="-78"/>
                <a:cs typeface="Traditional Arabic" pitchFamily="18" charset="-78"/>
              </a:rPr>
              <a:t>بها</a:t>
            </a:r>
            <a:r>
              <a:rPr lang="ar-DZ" sz="7200" dirty="0" smtClean="0">
                <a:solidFill>
                  <a:srgbClr val="000104"/>
                </a:solidFill>
                <a:latin typeface="Traditional Arabic" pitchFamily="18" charset="-78"/>
                <a:cs typeface="Traditional Arabic" pitchFamily="18" charset="-78"/>
              </a:rPr>
              <a:t> غير قابلة للنقاش.</a:t>
            </a:r>
            <a:br>
              <a:rPr lang="ar-DZ" sz="7200" dirty="0" smtClean="0">
                <a:solidFill>
                  <a:srgbClr val="000104"/>
                </a:solidFill>
                <a:latin typeface="Traditional Arabic" pitchFamily="18" charset="-78"/>
                <a:cs typeface="Traditional Arabic" pitchFamily="18" charset="-78"/>
              </a:rPr>
            </a:br>
            <a:r>
              <a:rPr lang="ar-DZ" sz="7200" dirty="0" smtClean="0">
                <a:solidFill>
                  <a:srgbClr val="000104"/>
                </a:solidFill>
                <a:latin typeface="Traditional Arabic" pitchFamily="18" charset="-78"/>
                <a:cs typeface="Traditional Arabic" pitchFamily="18" charset="-78"/>
              </a:rPr>
              <a:t>7 </a:t>
            </a:r>
            <a:r>
              <a:rPr lang="ar-DZ" sz="7200" dirty="0" err="1" smtClean="0">
                <a:solidFill>
                  <a:srgbClr val="000104"/>
                </a:solidFill>
                <a:latin typeface="Traditional Arabic" pitchFamily="18" charset="-78"/>
                <a:cs typeface="Traditional Arabic" pitchFamily="18" charset="-78"/>
              </a:rPr>
              <a:t>ـ</a:t>
            </a:r>
            <a:r>
              <a:rPr lang="ar-DZ" sz="7200" dirty="0" smtClean="0">
                <a:solidFill>
                  <a:srgbClr val="000104"/>
                </a:solidFill>
                <a:latin typeface="Traditional Arabic" pitchFamily="18" charset="-78"/>
                <a:cs typeface="Traditional Arabic" pitchFamily="18" charset="-78"/>
              </a:rPr>
              <a:t> التدقيق في آراء الغير لفهما بقصد التزود من جيدها.</a:t>
            </a:r>
            <a:r>
              <a:rPr lang="fr-FR" sz="7200" dirty="0" smtClean="0"/>
              <a:t/>
            </a:r>
            <a:br>
              <a:rPr lang="fr-FR" sz="7200" dirty="0" smtClean="0"/>
            </a:br>
            <a:r>
              <a:rPr lang="fr-FR" sz="7200" dirty="0" smtClean="0">
                <a:solidFill>
                  <a:srgbClr val="000104"/>
                </a:solidFill>
                <a:latin typeface="Traditional Arabic" pitchFamily="18" charset="-78"/>
                <a:cs typeface="Traditional Arabic" pitchFamily="18" charset="-78"/>
              </a:rPr>
              <a:t/>
            </a:r>
            <a:br>
              <a:rPr lang="fr-FR" sz="7200" dirty="0" smtClean="0">
                <a:solidFill>
                  <a:srgbClr val="000104"/>
                </a:solidFill>
                <a:latin typeface="Traditional Arabic" pitchFamily="18" charset="-78"/>
                <a:cs typeface="Traditional Arabic" pitchFamily="18" charset="-78"/>
              </a:rPr>
            </a:br>
            <a:endParaRPr lang="fr-FR" sz="7200"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8</Words>
  <Application>Microsoft Office PowerPoint</Application>
  <PresentationFormat>Affichage à l'écran (4:3)</PresentationFormat>
  <Paragraphs>2</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اختيار موضوع البحث</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اختيار موضوع البحث</dc:title>
  <dc:creator>star</dc:creator>
  <cp:lastModifiedBy>star</cp:lastModifiedBy>
  <cp:revision>2</cp:revision>
  <dcterms:created xsi:type="dcterms:W3CDTF">2025-02-23T18:43:26Z</dcterms:created>
  <dcterms:modified xsi:type="dcterms:W3CDTF">2025-02-23T18:48:36Z</dcterms:modified>
</cp:coreProperties>
</file>