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3" r:id="rId10"/>
    <p:sldId id="263" r:id="rId11"/>
    <p:sldId id="264" r:id="rId12"/>
    <p:sldId id="265" r:id="rId13"/>
    <p:sldId id="268" r:id="rId14"/>
    <p:sldId id="266" r:id="rId15"/>
    <p:sldId id="269" r:id="rId16"/>
    <p:sldId id="275" r:id="rId17"/>
    <p:sldId id="277" r:id="rId18"/>
    <p:sldId id="276" r:id="rId19"/>
    <p:sldId id="270" r:id="rId20"/>
    <p:sldId id="271" r:id="rId21"/>
    <p:sldId id="26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825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2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2555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1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8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6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06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631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7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Tissus animaux</a:t>
            </a:r>
            <a:endParaRPr lang="ar-DZ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326171"/>
            <a:ext cx="11010900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  <a:buSzPts val="1400"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tissu conjonctif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un tissu de liaison qui </a:t>
            </a:r>
            <a:r>
              <a:rPr lang="fr-F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entoure, protège et réunit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organes et des structures anatomiques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ex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tissu adipeux, tendons, cartilage, os, sang,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l'encéphale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la moelle épinière,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 à part le sang et la lymphe, les tissus conjonctifs possèdent trois principaux constituants : les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fibres (élastiques et </a:t>
            </a:r>
            <a:r>
              <a:rPr lang="fr-FR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collagéneuses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la substance fondamentale et la cellule.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705099"/>
            <a:ext cx="4691062" cy="3852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0588" y="242799"/>
            <a:ext cx="9967912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tissus conjonctifs sont constitués de cellules séparées par de la matière extra cellulaire, cette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dernière 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peut être souple et fibreuse (tissus conjonctifs lâches, réticulaires, denses, élastiques) ou très cellulaire (tissu adipeux) ou bien solide (cartilage) ou même solide et minéralisée (tissu osseux).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Ã©sultat de recherche d'images pour &quot;tissus conjonctif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28664"/>
            <a:ext cx="10086975" cy="510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cle cardiaque, muscle squelettique et muscle lisse dans le corps hu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57200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associÃ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4438"/>
            <a:ext cx="11291887" cy="5243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143000" y="228600"/>
            <a:ext cx="5257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Tissus musculaires</a:t>
            </a:r>
            <a:endParaRPr lang="ar-DZ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452736"/>
            <a:ext cx="1028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1C53A5"/>
                </a:solidFill>
                <a:latin typeface="Myriad W01 Regular"/>
              </a:rPr>
              <a:t>2. Le </a:t>
            </a:r>
            <a:r>
              <a:rPr lang="fr-FR" b="1" dirty="0">
                <a:solidFill>
                  <a:srgbClr val="1C53A5"/>
                </a:solidFill>
                <a:latin typeface="Myriad W01 Regular"/>
              </a:rPr>
              <a:t>corps humain possède plus de 600 muscles squelettiques qui permettent le mouvement des os et d'autres structures</a:t>
            </a:r>
            <a:endParaRPr lang="fr-FR" b="1" i="0" dirty="0">
              <a:solidFill>
                <a:srgbClr val="1C53A5"/>
              </a:solidFill>
              <a:effectLst/>
              <a:latin typeface="Myriad W01 Regular"/>
            </a:endParaRPr>
          </a:p>
        </p:txBody>
      </p:sp>
      <p:pic>
        <p:nvPicPr>
          <p:cNvPr id="2050" name="Picture 2" descr="Vue élargie du tissu musculaire squelet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1099068"/>
            <a:ext cx="9144000" cy="54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 muscle : anatomie et types | Tout sur la sarcopé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257175"/>
            <a:ext cx="10287000" cy="61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7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سلوك العضلة الهيكلية المخططة تجاه التهييج – فضاء علوم الحياة والأر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9" y="228601"/>
            <a:ext cx="10574338" cy="63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9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آلية التقلص العضلي دروس علوم الحياة و الأرض الثانية بكالوريا - فضاء  الخوارزم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185738"/>
            <a:ext cx="10260013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5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248335"/>
            <a:ext cx="10567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1C53A5"/>
                </a:solidFill>
                <a:latin typeface="Myriad W01 Regular"/>
              </a:rPr>
              <a:t>2. Les </a:t>
            </a:r>
            <a:r>
              <a:rPr lang="fr-FR" b="1" dirty="0">
                <a:solidFill>
                  <a:srgbClr val="1C53A5"/>
                </a:solidFill>
                <a:latin typeface="Myriad W01 Regular"/>
              </a:rPr>
              <a:t>parois de nombreux organes humains se contractent et se relâchent automatiquement</a:t>
            </a:r>
            <a:endParaRPr lang="fr-FR" b="1" i="0" dirty="0">
              <a:solidFill>
                <a:srgbClr val="1C53A5"/>
              </a:solidFill>
              <a:effectLst/>
              <a:latin typeface="Myriad W01 Regular"/>
            </a:endParaRPr>
          </a:p>
        </p:txBody>
      </p:sp>
      <p:pic>
        <p:nvPicPr>
          <p:cNvPr id="3074" name="Picture 2" descr="Tissu musculaire lisse dans tout le cor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7" y="770453"/>
            <a:ext cx="9144000" cy="60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ezzamil\Desktop\Les-differents-tissus-de-lorganism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2398"/>
            <a:ext cx="10958513" cy="6582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os plan du tissu musculaire cardiaque dans le corps hu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9" y="885825"/>
            <a:ext cx="9144000" cy="57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199" y="196631"/>
            <a:ext cx="1135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1C53A5"/>
                </a:solidFill>
                <a:latin typeface="Myriad W01 Regular"/>
              </a:rPr>
              <a:t>3. Le </a:t>
            </a:r>
            <a:r>
              <a:rPr lang="fr-FR" b="1" dirty="0">
                <a:solidFill>
                  <a:srgbClr val="1C53A5"/>
                </a:solidFill>
                <a:latin typeface="Myriad W01 Regular"/>
              </a:rPr>
              <a:t>muscle cardiaque se contracte en réponse aux signaux issus du système de conduction cardiaque</a:t>
            </a:r>
            <a:endParaRPr lang="fr-FR" b="1" i="0" dirty="0">
              <a:solidFill>
                <a:srgbClr val="1C53A5"/>
              </a:solidFill>
              <a:effectLst/>
              <a:latin typeface="Myriad W01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826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5888" y="414338"/>
            <a:ext cx="45577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Tissus nerveux</a:t>
            </a:r>
            <a:endParaRPr lang="ar-DZ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8726" y="1223099"/>
            <a:ext cx="109632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 </a:t>
            </a:r>
            <a:r>
              <a:rPr lang="fr-FR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 nerveux</a:t>
            </a: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contient des neurones (ou cellules </a:t>
            </a:r>
            <a:r>
              <a:rPr lang="fr-FR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nerveuses</a:t>
            </a: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munis de prolongements cytoplasmiques </a:t>
            </a:r>
            <a:r>
              <a:rPr lang="fr-FR" sz="3600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forment </a:t>
            </a: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fibres </a:t>
            </a:r>
            <a:r>
              <a:rPr lang="fr-FR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nerveuses</a:t>
            </a: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Les neurones peuvent être de différents types suivant leur localisation (cerveau, cervelet, ganglion </a:t>
            </a:r>
            <a:r>
              <a:rPr lang="fr-FR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nerveux</a:t>
            </a:r>
            <a:r>
              <a:rPr lang="fr-FR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intestin).</a:t>
            </a:r>
            <a:endParaRPr lang="ar-D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4324"/>
            <a:ext cx="10072687" cy="60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461" y="971683"/>
            <a:ext cx="10939463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Sont des tissus constitués de cellules étroitement juxtaposées (ou jointives), sans interposition de fibre ou de substance fondamentale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épithéliums établissent une barrière entre deux milieux de nature différente.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existe deux variétés d’épithélium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935" y="163063"/>
            <a:ext cx="6742551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400"/>
            </a:pP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Le 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tissu épithélial ou épithélium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425" y="314286"/>
            <a:ext cx="111252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Les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épithéliums de revêtement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Forment la surface du corps ainsi que le revêtement des cavités de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l'organisme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ainsi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que les organes creux.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 fonction de leurs localisations, ils rempliront différentes fonctions telles que: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Protection mécanique vis à vis du milieu extérieur par exemple contre la chaleur, le froid, les radiations et les chocs ex: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épidermes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histoblog.viabloga.com/images/epiderme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361000"/>
            <a:ext cx="9115425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586" y="442913"/>
            <a:ext cx="10839451" cy="1270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Protection 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chimique par exemple contre les enzymes, les substances toxiques et l'</a:t>
            </a:r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HCl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ex: épithélium gastrique. Estomac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6767" y="1886084"/>
            <a:ext cx="10987087" cy="377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Absorption/</a:t>
            </a:r>
            <a:r>
              <a:rPr lang="fr-FR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résorbtion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ex: cellules épithéliales prismatiques du canal intestinal (microvillosités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Excrétion 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ex: cellules des tubes contournés proximaux des reins ou cellules de l'estomac ,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Duodénum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Transport 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mouvement ex: épithélium cilié du tractus respiratoire ou de la trompe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utérine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Echange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air 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 sang ; urine / sang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3.unifr.ch/apps/med/elearning/fr/epithel/images/epithel/intestingrele0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4" y="1042986"/>
            <a:ext cx="7700963" cy="484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287" y="308484"/>
            <a:ext cx="11082337" cy="207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</a:pP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les 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épithéliums glandulaires</a:t>
            </a:r>
            <a:r>
              <a:rPr lang="fr-FR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épithéliums glandulaires contiennent des cellules glandulaires souvent organisées en unités fonctionnelles ou unités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sécrétantes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ils sont soit 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Regroupés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 organes: foie, glandes salivaires, glandes endocrines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6286" y="2386169"/>
            <a:ext cx="11082337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Associés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 un épithélium de revêtement : glandes de la muqueuse respiratoire ou digestive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Eléments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unicellulaires dans un épithélium de revêtement : cellules caliciformes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Eléments </a:t>
            </a: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pluricellulaires dans un épithélium de revêtement : cavité nasale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171450"/>
            <a:ext cx="5112546" cy="6257926"/>
          </a:xfrm>
          <a:prstGeom prst="rect">
            <a:avLst/>
          </a:prstGeom>
        </p:spPr>
      </p:pic>
      <p:pic>
        <p:nvPicPr>
          <p:cNvPr id="3" name="Picture 2" descr="http://histoblog.viabloga.com/images/muqueuses_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4288"/>
            <a:ext cx="5757859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cellules caliciform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42888"/>
            <a:ext cx="10258426" cy="638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1901</TotalTime>
  <Words>297</Words>
  <Application>Microsoft Office PowerPoint</Application>
  <PresentationFormat>Grand écran</PresentationFormat>
  <Paragraphs>35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Myriad W01 Regular</vt:lpstr>
      <vt:lpstr>Symbol</vt:lpstr>
      <vt:lpstr>Times New Roman</vt:lpstr>
      <vt:lpstr>Crop</vt:lpstr>
      <vt:lpstr>Les Tissus animaux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Tissus animaux</dc:title>
  <dc:creator>CAMELIA MOSBAH</dc:creator>
  <cp:lastModifiedBy>CAMELIA MOSBAH</cp:lastModifiedBy>
  <cp:revision>21</cp:revision>
  <dcterms:created xsi:type="dcterms:W3CDTF">2021-02-09T16:31:09Z</dcterms:created>
  <dcterms:modified xsi:type="dcterms:W3CDTF">2022-11-08T20:37:26Z</dcterms:modified>
</cp:coreProperties>
</file>