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2" r:id="rId3"/>
    <p:sldId id="257" r:id="rId4"/>
    <p:sldId id="266" r:id="rId5"/>
    <p:sldId id="276" r:id="rId6"/>
    <p:sldId id="258" r:id="rId7"/>
    <p:sldId id="267" r:id="rId8"/>
    <p:sldId id="279" r:id="rId9"/>
    <p:sldId id="259" r:id="rId10"/>
    <p:sldId id="268" r:id="rId11"/>
    <p:sldId id="260" r:id="rId12"/>
    <p:sldId id="277" r:id="rId13"/>
    <p:sldId id="261" r:id="rId14"/>
    <p:sldId id="273" r:id="rId15"/>
    <p:sldId id="262" r:id="rId16"/>
    <p:sldId id="274" r:id="rId17"/>
    <p:sldId id="263" r:id="rId18"/>
    <p:sldId id="275" r:id="rId19"/>
    <p:sldId id="264" r:id="rId20"/>
    <p:sldId id="269" r:id="rId21"/>
    <p:sldId id="265" r:id="rId22"/>
    <p:sldId id="280"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fr-FR" smtClean="0"/>
              <a:t>Modifiez le style du titre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12/22/2024</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12/22/2024</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smtClean="0"/>
              <a:t>Modifiez le style du titre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fr-FR" smtClean="0"/>
              <a:t>Modifiez le style du titre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12/22/2024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12/22/2024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12/22/2024</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15127" y="1159099"/>
            <a:ext cx="8361229" cy="3023795"/>
          </a:xfrm>
        </p:spPr>
        <p:txBody>
          <a:bodyPr/>
          <a:lstStyle/>
          <a:p>
            <a:r>
              <a:rPr lang="ar-DZ" dirty="0" smtClean="0"/>
              <a:t>دراسات القائم بالاتصال ونظرية حارس البوابة</a:t>
            </a:r>
            <a:endParaRPr lang="fr-FR" dirty="0"/>
          </a:p>
        </p:txBody>
      </p:sp>
      <p:sp>
        <p:nvSpPr>
          <p:cNvPr id="3" name="Sous-titre 2"/>
          <p:cNvSpPr>
            <a:spLocks noGrp="1"/>
          </p:cNvSpPr>
          <p:nvPr>
            <p:ph type="subTitle" idx="1"/>
          </p:nvPr>
        </p:nvSpPr>
        <p:spPr>
          <a:xfrm>
            <a:off x="2679904" y="4381282"/>
            <a:ext cx="6831673" cy="1086237"/>
          </a:xfrm>
        </p:spPr>
        <p:txBody>
          <a:bodyPr/>
          <a:lstStyle/>
          <a:p>
            <a:r>
              <a:rPr lang="ar-DZ" dirty="0" smtClean="0"/>
              <a:t>المحاضرة الخامسة</a:t>
            </a:r>
            <a:endParaRPr lang="fr-FR" dirty="0"/>
          </a:p>
        </p:txBody>
      </p:sp>
    </p:spTree>
    <p:extLst>
      <p:ext uri="{BB962C8B-B14F-4D97-AF65-F5344CB8AC3E}">
        <p14:creationId xmlns:p14="http://schemas.microsoft.com/office/powerpoint/2010/main" val="1739132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399" y="0"/>
            <a:ext cx="10959921" cy="5468164"/>
          </a:xfrm>
          <a:prstGeom prst="rect">
            <a:avLst/>
          </a:prstGeom>
        </p:spPr>
        <p:txBody>
          <a:bodyPr wrap="square">
            <a:spAutoFit/>
          </a:bodyPr>
          <a:lstStyle/>
          <a:p>
            <a:pPr marL="342900" lvl="0" indent="-342900" algn="justLow" rtl="1">
              <a:lnSpc>
                <a:spcPct val="150000"/>
              </a:lnSpc>
              <a:spcAft>
                <a:spcPts val="800"/>
              </a:spcAft>
              <a:buFont typeface="Wingdings" panose="05000000000000000000" pitchFamily="2" charset="2"/>
              <a:buChar char=""/>
            </a:pPr>
            <a:r>
              <a:rPr lang="ar-DZ" sz="2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لخص الباحث الأمريكي "ولتر </a:t>
            </a:r>
            <a:r>
              <a:rPr lang="ar-DZ" sz="2800" dirty="0" err="1">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جيبر</a:t>
            </a:r>
            <a:r>
              <a:rPr lang="ar-DZ" sz="2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ar-DZ" sz="28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نتائج </a:t>
            </a:r>
            <a:r>
              <a:rPr lang="ar-DZ" sz="2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الأبحاث الأساسية التي أجريت على حارس البوابة</a:t>
            </a:r>
            <a:r>
              <a:rPr lang="ar-DZ" sz="28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ar-DZ" sz="2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كالآتي: </a:t>
            </a:r>
            <a:endParaRPr lang="fr-FR" sz="2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lvl="0" algn="justLow" rtl="1">
              <a:lnSpc>
                <a:spcPct val="150000"/>
              </a:lnSpc>
              <a:spcAft>
                <a:spcPts val="800"/>
              </a:spcAft>
            </a:pPr>
            <a:r>
              <a:rPr lang="ar-DZ" sz="2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-إن محرر الأنباء الخارجية كان في سلوكه </a:t>
            </a:r>
            <a:r>
              <a:rPr lang="ar-DZ" sz="2800" dirty="0" err="1">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الاتصالي</a:t>
            </a:r>
            <a:r>
              <a:rPr lang="ar-DZ" sz="2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سلبيا ولا يلعب دورا فعالا كقائم بالاتصال، فهو لا يدرس بشكل انتقادي الأنباء التي تصله برقيا. ووصف صحفي الأخبار الخارجية بأنه صحفي كسول لأن رؤساءه لا يشجعونه على أن يصبح نشيطا. </a:t>
            </a:r>
            <a:endParaRPr lang="fr-FR" sz="2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lvl="0" algn="justLow" rtl="1">
              <a:lnSpc>
                <a:spcPct val="150000"/>
              </a:lnSpc>
              <a:spcAft>
                <a:spcPts val="800"/>
              </a:spcAft>
            </a:pPr>
            <a:r>
              <a:rPr lang="ar-DZ" sz="2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-ليس لهذا المحرر ادراك حقيقي لطبيعة الجمهور فهو لا يتصل بذلك الجمهور في واقع الأمر. </a:t>
            </a:r>
            <a:endParaRPr lang="fr-FR" sz="2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15779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287887" y="540913"/>
            <a:ext cx="10341736" cy="3426579"/>
          </a:xfrm>
          <a:prstGeom prst="rect">
            <a:avLst/>
          </a:prstGeom>
          <a:noFill/>
        </p:spPr>
        <p:txBody>
          <a:bodyPr wrap="square" rtlCol="0">
            <a:spAutoFit/>
          </a:bodyPr>
          <a:lstStyle/>
          <a:p>
            <a:pPr marL="342900" lvl="0" indent="-342900" algn="justLow" rtl="1">
              <a:lnSpc>
                <a:spcPct val="150000"/>
              </a:lnSpc>
              <a:spcAft>
                <a:spcPts val="800"/>
              </a:spcAft>
              <a:buFont typeface="Wingdings" panose="05000000000000000000" pitchFamily="2" charset="2"/>
              <a:buChar char=""/>
            </a:pPr>
            <a:r>
              <a:rPr lang="ar-DZ" sz="2800" dirty="0">
                <a:latin typeface="Arial Unicode MS" panose="020B0604020202020204" pitchFamily="34" charset="-128"/>
                <a:ea typeface="Arial Unicode MS" panose="020B0604020202020204" pitchFamily="34" charset="-128"/>
                <a:cs typeface="Arial Unicode MS" panose="020B0604020202020204" pitchFamily="34" charset="-128"/>
              </a:rPr>
              <a:t>من جهة أخرى، أجرى الباحث "وارين بريد" دراسة على القائمين بالاتصال والقوى الاجتماعية التي </a:t>
            </a:r>
            <a:r>
              <a:rPr lang="ar-DZ" sz="2800" dirty="0" smtClean="0">
                <a:latin typeface="Arial Unicode MS" panose="020B0604020202020204" pitchFamily="34" charset="-128"/>
                <a:ea typeface="Arial Unicode MS" panose="020B0604020202020204" pitchFamily="34" charset="-128"/>
                <a:cs typeface="Arial Unicode MS" panose="020B0604020202020204" pitchFamily="34" charset="-128"/>
              </a:rPr>
              <a:t>تؤثر عليهم سنة </a:t>
            </a:r>
            <a:r>
              <a:rPr lang="ar-DZ" sz="2800" dirty="0">
                <a:latin typeface="Arial Unicode MS" panose="020B0604020202020204" pitchFamily="34" charset="-128"/>
                <a:ea typeface="Arial Unicode MS" panose="020B0604020202020204" pitchFamily="34" charset="-128"/>
                <a:cs typeface="Arial Unicode MS" panose="020B0604020202020204" pitchFamily="34" charset="-128"/>
              </a:rPr>
              <a:t>1955 وقد توصل إلى وجود عملية تأثير تحدد مضمون الصحف فمثلا الصحف الضخمة صحف النخب تؤثر على الطريقة التي تعالج بها الصحف </a:t>
            </a:r>
            <a:r>
              <a:rPr lang="ar-DZ" sz="2800" dirty="0" smtClean="0">
                <a:latin typeface="Arial Unicode MS" panose="020B0604020202020204" pitchFamily="34" charset="-128"/>
                <a:ea typeface="Arial Unicode MS" panose="020B0604020202020204" pitchFamily="34" charset="-128"/>
                <a:cs typeface="Arial Unicode MS" panose="020B0604020202020204" pitchFamily="34" charset="-128"/>
              </a:rPr>
              <a:t>الصغيرة</a:t>
            </a:r>
            <a:r>
              <a:rPr lang="ar-DZ" sz="28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ar-DZ" sz="2800" dirty="0" smtClean="0">
                <a:latin typeface="Arial Unicode MS" panose="020B0604020202020204" pitchFamily="34" charset="-128"/>
                <a:ea typeface="Arial Unicode MS" panose="020B0604020202020204" pitchFamily="34" charset="-128"/>
                <a:cs typeface="Arial Unicode MS" panose="020B0604020202020204" pitchFamily="34" charset="-128"/>
              </a:rPr>
              <a:t>الأنباء والقضايا,</a:t>
            </a:r>
            <a:endParaRPr lang="fr-FR" sz="28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Low" rtl="1">
              <a:lnSpc>
                <a:spcPct val="150000"/>
              </a:lnSpc>
              <a:spcAft>
                <a:spcPts val="800"/>
              </a:spcAft>
            </a:pPr>
            <a:r>
              <a:rPr lang="ar-DZ" sz="2800" dirty="0">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28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710603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4059" y="2194603"/>
            <a:ext cx="8646919" cy="1200329"/>
          </a:xfrm>
          <a:prstGeom prst="rect">
            <a:avLst/>
          </a:prstGeom>
          <a:noFill/>
        </p:spPr>
        <p:txBody>
          <a:bodyPr wrap="none" lIns="91440" tIns="45720" rIns="91440" bIns="45720">
            <a:spAutoFit/>
          </a:bodyPr>
          <a:lstStyle/>
          <a:p>
            <a:pPr algn="ctr"/>
            <a:r>
              <a:rPr lang="ar-DZ" sz="72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نظرية حارس البوابة</a:t>
            </a:r>
            <a:endParaRPr lang="fr-FR" sz="7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368249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661374" y="1558344"/>
            <a:ext cx="9684913" cy="3970318"/>
          </a:xfrm>
          <a:prstGeom prst="rect">
            <a:avLst/>
          </a:prstGeom>
          <a:noFill/>
        </p:spPr>
        <p:txBody>
          <a:bodyPr wrap="square" rtlCol="0">
            <a:spAutoFit/>
          </a:bodyPr>
          <a:lstStyle/>
          <a:p>
            <a:pPr indent="449580" algn="just" rtl="1">
              <a:lnSpc>
                <a:spcPct val="150000"/>
              </a:lnSpc>
              <a:spcAft>
                <a:spcPts val="800"/>
              </a:spcAft>
            </a:pPr>
            <a:r>
              <a:rPr lang="ar-DZ" sz="2800" dirty="0">
                <a:latin typeface="Arial Unicode MS" panose="020B0604020202020204" pitchFamily="34" charset="-128"/>
                <a:ea typeface="Arial Unicode MS" panose="020B0604020202020204" pitchFamily="34" charset="-128"/>
                <a:cs typeface="Arial Unicode MS" panose="020B0604020202020204" pitchFamily="34" charset="-128"/>
              </a:rPr>
              <a:t>يرجع الفضل إلى عالم النفس النمساوي الأصل "</a:t>
            </a:r>
            <a:r>
              <a:rPr lang="ar-DZ" sz="2800" b="1" dirty="0">
                <a:latin typeface="Arial Unicode MS" panose="020B0604020202020204" pitchFamily="34" charset="-128"/>
                <a:ea typeface="Arial Unicode MS" panose="020B0604020202020204" pitchFamily="34" charset="-128"/>
                <a:cs typeface="Arial Unicode MS" panose="020B0604020202020204" pitchFamily="34" charset="-128"/>
              </a:rPr>
              <a:t>كرت لوين" </a:t>
            </a:r>
            <a:r>
              <a:rPr lang="ar-DZ" sz="2800" dirty="0">
                <a:latin typeface="Arial Unicode MS" panose="020B0604020202020204" pitchFamily="34" charset="-128"/>
                <a:ea typeface="Arial Unicode MS" panose="020B0604020202020204" pitchFamily="34" charset="-128"/>
                <a:cs typeface="Arial Unicode MS" panose="020B0604020202020204" pitchFamily="34" charset="-128"/>
              </a:rPr>
              <a:t>في تطوير ما أصبح يعرف </a:t>
            </a:r>
            <a:r>
              <a:rPr lang="ar-DZ" sz="2800" b="1" dirty="0">
                <a:latin typeface="Arial Unicode MS" panose="020B0604020202020204" pitchFamily="34" charset="-128"/>
                <a:ea typeface="Arial Unicode MS" panose="020B0604020202020204" pitchFamily="34" charset="-128"/>
                <a:cs typeface="Arial Unicode MS" panose="020B0604020202020204" pitchFamily="34" charset="-128"/>
              </a:rPr>
              <a:t>"بنظرية حارس البوابة الإعلامية"</a:t>
            </a:r>
            <a:r>
              <a:rPr lang="ar-DZ" sz="2800" dirty="0">
                <a:latin typeface="Arial Unicode MS" panose="020B0604020202020204" pitchFamily="34" charset="-128"/>
                <a:ea typeface="Arial Unicode MS" panose="020B0604020202020204" pitchFamily="34" charset="-128"/>
                <a:cs typeface="Arial Unicode MS" panose="020B0604020202020204" pitchFamily="34" charset="-128"/>
              </a:rPr>
              <a:t>، فدراساته تعتبر أفضل الدراسات المنهجية في مجال حراسة </a:t>
            </a:r>
            <a:r>
              <a:rPr lang="ar-DZ" sz="2800" dirty="0" smtClean="0">
                <a:latin typeface="Arial Unicode MS" panose="020B0604020202020204" pitchFamily="34" charset="-128"/>
                <a:ea typeface="Arial Unicode MS" panose="020B0604020202020204" pitchFamily="34" charset="-128"/>
                <a:cs typeface="Arial Unicode MS" panose="020B0604020202020204" pitchFamily="34" charset="-128"/>
              </a:rPr>
              <a:t>البوابة،  </a:t>
            </a:r>
            <a:r>
              <a:rPr lang="ar-DZ" sz="2800" dirty="0">
                <a:latin typeface="Arial Unicode MS" panose="020B0604020202020204" pitchFamily="34" charset="-128"/>
                <a:ea typeface="Arial Unicode MS" panose="020B0604020202020204" pitchFamily="34" charset="-128"/>
                <a:cs typeface="Arial Unicode MS" panose="020B0604020202020204" pitchFamily="34" charset="-128"/>
              </a:rPr>
              <a:t>فحراسة البوابة تعني السيطرة على مكان استراتيجي في سلسلة الاتصال، بحيث تصبح لحارس البوابة سلطة اتخاذ القرار، فيما سيمر من خلال بوابته، وكيف سيمر، حتى يصل في النهاية إلى الوسيلة الإعلامية ومنها إلى الجمهور</a:t>
            </a:r>
            <a:r>
              <a:rPr lang="ar-DZ" sz="28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endParaRPr lang="fr-FR" sz="28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184127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76529" y="1194369"/>
            <a:ext cx="8371268" cy="4616648"/>
          </a:xfrm>
          <a:prstGeom prst="rect">
            <a:avLst/>
          </a:prstGeom>
        </p:spPr>
        <p:txBody>
          <a:bodyPr wrap="square">
            <a:spAutoFit/>
          </a:bodyPr>
          <a:lstStyle/>
          <a:p>
            <a:pPr lvl="0" indent="449580" algn="just" rtl="1">
              <a:lnSpc>
                <a:spcPct val="150000"/>
              </a:lnSpc>
              <a:spcAft>
                <a:spcPts val="800"/>
              </a:spcAft>
            </a:pPr>
            <a:r>
              <a:rPr lang="ar-DZ" sz="2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يقول "</a:t>
            </a:r>
            <a:r>
              <a:rPr lang="ar-DZ" sz="28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كرت لوين</a:t>
            </a:r>
            <a:r>
              <a:rPr lang="ar-DZ" sz="2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أن المعلومات تمر بمراحل مختلفة حتى تظهر على صفحات الجريدة أو المجلة أو في وسائل الاعلام </a:t>
            </a:r>
            <a:r>
              <a:rPr lang="ar-DZ" sz="2800" dirty="0" err="1"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اللمختلفة</a:t>
            </a:r>
            <a:r>
              <a:rPr lang="ar-DZ" sz="28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ar-DZ" sz="2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وقد سمى "لوين" هذه المراحل (البوابات) وقال أن هذه البوابات تقوم بتنظيم كمية او قدر المعلومات التي ستمر من خلالها، وقد أشار 'لوين" إلى فهم وظيفة (البوابة) يعني فهم المؤثرات أو العوامل التي تتحكم في القرارات التي يصدرها (حارس البوابة).</a:t>
            </a:r>
            <a:endParaRPr lang="fr-FR" sz="2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868170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944711" y="1442433"/>
            <a:ext cx="9234152" cy="3970318"/>
          </a:xfrm>
          <a:prstGeom prst="rect">
            <a:avLst/>
          </a:prstGeom>
          <a:noFill/>
        </p:spPr>
        <p:txBody>
          <a:bodyPr wrap="square" rtlCol="0">
            <a:spAutoFit/>
          </a:bodyPr>
          <a:lstStyle/>
          <a:p>
            <a:pPr indent="449580" algn="justLow" rtl="1">
              <a:lnSpc>
                <a:spcPct val="150000"/>
              </a:lnSpc>
              <a:spcAft>
                <a:spcPts val="800"/>
              </a:spcAft>
            </a:pPr>
            <a:r>
              <a:rPr lang="ar-DZ" sz="2800" dirty="0">
                <a:latin typeface="Arial Unicode MS" panose="020B0604020202020204" pitchFamily="34" charset="-128"/>
                <a:ea typeface="Arial Unicode MS" panose="020B0604020202020204" pitchFamily="34" charset="-128"/>
                <a:cs typeface="Arial Unicode MS" panose="020B0604020202020204" pitchFamily="34" charset="-128"/>
              </a:rPr>
              <a:t>بمعنى آخر، هناك مجموعة من حراس البوابة يقفون في جميع مراحل السلسلة التي يتم بمقتضاها نقل المعلومات، ويتمتع أولئك الحراس بالحق في أن يفتحوا البوابة أو يغلقونها أمام أي رسالة تأتي إليهم، كما أن من حقهم اجراء تعديلات على الرسالة التي ستمر. </a:t>
            </a:r>
            <a:r>
              <a:rPr lang="ar-DZ" sz="2800" dirty="0" smtClean="0">
                <a:latin typeface="Arial Unicode MS" panose="020B0604020202020204" pitchFamily="34" charset="-128"/>
                <a:ea typeface="Arial Unicode MS" panose="020B0604020202020204" pitchFamily="34" charset="-128"/>
                <a:cs typeface="Arial Unicode MS" panose="020B0604020202020204" pitchFamily="34" charset="-128"/>
              </a:rPr>
              <a:t> تتميز </a:t>
            </a:r>
            <a:r>
              <a:rPr lang="ar-DZ" sz="2800" dirty="0">
                <a:latin typeface="Arial Unicode MS" panose="020B0604020202020204" pitchFamily="34" charset="-128"/>
                <a:ea typeface="Arial Unicode MS" panose="020B0604020202020204" pitchFamily="34" charset="-128"/>
                <a:cs typeface="Arial Unicode MS" panose="020B0604020202020204" pitchFamily="34" charset="-128"/>
              </a:rPr>
              <a:t>هذه النظرية بتفردها بدراسة المؤسسات الإعلامية كوحدات قائمة على نظام معقد للسلطة </a:t>
            </a:r>
            <a:r>
              <a:rPr lang="ar-DZ" sz="2800" dirty="0" smtClean="0">
                <a:latin typeface="Arial Unicode MS" panose="020B0604020202020204" pitchFamily="34" charset="-128"/>
                <a:ea typeface="Arial Unicode MS" panose="020B0604020202020204" pitchFamily="34" charset="-128"/>
                <a:cs typeface="Arial Unicode MS" panose="020B0604020202020204" pitchFamily="34" charset="-128"/>
              </a:rPr>
              <a:t>والنفوذ، </a:t>
            </a:r>
            <a:endParaRPr lang="fr-FR" sz="28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40566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4406" y="1014064"/>
            <a:ext cx="9053848" cy="4616648"/>
          </a:xfrm>
          <a:prstGeom prst="rect">
            <a:avLst/>
          </a:prstGeom>
        </p:spPr>
        <p:txBody>
          <a:bodyPr wrap="square">
            <a:spAutoFit/>
          </a:bodyPr>
          <a:lstStyle/>
          <a:p>
            <a:pPr lvl="0" indent="449580" algn="justLow" rtl="1">
              <a:lnSpc>
                <a:spcPct val="150000"/>
              </a:lnSpc>
              <a:spcAft>
                <a:spcPts val="800"/>
              </a:spcAft>
            </a:pPr>
            <a:r>
              <a:rPr lang="ar-DZ" sz="2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فحينما ندرس ما يحدث داخل المؤسسة الإعلامية نشعر بالدهشة من مدى تعقد وتشابك أعمالها. ففي داخل تلك المؤسسات الإعلامية تتخذ يوميا بل وفي كل دقيقة قرارات هامة وخطيرة، ونظرا لأهمية تلك القرارات بالنسبة للجماهير يجب أن نعرف الأسلوب الذي يتم بمقتضاه يتم اتخاذ القرارات، والمراكز والمناصب التي تتخذ فعلا تلك القرارات، وطبيعة القائم بالاتصال، والأمور التي تؤثر على اختيار المواد الإعلامية.</a:t>
            </a:r>
            <a:endParaRPr lang="fr-FR" sz="2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68259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62895" y="695458"/>
            <a:ext cx="8680361" cy="4616648"/>
          </a:xfrm>
          <a:prstGeom prst="rect">
            <a:avLst/>
          </a:prstGeom>
          <a:noFill/>
        </p:spPr>
        <p:txBody>
          <a:bodyPr wrap="square" rtlCol="0">
            <a:spAutoFit/>
          </a:bodyPr>
          <a:lstStyle/>
          <a:p>
            <a:pPr indent="449580" algn="just" rtl="1">
              <a:lnSpc>
                <a:spcPct val="150000"/>
              </a:lnSpc>
              <a:spcAft>
                <a:spcPts val="800"/>
              </a:spcAft>
            </a:pPr>
            <a:r>
              <a:rPr lang="ar-DZ" sz="2800" dirty="0">
                <a:latin typeface="Arial Unicode MS" panose="020B0604020202020204" pitchFamily="34" charset="-128"/>
                <a:ea typeface="Arial Unicode MS" panose="020B0604020202020204" pitchFamily="34" charset="-128"/>
                <a:cs typeface="Arial Unicode MS" panose="020B0604020202020204" pitchFamily="34" charset="-128"/>
              </a:rPr>
              <a:t>وقد اتضح من أبحاث عديدة أن الفلترة التي يقوم بها الحارس في عملية اصطفاء المعلومات ترتبط بقواعد العمل والمهنة والقواعد التنظيمية أكثر مما ترتبط بتفضيلات شخصية. إن قيمة هذه الأبحاث تكمن في أنها استطاعت تحديد نقاط في الجهاز الإعلامي حيث تتم ممارسة عمليات الفلترة بشكل مكشوف وبشكل </a:t>
            </a:r>
            <a:r>
              <a:rPr lang="ar-DZ" sz="2800" dirty="0" err="1" smtClean="0">
                <a:latin typeface="Arial Unicode MS" panose="020B0604020202020204" pitchFamily="34" charset="-128"/>
                <a:ea typeface="Arial Unicode MS" panose="020B0604020202020204" pitchFamily="34" charset="-128"/>
                <a:cs typeface="Arial Unicode MS" panose="020B0604020202020204" pitchFamily="34" charset="-128"/>
              </a:rPr>
              <a:t>مأسس</a:t>
            </a:r>
            <a:r>
              <a:rPr lang="ar-DZ" sz="2800" dirty="0">
                <a:latin typeface="Arial Unicode MS" panose="020B0604020202020204" pitchFamily="34" charset="-128"/>
                <a:ea typeface="Arial Unicode MS" panose="020B0604020202020204" pitchFamily="34" charset="-128"/>
                <a:cs typeface="Arial Unicode MS" panose="020B0604020202020204" pitchFamily="34" charset="-128"/>
              </a:rPr>
              <a:t>، وفي أنها تمكنت من التعرف على دور الجهاز الإعلامي كمؤسسة اجتماعية، </a:t>
            </a:r>
            <a:endParaRPr lang="fr-FR" sz="28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7919353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6073" y="949670"/>
            <a:ext cx="9015211" cy="4616648"/>
          </a:xfrm>
          <a:prstGeom prst="rect">
            <a:avLst/>
          </a:prstGeom>
        </p:spPr>
        <p:txBody>
          <a:bodyPr wrap="square">
            <a:spAutoFit/>
          </a:bodyPr>
          <a:lstStyle/>
          <a:p>
            <a:pPr lvl="0" indent="449580" algn="just" rtl="1">
              <a:lnSpc>
                <a:spcPct val="150000"/>
              </a:lnSpc>
              <a:spcAft>
                <a:spcPts val="800"/>
              </a:spcAft>
            </a:pPr>
            <a:r>
              <a:rPr lang="ar-DZ" sz="2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ما سمح بتجاوز الطابع الفردي لنشاط الحارس، والتركيز على فكرة الاصطفاء كصيرورة منظمة تراتبيا ومرتبطة بشبكة معقدة من العلاقات الرقابية. والواقع أن قرارات حارس البوابة لا تنجم عن تقديرات شخصية اتجاه معلومية المادة الإعلامية أو عدم معلوميتها، وإنما تنجم كما يقول "روبنسون" عن اقتران جملة من القيم التي تحتضن معايير مهنية وتنظيمية كالفاعلية وعمليات إنتاج الأخبار والسرعة. </a:t>
            </a:r>
            <a:endParaRPr lang="fr-FR" sz="2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1826090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91673" y="321972"/>
            <a:ext cx="10728102" cy="4719241"/>
          </a:xfrm>
          <a:prstGeom prst="rect">
            <a:avLst/>
          </a:prstGeom>
          <a:noFill/>
        </p:spPr>
        <p:txBody>
          <a:bodyPr wrap="square" rtlCol="0">
            <a:spAutoFit/>
          </a:bodyPr>
          <a:lstStyle/>
          <a:p>
            <a:pPr indent="228600" algn="just" rtl="1">
              <a:lnSpc>
                <a:spcPct val="150000"/>
              </a:lnSpc>
              <a:spcAft>
                <a:spcPts val="800"/>
              </a:spcAft>
            </a:pPr>
            <a:r>
              <a:rPr lang="ar-DZ" sz="2800" dirty="0">
                <a:latin typeface="Arial Unicode MS" panose="020B0604020202020204" pitchFamily="34" charset="-128"/>
                <a:ea typeface="Arial Unicode MS" panose="020B0604020202020204" pitchFamily="34" charset="-128"/>
                <a:cs typeface="Arial Unicode MS" panose="020B0604020202020204" pitchFamily="34" charset="-128"/>
              </a:rPr>
              <a:t>ويمكن تقسيم العوامل التي تؤثر على عمل حارس البوابة الإعلامية إلى:</a:t>
            </a:r>
            <a:endParaRPr lang="fr-FR" sz="28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lvl="0" indent="-342900" algn="just" rtl="1">
              <a:lnSpc>
                <a:spcPct val="150000"/>
              </a:lnSpc>
              <a:spcAft>
                <a:spcPts val="1000"/>
              </a:spcAft>
              <a:buFont typeface="+mj-lt"/>
              <a:buAutoNum type="arabicPeriod"/>
            </a:pPr>
            <a:r>
              <a:rPr lang="ar-DZ" sz="2800" b="1" dirty="0">
                <a:latin typeface="Arial Unicode MS" panose="020B0604020202020204" pitchFamily="34" charset="-128"/>
                <a:ea typeface="Arial Unicode MS" panose="020B0604020202020204" pitchFamily="34" charset="-128"/>
                <a:cs typeface="Arial Unicode MS" panose="020B0604020202020204" pitchFamily="34" charset="-128"/>
              </a:rPr>
              <a:t>قيم المجتمع وتقاليده: </a:t>
            </a:r>
            <a:r>
              <a:rPr lang="ar-DZ" sz="2800" dirty="0">
                <a:latin typeface="Arial Unicode MS" panose="020B0604020202020204" pitchFamily="34" charset="-128"/>
                <a:ea typeface="Arial Unicode MS" panose="020B0604020202020204" pitchFamily="34" charset="-128"/>
                <a:cs typeface="Arial Unicode MS" panose="020B0604020202020204" pitchFamily="34" charset="-128"/>
              </a:rPr>
              <a:t>حيث يعد النظام الاجتماعي الذي تعمل في إطاره وسائل الإعلام من القوى الأساسية التي تؤثر على القائمين بالاتصال. فأي نظام اجتماعي ينطوي على قيم ومبادئ يسعى لإقرارها، ويعمل على تقبل المواطنين لها، حيث يرتبط ذلك بوظيفة التنشئة </a:t>
            </a:r>
            <a:r>
              <a:rPr lang="ar-DZ" sz="2800" dirty="0" smtClean="0">
                <a:latin typeface="Arial Unicode MS" panose="020B0604020202020204" pitchFamily="34" charset="-128"/>
                <a:ea typeface="Arial Unicode MS" panose="020B0604020202020204" pitchFamily="34" charset="-128"/>
                <a:cs typeface="Arial Unicode MS" panose="020B0604020202020204" pitchFamily="34" charset="-128"/>
              </a:rPr>
              <a:t>الاجتماعية، </a:t>
            </a:r>
            <a:r>
              <a:rPr lang="ar-DZ" sz="2800" dirty="0">
                <a:latin typeface="Arial Unicode MS" panose="020B0604020202020204" pitchFamily="34" charset="-128"/>
                <a:ea typeface="Arial Unicode MS" panose="020B0604020202020204" pitchFamily="34" charset="-128"/>
                <a:cs typeface="Arial Unicode MS" panose="020B0604020202020204" pitchFamily="34" charset="-128"/>
              </a:rPr>
              <a:t>وتعكس وسائل الإعلام هذا الاهتمام بمحاولاتها الحفاظ على القيم الثقافية والاجتماعية السائدة</a:t>
            </a:r>
            <a:r>
              <a:rPr lang="ar-DZ" sz="28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endParaRPr lang="fr-FR" sz="28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52724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3132" y="3482490"/>
            <a:ext cx="4865436" cy="1446550"/>
          </a:xfrm>
          <a:prstGeom prst="rect">
            <a:avLst/>
          </a:prstGeom>
          <a:noFill/>
        </p:spPr>
        <p:txBody>
          <a:bodyPr wrap="none" lIns="91440" tIns="45720" rIns="91440" bIns="45720">
            <a:spAutoFit/>
          </a:bodyPr>
          <a:lstStyle/>
          <a:p>
            <a:pPr algn="ctr"/>
            <a:r>
              <a:rPr lang="ar-DZ" sz="88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مقــدمــة</a:t>
            </a:r>
            <a:endParaRPr lang="fr-FR" sz="8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25367224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3042" y="647488"/>
            <a:ext cx="9787944" cy="5909310"/>
          </a:xfrm>
          <a:prstGeom prst="rect">
            <a:avLst/>
          </a:prstGeom>
        </p:spPr>
        <p:txBody>
          <a:bodyPr wrap="square">
            <a:spAutoFit/>
          </a:bodyPr>
          <a:lstStyle/>
          <a:p>
            <a:pPr marL="228600" lvl="0" algn="just" rtl="1">
              <a:lnSpc>
                <a:spcPct val="150000"/>
              </a:lnSpc>
              <a:spcAft>
                <a:spcPts val="800"/>
              </a:spcAft>
            </a:pPr>
            <a:r>
              <a:rPr lang="ar-DZ" sz="2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ويرى الباحث "وارين بريد" أنه في بعض الأحوال قد لا يقدم القائم بالاتصال تغطية كاملة للأحداث التي تقع من حوله، وليس هذا الإغفال نتيجة لتقصير أو أنه عمل سلبي، ولكنه يغفل تقديم بعض الأحداث إحساسا منه بالمسؤولية الاجتماعية، وللحفاظ على بعض الفضائل الفردية أو المجتمعية. فقد تتسامح وسائل الإعلام في تقديم كل الأخبار التي تهم الجماهير وذلك رغبة منها في تدعيم قيم المجتمع وتقاليده، كما تعمل على حماية الأنماط الثقافية السائدة في المجتمع مثل الرأسمالية مثلا، وغالبا ما تتجنب وسائل الإعلام انتقاد الأفراد الذين يقومون ببعض الأدوار لتدعيم البناء الثقافي للمجتمع. </a:t>
            </a:r>
            <a:endParaRPr lang="fr-FR" sz="2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193671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571223" y="231820"/>
            <a:ext cx="10341735" cy="6478073"/>
          </a:xfrm>
          <a:prstGeom prst="rect">
            <a:avLst/>
          </a:prstGeom>
          <a:noFill/>
        </p:spPr>
        <p:txBody>
          <a:bodyPr wrap="square" rtlCol="0">
            <a:spAutoFit/>
          </a:bodyPr>
          <a:lstStyle/>
          <a:p>
            <a:endParaRPr lang="fr-FR" dirty="0"/>
          </a:p>
        </p:txBody>
      </p:sp>
      <p:sp>
        <p:nvSpPr>
          <p:cNvPr id="3" name="ZoneTexte 2"/>
          <p:cNvSpPr txBox="1"/>
          <p:nvPr/>
        </p:nvSpPr>
        <p:spPr>
          <a:xfrm>
            <a:off x="1184856" y="347730"/>
            <a:ext cx="10032643" cy="4773038"/>
          </a:xfrm>
          <a:prstGeom prst="rect">
            <a:avLst/>
          </a:prstGeom>
          <a:noFill/>
        </p:spPr>
        <p:txBody>
          <a:bodyPr wrap="square" rtlCol="0">
            <a:spAutoFit/>
          </a:bodyPr>
          <a:lstStyle/>
          <a:p>
            <a:pPr marL="342900" lvl="0" indent="-342900" algn="just" rtl="1">
              <a:lnSpc>
                <a:spcPct val="150000"/>
              </a:lnSpc>
              <a:spcAft>
                <a:spcPts val="1000"/>
              </a:spcAft>
              <a:buFont typeface="+mj-lt"/>
              <a:buAutoNum type="arabicPeriod"/>
            </a:pPr>
            <a:r>
              <a:rPr lang="ar-DZ" sz="2800" b="1" dirty="0">
                <a:latin typeface="Arial Unicode MS" panose="020B0604020202020204" pitchFamily="34" charset="-128"/>
                <a:ea typeface="Arial Unicode MS" panose="020B0604020202020204" pitchFamily="34" charset="-128"/>
                <a:cs typeface="Arial Unicode MS" panose="020B0604020202020204" pitchFamily="34" charset="-128"/>
              </a:rPr>
              <a:t>المعايير المهنية للقائم بالاتصال: </a:t>
            </a:r>
            <a:r>
              <a:rPr lang="ar-DZ" sz="2800" dirty="0">
                <a:latin typeface="Arial Unicode MS" panose="020B0604020202020204" pitchFamily="34" charset="-128"/>
                <a:ea typeface="Arial Unicode MS" panose="020B0604020202020204" pitchFamily="34" charset="-128"/>
                <a:cs typeface="Arial Unicode MS" panose="020B0604020202020204" pitchFamily="34" charset="-128"/>
              </a:rPr>
              <a:t>فالقائم بالاتصال يتعرض للعديد من الضغوط المهنية التي تؤثر في عمله، وتؤدي إلى توافقه مع سياسة المؤسسة الإعلامية التي ينتمي إليها، والتوقعات التي تحدد دوره في نظام الاتصال.</a:t>
            </a:r>
            <a:endParaRPr lang="fr-FR" sz="28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lvl="0" indent="-342900" algn="justLow" rtl="1">
              <a:lnSpc>
                <a:spcPct val="150000"/>
              </a:lnSpc>
              <a:spcAft>
                <a:spcPts val="800"/>
              </a:spcAft>
              <a:buFont typeface="+mj-lt"/>
              <a:buAutoNum type="arabicPeriod"/>
            </a:pPr>
            <a:r>
              <a:rPr lang="ar-DZ" sz="2800" b="1" dirty="0">
                <a:latin typeface="Arial Unicode MS" panose="020B0604020202020204" pitchFamily="34" charset="-128"/>
                <a:ea typeface="Arial Unicode MS" panose="020B0604020202020204" pitchFamily="34" charset="-128"/>
                <a:cs typeface="Arial Unicode MS" panose="020B0604020202020204" pitchFamily="34" charset="-128"/>
              </a:rPr>
              <a:t>العوامل البيئية الخارجية</a:t>
            </a:r>
            <a:r>
              <a:rPr lang="ar-DZ" sz="2800" dirty="0">
                <a:latin typeface="Arial Unicode MS" panose="020B0604020202020204" pitchFamily="34" charset="-128"/>
                <a:ea typeface="Arial Unicode MS" panose="020B0604020202020204" pitchFamily="34" charset="-128"/>
                <a:cs typeface="Arial Unicode MS" panose="020B0604020202020204" pitchFamily="34" charset="-128"/>
              </a:rPr>
              <a:t>: </a:t>
            </a:r>
            <a:endParaRPr lang="fr-FR" sz="28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457200" algn="justLow" rtl="1">
              <a:lnSpc>
                <a:spcPct val="150000"/>
              </a:lnSpc>
              <a:spcAft>
                <a:spcPts val="800"/>
              </a:spcAft>
            </a:pPr>
            <a:r>
              <a:rPr lang="ar-DZ" sz="2800" dirty="0">
                <a:latin typeface="Arial Unicode MS" panose="020B0604020202020204" pitchFamily="34" charset="-128"/>
                <a:ea typeface="Arial Unicode MS" panose="020B0604020202020204" pitchFamily="34" charset="-128"/>
                <a:cs typeface="Arial Unicode MS" panose="020B0604020202020204" pitchFamily="34" charset="-128"/>
              </a:rPr>
              <a:t>وتتمثل في الظروف السياسية الخارجية، شكل الحكم والنظام الصحفي السائد ونوع القوانين السائدة ودرجة الحرية المتاحة.</a:t>
            </a:r>
            <a:endParaRPr lang="fr-FR" sz="28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957546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18725" y="2967335"/>
            <a:ext cx="3754554" cy="923330"/>
          </a:xfrm>
          <a:prstGeom prst="rect">
            <a:avLst/>
          </a:prstGeom>
          <a:noFill/>
        </p:spPr>
        <p:txBody>
          <a:bodyPr wrap="none" lIns="91440" tIns="45720" rIns="91440" bIns="45720">
            <a:spAutoFit/>
          </a:bodyPr>
          <a:lstStyle/>
          <a:p>
            <a:pPr algn="ctr"/>
            <a:r>
              <a:rPr lang="ar-DZ"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نقد النظرية</a:t>
            </a:r>
            <a:endParaRPr lang="fr-FR"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2834325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313645" y="721217"/>
            <a:ext cx="9878096" cy="5188536"/>
          </a:xfrm>
          <a:prstGeom prst="rect">
            <a:avLst/>
          </a:prstGeom>
          <a:noFill/>
        </p:spPr>
        <p:txBody>
          <a:bodyPr wrap="square" rtlCol="0">
            <a:spAutoFit/>
          </a:bodyPr>
          <a:lstStyle/>
          <a:p>
            <a:pPr algn="r" rtl="1">
              <a:lnSpc>
                <a:spcPct val="150000"/>
              </a:lnSpc>
            </a:pPr>
            <a:r>
              <a:rPr lang="ar-DZ" sz="2800" dirty="0" smtClean="0">
                <a:latin typeface="Arial Unicode MS" panose="020B0604020202020204" pitchFamily="34" charset="-128"/>
                <a:ea typeface="Arial Unicode MS" panose="020B0604020202020204" pitchFamily="34" charset="-128"/>
                <a:cs typeface="Arial Unicode MS" panose="020B0604020202020204" pitchFamily="34" charset="-128"/>
              </a:rPr>
              <a:t>يرى أبراهام باس إن مفهوم حارس البوابة لا ينطبق إلا على قنوات الاتصال القائمة داخل جماعة اجتماعية بعينها كفريق المحررين مثلا، وإنما يجب أن تلاحظ دور وكالات الأنباء المستقلة التي تحتل نفس الأهمية بسبب مسؤوليتها عن انشاء ووضع مضامين الرسائل الاتصالية التي تبثها وسائل الاعلام، وبما أن وكالات الأنباء وهيئات التحرير المسؤولة في وسائل الاتصال الجماهيري لا تمثل جماعة اجتماعية بالمعنى الذي قصده لوين فإن مفهوم حارس البوابة لا يصلح للتطبيق على كل فئات القائمين بالاتصال.</a:t>
            </a:r>
            <a:endParaRPr lang="fr-FR" sz="28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14329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339403" y="940158"/>
            <a:ext cx="10264462" cy="5365571"/>
          </a:xfrm>
          <a:prstGeom prst="rect">
            <a:avLst/>
          </a:prstGeom>
          <a:noFill/>
        </p:spPr>
        <p:txBody>
          <a:bodyPr wrap="square" rtlCol="0">
            <a:spAutoFit/>
          </a:bodyPr>
          <a:lstStyle/>
          <a:p>
            <a:pPr indent="449580" algn="justLow" rtl="1">
              <a:lnSpc>
                <a:spcPct val="150000"/>
              </a:lnSpc>
              <a:spcAft>
                <a:spcPts val="800"/>
              </a:spcAft>
            </a:pPr>
            <a:r>
              <a:rPr lang="ar-DZ" sz="2800" dirty="0" smtClean="0">
                <a:latin typeface="Arial Unicode MS" panose="020B0604020202020204" pitchFamily="34" charset="-128"/>
                <a:ea typeface="Arial Unicode MS" panose="020B0604020202020204" pitchFamily="34" charset="-128"/>
                <a:cs typeface="Arial Unicode MS" panose="020B0604020202020204" pitchFamily="34" charset="-128"/>
              </a:rPr>
              <a:t>أصبحت المؤسسات الإعلامية عبارة عن شبكات اتصال وتواصل واسعة الانتشار والظهور على المستوى المحلي والوطني والإقليمي والدولي، والتي تعمل وفق منظومة خاضعة للسلطة، وكذلك للسياسة الإعلامية والخط الافتتاحي والذي يؤثر بطريقة أو بأخرى على عمل القائم بالاتصال أو العملية الاتصالية داخل المؤسسة الإعلامية.</a:t>
            </a:r>
          </a:p>
          <a:p>
            <a:pPr indent="449580" algn="justLow" rtl="1">
              <a:lnSpc>
                <a:spcPct val="150000"/>
              </a:lnSpc>
              <a:spcAft>
                <a:spcPts val="800"/>
              </a:spcAft>
            </a:pPr>
            <a:r>
              <a:rPr lang="ar-DZ" sz="2800" dirty="0" smtClean="0">
                <a:latin typeface="Arial Unicode MS" panose="020B0604020202020204" pitchFamily="34" charset="-128"/>
                <a:ea typeface="Arial Unicode MS" panose="020B0604020202020204" pitchFamily="34" charset="-128"/>
                <a:cs typeface="Arial Unicode MS" panose="020B0604020202020204" pitchFamily="34" charset="-128"/>
              </a:rPr>
              <a:t>فالقائم بالاتصال هو المصدر الأول لعملية اختيار المادة الإعلامية التي يتعرض لها الجمهور سواء في الصحف، أو المجلات أو القنوات الاذاعية السينما القنوات التلفزيونية وكالات الأنباء والصحافة الالكترونية</a:t>
            </a:r>
            <a:endParaRPr lang="fr-FR" sz="28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844839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1" y="347730"/>
            <a:ext cx="10792496" cy="5834867"/>
          </a:xfrm>
          <a:prstGeom prst="rect">
            <a:avLst/>
          </a:prstGeom>
        </p:spPr>
        <p:txBody>
          <a:bodyPr wrap="square">
            <a:spAutoFit/>
          </a:bodyPr>
          <a:lstStyle/>
          <a:p>
            <a:pPr lvl="0" indent="449580" algn="justLow" rtl="1">
              <a:lnSpc>
                <a:spcPct val="150000"/>
              </a:lnSpc>
              <a:spcAft>
                <a:spcPts val="800"/>
              </a:spcAft>
            </a:pPr>
            <a:r>
              <a:rPr lang="ar-DZ" sz="28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وهذا يعني أن </a:t>
            </a:r>
            <a:r>
              <a:rPr lang="ar-DZ" sz="2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القائم بالاتصال لا يقل أهمية عن مضمون الرسالة وتأثيراتها المختلفة على الجمهور</a:t>
            </a:r>
            <a:r>
              <a:rPr lang="ar-DZ" sz="28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لكن هذه الأهمية لم تنعكس على الدراسات الخاصة بالقائم بالاتصال والتي تأخر ظهورها مقارنة بباقي عناصر العملية الاتصالية، </a:t>
            </a:r>
            <a:r>
              <a:rPr lang="ar-DZ" sz="2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وليس معنى هذا أن الباحثين لم يكتبوا عن رجال الاتصال </a:t>
            </a:r>
            <a:r>
              <a:rPr lang="ar-DZ" sz="28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والاعلام، </a:t>
            </a:r>
            <a:r>
              <a:rPr lang="ar-DZ" sz="2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لكن المقصود هنا هو القيام بدراسات مكثفة لتحليل وظائف الاتصال الاجتماعية وأدوار العاملين لهذه المؤسسات (محررين، مخرجين، </a:t>
            </a:r>
            <a:r>
              <a:rPr lang="ar-DZ" sz="2800" dirty="0" err="1">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منتجين..الخ</a:t>
            </a:r>
            <a:r>
              <a:rPr lang="ar-DZ" sz="2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وكذا الظروف والعوامل التي تؤثر على اختيار المنتج الاعلامي، فالأخبار، مثلا، يحررها الصحفي لكن كيف يحررها؟ وما العوامل التي تؤثر في صناعتها؟ وما طبيعة السيطرة أو الواقع الذي تكون عليه المؤسسة الاعلامية حتى تقوم بأدوارها وتصنع رسالتها؟؟ </a:t>
            </a:r>
            <a:endParaRPr lang="fr-FR" sz="2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960785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7044" y="1550659"/>
            <a:ext cx="10036723" cy="2308324"/>
          </a:xfrm>
          <a:prstGeom prst="rect">
            <a:avLst/>
          </a:prstGeom>
          <a:noFill/>
        </p:spPr>
        <p:txBody>
          <a:bodyPr wrap="none" lIns="91440" tIns="45720" rIns="91440" bIns="45720">
            <a:spAutoFit/>
          </a:bodyPr>
          <a:lstStyle/>
          <a:p>
            <a:pPr algn="ctr"/>
            <a:r>
              <a:rPr lang="ar-DZ" sz="72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أهم الدراسات المتعلقة</a:t>
            </a:r>
          </a:p>
          <a:p>
            <a:pPr algn="ctr"/>
            <a:r>
              <a:rPr lang="ar-DZ" sz="72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بالقائم بالاتصال</a:t>
            </a:r>
            <a:endParaRPr lang="fr-FR" sz="7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899547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249250" y="1622738"/>
            <a:ext cx="10444767" cy="3323987"/>
          </a:xfrm>
          <a:prstGeom prst="rect">
            <a:avLst/>
          </a:prstGeom>
          <a:noFill/>
        </p:spPr>
        <p:txBody>
          <a:bodyPr wrap="square" rtlCol="0">
            <a:spAutoFit/>
          </a:bodyPr>
          <a:lstStyle/>
          <a:p>
            <a:pPr indent="449580" algn="justLow" rtl="1">
              <a:lnSpc>
                <a:spcPct val="150000"/>
              </a:lnSpc>
              <a:spcAft>
                <a:spcPts val="800"/>
              </a:spcAft>
            </a:pPr>
            <a:r>
              <a:rPr lang="ar-DZ" sz="2800" dirty="0">
                <a:latin typeface="Arial Unicode MS" panose="020B0604020202020204" pitchFamily="34" charset="-128"/>
                <a:ea typeface="Arial Unicode MS" panose="020B0604020202020204" pitchFamily="34" charset="-128"/>
                <a:cs typeface="Arial Unicode MS" panose="020B0604020202020204" pitchFamily="34" charset="-128"/>
              </a:rPr>
              <a:t>أول من كتب عن النظريات الاتصالية المتعلقة بالقائمين بالاتصال في وسائل الاعلام والاتصال هو عالم النفس النمساوي الامريكي الجنسية "كرت ليون" </a:t>
            </a:r>
            <a:r>
              <a:rPr lang="ar-DZ" sz="2800" dirty="0" smtClean="0">
                <a:latin typeface="Arial Unicode MS" panose="020B0604020202020204" pitchFamily="34" charset="-128"/>
                <a:ea typeface="Arial Unicode MS" panose="020B0604020202020204" pitchFamily="34" charset="-128"/>
                <a:cs typeface="Arial Unicode MS" panose="020B0604020202020204" pitchFamily="34" charset="-128"/>
              </a:rPr>
              <a:t> سنة 1947حيث </a:t>
            </a:r>
            <a:r>
              <a:rPr lang="ar-DZ" sz="2800" dirty="0">
                <a:latin typeface="Arial Unicode MS" panose="020B0604020202020204" pitchFamily="34" charset="-128"/>
                <a:ea typeface="Arial Unicode MS" panose="020B0604020202020204" pitchFamily="34" charset="-128"/>
                <a:cs typeface="Arial Unicode MS" panose="020B0604020202020204" pitchFamily="34" charset="-128"/>
              </a:rPr>
              <a:t>وضع نظرية القائم بالاتصال والتي أطلق عليها نظرية "حارس البوابة"، وقد اعتبر علماء الاتصال والاعلام أن هذه الأخيرة هي من أفضل النظريات التي تناولت القائم بالاتصال </a:t>
            </a:r>
            <a:r>
              <a:rPr lang="ar-DZ" sz="2800" dirty="0" smtClean="0">
                <a:latin typeface="Arial Unicode MS" panose="020B0604020202020204" pitchFamily="34" charset="-128"/>
                <a:ea typeface="Arial Unicode MS" panose="020B0604020202020204" pitchFamily="34" charset="-128"/>
                <a:cs typeface="Arial Unicode MS" panose="020B0604020202020204" pitchFamily="34" charset="-128"/>
              </a:rPr>
              <a:t>والاعلام</a:t>
            </a:r>
            <a:endParaRPr lang="fr-FR" sz="28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556139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9251" y="1175293"/>
            <a:ext cx="10444766" cy="3323987"/>
          </a:xfrm>
          <a:prstGeom prst="rect">
            <a:avLst/>
          </a:prstGeom>
        </p:spPr>
        <p:txBody>
          <a:bodyPr wrap="square">
            <a:spAutoFit/>
          </a:bodyPr>
          <a:lstStyle/>
          <a:p>
            <a:pPr lvl="0" indent="449580" algn="justLow" rtl="1">
              <a:lnSpc>
                <a:spcPct val="150000"/>
              </a:lnSpc>
              <a:spcAft>
                <a:spcPts val="800"/>
              </a:spcAft>
            </a:pPr>
            <a:r>
              <a:rPr lang="ar-DZ" sz="2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من جهة أخرى، فإن أول دراسة تناولت بالشرح واقع القائمين بالاتصال هي دراسة "روستن" التي ظهرت في 1937 تحت عنوان "مراسلي واشنطن" وتعتبر هذه الدراسة من وجهة نظر النقاد </a:t>
            </a:r>
            <a:r>
              <a:rPr lang="ar-DZ" sz="2800" dirty="0" err="1">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الاتصاليين</a:t>
            </a:r>
            <a:r>
              <a:rPr lang="ar-DZ" sz="2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دراسة كلاسيكية عن سيكولوجيا المراسل الصحفي، ولكن في عام 1941 نشرت مجلة الصحافة ربع السنوية التي تصدر في ولاية </a:t>
            </a:r>
            <a:r>
              <a:rPr lang="ar-DZ" sz="2800" dirty="0" err="1">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أيوا</a:t>
            </a:r>
            <a:r>
              <a:rPr lang="ar-DZ" sz="2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الأمريكية دراسة مهمة عن العاملين بجريدة "</a:t>
            </a:r>
            <a:r>
              <a:rPr lang="ar-DZ" sz="2800" dirty="0" err="1">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ملواكي</a:t>
            </a:r>
            <a:r>
              <a:rPr lang="ar-DZ" sz="2800"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fr-FR" sz="2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154703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6828" y="1787990"/>
            <a:ext cx="9916731" cy="3323987"/>
          </a:xfrm>
          <a:prstGeom prst="rect">
            <a:avLst/>
          </a:prstGeom>
        </p:spPr>
        <p:txBody>
          <a:bodyPr wrap="square">
            <a:spAutoFit/>
          </a:bodyPr>
          <a:lstStyle/>
          <a:p>
            <a:pPr lvl="0" indent="449580" algn="justLow" rtl="1">
              <a:lnSpc>
                <a:spcPct val="150000"/>
              </a:lnSpc>
              <a:spcAft>
                <a:spcPts val="800"/>
              </a:spcAft>
            </a:pPr>
            <a:r>
              <a:rPr lang="ar-DZ" sz="2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وكان من الممكن أن تفتح هذه الدراسة الباب لإجراء دراسات مماثلة عن المؤسسات الاتصالية والاعلامية الأخرى ولكن مضت فترة طويلة دون أن تظهر أبحاث تتناول القائمين بالاتصال ومؤسساتهم إلى أن جاءت أبحاث عالم الاتصال ديفيد </a:t>
            </a:r>
            <a:r>
              <a:rPr lang="ar-DZ" sz="2800" dirty="0" err="1">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مانج</a:t>
            </a:r>
            <a:r>
              <a:rPr lang="ar-DZ" sz="2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دايت في دراسته حول حارس البوابة وانتقاء الأخبار التي أعطت دفعة قوية للبحث في هذا المجال المهم. </a:t>
            </a:r>
            <a:endParaRPr lang="fr-FR" sz="2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965466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97735" y="1326524"/>
            <a:ext cx="10702343" cy="3895875"/>
          </a:xfrm>
          <a:prstGeom prst="rect">
            <a:avLst/>
          </a:prstGeom>
          <a:noFill/>
        </p:spPr>
        <p:txBody>
          <a:bodyPr wrap="square" rtlCol="0">
            <a:spAutoFit/>
          </a:bodyPr>
          <a:lstStyle/>
          <a:p>
            <a:pPr indent="228600" algn="justLow" rtl="1">
              <a:lnSpc>
                <a:spcPct val="150000"/>
              </a:lnSpc>
              <a:spcAft>
                <a:spcPts val="800"/>
              </a:spcAft>
            </a:pPr>
            <a:r>
              <a:rPr lang="ar-DZ" sz="2800" dirty="0">
                <a:latin typeface="Arial Unicode MS" panose="020B0604020202020204" pitchFamily="34" charset="-128"/>
                <a:ea typeface="Arial Unicode MS" panose="020B0604020202020204" pitchFamily="34" charset="-128"/>
                <a:cs typeface="Arial Unicode MS" panose="020B0604020202020204" pitchFamily="34" charset="-128"/>
              </a:rPr>
              <a:t>عرفت فترة الخمسينات سلسلة من الدراسات الهامة حيث جاءت هذه الدراسات تحت مضامين شتى أهمها السيطرة </a:t>
            </a:r>
            <a:r>
              <a:rPr lang="ar-DZ" sz="2800" dirty="0" smtClean="0">
                <a:latin typeface="Arial Unicode MS" panose="020B0604020202020204" pitchFamily="34" charset="-128"/>
                <a:ea typeface="Arial Unicode MS" panose="020B0604020202020204" pitchFamily="34" charset="-128"/>
                <a:cs typeface="Arial Unicode MS" panose="020B0604020202020204" pitchFamily="34" charset="-128"/>
              </a:rPr>
              <a:t>والتحكم </a:t>
            </a:r>
            <a:r>
              <a:rPr lang="ar-DZ" sz="2800" dirty="0">
                <a:latin typeface="Arial Unicode MS" panose="020B0604020202020204" pitchFamily="34" charset="-128"/>
                <a:ea typeface="Arial Unicode MS" panose="020B0604020202020204" pitchFamily="34" charset="-128"/>
                <a:cs typeface="Arial Unicode MS" panose="020B0604020202020204" pitchFamily="34" charset="-128"/>
              </a:rPr>
              <a:t>التنظيمي والاجتماعي في غرفة التحرير والأخبار والإدراك المتناقض لدور ومركز أو وضع العاملين والتي تؤثر على اختيار الاعلاميين والمحررين الصحفيين لعرضهم للأنباء والأخبار، ومن ابرز الباحثين الأمريكيين الذين قدموا هذه الدراسات: وارن بريد، روى </a:t>
            </a:r>
            <a:r>
              <a:rPr lang="ar-DZ" sz="2800" dirty="0" err="1">
                <a:latin typeface="Arial Unicode MS" panose="020B0604020202020204" pitchFamily="34" charset="-128"/>
                <a:ea typeface="Arial Unicode MS" panose="020B0604020202020204" pitchFamily="34" charset="-128"/>
                <a:cs typeface="Arial Unicode MS" panose="020B0604020202020204" pitchFamily="34" charset="-128"/>
              </a:rPr>
              <a:t>كارتز</a:t>
            </a:r>
            <a:r>
              <a:rPr lang="ar-DZ" sz="2800" dirty="0">
                <a:latin typeface="Arial Unicode MS" panose="020B0604020202020204" pitchFamily="34" charset="-128"/>
                <a:ea typeface="Arial Unicode MS" panose="020B0604020202020204" pitchFamily="34" charset="-128"/>
                <a:cs typeface="Arial Unicode MS" panose="020B0604020202020204" pitchFamily="34" charset="-128"/>
              </a:rPr>
              <a:t>، ستارك، روبرت جاد، </a:t>
            </a:r>
            <a:r>
              <a:rPr lang="ar-DZ" sz="2800" dirty="0" err="1">
                <a:latin typeface="Arial Unicode MS" panose="020B0604020202020204" pitchFamily="34" charset="-128"/>
                <a:ea typeface="Arial Unicode MS" panose="020B0604020202020204" pitchFamily="34" charset="-128"/>
                <a:cs typeface="Arial Unicode MS" panose="020B0604020202020204" pitchFamily="34" charset="-128"/>
              </a:rPr>
              <a:t>وجيبر</a:t>
            </a:r>
            <a:r>
              <a:rPr lang="ar-DZ" sz="2800" dirty="0">
                <a:latin typeface="Arial Unicode MS" panose="020B0604020202020204" pitchFamily="34" charset="-128"/>
                <a:ea typeface="Arial Unicode MS" panose="020B0604020202020204" pitchFamily="34" charset="-128"/>
                <a:cs typeface="Arial Unicode MS" panose="020B0604020202020204" pitchFamily="34" charset="-128"/>
              </a:rPr>
              <a:t>.. وغيرهم. </a:t>
            </a:r>
            <a:endParaRPr lang="fr-FR" sz="28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77730051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TM10001105[[fn=Cadrage]]</Template>
  <TotalTime>832</TotalTime>
  <Words>1276</Words>
  <Application>Microsoft Office PowerPoint</Application>
  <PresentationFormat>Grand écran</PresentationFormat>
  <Paragraphs>32</Paragraphs>
  <Slides>23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23</vt:i4>
      </vt:variant>
    </vt:vector>
  </HeadingPairs>
  <TitlesOfParts>
    <vt:vector size="28" baseType="lpstr">
      <vt:lpstr>Arial Unicode MS</vt:lpstr>
      <vt:lpstr>Franklin Gothic Book</vt:lpstr>
      <vt:lpstr>Tahoma</vt:lpstr>
      <vt:lpstr>Wingdings</vt:lpstr>
      <vt:lpstr>Crop</vt:lpstr>
      <vt:lpstr>دراسات القائم بالاتصال ونظرية حارس البوابة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دراسات القائم بالاتصال ونظرية حارس البوابة</dc:title>
  <dc:creator>HP</dc:creator>
  <cp:lastModifiedBy>HP</cp:lastModifiedBy>
  <cp:revision>19</cp:revision>
  <dcterms:created xsi:type="dcterms:W3CDTF">2024-11-12T07:09:10Z</dcterms:created>
  <dcterms:modified xsi:type="dcterms:W3CDTF">2024-12-22T10:07:08Z</dcterms:modified>
</cp:coreProperties>
</file>