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66" r:id="rId4"/>
    <p:sldId id="267" r:id="rId5"/>
    <p:sldId id="268" r:id="rId6"/>
    <p:sldId id="269" r:id="rId7"/>
    <p:sldId id="260" r:id="rId8"/>
    <p:sldId id="258" r:id="rId9"/>
    <p:sldId id="259" r:id="rId10"/>
    <p:sldId id="261" r:id="rId11"/>
    <p:sldId id="270" r:id="rId12"/>
    <p:sldId id="262" r:id="rId13"/>
    <p:sldId id="263" r:id="rId14"/>
    <p:sldId id="264" r:id="rId15"/>
    <p:sldId id="265" r:id="rId1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4" d="100"/>
          <a:sy n="74" d="100"/>
        </p:scale>
        <p:origin x="57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242851"/>
            <a:ext cx="8968084" cy="275942"/>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111716" y="4243845"/>
            <a:ext cx="3077108" cy="276940"/>
          </a:xfrm>
          <a:prstGeom prst="rect">
            <a:avLst/>
          </a:prstGeom>
        </p:spPr>
      </p:pic>
      <p:sp>
        <p:nvSpPr>
          <p:cNvPr id="9" name="Rectangle 8"/>
          <p:cNvSpPr/>
          <p:nvPr/>
        </p:nvSpPr>
        <p:spPr bwMode="ltGray">
          <a:xfrm>
            <a:off x="0" y="2590078"/>
            <a:ext cx="8968085" cy="1660332"/>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9111715" y="2590078"/>
            <a:ext cx="3077109" cy="166033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680322" y="2733709"/>
            <a:ext cx="8144134" cy="1373070"/>
          </a:xfrm>
        </p:spPr>
        <p:txBody>
          <a:bodyPr anchor="b">
            <a:noAutofit/>
          </a:bodyPr>
          <a:lstStyle>
            <a:lvl1pPr algn="r">
              <a:defRPr sz="5400"/>
            </a:lvl1pPr>
          </a:lstStyle>
          <a:p>
            <a:r>
              <a:rPr lang="fr-FR" smtClean="0"/>
              <a:t>Modifiez le style du titre</a:t>
            </a:r>
            <a:endParaRPr lang="en-US" dirty="0"/>
          </a:p>
        </p:txBody>
      </p:sp>
      <p:sp>
        <p:nvSpPr>
          <p:cNvPr id="3" name="Subtitle 2"/>
          <p:cNvSpPr>
            <a:spLocks noGrp="1"/>
          </p:cNvSpPr>
          <p:nvPr>
            <p:ph type="subTitle" idx="1"/>
          </p:nvPr>
        </p:nvSpPr>
        <p:spPr>
          <a:xfrm>
            <a:off x="680322" y="4394039"/>
            <a:ext cx="8144134" cy="1117687"/>
          </a:xfrm>
        </p:spPr>
        <p:txBody>
          <a:bodyPr>
            <a:normAutofit/>
          </a:bodyPr>
          <a:lstStyle>
            <a:lvl1pPr marL="0" indent="0" algn="r">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smtClean="0"/>
              <a:t>Modifiez le style des sous-titres du masque</a:t>
            </a:r>
            <a:endParaRPr lang="en-US" dirty="0"/>
          </a:p>
        </p:txBody>
      </p:sp>
      <p:sp>
        <p:nvSpPr>
          <p:cNvPr id="4" name="Date Placeholder 3"/>
          <p:cNvSpPr>
            <a:spLocks noGrp="1"/>
          </p:cNvSpPr>
          <p:nvPr>
            <p:ph type="dt" sz="half" idx="10"/>
          </p:nvPr>
        </p:nvSpPr>
        <p:spPr/>
        <p:txBody>
          <a:bodyPr/>
          <a:lstStyle/>
          <a:p>
            <a:fld id="{78ABE3C1-DBE1-495D-B57B-2849774B866A}" type="datetimeFigureOut">
              <a:rPr lang="en-US" dirty="0"/>
              <a:t>12/18/2024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9255346" y="2750337"/>
            <a:ext cx="1171888" cy="1356442"/>
          </a:xfrm>
        </p:spPr>
        <p:txBody>
          <a:bodyPr/>
          <a:lstStyle/>
          <a:p>
            <a:fld id="{6D22F896-40B5-4ADD-8801-0D06FADFA095}" type="slidenum">
              <a:rPr lang="en-US" dirty="0"/>
              <a:t>‹N°›</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Image panoramique avec légende">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0" name="Rectangle 9"/>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4711616"/>
            <a:ext cx="9613859" cy="453051"/>
          </a:xfrm>
        </p:spPr>
        <p:txBody>
          <a:bodyPr anchor="b">
            <a:normAutofit/>
          </a:bodyPr>
          <a:lstStyle>
            <a:lvl1pPr>
              <a:defRPr sz="2400"/>
            </a:lvl1pPr>
          </a:lstStyle>
          <a:p>
            <a:r>
              <a:rPr lang="fr-FR" smtClean="0"/>
              <a:t>Modifiez le style du titre</a:t>
            </a:r>
            <a:endParaRPr lang="en-US" dirty="0"/>
          </a:p>
        </p:txBody>
      </p:sp>
      <p:sp>
        <p:nvSpPr>
          <p:cNvPr id="3" name="Picture Placeholder 2"/>
          <p:cNvSpPr>
            <a:spLocks noGrp="1" noChangeAspect="1"/>
          </p:cNvSpPr>
          <p:nvPr>
            <p:ph type="pic" idx="1"/>
          </p:nvPr>
        </p:nvSpPr>
        <p:spPr>
          <a:xfrm>
            <a:off x="680322" y="609597"/>
            <a:ext cx="9613859" cy="3589575"/>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smtClean="0"/>
              <a:t>Cliquez sur l'icône pour ajouter une image</a:t>
            </a:r>
            <a:endParaRPr lang="en-US" dirty="0"/>
          </a:p>
        </p:txBody>
      </p:sp>
      <p:sp>
        <p:nvSpPr>
          <p:cNvPr id="4" name="Text Placeholder 3"/>
          <p:cNvSpPr>
            <a:spLocks noGrp="1"/>
          </p:cNvSpPr>
          <p:nvPr>
            <p:ph type="body" sz="half" idx="2"/>
          </p:nvPr>
        </p:nvSpPr>
        <p:spPr>
          <a:xfrm>
            <a:off x="680319" y="5169583"/>
            <a:ext cx="9613862" cy="622971"/>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446C117F-5CCF-4837-BE5F-2B92066CAFAF}" type="datetimeFigureOut">
              <a:rPr lang="en-US" dirty="0"/>
              <a:t>12/18/2024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11309"/>
            <a:ext cx="1154151" cy="1090789"/>
          </a:xfrm>
        </p:spPr>
        <p:txBody>
          <a:bodyPr/>
          <a:lstStyle/>
          <a:p>
            <a:fld id="{6D22F896-40B5-4ADD-8801-0D06FADFA095}" type="slidenum">
              <a:rPr lang="en-US" dirty="0"/>
              <a:t>‹N°›</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re et légende">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0" name="Rectangle 9"/>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609597"/>
            <a:ext cx="9613858" cy="3592750"/>
          </a:xfrm>
        </p:spPr>
        <p:txBody>
          <a:bodyPr anchor="ctr"/>
          <a:lstStyle>
            <a:lvl1pPr>
              <a:defRPr sz="3200"/>
            </a:lvl1pPr>
          </a:lstStyle>
          <a:p>
            <a:r>
              <a:rPr lang="fr-FR" smtClean="0"/>
              <a:t>Modifiez le style du titre</a:t>
            </a:r>
            <a:endParaRPr lang="en-US" dirty="0"/>
          </a:p>
        </p:txBody>
      </p:sp>
      <p:sp>
        <p:nvSpPr>
          <p:cNvPr id="4" name="Text Placeholder 3"/>
          <p:cNvSpPr>
            <a:spLocks noGrp="1"/>
          </p:cNvSpPr>
          <p:nvPr>
            <p:ph type="body" sz="half" idx="2"/>
          </p:nvPr>
        </p:nvSpPr>
        <p:spPr>
          <a:xfrm>
            <a:off x="680322" y="4711615"/>
            <a:ext cx="9613859" cy="1090789"/>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84EB90BD-B6CE-46B7-997F-7313B992CCDC}" type="datetimeFigureOut">
              <a:rPr lang="en-US" dirty="0"/>
              <a:t>12/18/2024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11615"/>
            <a:ext cx="1154151" cy="1090789"/>
          </a:xfrm>
        </p:spPr>
        <p:txBody>
          <a:bodyPr/>
          <a:lstStyle/>
          <a:p>
            <a:fld id="{6D22F896-40B5-4ADD-8801-0D06FADFA095}" type="slidenum">
              <a:rPr lang="en-US" dirty="0"/>
              <a:t>‹N°›</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itation avec légende">
    <p:spTree>
      <p:nvGrpSpPr>
        <p:cNvPr id="1" name=""/>
        <p:cNvGrpSpPr/>
        <p:nvPr/>
      </p:nvGrpSpPr>
      <p:grpSpPr>
        <a:xfrm>
          <a:off x="0" y="0"/>
          <a:ext cx="0" cy="0"/>
          <a:chOff x="0" y="0"/>
          <a:chExt cx="0" cy="0"/>
        </a:xfrm>
      </p:grpSpPr>
      <p:pic>
        <p:nvPicPr>
          <p:cNvPr id="11" name="Picture 10"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13" name="Picture 12"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4" name="Rectangle 13"/>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127856" y="609598"/>
            <a:ext cx="8718877" cy="3036061"/>
          </a:xfrm>
        </p:spPr>
        <p:txBody>
          <a:bodyPr anchor="ctr"/>
          <a:lstStyle>
            <a:lvl1pPr>
              <a:defRPr sz="3200"/>
            </a:lvl1pPr>
          </a:lstStyle>
          <a:p>
            <a:r>
              <a:rPr lang="fr-FR" smtClean="0"/>
              <a:t>Modifiez le style du titre</a:t>
            </a:r>
            <a:endParaRPr lang="en-US" dirty="0"/>
          </a:p>
        </p:txBody>
      </p:sp>
      <p:sp>
        <p:nvSpPr>
          <p:cNvPr id="12" name="Text Placeholder 3"/>
          <p:cNvSpPr>
            <a:spLocks noGrp="1"/>
          </p:cNvSpPr>
          <p:nvPr>
            <p:ph type="body" sz="half" idx="13"/>
          </p:nvPr>
        </p:nvSpPr>
        <p:spPr>
          <a:xfrm>
            <a:off x="1402288" y="3653379"/>
            <a:ext cx="815657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smtClean="0"/>
              <a:t>Modifiez les styles du texte du masque</a:t>
            </a:r>
          </a:p>
        </p:txBody>
      </p:sp>
      <p:sp>
        <p:nvSpPr>
          <p:cNvPr id="4" name="Text Placeholder 3"/>
          <p:cNvSpPr>
            <a:spLocks noGrp="1"/>
          </p:cNvSpPr>
          <p:nvPr>
            <p:ph type="body" sz="half" idx="2"/>
          </p:nvPr>
        </p:nvSpPr>
        <p:spPr>
          <a:xfrm>
            <a:off x="680322" y="4711615"/>
            <a:ext cx="9613859" cy="1090789"/>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CDB9D11F-B188-461D-B23F-39381795C052}" type="datetimeFigureOut">
              <a:rPr lang="en-US" dirty="0"/>
              <a:t>12/18/2024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09925"/>
            <a:ext cx="1154151" cy="1090789"/>
          </a:xfrm>
        </p:spPr>
        <p:txBody>
          <a:bodyPr/>
          <a:lstStyle/>
          <a:p>
            <a:fld id="{6D22F896-40B5-4ADD-8801-0D06FADFA095}" type="slidenum">
              <a:rPr lang="en-US" dirty="0"/>
              <a:t>‹N°›</a:t>
            </a:fld>
            <a:endParaRPr lang="en-US" dirty="0"/>
          </a:p>
        </p:txBody>
      </p:sp>
      <p:sp>
        <p:nvSpPr>
          <p:cNvPr id="16" name="TextBox 15"/>
          <p:cNvSpPr txBox="1"/>
          <p:nvPr/>
        </p:nvSpPr>
        <p:spPr>
          <a:xfrm>
            <a:off x="583572" y="748116"/>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7200" dirty="0">
                <a:solidFill>
                  <a:schemeClr val="tx1"/>
                </a:solidFill>
                <a:effectLst/>
              </a:rPr>
              <a:t>“</a:t>
            </a:r>
          </a:p>
        </p:txBody>
      </p:sp>
      <p:sp>
        <p:nvSpPr>
          <p:cNvPr id="17" name="TextBox 16"/>
          <p:cNvSpPr txBox="1"/>
          <p:nvPr/>
        </p:nvSpPr>
        <p:spPr>
          <a:xfrm>
            <a:off x="9662809" y="303352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72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arte nom">
    <p:spTree>
      <p:nvGrpSpPr>
        <p:cNvPr id="1" name=""/>
        <p:cNvGrpSpPr/>
        <p:nvPr/>
      </p:nvGrpSpPr>
      <p:grpSpPr>
        <a:xfrm>
          <a:off x="0" y="0"/>
          <a:ext cx="0" cy="0"/>
          <a:chOff x="0" y="0"/>
          <a:chExt cx="0" cy="0"/>
        </a:xfrm>
      </p:grpSpPr>
      <p:pic>
        <p:nvPicPr>
          <p:cNvPr id="9" name="Picture 8"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10" name="Picture 9"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1" name="Rectangle 10"/>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Rectangle 11"/>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19" y="4711615"/>
            <a:ext cx="9613862" cy="588535"/>
          </a:xfrm>
        </p:spPr>
        <p:txBody>
          <a:bodyPr anchor="b"/>
          <a:lstStyle>
            <a:lvl1pPr>
              <a:defRPr sz="3200"/>
            </a:lvl1pPr>
          </a:lstStyle>
          <a:p>
            <a:r>
              <a:rPr lang="fr-FR" smtClean="0"/>
              <a:t>Modifiez le style du titre</a:t>
            </a:r>
            <a:endParaRPr lang="en-US" dirty="0"/>
          </a:p>
        </p:txBody>
      </p:sp>
      <p:sp>
        <p:nvSpPr>
          <p:cNvPr id="4" name="Text Placeholder 3"/>
          <p:cNvSpPr>
            <a:spLocks noGrp="1"/>
          </p:cNvSpPr>
          <p:nvPr>
            <p:ph type="body" sz="half" idx="2"/>
          </p:nvPr>
        </p:nvSpPr>
        <p:spPr>
          <a:xfrm>
            <a:off x="680320" y="5300149"/>
            <a:ext cx="9613862" cy="502255"/>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52E6D8D9-55A2-4063-B0F3-121F44549695}" type="datetimeFigureOut">
              <a:rPr lang="en-US" dirty="0"/>
              <a:t>12/18/2024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09925"/>
            <a:ext cx="1154151" cy="1090789"/>
          </a:xfrm>
        </p:spPr>
        <p:txBody>
          <a:bodyPr/>
          <a:lstStyle/>
          <a:p>
            <a:fld id="{6D22F896-40B5-4ADD-8801-0D06FADFA095}" type="slidenum">
              <a:rPr lang="en-US" dirty="0"/>
              <a:t>‹N°›</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onnes">
    <p:spTree>
      <p:nvGrpSpPr>
        <p:cNvPr id="1" name=""/>
        <p:cNvGrpSpPr/>
        <p:nvPr/>
      </p:nvGrpSpPr>
      <p:grpSpPr>
        <a:xfrm>
          <a:off x="0" y="0"/>
          <a:ext cx="0" cy="0"/>
          <a:chOff x="0" y="0"/>
          <a:chExt cx="0" cy="0"/>
        </a:xfrm>
      </p:grpSpPr>
      <p:pic>
        <p:nvPicPr>
          <p:cNvPr id="13" name="Picture 12"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4" name="Picture 13"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6" name="Rectangle 15"/>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Rectangle 16"/>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Title 1"/>
          <p:cNvSpPr>
            <a:spLocks noGrp="1"/>
          </p:cNvSpPr>
          <p:nvPr>
            <p:ph type="title"/>
          </p:nvPr>
        </p:nvSpPr>
        <p:spPr>
          <a:xfrm>
            <a:off x="669222" y="753228"/>
            <a:ext cx="9624960" cy="1080938"/>
          </a:xfrm>
        </p:spPr>
        <p:txBody>
          <a:bodyPr/>
          <a:lstStyle/>
          <a:p>
            <a:r>
              <a:rPr lang="fr-FR" smtClean="0"/>
              <a:t>Modifiez le style du titre</a:t>
            </a:r>
            <a:endParaRPr lang="en-US" dirty="0"/>
          </a:p>
        </p:txBody>
      </p:sp>
      <p:sp>
        <p:nvSpPr>
          <p:cNvPr id="7" name="Text Placeholder 2"/>
          <p:cNvSpPr>
            <a:spLocks noGrp="1"/>
          </p:cNvSpPr>
          <p:nvPr>
            <p:ph type="body" idx="1"/>
          </p:nvPr>
        </p:nvSpPr>
        <p:spPr>
          <a:xfrm>
            <a:off x="660946" y="2336873"/>
            <a:ext cx="3070034"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8" name="Text Placeholder 3"/>
          <p:cNvSpPr>
            <a:spLocks noGrp="1"/>
          </p:cNvSpPr>
          <p:nvPr>
            <p:ph type="body" sz="half" idx="15"/>
          </p:nvPr>
        </p:nvSpPr>
        <p:spPr>
          <a:xfrm>
            <a:off x="680322" y="3022673"/>
            <a:ext cx="3049702"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9" name="Text Placeholder 4"/>
          <p:cNvSpPr>
            <a:spLocks noGrp="1"/>
          </p:cNvSpPr>
          <p:nvPr>
            <p:ph type="body" sz="quarter" idx="3"/>
          </p:nvPr>
        </p:nvSpPr>
        <p:spPr>
          <a:xfrm>
            <a:off x="3956025" y="2336873"/>
            <a:ext cx="306324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10" name="Text Placeholder 3"/>
          <p:cNvSpPr>
            <a:spLocks noGrp="1"/>
          </p:cNvSpPr>
          <p:nvPr>
            <p:ph type="body" sz="half" idx="16"/>
          </p:nvPr>
        </p:nvSpPr>
        <p:spPr>
          <a:xfrm>
            <a:off x="3945470" y="3022673"/>
            <a:ext cx="3063240"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11" name="Text Placeholder 4"/>
          <p:cNvSpPr>
            <a:spLocks noGrp="1"/>
          </p:cNvSpPr>
          <p:nvPr>
            <p:ph type="body" sz="quarter" idx="13"/>
          </p:nvPr>
        </p:nvSpPr>
        <p:spPr>
          <a:xfrm>
            <a:off x="7224156" y="2336873"/>
            <a:ext cx="307002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12" name="Text Placeholder 3"/>
          <p:cNvSpPr>
            <a:spLocks noGrp="1"/>
          </p:cNvSpPr>
          <p:nvPr>
            <p:ph type="body" sz="half" idx="17"/>
          </p:nvPr>
        </p:nvSpPr>
        <p:spPr>
          <a:xfrm>
            <a:off x="7224156" y="3022673"/>
            <a:ext cx="3070025"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3" name="Date Placeholder 2"/>
          <p:cNvSpPr>
            <a:spLocks noGrp="1"/>
          </p:cNvSpPr>
          <p:nvPr>
            <p:ph type="dt" sz="half" idx="10"/>
          </p:nvPr>
        </p:nvSpPr>
        <p:spPr/>
        <p:txBody>
          <a:bodyPr/>
          <a:lstStyle/>
          <a:p>
            <a:fld id="{D4B24536-994D-4021-A283-9F449C0DB509}" type="datetimeFigureOut">
              <a:rPr lang="en-US" dirty="0"/>
              <a:t>12/18/2024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colonnes d’image">
    <p:spTree>
      <p:nvGrpSpPr>
        <p:cNvPr id="1" name=""/>
        <p:cNvGrpSpPr/>
        <p:nvPr/>
      </p:nvGrpSpPr>
      <p:grpSpPr>
        <a:xfrm>
          <a:off x="0" y="0"/>
          <a:ext cx="0" cy="0"/>
          <a:chOff x="0" y="0"/>
          <a:chExt cx="0" cy="0"/>
        </a:xfrm>
      </p:grpSpPr>
      <p:pic>
        <p:nvPicPr>
          <p:cNvPr id="15" name="Picture 14"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6" name="Picture 15"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7" name="Rectangle 16"/>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Title 1"/>
          <p:cNvSpPr>
            <a:spLocks noGrp="1"/>
          </p:cNvSpPr>
          <p:nvPr>
            <p:ph type="title"/>
          </p:nvPr>
        </p:nvSpPr>
        <p:spPr>
          <a:xfrm>
            <a:off x="680322" y="753228"/>
            <a:ext cx="9613860" cy="1080938"/>
          </a:xfrm>
        </p:spPr>
        <p:txBody>
          <a:bodyPr/>
          <a:lstStyle/>
          <a:p>
            <a:r>
              <a:rPr lang="fr-FR" smtClean="0"/>
              <a:t>Modifiez le style du titre</a:t>
            </a:r>
            <a:endParaRPr lang="en-US" dirty="0"/>
          </a:p>
        </p:txBody>
      </p:sp>
      <p:sp>
        <p:nvSpPr>
          <p:cNvPr id="19" name="Text Placeholder 2"/>
          <p:cNvSpPr>
            <a:spLocks noGrp="1"/>
          </p:cNvSpPr>
          <p:nvPr>
            <p:ph type="body" idx="1"/>
          </p:nvPr>
        </p:nvSpPr>
        <p:spPr>
          <a:xfrm>
            <a:off x="680318" y="4297503"/>
            <a:ext cx="304970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20" name="Picture Placeholder 2"/>
          <p:cNvSpPr>
            <a:spLocks noGrp="1" noChangeAspect="1"/>
          </p:cNvSpPr>
          <p:nvPr>
            <p:ph type="pic" idx="15"/>
          </p:nvPr>
        </p:nvSpPr>
        <p:spPr>
          <a:xfrm>
            <a:off x="680318" y="2336873"/>
            <a:ext cx="3049705"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smtClean="0"/>
              <a:t>Cliquez sur l'icône pour ajouter une image</a:t>
            </a:r>
            <a:endParaRPr lang="en-US" dirty="0"/>
          </a:p>
        </p:txBody>
      </p:sp>
      <p:sp>
        <p:nvSpPr>
          <p:cNvPr id="21" name="Text Placeholder 3"/>
          <p:cNvSpPr>
            <a:spLocks noGrp="1"/>
          </p:cNvSpPr>
          <p:nvPr>
            <p:ph type="body" sz="half" idx="18"/>
          </p:nvPr>
        </p:nvSpPr>
        <p:spPr>
          <a:xfrm>
            <a:off x="680318" y="4873765"/>
            <a:ext cx="3049705"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22" name="Text Placeholder 4"/>
          <p:cNvSpPr>
            <a:spLocks noGrp="1"/>
          </p:cNvSpPr>
          <p:nvPr>
            <p:ph type="body" sz="quarter" idx="3"/>
          </p:nvPr>
        </p:nvSpPr>
        <p:spPr>
          <a:xfrm>
            <a:off x="3945471" y="4297503"/>
            <a:ext cx="306324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23" name="Picture Placeholder 2"/>
          <p:cNvSpPr>
            <a:spLocks noGrp="1" noChangeAspect="1"/>
          </p:cNvSpPr>
          <p:nvPr>
            <p:ph type="pic" idx="21"/>
          </p:nvPr>
        </p:nvSpPr>
        <p:spPr>
          <a:xfrm>
            <a:off x="3945470" y="2336873"/>
            <a:ext cx="3063240"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smtClean="0"/>
              <a:t>Cliquez sur l'icône pour ajouter une image</a:t>
            </a:r>
            <a:endParaRPr lang="en-US" dirty="0"/>
          </a:p>
        </p:txBody>
      </p:sp>
      <p:sp>
        <p:nvSpPr>
          <p:cNvPr id="24" name="Text Placeholder 3"/>
          <p:cNvSpPr>
            <a:spLocks noGrp="1"/>
          </p:cNvSpPr>
          <p:nvPr>
            <p:ph type="body" sz="half" idx="19"/>
          </p:nvPr>
        </p:nvSpPr>
        <p:spPr>
          <a:xfrm>
            <a:off x="3944117" y="4873764"/>
            <a:ext cx="3067297"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25" name="Text Placeholder 4"/>
          <p:cNvSpPr>
            <a:spLocks noGrp="1"/>
          </p:cNvSpPr>
          <p:nvPr>
            <p:ph type="body" sz="quarter" idx="13"/>
          </p:nvPr>
        </p:nvSpPr>
        <p:spPr>
          <a:xfrm>
            <a:off x="7230678" y="4297503"/>
            <a:ext cx="306350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26" name="Picture Placeholder 2"/>
          <p:cNvSpPr>
            <a:spLocks noGrp="1" noChangeAspect="1"/>
          </p:cNvSpPr>
          <p:nvPr>
            <p:ph type="pic" idx="22"/>
          </p:nvPr>
        </p:nvSpPr>
        <p:spPr>
          <a:xfrm>
            <a:off x="7230677" y="2336873"/>
            <a:ext cx="3063505"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smtClean="0"/>
              <a:t>Cliquez sur l'icône pour ajouter une image</a:t>
            </a:r>
            <a:endParaRPr lang="en-US" dirty="0"/>
          </a:p>
        </p:txBody>
      </p:sp>
      <p:sp>
        <p:nvSpPr>
          <p:cNvPr id="27" name="Text Placeholder 3"/>
          <p:cNvSpPr>
            <a:spLocks noGrp="1"/>
          </p:cNvSpPr>
          <p:nvPr>
            <p:ph type="body" sz="half" idx="20"/>
          </p:nvPr>
        </p:nvSpPr>
        <p:spPr>
          <a:xfrm>
            <a:off x="7230553" y="4873762"/>
            <a:ext cx="3067563"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3" name="Date Placeholder 2"/>
          <p:cNvSpPr>
            <a:spLocks noGrp="1"/>
          </p:cNvSpPr>
          <p:nvPr>
            <p:ph type="dt" sz="half" idx="10"/>
          </p:nvPr>
        </p:nvSpPr>
        <p:spPr/>
        <p:txBody>
          <a:bodyPr/>
          <a:lstStyle/>
          <a:p>
            <a:fld id="{3CBBBB78-C96F-47B7-AB17-D852CA960AC9}" type="datetimeFigureOut">
              <a:rPr lang="en-US" dirty="0"/>
              <a:t>12/18/2024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9" name="Rectangle 8"/>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lvl1pPr algn="r">
              <a:defRPr/>
            </a:lvl1pPr>
          </a:lstStyle>
          <a:p>
            <a:r>
              <a:rPr lang="fr-FR" smtClean="0"/>
              <a:t>Modifiez le style du titre</a:t>
            </a:r>
            <a:endParaRPr lang="en-US" dirty="0"/>
          </a:p>
        </p:txBody>
      </p:sp>
      <p:sp>
        <p:nvSpPr>
          <p:cNvPr id="3" name="Vertical Text Placeholder 2"/>
          <p:cNvSpPr>
            <a:spLocks noGrp="1"/>
          </p:cNvSpPr>
          <p:nvPr>
            <p:ph type="body" orient="vert" idx="1"/>
          </p:nvPr>
        </p:nvSpPr>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1FA3F48C-C7C6-4055-9F49-3777875E72AE}" type="datetimeFigureOut">
              <a:rPr lang="en-US" dirty="0"/>
              <a:t>12/18/2024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7" name="Rectangle 6"/>
          <p:cNvSpPr/>
          <p:nvPr/>
        </p:nvSpPr>
        <p:spPr bwMode="ltGray">
          <a:xfrm rot="5400000">
            <a:off x="8116207" y="1869395"/>
            <a:ext cx="5106988"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rot="5400000">
            <a:off x="9868202" y="5372403"/>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10129231" y="609597"/>
            <a:ext cx="1073802" cy="4353760"/>
          </a:xfrm>
        </p:spPr>
        <p:txBody>
          <a:bodyPr vert="eaVert"/>
          <a:lstStyle/>
          <a:p>
            <a:r>
              <a:rPr lang="fr-FR" smtClean="0"/>
              <a:t>Modifiez le style du titre</a:t>
            </a:r>
            <a:endParaRPr lang="en-US" dirty="0"/>
          </a:p>
        </p:txBody>
      </p:sp>
      <p:sp>
        <p:nvSpPr>
          <p:cNvPr id="3" name="Vertical Text Placeholder 2"/>
          <p:cNvSpPr>
            <a:spLocks noGrp="1"/>
          </p:cNvSpPr>
          <p:nvPr>
            <p:ph type="body" orient="vert" idx="1"/>
          </p:nvPr>
        </p:nvSpPr>
        <p:spPr>
          <a:xfrm>
            <a:off x="680322" y="609597"/>
            <a:ext cx="8870004" cy="5326589"/>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a:xfrm>
            <a:off x="6807126" y="5936187"/>
            <a:ext cx="2743200" cy="365125"/>
          </a:xfrm>
        </p:spPr>
        <p:txBody>
          <a:bodyPr/>
          <a:lstStyle/>
          <a:p>
            <a:fld id="{6178E61D-D431-422C-9764-11DAFE33AB63}" type="datetimeFigureOut">
              <a:rPr lang="en-US" dirty="0"/>
              <a:t>12/18/2024</a:t>
            </a:fld>
            <a:endParaRPr lang="en-US" dirty="0"/>
          </a:p>
        </p:txBody>
      </p:sp>
      <p:sp>
        <p:nvSpPr>
          <p:cNvPr id="5" name="Footer Placeholder 4"/>
          <p:cNvSpPr>
            <a:spLocks noGrp="1"/>
          </p:cNvSpPr>
          <p:nvPr>
            <p:ph type="ftr" sz="quarter" idx="11"/>
          </p:nvPr>
        </p:nvSpPr>
        <p:spPr>
          <a:xfrm>
            <a:off x="680321" y="5936188"/>
            <a:ext cx="6126805" cy="365125"/>
          </a:xfrm>
        </p:spPr>
        <p:txBody>
          <a:bodyPr/>
          <a:lstStyle/>
          <a:p>
            <a:endParaRPr lang="en-US" dirty="0"/>
          </a:p>
        </p:txBody>
      </p:sp>
      <p:sp>
        <p:nvSpPr>
          <p:cNvPr id="6" name="Slide Number Placeholder 5"/>
          <p:cNvSpPr>
            <a:spLocks noGrp="1"/>
          </p:cNvSpPr>
          <p:nvPr>
            <p:ph type="sldNum" sz="quarter" idx="12"/>
          </p:nvPr>
        </p:nvSpPr>
        <p:spPr>
          <a:xfrm>
            <a:off x="10097550" y="5398633"/>
            <a:ext cx="1154151" cy="1090789"/>
          </a:xfrm>
        </p:spPr>
        <p:txBody>
          <a:bodyPr anchor="t"/>
          <a:lstStyle>
            <a:lvl1pPr algn="ctr">
              <a:defRPr/>
            </a:lvl1pPr>
          </a:lstStyle>
          <a:p>
            <a:fld id="{6D22F896-40B5-4ADD-8801-0D06FADFA095}" type="slidenum">
              <a:rPr lang="en-US" dirty="0"/>
              <a:pPr/>
              <a:t>‹N°›</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pic>
        <p:nvPicPr>
          <p:cNvPr id="15" name="Picture 14"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6" name="Picture 15"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7" name="Rectangle 16"/>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fr-FR" smtClean="0"/>
              <a:t>Modifiez le style du titre</a:t>
            </a:r>
            <a:endParaRPr lang="en-US" dirty="0"/>
          </a:p>
        </p:txBody>
      </p:sp>
      <p:sp>
        <p:nvSpPr>
          <p:cNvPr id="3" name="Content Placeholder 2"/>
          <p:cNvSpPr>
            <a:spLocks noGrp="1"/>
          </p:cNvSpPr>
          <p:nvPr>
            <p:ph idx="1"/>
          </p:nvPr>
        </p:nvSpPr>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12DE42F4-6EEF-4EF7-8ED4-2208F0F89A08}" type="datetimeFigureOut">
              <a:rPr lang="en-US" dirty="0"/>
              <a:t>12/18/2024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086907"/>
            <a:ext cx="10437812" cy="321164"/>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4" y="4087901"/>
            <a:ext cx="1602997" cy="144270"/>
          </a:xfrm>
          <a:prstGeom prst="rect">
            <a:avLst/>
          </a:prstGeom>
        </p:spPr>
      </p:pic>
      <p:sp>
        <p:nvSpPr>
          <p:cNvPr id="9" name="Rectangle 8"/>
          <p:cNvSpPr/>
          <p:nvPr/>
        </p:nvSpPr>
        <p:spPr bwMode="ltGray">
          <a:xfrm>
            <a:off x="-2" y="2726267"/>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0585825" y="2726267"/>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2869895"/>
            <a:ext cx="9613860" cy="1090788"/>
          </a:xfrm>
        </p:spPr>
        <p:txBody>
          <a:bodyPr anchor="ctr">
            <a:normAutofit/>
          </a:bodyPr>
          <a:lstStyle>
            <a:lvl1pPr algn="r">
              <a:defRPr sz="3600"/>
            </a:lvl1pPr>
          </a:lstStyle>
          <a:p>
            <a:r>
              <a:rPr lang="fr-FR" smtClean="0"/>
              <a:t>Modifiez le style du titre</a:t>
            </a:r>
            <a:endParaRPr lang="en-US" dirty="0"/>
          </a:p>
        </p:txBody>
      </p:sp>
      <p:sp>
        <p:nvSpPr>
          <p:cNvPr id="3" name="Text Placeholder 2"/>
          <p:cNvSpPr>
            <a:spLocks noGrp="1"/>
          </p:cNvSpPr>
          <p:nvPr>
            <p:ph type="body" idx="1"/>
          </p:nvPr>
        </p:nvSpPr>
        <p:spPr>
          <a:xfrm>
            <a:off x="680322" y="4232171"/>
            <a:ext cx="9613860" cy="1704017"/>
          </a:xfrm>
        </p:spPr>
        <p:txBody>
          <a:bodyPr>
            <a:normAutofit/>
          </a:bodyPr>
          <a:lstStyle>
            <a:lvl1pPr marL="0" indent="0" algn="r">
              <a:buNone/>
              <a:defRPr sz="20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30578ACC-22D6-47C1-A373-4FD133E34F3C}" type="datetimeFigureOut">
              <a:rPr lang="en-US" dirty="0"/>
              <a:t>12/18/2024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10729455" y="2869895"/>
            <a:ext cx="1154151" cy="1090789"/>
          </a:xfrm>
        </p:spPr>
        <p:txBody>
          <a:bodyPr/>
          <a:lstStyle/>
          <a:p>
            <a:fld id="{6D22F896-40B5-4ADD-8801-0D06FADFA095}" type="slidenum">
              <a:rPr lang="en-US" dirty="0"/>
              <a:t>‹N°›</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fr-FR" smtClean="0"/>
              <a:t>Modifiez le style du titre</a:t>
            </a:r>
            <a:endParaRPr lang="en-US" dirty="0"/>
          </a:p>
        </p:txBody>
      </p:sp>
      <p:sp>
        <p:nvSpPr>
          <p:cNvPr id="3" name="Content Placeholder 2"/>
          <p:cNvSpPr>
            <a:spLocks noGrp="1"/>
          </p:cNvSpPr>
          <p:nvPr>
            <p:ph sz="half" idx="1"/>
          </p:nvPr>
        </p:nvSpPr>
        <p:spPr>
          <a:xfrm>
            <a:off x="680320" y="2336873"/>
            <a:ext cx="4698358" cy="3599316"/>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Content Placeholder 3"/>
          <p:cNvSpPr>
            <a:spLocks noGrp="1"/>
          </p:cNvSpPr>
          <p:nvPr>
            <p:ph sz="half" idx="2"/>
          </p:nvPr>
        </p:nvSpPr>
        <p:spPr>
          <a:xfrm>
            <a:off x="5594123" y="2336873"/>
            <a:ext cx="4700058" cy="3599316"/>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Date Placeholder 4"/>
          <p:cNvSpPr>
            <a:spLocks noGrp="1"/>
          </p:cNvSpPr>
          <p:nvPr>
            <p:ph type="dt" sz="half" idx="10"/>
          </p:nvPr>
        </p:nvSpPr>
        <p:spPr/>
        <p:txBody>
          <a:bodyPr/>
          <a:lstStyle/>
          <a:p>
            <a:fld id="{4E5A6C69-6797-4E8A-BF37-F2C3751466E9}" type="datetimeFigureOut">
              <a:rPr lang="en-US" dirty="0"/>
              <a:t>12/18/2024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pic>
        <p:nvPicPr>
          <p:cNvPr id="10" name="Picture 9"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1" name="Picture 10"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2" name="Rectangle 11"/>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Rectangle 12"/>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19" y="753229"/>
            <a:ext cx="9613863" cy="1080937"/>
          </a:xfrm>
        </p:spPr>
        <p:txBody>
          <a:bodyPr/>
          <a:lstStyle/>
          <a:p>
            <a:r>
              <a:rPr lang="fr-FR" smtClean="0"/>
              <a:t>Modifiez le style du titre</a:t>
            </a:r>
            <a:endParaRPr lang="en-US" dirty="0"/>
          </a:p>
        </p:txBody>
      </p:sp>
      <p:sp>
        <p:nvSpPr>
          <p:cNvPr id="3" name="Text Placeholder 2"/>
          <p:cNvSpPr>
            <a:spLocks noGrp="1"/>
          </p:cNvSpPr>
          <p:nvPr>
            <p:ph type="body" idx="1"/>
          </p:nvPr>
        </p:nvSpPr>
        <p:spPr>
          <a:xfrm>
            <a:off x="906350" y="2336873"/>
            <a:ext cx="4472327" cy="69313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Content Placeholder 3"/>
          <p:cNvSpPr>
            <a:spLocks noGrp="1"/>
          </p:cNvSpPr>
          <p:nvPr>
            <p:ph sz="half" idx="2"/>
          </p:nvPr>
        </p:nvSpPr>
        <p:spPr>
          <a:xfrm>
            <a:off x="680322" y="3030008"/>
            <a:ext cx="4698355" cy="2906179"/>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Text Placeholder 4"/>
          <p:cNvSpPr>
            <a:spLocks noGrp="1"/>
          </p:cNvSpPr>
          <p:nvPr>
            <p:ph type="body" sz="quarter" idx="3"/>
          </p:nvPr>
        </p:nvSpPr>
        <p:spPr>
          <a:xfrm>
            <a:off x="5820154" y="2336873"/>
            <a:ext cx="4474028" cy="69207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Content Placeholder 5"/>
          <p:cNvSpPr>
            <a:spLocks noGrp="1"/>
          </p:cNvSpPr>
          <p:nvPr>
            <p:ph sz="quarter" idx="4"/>
          </p:nvPr>
        </p:nvSpPr>
        <p:spPr>
          <a:xfrm>
            <a:off x="5594123" y="3030008"/>
            <a:ext cx="4700059" cy="2906179"/>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7" name="Date Placeholder 6"/>
          <p:cNvSpPr>
            <a:spLocks noGrp="1"/>
          </p:cNvSpPr>
          <p:nvPr>
            <p:ph type="dt" sz="half" idx="10"/>
          </p:nvPr>
        </p:nvSpPr>
        <p:spPr/>
        <p:txBody>
          <a:bodyPr/>
          <a:lstStyle/>
          <a:p>
            <a:fld id="{D82014A1-A632-4878-A0D3-F52BA7563730}" type="datetimeFigureOut">
              <a:rPr lang="en-US" dirty="0"/>
              <a:t>12/18/2024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pic>
        <p:nvPicPr>
          <p:cNvPr id="6" name="Picture 5"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7" name="Picture 6"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8" name="Rectangle 7"/>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fr-FR" smtClean="0"/>
              <a:t>Modifiez le style du titre</a:t>
            </a:r>
            <a:endParaRPr lang="en-US" dirty="0"/>
          </a:p>
        </p:txBody>
      </p:sp>
      <p:sp>
        <p:nvSpPr>
          <p:cNvPr id="3" name="Date Placeholder 2"/>
          <p:cNvSpPr>
            <a:spLocks noGrp="1"/>
          </p:cNvSpPr>
          <p:nvPr>
            <p:ph type="dt" sz="half" idx="10"/>
          </p:nvPr>
        </p:nvSpPr>
        <p:spPr/>
        <p:txBody>
          <a:bodyPr/>
          <a:lstStyle/>
          <a:p>
            <a:fld id="{CE99F462-093F-4566-844B-4C71F2739DA5}" type="datetimeFigureOut">
              <a:rPr lang="en-US" dirty="0"/>
              <a:t>12/18/2024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pic>
        <p:nvPicPr>
          <p:cNvPr id="5" name="Picture 4" descr="HD-ShadowShor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6" name="Rectangle 5"/>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Date Placeholder 1"/>
          <p:cNvSpPr>
            <a:spLocks noGrp="1"/>
          </p:cNvSpPr>
          <p:nvPr>
            <p:ph type="dt" sz="half" idx="10"/>
          </p:nvPr>
        </p:nvSpPr>
        <p:spPr/>
        <p:txBody>
          <a:bodyPr/>
          <a:lstStyle/>
          <a:p>
            <a:fld id="{3D24A7AC-904D-4781-85BA-7D10C17ED021}" type="datetimeFigureOut">
              <a:rPr lang="en-US" dirty="0"/>
              <a:t>12/18/2024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1" y="753227"/>
            <a:ext cx="9613859" cy="1080940"/>
          </a:xfrm>
        </p:spPr>
        <p:txBody>
          <a:bodyPr anchor="ctr">
            <a:normAutofit/>
          </a:bodyPr>
          <a:lstStyle>
            <a:lvl1pPr>
              <a:defRPr sz="3600"/>
            </a:lvl1pPr>
          </a:lstStyle>
          <a:p>
            <a:r>
              <a:rPr lang="fr-FR" smtClean="0"/>
              <a:t>Modifiez le style du titre</a:t>
            </a:r>
            <a:endParaRPr lang="en-US" dirty="0"/>
          </a:p>
        </p:txBody>
      </p:sp>
      <p:sp>
        <p:nvSpPr>
          <p:cNvPr id="3" name="Content Placeholder 2"/>
          <p:cNvSpPr>
            <a:spLocks noGrp="1"/>
          </p:cNvSpPr>
          <p:nvPr>
            <p:ph idx="1"/>
          </p:nvPr>
        </p:nvSpPr>
        <p:spPr>
          <a:xfrm>
            <a:off x="4685846" y="2336873"/>
            <a:ext cx="5608336" cy="3599313"/>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Text Placeholder 3"/>
          <p:cNvSpPr>
            <a:spLocks noGrp="1"/>
          </p:cNvSpPr>
          <p:nvPr>
            <p:ph type="body" sz="half" idx="2"/>
          </p:nvPr>
        </p:nvSpPr>
        <p:spPr>
          <a:xfrm>
            <a:off x="680322" y="2336872"/>
            <a:ext cx="3790078" cy="3599317"/>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E331444B-B92B-4E27-8C94-BB93EAF5CB18}" type="datetimeFigureOut">
              <a:rPr lang="en-US" dirty="0"/>
              <a:t>12/18/2024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3" y="753228"/>
            <a:ext cx="9613857" cy="1080938"/>
          </a:xfrm>
        </p:spPr>
        <p:txBody>
          <a:bodyPr anchor="ctr">
            <a:normAutofit/>
          </a:bodyPr>
          <a:lstStyle>
            <a:lvl1pPr>
              <a:defRPr sz="3600"/>
            </a:lvl1pPr>
          </a:lstStyle>
          <a:p>
            <a:r>
              <a:rPr lang="fr-FR" smtClean="0"/>
              <a:t>Modifiez le style du titre</a:t>
            </a:r>
            <a:endParaRPr lang="en-US" dirty="0"/>
          </a:p>
        </p:txBody>
      </p:sp>
      <p:sp>
        <p:nvSpPr>
          <p:cNvPr id="3" name="Picture Placeholder 2"/>
          <p:cNvSpPr>
            <a:spLocks noGrp="1" noChangeAspect="1"/>
          </p:cNvSpPr>
          <p:nvPr>
            <p:ph type="pic" idx="1"/>
          </p:nvPr>
        </p:nvSpPr>
        <p:spPr>
          <a:xfrm>
            <a:off x="4868333" y="2336874"/>
            <a:ext cx="5425849" cy="3599312"/>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smtClean="0"/>
              <a:t>Cliquez sur l'icône pour ajouter une image</a:t>
            </a:r>
            <a:endParaRPr lang="en-US" dirty="0"/>
          </a:p>
        </p:txBody>
      </p:sp>
      <p:sp>
        <p:nvSpPr>
          <p:cNvPr id="4" name="Text Placeholder 3"/>
          <p:cNvSpPr>
            <a:spLocks noGrp="1"/>
          </p:cNvSpPr>
          <p:nvPr>
            <p:ph type="body" sz="half" idx="2"/>
          </p:nvPr>
        </p:nvSpPr>
        <p:spPr>
          <a:xfrm>
            <a:off x="680323" y="2336873"/>
            <a:ext cx="3876256" cy="3599315"/>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363EFA5E-FA76-400D-B3DC-F0BA90E6D107}" type="datetimeFigureOut">
              <a:rPr lang="en-US" dirty="0"/>
              <a:t>12/18/2024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7" name="Picture 6" descr="hashOverlay-FullResolve.png"/>
          <p:cNvPicPr>
            <a:picLocks noChangeAspect="1"/>
          </p:cNvPicPr>
          <p:nvPr/>
        </p:nvPicPr>
        <p:blipFill>
          <a:blip r:embed="rId19">
            <a:alphaModFix amt="10000"/>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Placeholder 1"/>
          <p:cNvSpPr>
            <a:spLocks noGrp="1"/>
          </p:cNvSpPr>
          <p:nvPr>
            <p:ph type="title"/>
          </p:nvPr>
        </p:nvSpPr>
        <p:spPr>
          <a:xfrm>
            <a:off x="680321" y="753228"/>
            <a:ext cx="9613861" cy="1080938"/>
          </a:xfrm>
          <a:prstGeom prst="rect">
            <a:avLst/>
          </a:prstGeom>
        </p:spPr>
        <p:txBody>
          <a:bodyPr vert="horz" lIns="91440" tIns="45720" rIns="91440" bIns="45720" rtlCol="0" anchor="ctr">
            <a:normAutofit/>
          </a:bodyPr>
          <a:lstStyle/>
          <a:p>
            <a:r>
              <a:rPr lang="fr-FR" smtClean="0"/>
              <a:t>Modifiez le style du titre</a:t>
            </a:r>
            <a:endParaRPr lang="en-US" dirty="0"/>
          </a:p>
        </p:txBody>
      </p:sp>
      <p:sp>
        <p:nvSpPr>
          <p:cNvPr id="3" name="Text Placeholder 2"/>
          <p:cNvSpPr>
            <a:spLocks noGrp="1"/>
          </p:cNvSpPr>
          <p:nvPr>
            <p:ph type="body" idx="1"/>
          </p:nvPr>
        </p:nvSpPr>
        <p:spPr>
          <a:xfrm>
            <a:off x="680321" y="2336873"/>
            <a:ext cx="9613861" cy="3599316"/>
          </a:xfrm>
          <a:prstGeom prst="rect">
            <a:avLst/>
          </a:prstGeom>
        </p:spPr>
        <p:txBody>
          <a:bodyPr vert="horz" lIns="91440" tIns="45720" rIns="91440" bIns="45720" rtlCol="0">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2"/>
          </p:nvPr>
        </p:nvSpPr>
        <p:spPr>
          <a:xfrm>
            <a:off x="7550981" y="5936187"/>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9D6E9DEC-419B-4CC5-A080-3B06BD5A8291}" type="datetimeFigureOut">
              <a:rPr lang="en-US" dirty="0"/>
              <a:t>12/18/2024</a:t>
            </a:fld>
            <a:endParaRPr lang="en-US" dirty="0"/>
          </a:p>
        </p:txBody>
      </p:sp>
      <p:sp>
        <p:nvSpPr>
          <p:cNvPr id="5" name="Footer Placeholder 4"/>
          <p:cNvSpPr>
            <a:spLocks noGrp="1"/>
          </p:cNvSpPr>
          <p:nvPr>
            <p:ph type="ftr" sz="quarter" idx="3"/>
          </p:nvPr>
        </p:nvSpPr>
        <p:spPr>
          <a:xfrm>
            <a:off x="680321" y="5936188"/>
            <a:ext cx="6870660" cy="365125"/>
          </a:xfrm>
          <a:prstGeom prst="rect">
            <a:avLst/>
          </a:prstGeom>
        </p:spPr>
        <p:txBody>
          <a:bodyPr vert="horz" lIns="91440" tIns="45720" rIns="91440" bIns="45720" rtlCol="0" anchor="ctr"/>
          <a:lstStyle>
            <a:lvl1pPr algn="l">
              <a:defRPr sz="105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10729455" y="753227"/>
            <a:ext cx="1154151" cy="1090789"/>
          </a:xfrm>
          <a:prstGeom prst="rect">
            <a:avLst/>
          </a:prstGeom>
        </p:spPr>
        <p:txBody>
          <a:bodyPr vert="horz" lIns="91440" tIns="45720" rIns="91440" bIns="45720" rtlCol="0" anchor="ctr"/>
          <a:lstStyle>
            <a:lvl1pPr algn="l">
              <a:defRPr sz="3600">
                <a:solidFill>
                  <a:schemeClr val="tx1">
                    <a:tint val="75000"/>
                  </a:schemeClr>
                </a:solidFill>
              </a:defRPr>
            </a:lvl1pPr>
          </a:lstStyle>
          <a:p>
            <a:fld id="{6D22F896-40B5-4ADD-8801-0D06FADFA095}" type="slidenum">
              <a:rPr lang="en-US" dirty="0"/>
              <a:pPr/>
              <a:t>‹N°›</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6" r:id="rId12"/>
    <p:sldLayoutId id="2147483663" r:id="rId13"/>
    <p:sldLayoutId id="2147483667" r:id="rId14"/>
    <p:sldLayoutId id="2147483668" r:id="rId15"/>
    <p:sldLayoutId id="2147483658" r:id="rId16"/>
    <p:sldLayoutId id="2147483659" r:id="rId17"/>
  </p:sldLayoutIdLst>
  <p:hf sldNum="0" hdr="0" ftr="0" dt="0"/>
  <p:txStyles>
    <p:titleStyle>
      <a:lvl1pPr algn="l" defTabSz="914400" rtl="0" eaLnBrk="1" latinLnBrk="0" hangingPunct="1">
        <a:lnSpc>
          <a:spcPct val="90000"/>
        </a:lnSpc>
        <a:spcBef>
          <a:spcPct val="0"/>
        </a:spcBef>
        <a:buNone/>
        <a:defRPr sz="36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lstStyle/>
          <a:p>
            <a:r>
              <a:rPr lang="ar-DZ" dirty="0" smtClean="0"/>
              <a:t>نظرية الاستخدامات </a:t>
            </a:r>
            <a:r>
              <a:rPr lang="ar-DZ" dirty="0" err="1" smtClean="0"/>
              <a:t>والاشباعات</a:t>
            </a:r>
            <a:endParaRPr lang="fr-FR" dirty="0"/>
          </a:p>
        </p:txBody>
      </p:sp>
    </p:spTree>
    <p:extLst>
      <p:ext uri="{BB962C8B-B14F-4D97-AF65-F5344CB8AC3E}">
        <p14:creationId xmlns:p14="http://schemas.microsoft.com/office/powerpoint/2010/main" val="1704165315"/>
      </p:ext>
    </p:extLst>
  </p:cSld>
  <p:clrMapOvr>
    <a:masterClrMapping/>
  </p:clrMapOvr>
  <p:transition spd="slow">
    <p:randomBar dir="vert"/>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528034" y="2047741"/>
            <a:ext cx="11178861" cy="3785652"/>
          </a:xfrm>
          <a:prstGeom prst="rect">
            <a:avLst/>
          </a:prstGeom>
          <a:noFill/>
        </p:spPr>
        <p:txBody>
          <a:bodyPr wrap="square" rtlCol="0">
            <a:spAutoFit/>
          </a:bodyPr>
          <a:lstStyle/>
          <a:p>
            <a:pPr marL="514350" indent="-514350" algn="r" rtl="1">
              <a:lnSpc>
                <a:spcPct val="150000"/>
              </a:lnSpc>
              <a:buFont typeface="+mj-lt"/>
              <a:buAutoNum type="arabicPeriod"/>
            </a:pPr>
            <a:r>
              <a:rPr lang="ar-DZ" sz="3200" dirty="0" smtClean="0">
                <a:latin typeface="Microsoft Sans Serif" panose="020B0604020202020204" pitchFamily="34" charset="0"/>
                <a:ea typeface="Microsoft Sans Serif" panose="020B0604020202020204" pitchFamily="34" charset="0"/>
                <a:cs typeface="Microsoft Sans Serif" panose="020B0604020202020204" pitchFamily="34" charset="0"/>
              </a:rPr>
              <a:t>الجمهور النشط</a:t>
            </a:r>
          </a:p>
          <a:p>
            <a:pPr marL="514350" indent="-514350" algn="r" rtl="1">
              <a:lnSpc>
                <a:spcPct val="150000"/>
              </a:lnSpc>
              <a:buFont typeface="+mj-lt"/>
              <a:buAutoNum type="arabicPeriod"/>
            </a:pPr>
            <a:r>
              <a:rPr lang="ar-DZ" sz="3200" dirty="0" smtClean="0">
                <a:latin typeface="Microsoft Sans Serif" panose="020B0604020202020204" pitchFamily="34" charset="0"/>
                <a:ea typeface="Microsoft Sans Serif" panose="020B0604020202020204" pitchFamily="34" charset="0"/>
                <a:cs typeface="Microsoft Sans Serif" panose="020B0604020202020204" pitchFamily="34" charset="0"/>
              </a:rPr>
              <a:t>الأصول الاجتماعية والنفسية لاستخدامات وسائل الاعلام</a:t>
            </a:r>
          </a:p>
          <a:p>
            <a:pPr marL="514350" indent="-514350" algn="r" rtl="1">
              <a:lnSpc>
                <a:spcPct val="150000"/>
              </a:lnSpc>
              <a:buFont typeface="+mj-lt"/>
              <a:buAutoNum type="arabicPeriod"/>
            </a:pPr>
            <a:r>
              <a:rPr lang="ar-DZ" sz="3200" dirty="0" smtClean="0">
                <a:latin typeface="Microsoft Sans Serif" panose="020B0604020202020204" pitchFamily="34" charset="0"/>
                <a:ea typeface="Microsoft Sans Serif" panose="020B0604020202020204" pitchFamily="34" charset="0"/>
                <a:cs typeface="Microsoft Sans Serif" panose="020B0604020202020204" pitchFamily="34" charset="0"/>
              </a:rPr>
              <a:t>حاجات ودوافع تعرض الجمهور لوسائل الاعلام.</a:t>
            </a:r>
          </a:p>
          <a:p>
            <a:pPr marL="514350" indent="-514350" algn="r" rtl="1">
              <a:lnSpc>
                <a:spcPct val="150000"/>
              </a:lnSpc>
              <a:buFont typeface="+mj-lt"/>
              <a:buAutoNum type="arabicPeriod"/>
            </a:pPr>
            <a:r>
              <a:rPr lang="ar-DZ" sz="3200" dirty="0" smtClean="0">
                <a:latin typeface="Microsoft Sans Serif" panose="020B0604020202020204" pitchFamily="34" charset="0"/>
                <a:ea typeface="Microsoft Sans Serif" panose="020B0604020202020204" pitchFamily="34" charset="0"/>
                <a:cs typeface="Microsoft Sans Serif" panose="020B0604020202020204" pitchFamily="34" charset="0"/>
              </a:rPr>
              <a:t>توقعات الجمهور من وسائل الاتصال.</a:t>
            </a:r>
          </a:p>
          <a:p>
            <a:pPr marL="514350" indent="-514350" algn="r" rtl="1">
              <a:lnSpc>
                <a:spcPct val="150000"/>
              </a:lnSpc>
              <a:buFont typeface="+mj-lt"/>
              <a:buAutoNum type="arabicPeriod"/>
            </a:pPr>
            <a:r>
              <a:rPr lang="ar-DZ" sz="3200" dirty="0" err="1" smtClean="0">
                <a:latin typeface="Microsoft Sans Serif" panose="020B0604020202020204" pitchFamily="34" charset="0"/>
                <a:ea typeface="Microsoft Sans Serif" panose="020B0604020202020204" pitchFamily="34" charset="0"/>
                <a:cs typeface="Microsoft Sans Serif" panose="020B0604020202020204" pitchFamily="34" charset="0"/>
              </a:rPr>
              <a:t>اشباعات</a:t>
            </a:r>
            <a:r>
              <a:rPr lang="ar-DZ" sz="3200" dirty="0" smtClean="0">
                <a:latin typeface="Microsoft Sans Serif" panose="020B0604020202020204" pitchFamily="34" charset="0"/>
                <a:ea typeface="Microsoft Sans Serif" panose="020B0604020202020204" pitchFamily="34" charset="0"/>
                <a:cs typeface="Microsoft Sans Serif" panose="020B0604020202020204" pitchFamily="34" charset="0"/>
              </a:rPr>
              <a:t> وسائل </a:t>
            </a:r>
            <a:r>
              <a:rPr lang="ar-DZ" sz="3200" dirty="0" smtClean="0">
                <a:latin typeface="Microsoft Sans Serif" panose="020B0604020202020204" pitchFamily="34" charset="0"/>
                <a:ea typeface="Microsoft Sans Serif" panose="020B0604020202020204" pitchFamily="34" charset="0"/>
                <a:cs typeface="Microsoft Sans Serif" panose="020B0604020202020204" pitchFamily="34" charset="0"/>
              </a:rPr>
              <a:t>الاعلام</a:t>
            </a:r>
            <a:endParaRPr lang="ar-DZ" sz="3200" dirty="0" smtClean="0">
              <a:latin typeface="Microsoft Sans Serif" panose="020B0604020202020204" pitchFamily="34" charset="0"/>
              <a:ea typeface="Microsoft Sans Serif" panose="020B0604020202020204" pitchFamily="34" charset="0"/>
              <a:cs typeface="Microsoft Sans Serif" panose="020B0604020202020204" pitchFamily="34" charset="0"/>
            </a:endParaRPr>
          </a:p>
        </p:txBody>
      </p:sp>
      <p:sp>
        <p:nvSpPr>
          <p:cNvPr id="3" name="Rectangle 2"/>
          <p:cNvSpPr/>
          <p:nvPr/>
        </p:nvSpPr>
        <p:spPr>
          <a:xfrm>
            <a:off x="1359987" y="443076"/>
            <a:ext cx="8948283" cy="923330"/>
          </a:xfrm>
          <a:prstGeom prst="rect">
            <a:avLst/>
          </a:prstGeom>
          <a:noFill/>
        </p:spPr>
        <p:txBody>
          <a:bodyPr wrap="none" lIns="91440" tIns="45720" rIns="91440" bIns="45720">
            <a:spAutoFit/>
          </a:bodyPr>
          <a:lstStyle/>
          <a:p>
            <a:pPr algn="ctr"/>
            <a:r>
              <a:rPr lang="ar-DZ" sz="5400" b="1" cap="none" spc="0" dirty="0" smtClean="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rPr>
              <a:t>عناصر نظرية الاستخدامات </a:t>
            </a:r>
            <a:r>
              <a:rPr lang="ar-DZ" sz="5400" b="1" cap="none" spc="0" dirty="0" err="1" smtClean="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rPr>
              <a:t>والاشباعات</a:t>
            </a:r>
            <a:endParaRPr lang="fr-FR" sz="5400" b="1" cap="none" spc="0" dirty="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endParaRPr>
          </a:p>
        </p:txBody>
      </p:sp>
    </p:spTree>
    <p:extLst>
      <p:ext uri="{BB962C8B-B14F-4D97-AF65-F5344CB8AC3E}">
        <p14:creationId xmlns:p14="http://schemas.microsoft.com/office/powerpoint/2010/main" val="1520872129"/>
      </p:ext>
    </p:extLst>
  </p:cSld>
  <p:clrMapOvr>
    <a:masterClrMapping/>
  </p:clrMapOvr>
  <p:transition spd="slow">
    <p:randomBar dir="vert"/>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86349" y="194056"/>
            <a:ext cx="10940816" cy="769441"/>
          </a:xfrm>
          <a:prstGeom prst="rect">
            <a:avLst/>
          </a:prstGeom>
          <a:noFill/>
        </p:spPr>
        <p:txBody>
          <a:bodyPr wrap="none" lIns="91440" tIns="45720" rIns="91440" bIns="45720">
            <a:spAutoFit/>
          </a:bodyPr>
          <a:lstStyle/>
          <a:p>
            <a:pPr algn="ctr"/>
            <a:r>
              <a:rPr lang="ar-DZ" sz="4400" b="1" cap="none" spc="0" dirty="0" smtClean="0">
                <a:ln w="9525">
                  <a:solidFill>
                    <a:schemeClr val="bg1"/>
                  </a:solidFill>
                  <a:prstDash val="solid"/>
                </a:ln>
                <a:solidFill>
                  <a:schemeClr val="accent5"/>
                </a:solidFill>
                <a:effectLst>
                  <a:outerShdw blurRad="12700" dist="38100" dir="2700000" algn="tl" rotWithShape="0">
                    <a:schemeClr val="accent5">
                      <a:lumMod val="60000"/>
                      <a:lumOff val="40000"/>
                    </a:schemeClr>
                  </a:outerShdw>
                </a:effectLst>
              </a:rPr>
              <a:t>هناك العديد من العناصر التي تحدد أن الجمهور نشط أهمها:</a:t>
            </a:r>
            <a:endParaRPr lang="fr-FR" sz="4400" b="1" cap="none" spc="0" dirty="0">
              <a:ln w="9525">
                <a:solidFill>
                  <a:schemeClr val="bg1"/>
                </a:solidFill>
                <a:prstDash val="solid"/>
              </a:ln>
              <a:solidFill>
                <a:schemeClr val="accent5"/>
              </a:solidFill>
              <a:effectLst>
                <a:outerShdw blurRad="12700" dist="38100" dir="2700000" algn="tl" rotWithShape="0">
                  <a:schemeClr val="accent5">
                    <a:lumMod val="60000"/>
                    <a:lumOff val="40000"/>
                  </a:schemeClr>
                </a:outerShdw>
              </a:effectLst>
            </a:endParaRPr>
          </a:p>
        </p:txBody>
      </p:sp>
      <p:sp>
        <p:nvSpPr>
          <p:cNvPr id="3" name="Rectangle 2"/>
          <p:cNvSpPr/>
          <p:nvPr/>
        </p:nvSpPr>
        <p:spPr>
          <a:xfrm>
            <a:off x="10525503" y="1118439"/>
            <a:ext cx="1603323" cy="707886"/>
          </a:xfrm>
          <a:prstGeom prst="rect">
            <a:avLst/>
          </a:prstGeom>
          <a:noFill/>
        </p:spPr>
        <p:txBody>
          <a:bodyPr wrap="none" lIns="91440" tIns="45720" rIns="91440" bIns="45720">
            <a:spAutoFit/>
          </a:bodyPr>
          <a:lstStyle/>
          <a:p>
            <a:pPr algn="ctr"/>
            <a:r>
              <a:rPr lang="ar-DZ" sz="4000" b="1" cap="none" spc="0" dirty="0" smtClean="0">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rPr>
              <a:t>الانتقائية</a:t>
            </a:r>
            <a:endParaRPr lang="fr-FR" sz="4000" b="1" cap="none" spc="0" dirty="0">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endParaRPr>
          </a:p>
        </p:txBody>
      </p:sp>
      <p:sp>
        <p:nvSpPr>
          <p:cNvPr id="4" name="Rectangle 3"/>
          <p:cNvSpPr/>
          <p:nvPr/>
        </p:nvSpPr>
        <p:spPr>
          <a:xfrm>
            <a:off x="10487180" y="2302063"/>
            <a:ext cx="1471877" cy="707886"/>
          </a:xfrm>
          <a:prstGeom prst="rect">
            <a:avLst/>
          </a:prstGeom>
          <a:noFill/>
        </p:spPr>
        <p:txBody>
          <a:bodyPr wrap="none" lIns="91440" tIns="45720" rIns="91440" bIns="45720">
            <a:spAutoFit/>
          </a:bodyPr>
          <a:lstStyle/>
          <a:p>
            <a:pPr algn="ctr"/>
            <a:r>
              <a:rPr lang="ar-DZ" sz="4000" b="1" cap="none" spc="0" dirty="0" smtClean="0">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rPr>
              <a:t>المنفعية</a:t>
            </a:r>
            <a:endParaRPr lang="fr-FR" sz="4000" b="1" cap="none" spc="0" dirty="0">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endParaRPr>
          </a:p>
        </p:txBody>
      </p:sp>
      <p:sp>
        <p:nvSpPr>
          <p:cNvPr id="5" name="Rectangle 4"/>
          <p:cNvSpPr/>
          <p:nvPr/>
        </p:nvSpPr>
        <p:spPr>
          <a:xfrm>
            <a:off x="10552101" y="3474774"/>
            <a:ext cx="1342034" cy="707886"/>
          </a:xfrm>
          <a:prstGeom prst="rect">
            <a:avLst/>
          </a:prstGeom>
          <a:noFill/>
        </p:spPr>
        <p:txBody>
          <a:bodyPr wrap="none" lIns="91440" tIns="45720" rIns="91440" bIns="45720">
            <a:spAutoFit/>
          </a:bodyPr>
          <a:lstStyle/>
          <a:p>
            <a:pPr algn="ctr"/>
            <a:r>
              <a:rPr lang="ar-DZ" sz="4000" b="1" cap="none" spc="0" dirty="0" smtClean="0">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rPr>
              <a:t>العمدية</a:t>
            </a:r>
            <a:endParaRPr lang="fr-FR" sz="4000" b="1" cap="none" spc="0" dirty="0">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endParaRPr>
          </a:p>
        </p:txBody>
      </p:sp>
      <p:sp>
        <p:nvSpPr>
          <p:cNvPr id="6" name="Rectangle 5"/>
          <p:cNvSpPr/>
          <p:nvPr/>
        </p:nvSpPr>
        <p:spPr>
          <a:xfrm>
            <a:off x="10396649" y="4595294"/>
            <a:ext cx="1827743" cy="707886"/>
          </a:xfrm>
          <a:prstGeom prst="rect">
            <a:avLst/>
          </a:prstGeom>
          <a:noFill/>
        </p:spPr>
        <p:txBody>
          <a:bodyPr wrap="none" lIns="91440" tIns="45720" rIns="91440" bIns="45720">
            <a:spAutoFit/>
          </a:bodyPr>
          <a:lstStyle/>
          <a:p>
            <a:pPr algn="ctr"/>
            <a:r>
              <a:rPr lang="ar-DZ" sz="4000" b="1" cap="none" spc="0" dirty="0" smtClean="0">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rPr>
              <a:t>الاستغراق</a:t>
            </a:r>
            <a:endParaRPr lang="fr-FR" sz="4000" b="1" cap="none" spc="0" dirty="0">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endParaRPr>
          </a:p>
        </p:txBody>
      </p:sp>
      <p:sp>
        <p:nvSpPr>
          <p:cNvPr id="7" name="Rectangle 6"/>
          <p:cNvSpPr/>
          <p:nvPr/>
        </p:nvSpPr>
        <p:spPr>
          <a:xfrm>
            <a:off x="10185815" y="5846406"/>
            <a:ext cx="2074606" cy="646331"/>
          </a:xfrm>
          <a:prstGeom prst="rect">
            <a:avLst/>
          </a:prstGeom>
          <a:noFill/>
        </p:spPr>
        <p:txBody>
          <a:bodyPr wrap="none" lIns="91440" tIns="45720" rIns="91440" bIns="45720">
            <a:spAutoFit/>
          </a:bodyPr>
          <a:lstStyle/>
          <a:p>
            <a:pPr algn="ctr"/>
            <a:r>
              <a:rPr lang="ar-DZ" sz="3600" b="1" cap="none" spc="0" dirty="0" smtClean="0">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rPr>
              <a:t>مناعة التأثير</a:t>
            </a:r>
            <a:endParaRPr lang="fr-FR" sz="3600" b="1" cap="none" spc="0" dirty="0">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endParaRPr>
          </a:p>
        </p:txBody>
      </p:sp>
      <p:sp>
        <p:nvSpPr>
          <p:cNvPr id="8" name="Pentagone 7"/>
          <p:cNvSpPr/>
          <p:nvPr/>
        </p:nvSpPr>
        <p:spPr>
          <a:xfrm>
            <a:off x="265990" y="969611"/>
            <a:ext cx="10188310" cy="1017769"/>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ar-DZ" sz="2800" dirty="0" smtClean="0">
                <a:latin typeface="Microsoft Sans Serif" panose="020B0604020202020204" pitchFamily="34" charset="0"/>
                <a:ea typeface="Microsoft Sans Serif" panose="020B0604020202020204" pitchFamily="34" charset="0"/>
                <a:cs typeface="Microsoft Sans Serif" panose="020B0604020202020204" pitchFamily="34" charset="0"/>
              </a:rPr>
              <a:t>يقصد به القرار بشأن </a:t>
            </a:r>
            <a:r>
              <a:rPr lang="ar-DZ" sz="2800" dirty="0" err="1" smtClean="0">
                <a:latin typeface="Microsoft Sans Serif" panose="020B0604020202020204" pitchFamily="34" charset="0"/>
                <a:ea typeface="Microsoft Sans Serif" panose="020B0604020202020204" pitchFamily="34" charset="0"/>
                <a:cs typeface="Microsoft Sans Serif" panose="020B0604020202020204" pitchFamily="34" charset="0"/>
              </a:rPr>
              <a:t>استحدام</a:t>
            </a:r>
            <a:r>
              <a:rPr lang="ar-DZ" sz="2800" dirty="0" smtClean="0">
                <a:latin typeface="Microsoft Sans Serif" panose="020B0604020202020204" pitchFamily="34" charset="0"/>
                <a:ea typeface="Microsoft Sans Serif" panose="020B0604020202020204" pitchFamily="34" charset="0"/>
                <a:cs typeface="Microsoft Sans Serif" panose="020B0604020202020204" pitchFamily="34" charset="0"/>
              </a:rPr>
              <a:t> الوسيلة واستمرارية الاستخدام مع اختيار المحتوى ايضا</a:t>
            </a:r>
            <a:endParaRPr lang="fr-FR" sz="2800" dirty="0">
              <a:latin typeface="Microsoft Sans Serif" panose="020B0604020202020204" pitchFamily="34" charset="0"/>
              <a:ea typeface="Microsoft Sans Serif" panose="020B0604020202020204" pitchFamily="34" charset="0"/>
              <a:cs typeface="Microsoft Sans Serif" panose="020B0604020202020204" pitchFamily="34" charset="0"/>
            </a:endParaRPr>
          </a:p>
        </p:txBody>
      </p:sp>
      <p:sp>
        <p:nvSpPr>
          <p:cNvPr id="9" name="Pentagone 8"/>
          <p:cNvSpPr/>
          <p:nvPr/>
        </p:nvSpPr>
        <p:spPr>
          <a:xfrm>
            <a:off x="265990" y="2147122"/>
            <a:ext cx="10188310" cy="1017769"/>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2800" dirty="0" smtClean="0">
                <a:latin typeface="Microsoft Sans Serif" panose="020B0604020202020204" pitchFamily="34" charset="0"/>
                <a:ea typeface="Microsoft Sans Serif" panose="020B0604020202020204" pitchFamily="34" charset="0"/>
                <a:cs typeface="Microsoft Sans Serif" panose="020B0604020202020204" pitchFamily="34" charset="0"/>
              </a:rPr>
              <a:t>تهدف عملية انتقاء المستهلك لمحتوى معين إلى الحصول على منافع معينة</a:t>
            </a:r>
            <a:endParaRPr lang="fr-FR" sz="2800" dirty="0">
              <a:latin typeface="Microsoft Sans Serif" panose="020B0604020202020204" pitchFamily="34" charset="0"/>
              <a:ea typeface="Microsoft Sans Serif" panose="020B0604020202020204" pitchFamily="34" charset="0"/>
              <a:cs typeface="Microsoft Sans Serif" panose="020B0604020202020204" pitchFamily="34" charset="0"/>
            </a:endParaRPr>
          </a:p>
        </p:txBody>
      </p:sp>
      <p:sp>
        <p:nvSpPr>
          <p:cNvPr id="10" name="Pentagone 9"/>
          <p:cNvSpPr/>
          <p:nvPr/>
        </p:nvSpPr>
        <p:spPr>
          <a:xfrm>
            <a:off x="265990" y="3319833"/>
            <a:ext cx="10188310" cy="1017769"/>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3200" dirty="0" smtClean="0">
                <a:latin typeface="Microsoft Sans Serif" panose="020B0604020202020204" pitchFamily="34" charset="0"/>
                <a:ea typeface="Microsoft Sans Serif" panose="020B0604020202020204" pitchFamily="34" charset="0"/>
                <a:cs typeface="Microsoft Sans Serif" panose="020B0604020202020204" pitchFamily="34" charset="0"/>
              </a:rPr>
              <a:t>يسعى المستهلك لانتقاء محتوى معين بشكل عمدي مقصود</a:t>
            </a:r>
            <a:endParaRPr lang="fr-FR" sz="3200" dirty="0">
              <a:latin typeface="Microsoft Sans Serif" panose="020B0604020202020204" pitchFamily="34" charset="0"/>
              <a:ea typeface="Microsoft Sans Serif" panose="020B0604020202020204" pitchFamily="34" charset="0"/>
              <a:cs typeface="Microsoft Sans Serif" panose="020B0604020202020204" pitchFamily="34" charset="0"/>
            </a:endParaRPr>
          </a:p>
        </p:txBody>
      </p:sp>
      <p:sp>
        <p:nvSpPr>
          <p:cNvPr id="11" name="Pentagone 10"/>
          <p:cNvSpPr/>
          <p:nvPr/>
        </p:nvSpPr>
        <p:spPr>
          <a:xfrm>
            <a:off x="265990" y="4551730"/>
            <a:ext cx="10188310" cy="1017769"/>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3200" dirty="0" smtClean="0">
                <a:latin typeface="Microsoft Sans Serif" panose="020B0604020202020204" pitchFamily="34" charset="0"/>
                <a:ea typeface="Microsoft Sans Serif" panose="020B0604020202020204" pitchFamily="34" charset="0"/>
                <a:cs typeface="Microsoft Sans Serif" panose="020B0604020202020204" pitchFamily="34" charset="0"/>
              </a:rPr>
              <a:t>ويكون على ثلاث مستويات إدراكي وشعوري وسلوكي</a:t>
            </a:r>
            <a:endParaRPr lang="fr-FR" sz="3200" dirty="0">
              <a:latin typeface="Microsoft Sans Serif" panose="020B0604020202020204" pitchFamily="34" charset="0"/>
              <a:ea typeface="Microsoft Sans Serif" panose="020B0604020202020204" pitchFamily="34" charset="0"/>
              <a:cs typeface="Microsoft Sans Serif" panose="020B0604020202020204" pitchFamily="34" charset="0"/>
            </a:endParaRPr>
          </a:p>
        </p:txBody>
      </p:sp>
      <p:sp>
        <p:nvSpPr>
          <p:cNvPr id="12" name="Pentagone 11"/>
          <p:cNvSpPr/>
          <p:nvPr/>
        </p:nvSpPr>
        <p:spPr>
          <a:xfrm>
            <a:off x="265990" y="5691464"/>
            <a:ext cx="10082421" cy="1017769"/>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2800" dirty="0" smtClean="0">
                <a:latin typeface="Microsoft Sans Serif" panose="020B0604020202020204" pitchFamily="34" charset="0"/>
                <a:ea typeface="Microsoft Sans Serif" panose="020B0604020202020204" pitchFamily="34" charset="0"/>
                <a:cs typeface="Microsoft Sans Serif" panose="020B0604020202020204" pitchFamily="34" charset="0"/>
              </a:rPr>
              <a:t>ويقصد به حساسية فئات معينة من الجمهور والعنيد الذين لا يقبلون السيطرة على </a:t>
            </a:r>
            <a:r>
              <a:rPr lang="ar-DZ" sz="2800" dirty="0" err="1" smtClean="0">
                <a:latin typeface="Microsoft Sans Serif" panose="020B0604020202020204" pitchFamily="34" charset="0"/>
                <a:ea typeface="Microsoft Sans Serif" panose="020B0604020202020204" pitchFamily="34" charset="0"/>
                <a:cs typeface="Microsoft Sans Serif" panose="020B0604020202020204" pitchFamily="34" charset="0"/>
              </a:rPr>
              <a:t>سلوكاتهم</a:t>
            </a:r>
            <a:r>
              <a:rPr lang="ar-DZ" sz="2800" dirty="0" smtClean="0">
                <a:latin typeface="Microsoft Sans Serif" panose="020B0604020202020204" pitchFamily="34" charset="0"/>
                <a:ea typeface="Microsoft Sans Serif" panose="020B0604020202020204" pitchFamily="34" charset="0"/>
                <a:cs typeface="Microsoft Sans Serif" panose="020B0604020202020204" pitchFamily="34" charset="0"/>
              </a:rPr>
              <a:t> من قبل وسائل الاعلام</a:t>
            </a:r>
            <a:endParaRPr lang="fr-FR" sz="2800" dirty="0">
              <a:latin typeface="Microsoft Sans Serif" panose="020B0604020202020204" pitchFamily="34" charset="0"/>
              <a:ea typeface="Microsoft Sans Serif" panose="020B0604020202020204" pitchFamily="34" charset="0"/>
              <a:cs typeface="Microsoft Sans Serif" panose="020B0604020202020204" pitchFamily="34" charset="0"/>
            </a:endParaRPr>
          </a:p>
        </p:txBody>
      </p:sp>
    </p:spTree>
    <p:extLst>
      <p:ext uri="{BB962C8B-B14F-4D97-AF65-F5344CB8AC3E}">
        <p14:creationId xmlns:p14="http://schemas.microsoft.com/office/powerpoint/2010/main" val="2912442329"/>
      </p:ext>
    </p:extLst>
  </p:cSld>
  <p:clrMapOvr>
    <a:masterClrMapping/>
  </p:clrMapOvr>
  <p:transition spd="slow">
    <p:randomBar dir="vert"/>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932313" y="1144973"/>
            <a:ext cx="6327374" cy="923330"/>
          </a:xfrm>
          <a:prstGeom prst="rect">
            <a:avLst/>
          </a:prstGeom>
          <a:noFill/>
        </p:spPr>
        <p:txBody>
          <a:bodyPr wrap="none" lIns="91440" tIns="45720" rIns="91440" bIns="45720">
            <a:spAutoFit/>
          </a:bodyPr>
          <a:lstStyle/>
          <a:p>
            <a:pPr algn="ctr"/>
            <a:r>
              <a:rPr lang="ar-DZ" sz="5400" b="1" cap="none" spc="0" dirty="0" smtClean="0">
                <a:ln w="9525">
                  <a:solidFill>
                    <a:schemeClr val="bg1"/>
                  </a:solidFill>
                  <a:prstDash val="solid"/>
                </a:ln>
                <a:solidFill>
                  <a:schemeClr val="accent5"/>
                </a:solidFill>
                <a:effectLst>
                  <a:outerShdw blurRad="12700" dist="38100" dir="2700000" algn="tl" rotWithShape="0">
                    <a:schemeClr val="accent5">
                      <a:lumMod val="60000"/>
                      <a:lumOff val="40000"/>
                    </a:schemeClr>
                  </a:outerShdw>
                </a:effectLst>
              </a:rPr>
              <a:t>بالنسبة للدوافع فتنقسم إلى:</a:t>
            </a:r>
            <a:endParaRPr lang="fr-FR" sz="5400" b="1" cap="none" spc="0" dirty="0">
              <a:ln w="9525">
                <a:solidFill>
                  <a:schemeClr val="bg1"/>
                </a:solidFill>
                <a:prstDash val="solid"/>
              </a:ln>
              <a:solidFill>
                <a:schemeClr val="accent5"/>
              </a:solidFill>
              <a:effectLst>
                <a:outerShdw blurRad="12700" dist="38100" dir="2700000" algn="tl" rotWithShape="0">
                  <a:schemeClr val="accent5">
                    <a:lumMod val="60000"/>
                    <a:lumOff val="40000"/>
                  </a:schemeClr>
                </a:outerShdw>
              </a:effectLst>
            </a:endParaRPr>
          </a:p>
        </p:txBody>
      </p:sp>
      <p:sp>
        <p:nvSpPr>
          <p:cNvPr id="3" name="Rectangle 2"/>
          <p:cNvSpPr/>
          <p:nvPr/>
        </p:nvSpPr>
        <p:spPr>
          <a:xfrm>
            <a:off x="8386429" y="3598401"/>
            <a:ext cx="2751074" cy="923330"/>
          </a:xfrm>
          <a:prstGeom prst="rect">
            <a:avLst/>
          </a:prstGeom>
          <a:noFill/>
        </p:spPr>
        <p:txBody>
          <a:bodyPr wrap="none" lIns="91440" tIns="45720" rIns="91440" bIns="45720">
            <a:spAutoFit/>
          </a:bodyPr>
          <a:lstStyle/>
          <a:p>
            <a:pPr algn="ctr"/>
            <a:r>
              <a:rPr lang="ar-DZ" sz="5400" b="1" cap="none" spc="0" dirty="0" smtClean="0">
                <a:ln w="9525">
                  <a:solidFill>
                    <a:schemeClr val="bg1"/>
                  </a:solidFill>
                  <a:prstDash val="solid"/>
                </a:ln>
                <a:solidFill>
                  <a:schemeClr val="accent5"/>
                </a:solidFill>
                <a:effectLst>
                  <a:outerShdw blurRad="12700" dist="38100" dir="2700000" algn="tl" rotWithShape="0">
                    <a:schemeClr val="accent5">
                      <a:lumMod val="60000"/>
                      <a:lumOff val="40000"/>
                    </a:schemeClr>
                  </a:outerShdw>
                </a:effectLst>
              </a:rPr>
              <a:t>دوافع نفعية</a:t>
            </a:r>
            <a:endParaRPr lang="fr-FR" sz="5400" b="1" cap="none" spc="0" dirty="0">
              <a:ln w="9525">
                <a:solidFill>
                  <a:schemeClr val="bg1"/>
                </a:solidFill>
                <a:prstDash val="solid"/>
              </a:ln>
              <a:solidFill>
                <a:schemeClr val="accent5"/>
              </a:solidFill>
              <a:effectLst>
                <a:outerShdw blurRad="12700" dist="38100" dir="2700000" algn="tl" rotWithShape="0">
                  <a:schemeClr val="accent5">
                    <a:lumMod val="60000"/>
                    <a:lumOff val="40000"/>
                  </a:schemeClr>
                </a:outerShdw>
              </a:effectLst>
            </a:endParaRPr>
          </a:p>
        </p:txBody>
      </p:sp>
      <p:sp>
        <p:nvSpPr>
          <p:cNvPr id="4" name="Rectangle 3"/>
          <p:cNvSpPr/>
          <p:nvPr/>
        </p:nvSpPr>
        <p:spPr>
          <a:xfrm>
            <a:off x="1265998" y="3598401"/>
            <a:ext cx="3409909" cy="923330"/>
          </a:xfrm>
          <a:prstGeom prst="rect">
            <a:avLst/>
          </a:prstGeom>
          <a:noFill/>
        </p:spPr>
        <p:txBody>
          <a:bodyPr wrap="none" lIns="91440" tIns="45720" rIns="91440" bIns="45720">
            <a:spAutoFit/>
          </a:bodyPr>
          <a:lstStyle/>
          <a:p>
            <a:pPr algn="ctr"/>
            <a:r>
              <a:rPr lang="ar-DZ" sz="5400" b="1" cap="none" spc="0" dirty="0" smtClean="0">
                <a:ln w="9525">
                  <a:solidFill>
                    <a:schemeClr val="bg1"/>
                  </a:solidFill>
                  <a:prstDash val="solid"/>
                </a:ln>
                <a:solidFill>
                  <a:schemeClr val="accent5"/>
                </a:solidFill>
                <a:effectLst>
                  <a:outerShdw blurRad="12700" dist="38100" dir="2700000" algn="tl" rotWithShape="0">
                    <a:schemeClr val="accent5">
                      <a:lumMod val="60000"/>
                      <a:lumOff val="40000"/>
                    </a:schemeClr>
                  </a:outerShdw>
                </a:effectLst>
              </a:rPr>
              <a:t>دوافع طقوسية</a:t>
            </a:r>
            <a:endParaRPr lang="fr-FR" sz="5400" b="1" cap="none" spc="0" dirty="0">
              <a:ln w="9525">
                <a:solidFill>
                  <a:schemeClr val="bg1"/>
                </a:solidFill>
                <a:prstDash val="solid"/>
              </a:ln>
              <a:solidFill>
                <a:schemeClr val="accent5"/>
              </a:solidFill>
              <a:effectLst>
                <a:outerShdw blurRad="12700" dist="38100" dir="2700000" algn="tl" rotWithShape="0">
                  <a:schemeClr val="accent5">
                    <a:lumMod val="60000"/>
                    <a:lumOff val="40000"/>
                  </a:schemeClr>
                </a:outerShdw>
              </a:effectLst>
            </a:endParaRPr>
          </a:p>
        </p:txBody>
      </p:sp>
      <p:sp>
        <p:nvSpPr>
          <p:cNvPr id="5" name="Flèche vers le haut 4"/>
          <p:cNvSpPr/>
          <p:nvPr/>
        </p:nvSpPr>
        <p:spPr>
          <a:xfrm rot="13427700">
            <a:off x="3902299" y="2215167"/>
            <a:ext cx="1262129" cy="1236372"/>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6" name="Image 5"/>
          <p:cNvPicPr>
            <a:picLocks noChangeAspect="1"/>
          </p:cNvPicPr>
          <p:nvPr/>
        </p:nvPicPr>
        <p:blipFill>
          <a:blip r:embed="rId2"/>
          <a:stretch>
            <a:fillRect/>
          </a:stretch>
        </p:blipFill>
        <p:spPr>
          <a:xfrm rot="16200000">
            <a:off x="7987592" y="2197304"/>
            <a:ext cx="1272095" cy="1272095"/>
          </a:xfrm>
          <a:prstGeom prst="rect">
            <a:avLst/>
          </a:prstGeom>
        </p:spPr>
      </p:pic>
      <p:sp>
        <p:nvSpPr>
          <p:cNvPr id="7" name="Rogner un rectangle avec un coin du même côté 6"/>
          <p:cNvSpPr/>
          <p:nvPr/>
        </p:nvSpPr>
        <p:spPr>
          <a:xfrm>
            <a:off x="8474078" y="4650733"/>
            <a:ext cx="3387363" cy="2009104"/>
          </a:xfrm>
          <a:prstGeom prst="snip2Same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rtl="1"/>
            <a:r>
              <a:rPr lang="ar-DZ" dirty="0" smtClean="0"/>
              <a:t>تستهدف التعرف على الذات واكتساب المعلومات والخبرات وجميع أشكال التعليم بوجه عام</a:t>
            </a:r>
            <a:endParaRPr lang="fr-FR" dirty="0"/>
          </a:p>
        </p:txBody>
      </p:sp>
      <p:sp>
        <p:nvSpPr>
          <p:cNvPr id="8" name="Rogner un rectangle avec un coin du même côté 7"/>
          <p:cNvSpPr/>
          <p:nvPr/>
        </p:nvSpPr>
        <p:spPr>
          <a:xfrm>
            <a:off x="1238631" y="4650733"/>
            <a:ext cx="3387363" cy="2009104"/>
          </a:xfrm>
          <a:prstGeom prst="snip2Same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dirty="0" smtClean="0"/>
              <a:t>تستهدف تمضية الوقت والاسترخاء والألفة مع الوسيلة والهروب من المشكلات</a:t>
            </a:r>
            <a:endParaRPr lang="fr-FR" dirty="0"/>
          </a:p>
        </p:txBody>
      </p:sp>
    </p:spTree>
    <p:extLst>
      <p:ext uri="{BB962C8B-B14F-4D97-AF65-F5344CB8AC3E}">
        <p14:creationId xmlns:p14="http://schemas.microsoft.com/office/powerpoint/2010/main" val="3626532405"/>
      </p:ext>
    </p:extLst>
  </p:cSld>
  <p:clrMapOvr>
    <a:masterClrMapping/>
  </p:clrMapOvr>
  <p:transition spd="slow">
    <p:randomBar dir="vert"/>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279257" y="533228"/>
            <a:ext cx="5581977" cy="923330"/>
          </a:xfrm>
          <a:prstGeom prst="rect">
            <a:avLst/>
          </a:prstGeom>
          <a:noFill/>
        </p:spPr>
        <p:txBody>
          <a:bodyPr wrap="none" lIns="91440" tIns="45720" rIns="91440" bIns="45720">
            <a:spAutoFit/>
          </a:bodyPr>
          <a:lstStyle/>
          <a:p>
            <a:pPr algn="ctr"/>
            <a:r>
              <a:rPr lang="ar-DZ" sz="5400" b="1" cap="none" spc="0" dirty="0" smtClean="0">
                <a:ln w="9525">
                  <a:solidFill>
                    <a:schemeClr val="bg1"/>
                  </a:solidFill>
                  <a:prstDash val="solid"/>
                </a:ln>
                <a:solidFill>
                  <a:schemeClr val="accent5"/>
                </a:solidFill>
                <a:effectLst>
                  <a:outerShdw blurRad="12700" dist="38100" dir="2700000" algn="tl" rotWithShape="0">
                    <a:schemeClr val="accent5">
                      <a:lumMod val="60000"/>
                      <a:lumOff val="40000"/>
                    </a:schemeClr>
                  </a:outerShdw>
                </a:effectLst>
              </a:rPr>
              <a:t>أما الحاجات فتنقسم إلى:</a:t>
            </a:r>
            <a:endParaRPr lang="fr-FR" sz="5400" b="1" cap="none" spc="0" dirty="0">
              <a:ln w="9525">
                <a:solidFill>
                  <a:schemeClr val="bg1"/>
                </a:solidFill>
                <a:prstDash val="solid"/>
              </a:ln>
              <a:solidFill>
                <a:schemeClr val="accent5"/>
              </a:solidFill>
              <a:effectLst>
                <a:outerShdw blurRad="12700" dist="38100" dir="2700000" algn="tl" rotWithShape="0">
                  <a:schemeClr val="accent5">
                    <a:lumMod val="60000"/>
                    <a:lumOff val="40000"/>
                  </a:schemeClr>
                </a:outerShdw>
              </a:effectLst>
            </a:endParaRPr>
          </a:p>
        </p:txBody>
      </p:sp>
      <p:sp>
        <p:nvSpPr>
          <p:cNvPr id="4" name="Rogner un rectangle avec un coin du même côté 3"/>
          <p:cNvSpPr/>
          <p:nvPr/>
        </p:nvSpPr>
        <p:spPr>
          <a:xfrm>
            <a:off x="9608714" y="2494207"/>
            <a:ext cx="1996226" cy="2189408"/>
          </a:xfrm>
          <a:prstGeom prst="snip2Same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2400" b="1" dirty="0" smtClean="0">
                <a:latin typeface="Microsoft Sans Serif" panose="020B0604020202020204" pitchFamily="34" charset="0"/>
                <a:ea typeface="Microsoft Sans Serif" panose="020B0604020202020204" pitchFamily="34" charset="0"/>
                <a:cs typeface="Microsoft Sans Serif" panose="020B0604020202020204" pitchFamily="34" charset="0"/>
              </a:rPr>
              <a:t>حاجات معرفية</a:t>
            </a:r>
            <a:endParaRPr lang="fr-FR" sz="2400" b="1" dirty="0">
              <a:latin typeface="Microsoft Sans Serif" panose="020B0604020202020204" pitchFamily="34" charset="0"/>
              <a:ea typeface="Microsoft Sans Serif" panose="020B0604020202020204" pitchFamily="34" charset="0"/>
              <a:cs typeface="Microsoft Sans Serif" panose="020B0604020202020204" pitchFamily="34" charset="0"/>
            </a:endParaRPr>
          </a:p>
        </p:txBody>
      </p:sp>
      <p:sp>
        <p:nvSpPr>
          <p:cNvPr id="6" name="Rogner un rectangle avec un coin du même côté 5"/>
          <p:cNvSpPr/>
          <p:nvPr/>
        </p:nvSpPr>
        <p:spPr>
          <a:xfrm>
            <a:off x="7416084" y="2534991"/>
            <a:ext cx="1996226" cy="2189408"/>
          </a:xfrm>
          <a:prstGeom prst="snip2Same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2400" b="1" dirty="0" smtClean="0">
                <a:latin typeface="Microsoft Sans Serif" panose="020B0604020202020204" pitchFamily="34" charset="0"/>
                <a:ea typeface="Microsoft Sans Serif" panose="020B0604020202020204" pitchFamily="34" charset="0"/>
                <a:cs typeface="Microsoft Sans Serif" panose="020B0604020202020204" pitchFamily="34" charset="0"/>
              </a:rPr>
              <a:t>حاجات عاطفية</a:t>
            </a:r>
            <a:endParaRPr lang="fr-FR" sz="2400" b="1" dirty="0">
              <a:latin typeface="Microsoft Sans Serif" panose="020B0604020202020204" pitchFamily="34" charset="0"/>
              <a:ea typeface="Microsoft Sans Serif" panose="020B0604020202020204" pitchFamily="34" charset="0"/>
              <a:cs typeface="Microsoft Sans Serif" panose="020B0604020202020204" pitchFamily="34" charset="0"/>
            </a:endParaRPr>
          </a:p>
        </p:txBody>
      </p:sp>
      <p:sp>
        <p:nvSpPr>
          <p:cNvPr id="7" name="Rogner un rectangle avec un coin du même côté 6"/>
          <p:cNvSpPr/>
          <p:nvPr/>
        </p:nvSpPr>
        <p:spPr>
          <a:xfrm>
            <a:off x="5223454" y="2534991"/>
            <a:ext cx="1996226" cy="2189408"/>
          </a:xfrm>
          <a:prstGeom prst="snip2Same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2400" b="1" dirty="0" smtClean="0">
                <a:latin typeface="Microsoft Sans Serif" panose="020B0604020202020204" pitchFamily="34" charset="0"/>
                <a:ea typeface="Microsoft Sans Serif" panose="020B0604020202020204" pitchFamily="34" charset="0"/>
                <a:cs typeface="Microsoft Sans Serif" panose="020B0604020202020204" pitchFamily="34" charset="0"/>
              </a:rPr>
              <a:t>حاجات مكملة للشخصية</a:t>
            </a:r>
            <a:endParaRPr lang="fr-FR" sz="2400" b="1" dirty="0">
              <a:latin typeface="Microsoft Sans Serif" panose="020B0604020202020204" pitchFamily="34" charset="0"/>
              <a:ea typeface="Microsoft Sans Serif" panose="020B0604020202020204" pitchFamily="34" charset="0"/>
              <a:cs typeface="Microsoft Sans Serif" panose="020B0604020202020204" pitchFamily="34" charset="0"/>
            </a:endParaRPr>
          </a:p>
        </p:txBody>
      </p:sp>
      <p:sp>
        <p:nvSpPr>
          <p:cNvPr id="8" name="Rogner un rectangle avec un coin du même côté 7"/>
          <p:cNvSpPr/>
          <p:nvPr/>
        </p:nvSpPr>
        <p:spPr>
          <a:xfrm>
            <a:off x="2829058" y="2534991"/>
            <a:ext cx="1996226" cy="2189408"/>
          </a:xfrm>
          <a:prstGeom prst="snip2Same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2400" b="1" dirty="0" smtClean="0">
                <a:latin typeface="Microsoft Sans Serif" panose="020B0604020202020204" pitchFamily="34" charset="0"/>
                <a:ea typeface="Microsoft Sans Serif" panose="020B0604020202020204" pitchFamily="34" charset="0"/>
                <a:cs typeface="Microsoft Sans Serif" panose="020B0604020202020204" pitchFamily="34" charset="0"/>
              </a:rPr>
              <a:t>الحاجات الاجتماعية المكملة</a:t>
            </a:r>
            <a:endParaRPr lang="fr-FR" sz="2400" b="1" dirty="0">
              <a:latin typeface="Microsoft Sans Serif" panose="020B0604020202020204" pitchFamily="34" charset="0"/>
              <a:ea typeface="Microsoft Sans Serif" panose="020B0604020202020204" pitchFamily="34" charset="0"/>
              <a:cs typeface="Microsoft Sans Serif" panose="020B0604020202020204" pitchFamily="34" charset="0"/>
            </a:endParaRPr>
          </a:p>
        </p:txBody>
      </p:sp>
      <p:sp>
        <p:nvSpPr>
          <p:cNvPr id="9" name="Rogner un rectangle avec un coin du même côté 8"/>
          <p:cNvSpPr/>
          <p:nvPr/>
        </p:nvSpPr>
        <p:spPr>
          <a:xfrm>
            <a:off x="455053" y="2509234"/>
            <a:ext cx="1996226" cy="2189408"/>
          </a:xfrm>
          <a:prstGeom prst="snip2Same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2400" b="1" dirty="0" smtClean="0">
                <a:latin typeface="Microsoft Sans Serif" panose="020B0604020202020204" pitchFamily="34" charset="0"/>
                <a:ea typeface="Microsoft Sans Serif" panose="020B0604020202020204" pitchFamily="34" charset="0"/>
                <a:cs typeface="Microsoft Sans Serif" panose="020B0604020202020204" pitchFamily="34" charset="0"/>
              </a:rPr>
              <a:t>الحاجات الخيالية أو </a:t>
            </a:r>
            <a:r>
              <a:rPr lang="ar-DZ" sz="2400" b="1" dirty="0" err="1" smtClean="0">
                <a:latin typeface="Microsoft Sans Serif" panose="020B0604020202020204" pitchFamily="34" charset="0"/>
                <a:ea typeface="Microsoft Sans Serif" panose="020B0604020202020204" pitchFamily="34" charset="0"/>
                <a:cs typeface="Microsoft Sans Serif" panose="020B0604020202020204" pitchFamily="34" charset="0"/>
              </a:rPr>
              <a:t>الهروبية</a:t>
            </a:r>
            <a:endParaRPr lang="fr-FR" sz="2400" b="1" dirty="0">
              <a:latin typeface="Microsoft Sans Serif" panose="020B0604020202020204" pitchFamily="34" charset="0"/>
              <a:ea typeface="Microsoft Sans Serif" panose="020B0604020202020204" pitchFamily="34" charset="0"/>
              <a:cs typeface="Microsoft Sans Serif" panose="020B0604020202020204" pitchFamily="34" charset="0"/>
            </a:endParaRPr>
          </a:p>
        </p:txBody>
      </p:sp>
      <p:sp>
        <p:nvSpPr>
          <p:cNvPr id="10" name="Flèche vers le bas 9"/>
          <p:cNvSpPr/>
          <p:nvPr/>
        </p:nvSpPr>
        <p:spPr>
          <a:xfrm rot="3543921">
            <a:off x="1345437" y="1929873"/>
            <a:ext cx="755559" cy="59242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1" name="Flèche vers le bas 10"/>
          <p:cNvSpPr/>
          <p:nvPr/>
        </p:nvSpPr>
        <p:spPr>
          <a:xfrm>
            <a:off x="8036417" y="1916704"/>
            <a:ext cx="755559" cy="59242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2" name="Flèche vers le bas 11"/>
          <p:cNvSpPr/>
          <p:nvPr/>
        </p:nvSpPr>
        <p:spPr>
          <a:xfrm rot="18898890">
            <a:off x="9919927" y="1916704"/>
            <a:ext cx="755559" cy="59242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3" name="Flèche vers le bas 12"/>
          <p:cNvSpPr/>
          <p:nvPr/>
        </p:nvSpPr>
        <p:spPr>
          <a:xfrm>
            <a:off x="3440556" y="1916704"/>
            <a:ext cx="755559" cy="59242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4" name="Flèche vers le bas 13"/>
          <p:cNvSpPr/>
          <p:nvPr/>
        </p:nvSpPr>
        <p:spPr>
          <a:xfrm>
            <a:off x="5794253" y="1916704"/>
            <a:ext cx="755559" cy="59242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 name="Ellipse 2"/>
          <p:cNvSpPr/>
          <p:nvPr/>
        </p:nvSpPr>
        <p:spPr>
          <a:xfrm>
            <a:off x="9710670" y="5022761"/>
            <a:ext cx="2099257" cy="169357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dirty="0" smtClean="0"/>
              <a:t>تتمثل في حاجات الأفراد للمعرفة والمعلومات وفهم البيئة</a:t>
            </a:r>
            <a:endParaRPr lang="fr-FR" dirty="0"/>
          </a:p>
        </p:txBody>
      </p:sp>
      <p:sp>
        <p:nvSpPr>
          <p:cNvPr id="15" name="Ellipse 14"/>
          <p:cNvSpPr/>
          <p:nvPr/>
        </p:nvSpPr>
        <p:spPr>
          <a:xfrm>
            <a:off x="5168719" y="4956046"/>
            <a:ext cx="2099257" cy="169357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dirty="0" smtClean="0"/>
              <a:t>زيادة الثقة والمصداقية والاستقرار</a:t>
            </a:r>
            <a:endParaRPr lang="fr-FR" dirty="0"/>
          </a:p>
        </p:txBody>
      </p:sp>
      <p:sp>
        <p:nvSpPr>
          <p:cNvPr id="16" name="Ellipse 15"/>
          <p:cNvSpPr/>
          <p:nvPr/>
        </p:nvSpPr>
        <p:spPr>
          <a:xfrm>
            <a:off x="2726027" y="4956046"/>
            <a:ext cx="2099257" cy="169357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dirty="0" smtClean="0"/>
              <a:t>تقوية الاتصال مع الاسرة والأصدقاء والعالم</a:t>
            </a:r>
            <a:endParaRPr lang="fr-FR" dirty="0"/>
          </a:p>
        </p:txBody>
      </p:sp>
      <p:sp>
        <p:nvSpPr>
          <p:cNvPr id="17" name="Ellipse 16"/>
          <p:cNvSpPr/>
          <p:nvPr/>
        </p:nvSpPr>
        <p:spPr>
          <a:xfrm>
            <a:off x="455053" y="5017221"/>
            <a:ext cx="2099257" cy="169357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dirty="0" smtClean="0"/>
              <a:t>تخفيف التوتر والهروب من المشكلات</a:t>
            </a:r>
            <a:endParaRPr lang="fr-FR" dirty="0"/>
          </a:p>
        </p:txBody>
      </p:sp>
      <p:sp>
        <p:nvSpPr>
          <p:cNvPr id="18" name="Ellipse 17"/>
          <p:cNvSpPr/>
          <p:nvPr/>
        </p:nvSpPr>
        <p:spPr>
          <a:xfrm>
            <a:off x="7439694" y="5017221"/>
            <a:ext cx="2099257" cy="169357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dirty="0" smtClean="0"/>
              <a:t>متعلقة بدعم الخبرات العاطفية والجمالية</a:t>
            </a:r>
            <a:endParaRPr lang="fr-FR" dirty="0"/>
          </a:p>
        </p:txBody>
      </p:sp>
    </p:spTree>
    <p:extLst>
      <p:ext uri="{BB962C8B-B14F-4D97-AF65-F5344CB8AC3E}">
        <p14:creationId xmlns:p14="http://schemas.microsoft.com/office/powerpoint/2010/main" val="1109051864"/>
      </p:ext>
    </p:extLst>
  </p:cSld>
  <p:clrMapOvr>
    <a:masterClrMapping/>
  </p:clrMapOvr>
  <p:transition spd="slow">
    <p:randomBar dir="vert"/>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606703" y="172620"/>
            <a:ext cx="8257389" cy="923330"/>
          </a:xfrm>
          <a:prstGeom prst="rect">
            <a:avLst/>
          </a:prstGeom>
          <a:noFill/>
        </p:spPr>
        <p:txBody>
          <a:bodyPr wrap="none" lIns="91440" tIns="45720" rIns="91440" bIns="45720">
            <a:spAutoFit/>
          </a:bodyPr>
          <a:lstStyle/>
          <a:p>
            <a:pPr algn="ctr"/>
            <a:r>
              <a:rPr lang="ar-DZ" sz="5400" b="1" cap="none" spc="0" dirty="0" err="1" smtClean="0">
                <a:ln w="9525">
                  <a:solidFill>
                    <a:schemeClr val="bg1"/>
                  </a:solidFill>
                  <a:prstDash val="solid"/>
                </a:ln>
                <a:solidFill>
                  <a:schemeClr val="accent5"/>
                </a:solidFill>
                <a:effectLst>
                  <a:outerShdw blurRad="12700" dist="38100" dir="2700000" algn="tl" rotWithShape="0">
                    <a:schemeClr val="accent5">
                      <a:lumMod val="60000"/>
                      <a:lumOff val="40000"/>
                    </a:schemeClr>
                  </a:outerShdw>
                </a:effectLst>
              </a:rPr>
              <a:t>واشباعات</a:t>
            </a:r>
            <a:r>
              <a:rPr lang="ar-DZ" sz="5400" b="1" cap="none" spc="0" dirty="0" smtClean="0">
                <a:ln w="9525">
                  <a:solidFill>
                    <a:schemeClr val="bg1"/>
                  </a:solidFill>
                  <a:prstDash val="solid"/>
                </a:ln>
                <a:solidFill>
                  <a:schemeClr val="accent5"/>
                </a:solidFill>
                <a:effectLst>
                  <a:outerShdw blurRad="12700" dist="38100" dir="2700000" algn="tl" rotWithShape="0">
                    <a:schemeClr val="accent5">
                      <a:lumMod val="60000"/>
                      <a:lumOff val="40000"/>
                    </a:schemeClr>
                  </a:outerShdw>
                </a:effectLst>
              </a:rPr>
              <a:t> وسائل الاعلام تنقسم إلى:</a:t>
            </a:r>
            <a:endParaRPr lang="fr-FR" sz="5400" b="1" cap="none" spc="0" dirty="0">
              <a:ln w="9525">
                <a:solidFill>
                  <a:schemeClr val="bg1"/>
                </a:solidFill>
                <a:prstDash val="solid"/>
              </a:ln>
              <a:solidFill>
                <a:schemeClr val="accent5"/>
              </a:solidFill>
              <a:effectLst>
                <a:outerShdw blurRad="12700" dist="38100" dir="2700000" algn="tl" rotWithShape="0">
                  <a:schemeClr val="accent5">
                    <a:lumMod val="60000"/>
                    <a:lumOff val="40000"/>
                  </a:schemeClr>
                </a:outerShdw>
              </a:effectLst>
            </a:endParaRPr>
          </a:p>
        </p:txBody>
      </p:sp>
      <p:sp>
        <p:nvSpPr>
          <p:cNvPr id="3" name="Rectangle 2"/>
          <p:cNvSpPr/>
          <p:nvPr/>
        </p:nvSpPr>
        <p:spPr>
          <a:xfrm>
            <a:off x="6786672" y="1584101"/>
            <a:ext cx="4193777" cy="923330"/>
          </a:xfrm>
          <a:prstGeom prst="rect">
            <a:avLst/>
          </a:prstGeom>
          <a:noFill/>
        </p:spPr>
        <p:txBody>
          <a:bodyPr wrap="none" lIns="91440" tIns="45720" rIns="91440" bIns="45720">
            <a:spAutoFit/>
          </a:bodyPr>
          <a:lstStyle/>
          <a:p>
            <a:pPr algn="ctr"/>
            <a:r>
              <a:rPr lang="ar-DZ" sz="5400" b="1" cap="none" spc="0" dirty="0" err="1" smtClean="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rPr>
              <a:t>اشباعات</a:t>
            </a:r>
            <a:r>
              <a:rPr lang="ar-DZ" sz="5400" b="1" cap="none" spc="0" dirty="0" smtClean="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rPr>
              <a:t> المحتوى</a:t>
            </a:r>
            <a:endParaRPr lang="fr-FR" sz="5400" b="1" cap="none" spc="0" dirty="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endParaRPr>
          </a:p>
        </p:txBody>
      </p:sp>
      <p:sp>
        <p:nvSpPr>
          <p:cNvPr id="4" name="Rectangle 3"/>
          <p:cNvSpPr/>
          <p:nvPr/>
        </p:nvSpPr>
        <p:spPr>
          <a:xfrm>
            <a:off x="275248" y="1584101"/>
            <a:ext cx="5460149" cy="923330"/>
          </a:xfrm>
          <a:prstGeom prst="rect">
            <a:avLst/>
          </a:prstGeom>
          <a:noFill/>
        </p:spPr>
        <p:txBody>
          <a:bodyPr wrap="none" lIns="91440" tIns="45720" rIns="91440" bIns="45720">
            <a:spAutoFit/>
          </a:bodyPr>
          <a:lstStyle/>
          <a:p>
            <a:pPr algn="ctr"/>
            <a:r>
              <a:rPr lang="ar-DZ" sz="5400" b="1" cap="none" spc="0" dirty="0" err="1" smtClean="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rPr>
              <a:t>اشباعات</a:t>
            </a:r>
            <a:r>
              <a:rPr lang="ar-DZ" sz="5400" b="1" cap="none" spc="0" dirty="0" smtClean="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rPr>
              <a:t> عملية الاتصال</a:t>
            </a:r>
            <a:endParaRPr lang="fr-FR" sz="5400" b="1" cap="none" spc="0" dirty="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endParaRPr>
          </a:p>
        </p:txBody>
      </p:sp>
      <p:sp>
        <p:nvSpPr>
          <p:cNvPr id="7" name="Flèche vers le bas 6"/>
          <p:cNvSpPr/>
          <p:nvPr/>
        </p:nvSpPr>
        <p:spPr>
          <a:xfrm>
            <a:off x="2691685" y="1095950"/>
            <a:ext cx="811369" cy="759725"/>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8" name="Flèche vers le bas 7"/>
          <p:cNvSpPr/>
          <p:nvPr/>
        </p:nvSpPr>
        <p:spPr>
          <a:xfrm>
            <a:off x="8477877" y="1003308"/>
            <a:ext cx="811369" cy="852367"/>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9" name="Arrondir un rectangle avec un coin du même côté 8"/>
          <p:cNvSpPr/>
          <p:nvPr/>
        </p:nvSpPr>
        <p:spPr>
          <a:xfrm>
            <a:off x="10159058" y="2405726"/>
            <a:ext cx="1918952" cy="1686754"/>
          </a:xfrm>
          <a:prstGeom prst="round2Same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0" name="Arrondir un rectangle avec un coin du même côté 9"/>
          <p:cNvSpPr/>
          <p:nvPr/>
        </p:nvSpPr>
        <p:spPr>
          <a:xfrm>
            <a:off x="7106381" y="2507431"/>
            <a:ext cx="1918952" cy="1585049"/>
          </a:xfrm>
          <a:prstGeom prst="round2Same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1" name="Arrondir un rectangle avec un coin du même côté 10"/>
          <p:cNvSpPr/>
          <p:nvPr/>
        </p:nvSpPr>
        <p:spPr>
          <a:xfrm>
            <a:off x="3810335" y="2561046"/>
            <a:ext cx="1918952" cy="1531434"/>
          </a:xfrm>
          <a:prstGeom prst="round2Same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2" name="Arrondir un rectangle avec un coin du même côté 11"/>
          <p:cNvSpPr/>
          <p:nvPr/>
        </p:nvSpPr>
        <p:spPr>
          <a:xfrm>
            <a:off x="458409" y="2516260"/>
            <a:ext cx="1918952" cy="1576220"/>
          </a:xfrm>
          <a:prstGeom prst="round2Same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3" name="Rectangle 12"/>
          <p:cNvSpPr/>
          <p:nvPr/>
        </p:nvSpPr>
        <p:spPr>
          <a:xfrm>
            <a:off x="10396317" y="2686134"/>
            <a:ext cx="1539204" cy="1200329"/>
          </a:xfrm>
          <a:prstGeom prst="rect">
            <a:avLst/>
          </a:prstGeom>
          <a:noFill/>
        </p:spPr>
        <p:txBody>
          <a:bodyPr wrap="none" lIns="91440" tIns="45720" rIns="91440" bIns="45720">
            <a:spAutoFit/>
          </a:bodyPr>
          <a:lstStyle/>
          <a:p>
            <a:pPr algn="ctr"/>
            <a:r>
              <a:rPr lang="ar-DZ" sz="3600" b="1" dirty="0" err="1" smtClean="0">
                <a:ln w="9525">
                  <a:solidFill>
                    <a:schemeClr val="bg1"/>
                  </a:solidFill>
                  <a:prstDash val="solid"/>
                </a:ln>
                <a:solidFill>
                  <a:schemeClr val="accent5"/>
                </a:solidFill>
                <a:effectLst>
                  <a:outerShdw blurRad="12700" dist="38100" dir="2700000" algn="tl" rotWithShape="0">
                    <a:schemeClr val="accent5">
                      <a:lumMod val="60000"/>
                      <a:lumOff val="40000"/>
                    </a:schemeClr>
                  </a:outerShdw>
                </a:effectLst>
              </a:rPr>
              <a:t>اشباعات</a:t>
            </a:r>
            <a:endParaRPr lang="ar-DZ" sz="3600" b="1" dirty="0" smtClean="0">
              <a:ln w="9525">
                <a:solidFill>
                  <a:schemeClr val="bg1"/>
                </a:solidFill>
                <a:prstDash val="solid"/>
              </a:ln>
              <a:solidFill>
                <a:schemeClr val="accent5"/>
              </a:solidFill>
              <a:effectLst>
                <a:outerShdw blurRad="12700" dist="38100" dir="2700000" algn="tl" rotWithShape="0">
                  <a:schemeClr val="accent5">
                    <a:lumMod val="60000"/>
                    <a:lumOff val="40000"/>
                  </a:schemeClr>
                </a:outerShdw>
              </a:effectLst>
            </a:endParaRPr>
          </a:p>
          <a:p>
            <a:pPr algn="ctr"/>
            <a:r>
              <a:rPr lang="ar-DZ" sz="3600" b="1" dirty="0" smtClean="0">
                <a:ln w="9525">
                  <a:solidFill>
                    <a:schemeClr val="bg1"/>
                  </a:solidFill>
                  <a:prstDash val="solid"/>
                </a:ln>
                <a:solidFill>
                  <a:schemeClr val="accent5"/>
                </a:solidFill>
                <a:effectLst>
                  <a:outerShdw blurRad="12700" dist="38100" dir="2700000" algn="tl" rotWithShape="0">
                    <a:schemeClr val="accent5">
                      <a:lumMod val="60000"/>
                      <a:lumOff val="40000"/>
                    </a:schemeClr>
                  </a:outerShdw>
                </a:effectLst>
              </a:rPr>
              <a:t> توجيهية</a:t>
            </a:r>
            <a:endParaRPr lang="fr-FR" sz="3600" b="1" dirty="0">
              <a:ln w="9525">
                <a:solidFill>
                  <a:schemeClr val="bg1"/>
                </a:solidFill>
                <a:prstDash val="solid"/>
              </a:ln>
              <a:solidFill>
                <a:schemeClr val="accent5"/>
              </a:solidFill>
              <a:effectLst>
                <a:outerShdw blurRad="12700" dist="38100" dir="2700000" algn="tl" rotWithShape="0">
                  <a:schemeClr val="accent5">
                    <a:lumMod val="60000"/>
                    <a:lumOff val="40000"/>
                  </a:schemeClr>
                </a:outerShdw>
              </a:effectLst>
            </a:endParaRPr>
          </a:p>
        </p:txBody>
      </p:sp>
      <p:sp>
        <p:nvSpPr>
          <p:cNvPr id="14" name="Rectangle 13"/>
          <p:cNvSpPr/>
          <p:nvPr/>
        </p:nvSpPr>
        <p:spPr>
          <a:xfrm>
            <a:off x="7215222" y="2769041"/>
            <a:ext cx="1810111" cy="1323439"/>
          </a:xfrm>
          <a:prstGeom prst="rect">
            <a:avLst/>
          </a:prstGeom>
          <a:noFill/>
        </p:spPr>
        <p:txBody>
          <a:bodyPr wrap="none" lIns="91440" tIns="45720" rIns="91440" bIns="45720">
            <a:spAutoFit/>
          </a:bodyPr>
          <a:lstStyle/>
          <a:p>
            <a:pPr algn="ctr"/>
            <a:r>
              <a:rPr lang="ar-DZ" sz="4000" b="1" cap="none" spc="0" dirty="0" err="1" smtClean="0">
                <a:ln w="9525">
                  <a:solidFill>
                    <a:schemeClr val="bg1"/>
                  </a:solidFill>
                  <a:prstDash val="solid"/>
                </a:ln>
                <a:solidFill>
                  <a:schemeClr val="accent5"/>
                </a:solidFill>
                <a:effectLst>
                  <a:outerShdw blurRad="12700" dist="38100" dir="2700000" algn="tl" rotWithShape="0">
                    <a:schemeClr val="accent5">
                      <a:lumMod val="60000"/>
                      <a:lumOff val="40000"/>
                    </a:schemeClr>
                  </a:outerShdw>
                </a:effectLst>
              </a:rPr>
              <a:t>اشباعات</a:t>
            </a:r>
            <a:endParaRPr lang="ar-DZ" sz="4000" b="1" cap="none" spc="0" dirty="0" smtClean="0">
              <a:ln w="9525">
                <a:solidFill>
                  <a:schemeClr val="bg1"/>
                </a:solidFill>
                <a:prstDash val="solid"/>
              </a:ln>
              <a:solidFill>
                <a:schemeClr val="accent5"/>
              </a:solidFill>
              <a:effectLst>
                <a:outerShdw blurRad="12700" dist="38100" dir="2700000" algn="tl" rotWithShape="0">
                  <a:schemeClr val="accent5">
                    <a:lumMod val="60000"/>
                    <a:lumOff val="40000"/>
                  </a:schemeClr>
                </a:outerShdw>
              </a:effectLst>
            </a:endParaRPr>
          </a:p>
          <a:p>
            <a:pPr algn="ctr"/>
            <a:r>
              <a:rPr lang="ar-DZ" sz="4000" b="1" cap="none" spc="0" dirty="0" smtClean="0">
                <a:ln w="9525">
                  <a:solidFill>
                    <a:schemeClr val="bg1"/>
                  </a:solidFill>
                  <a:prstDash val="solid"/>
                </a:ln>
                <a:solidFill>
                  <a:schemeClr val="accent5"/>
                </a:solidFill>
                <a:effectLst>
                  <a:outerShdw blurRad="12700" dist="38100" dir="2700000" algn="tl" rotWithShape="0">
                    <a:schemeClr val="accent5">
                      <a:lumMod val="60000"/>
                      <a:lumOff val="40000"/>
                    </a:schemeClr>
                  </a:outerShdw>
                </a:effectLst>
              </a:rPr>
              <a:t> اجتماعية</a:t>
            </a:r>
            <a:endParaRPr lang="fr-FR" sz="4000" b="1" cap="none" spc="0" dirty="0">
              <a:ln w="9525">
                <a:solidFill>
                  <a:schemeClr val="bg1"/>
                </a:solidFill>
                <a:prstDash val="solid"/>
              </a:ln>
              <a:solidFill>
                <a:schemeClr val="accent5"/>
              </a:solidFill>
              <a:effectLst>
                <a:outerShdw blurRad="12700" dist="38100" dir="2700000" algn="tl" rotWithShape="0">
                  <a:schemeClr val="accent5">
                    <a:lumMod val="60000"/>
                    <a:lumOff val="40000"/>
                  </a:schemeClr>
                </a:outerShdw>
              </a:effectLst>
            </a:endParaRPr>
          </a:p>
        </p:txBody>
      </p:sp>
      <p:sp>
        <p:nvSpPr>
          <p:cNvPr id="15" name="Rectangle 14"/>
          <p:cNvSpPr/>
          <p:nvPr/>
        </p:nvSpPr>
        <p:spPr>
          <a:xfrm>
            <a:off x="4182767" y="2661278"/>
            <a:ext cx="1391728" cy="1569660"/>
          </a:xfrm>
          <a:prstGeom prst="rect">
            <a:avLst/>
          </a:prstGeom>
          <a:noFill/>
        </p:spPr>
        <p:txBody>
          <a:bodyPr wrap="none" lIns="91440" tIns="45720" rIns="91440" bIns="45720">
            <a:spAutoFit/>
          </a:bodyPr>
          <a:lstStyle/>
          <a:p>
            <a:pPr algn="ctr"/>
            <a:r>
              <a:rPr lang="ar-DZ" sz="3200" b="1" cap="none" spc="0" dirty="0" err="1" smtClean="0">
                <a:ln w="9525">
                  <a:solidFill>
                    <a:schemeClr val="bg1"/>
                  </a:solidFill>
                  <a:prstDash val="solid"/>
                </a:ln>
                <a:solidFill>
                  <a:schemeClr val="accent5"/>
                </a:solidFill>
                <a:effectLst>
                  <a:outerShdw blurRad="12700" dist="38100" dir="2700000" algn="tl" rotWithShape="0">
                    <a:schemeClr val="accent5">
                      <a:lumMod val="60000"/>
                      <a:lumOff val="40000"/>
                    </a:schemeClr>
                  </a:outerShdw>
                </a:effectLst>
              </a:rPr>
              <a:t>اشباعات</a:t>
            </a:r>
            <a:endParaRPr lang="ar-DZ" sz="3200" b="1" cap="none" spc="0" dirty="0" smtClean="0">
              <a:ln w="9525">
                <a:solidFill>
                  <a:schemeClr val="bg1"/>
                </a:solidFill>
                <a:prstDash val="solid"/>
              </a:ln>
              <a:solidFill>
                <a:schemeClr val="accent5"/>
              </a:solidFill>
              <a:effectLst>
                <a:outerShdw blurRad="12700" dist="38100" dir="2700000" algn="tl" rotWithShape="0">
                  <a:schemeClr val="accent5">
                    <a:lumMod val="60000"/>
                    <a:lumOff val="40000"/>
                  </a:schemeClr>
                </a:outerShdw>
              </a:effectLst>
            </a:endParaRPr>
          </a:p>
          <a:p>
            <a:pPr algn="ctr"/>
            <a:r>
              <a:rPr lang="ar-DZ" sz="3200" b="1" cap="none" spc="0" dirty="0" smtClean="0">
                <a:ln w="9525">
                  <a:solidFill>
                    <a:schemeClr val="bg1"/>
                  </a:solidFill>
                  <a:prstDash val="solid"/>
                </a:ln>
                <a:solidFill>
                  <a:schemeClr val="accent5"/>
                </a:solidFill>
                <a:effectLst>
                  <a:outerShdw blurRad="12700" dist="38100" dir="2700000" algn="tl" rotWithShape="0">
                    <a:schemeClr val="accent5">
                      <a:lumMod val="60000"/>
                      <a:lumOff val="40000"/>
                    </a:schemeClr>
                  </a:outerShdw>
                </a:effectLst>
              </a:rPr>
              <a:t> شبه</a:t>
            </a:r>
          </a:p>
          <a:p>
            <a:pPr algn="ctr"/>
            <a:r>
              <a:rPr lang="ar-DZ" sz="3200" b="1" cap="none" spc="0" dirty="0" smtClean="0">
                <a:ln w="9525">
                  <a:solidFill>
                    <a:schemeClr val="bg1"/>
                  </a:solidFill>
                  <a:prstDash val="solid"/>
                </a:ln>
                <a:solidFill>
                  <a:schemeClr val="accent5"/>
                </a:solidFill>
                <a:effectLst>
                  <a:outerShdw blurRad="12700" dist="38100" dir="2700000" algn="tl" rotWithShape="0">
                    <a:schemeClr val="accent5">
                      <a:lumMod val="60000"/>
                      <a:lumOff val="40000"/>
                    </a:schemeClr>
                  </a:outerShdw>
                </a:effectLst>
              </a:rPr>
              <a:t> توجيهية</a:t>
            </a:r>
            <a:endParaRPr lang="fr-FR" sz="3200" b="1" cap="none" spc="0" dirty="0">
              <a:ln w="9525">
                <a:solidFill>
                  <a:schemeClr val="bg1"/>
                </a:solidFill>
                <a:prstDash val="solid"/>
              </a:ln>
              <a:solidFill>
                <a:schemeClr val="accent5"/>
              </a:solidFill>
              <a:effectLst>
                <a:outerShdw blurRad="12700" dist="38100" dir="2700000" algn="tl" rotWithShape="0">
                  <a:schemeClr val="accent5">
                    <a:lumMod val="60000"/>
                    <a:lumOff val="40000"/>
                  </a:schemeClr>
                </a:outerShdw>
              </a:effectLst>
            </a:endParaRPr>
          </a:p>
        </p:txBody>
      </p:sp>
      <p:sp>
        <p:nvSpPr>
          <p:cNvPr id="16" name="Rectangle 15"/>
          <p:cNvSpPr/>
          <p:nvPr/>
        </p:nvSpPr>
        <p:spPr>
          <a:xfrm>
            <a:off x="701984" y="2594487"/>
            <a:ext cx="1431802" cy="1569660"/>
          </a:xfrm>
          <a:prstGeom prst="rect">
            <a:avLst/>
          </a:prstGeom>
          <a:noFill/>
        </p:spPr>
        <p:txBody>
          <a:bodyPr wrap="none" lIns="91440" tIns="45720" rIns="91440" bIns="45720">
            <a:spAutoFit/>
          </a:bodyPr>
          <a:lstStyle/>
          <a:p>
            <a:pPr algn="ctr"/>
            <a:r>
              <a:rPr lang="ar-DZ" sz="3200" b="1" cap="none" spc="0" dirty="0" err="1" smtClean="0">
                <a:ln w="9525">
                  <a:solidFill>
                    <a:schemeClr val="bg1"/>
                  </a:solidFill>
                  <a:prstDash val="solid"/>
                </a:ln>
                <a:solidFill>
                  <a:schemeClr val="accent5"/>
                </a:solidFill>
                <a:effectLst>
                  <a:outerShdw blurRad="12700" dist="38100" dir="2700000" algn="tl" rotWithShape="0">
                    <a:schemeClr val="accent5">
                      <a:lumMod val="60000"/>
                      <a:lumOff val="40000"/>
                    </a:schemeClr>
                  </a:outerShdw>
                </a:effectLst>
              </a:rPr>
              <a:t>اشباعات</a:t>
            </a:r>
            <a:r>
              <a:rPr lang="ar-DZ" sz="3200" b="1" cap="none" spc="0" dirty="0" smtClean="0">
                <a:ln w="9525">
                  <a:solidFill>
                    <a:schemeClr val="bg1"/>
                  </a:solidFill>
                  <a:prstDash val="solid"/>
                </a:ln>
                <a:solidFill>
                  <a:schemeClr val="accent5"/>
                </a:solidFill>
                <a:effectLst>
                  <a:outerShdw blurRad="12700" dist="38100" dir="2700000" algn="tl" rotWithShape="0">
                    <a:schemeClr val="accent5">
                      <a:lumMod val="60000"/>
                      <a:lumOff val="40000"/>
                    </a:schemeClr>
                  </a:outerShdw>
                </a:effectLst>
              </a:rPr>
              <a:t> </a:t>
            </a:r>
          </a:p>
          <a:p>
            <a:pPr algn="ctr"/>
            <a:r>
              <a:rPr lang="ar-DZ" sz="3200" b="1" dirty="0" smtClean="0">
                <a:ln w="9525">
                  <a:solidFill>
                    <a:schemeClr val="bg1"/>
                  </a:solidFill>
                  <a:prstDash val="solid"/>
                </a:ln>
                <a:solidFill>
                  <a:schemeClr val="accent5"/>
                </a:solidFill>
                <a:effectLst>
                  <a:outerShdw blurRad="12700" dist="38100" dir="2700000" algn="tl" rotWithShape="0">
                    <a:schemeClr val="accent5">
                      <a:lumMod val="60000"/>
                      <a:lumOff val="40000"/>
                    </a:schemeClr>
                  </a:outerShdw>
                </a:effectLst>
              </a:rPr>
              <a:t>شبه</a:t>
            </a:r>
          </a:p>
          <a:p>
            <a:pPr algn="ctr"/>
            <a:r>
              <a:rPr lang="ar-DZ" sz="3200" b="1" cap="none" spc="0" dirty="0" smtClean="0">
                <a:ln w="9525">
                  <a:solidFill>
                    <a:schemeClr val="bg1"/>
                  </a:solidFill>
                  <a:prstDash val="solid"/>
                </a:ln>
                <a:solidFill>
                  <a:schemeClr val="accent5"/>
                </a:solidFill>
                <a:effectLst>
                  <a:outerShdw blurRad="12700" dist="38100" dir="2700000" algn="tl" rotWithShape="0">
                    <a:schemeClr val="accent5">
                      <a:lumMod val="60000"/>
                      <a:lumOff val="40000"/>
                    </a:schemeClr>
                  </a:outerShdw>
                </a:effectLst>
              </a:rPr>
              <a:t>اجتماعية</a:t>
            </a:r>
            <a:endParaRPr lang="fr-FR" sz="3200" b="1" cap="none" spc="0" dirty="0">
              <a:ln w="9525">
                <a:solidFill>
                  <a:schemeClr val="bg1"/>
                </a:solidFill>
                <a:prstDash val="solid"/>
              </a:ln>
              <a:solidFill>
                <a:schemeClr val="accent5"/>
              </a:solidFill>
              <a:effectLst>
                <a:outerShdw blurRad="12700" dist="38100" dir="2700000" algn="tl" rotWithShape="0">
                  <a:schemeClr val="accent5">
                    <a:lumMod val="60000"/>
                    <a:lumOff val="40000"/>
                  </a:schemeClr>
                </a:outerShdw>
              </a:effectLst>
            </a:endParaRPr>
          </a:p>
        </p:txBody>
      </p:sp>
      <p:sp>
        <p:nvSpPr>
          <p:cNvPr id="6" name="Rogner un rectangle avec un coin du même côté 5"/>
          <p:cNvSpPr/>
          <p:nvPr/>
        </p:nvSpPr>
        <p:spPr>
          <a:xfrm>
            <a:off x="9760614" y="4341506"/>
            <a:ext cx="2261865" cy="2324126"/>
          </a:xfrm>
          <a:prstGeom prst="snip2Same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ar-DZ" sz="2800" dirty="0" smtClean="0">
                <a:latin typeface="Microsoft Sans Serif" panose="020B0604020202020204" pitchFamily="34" charset="0"/>
                <a:ea typeface="Microsoft Sans Serif" panose="020B0604020202020204" pitchFamily="34" charset="0"/>
                <a:cs typeface="Microsoft Sans Serif" panose="020B0604020202020204" pitchFamily="34" charset="0"/>
              </a:rPr>
              <a:t>الحصول على المعلومات وتأكيد الذات ومراقبة البيئة</a:t>
            </a:r>
            <a:endParaRPr lang="fr-FR" sz="2800" dirty="0">
              <a:latin typeface="Microsoft Sans Serif" panose="020B0604020202020204" pitchFamily="34" charset="0"/>
              <a:ea typeface="Microsoft Sans Serif" panose="020B0604020202020204" pitchFamily="34" charset="0"/>
              <a:cs typeface="Microsoft Sans Serif" panose="020B0604020202020204" pitchFamily="34" charset="0"/>
            </a:endParaRPr>
          </a:p>
        </p:txBody>
      </p:sp>
      <p:sp>
        <p:nvSpPr>
          <p:cNvPr id="17" name="Rogner un rectangle avec un coin du même côté 16"/>
          <p:cNvSpPr/>
          <p:nvPr/>
        </p:nvSpPr>
        <p:spPr>
          <a:xfrm>
            <a:off x="6989344" y="4378816"/>
            <a:ext cx="2261865" cy="2324126"/>
          </a:xfrm>
          <a:prstGeom prst="snip2Same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2000" dirty="0" smtClean="0">
                <a:latin typeface="Microsoft Sans Serif" panose="020B0604020202020204" pitchFamily="34" charset="0"/>
                <a:ea typeface="Microsoft Sans Serif" panose="020B0604020202020204" pitchFamily="34" charset="0"/>
                <a:cs typeface="Microsoft Sans Serif" panose="020B0604020202020204" pitchFamily="34" charset="0"/>
              </a:rPr>
              <a:t>تتحقق من خلال الاتصال مع الأهل والأصدقاء مثل إيجاد مواضيع للحديث والقدرة على فهم الواقع</a:t>
            </a:r>
            <a:endParaRPr lang="fr-FR" sz="2000" dirty="0">
              <a:latin typeface="Microsoft Sans Serif" panose="020B0604020202020204" pitchFamily="34" charset="0"/>
              <a:ea typeface="Microsoft Sans Serif" panose="020B0604020202020204" pitchFamily="34" charset="0"/>
              <a:cs typeface="Microsoft Sans Serif" panose="020B0604020202020204" pitchFamily="34" charset="0"/>
            </a:endParaRPr>
          </a:p>
        </p:txBody>
      </p:sp>
      <p:sp>
        <p:nvSpPr>
          <p:cNvPr id="18" name="Rogner un rectangle avec un coin du même côté 17"/>
          <p:cNvSpPr/>
          <p:nvPr/>
        </p:nvSpPr>
        <p:spPr>
          <a:xfrm>
            <a:off x="3747698" y="4372888"/>
            <a:ext cx="2261865" cy="2324126"/>
          </a:xfrm>
          <a:prstGeom prst="snip2Same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2000" dirty="0" smtClean="0">
                <a:latin typeface="Microsoft Sans Serif" panose="020B0604020202020204" pitchFamily="34" charset="0"/>
                <a:ea typeface="Microsoft Sans Serif" panose="020B0604020202020204" pitchFamily="34" charset="0"/>
                <a:cs typeface="Microsoft Sans Serif" panose="020B0604020202020204" pitchFamily="34" charset="0"/>
              </a:rPr>
              <a:t>وتتحقق من خلال تخفيف الإحساس بالتوتر والدفاع عن الذات وتنعكس في برامج التسلية والترفيه والاثارة</a:t>
            </a:r>
            <a:endParaRPr lang="fr-FR" sz="2000" dirty="0">
              <a:latin typeface="Microsoft Sans Serif" panose="020B0604020202020204" pitchFamily="34" charset="0"/>
              <a:ea typeface="Microsoft Sans Serif" panose="020B0604020202020204" pitchFamily="34" charset="0"/>
              <a:cs typeface="Microsoft Sans Serif" panose="020B0604020202020204" pitchFamily="34" charset="0"/>
            </a:endParaRPr>
          </a:p>
        </p:txBody>
      </p:sp>
      <p:sp>
        <p:nvSpPr>
          <p:cNvPr id="19" name="Rogner un rectangle avec un coin du même côté 18"/>
          <p:cNvSpPr/>
          <p:nvPr/>
        </p:nvSpPr>
        <p:spPr>
          <a:xfrm>
            <a:off x="207976" y="4372888"/>
            <a:ext cx="2261865" cy="2324126"/>
          </a:xfrm>
          <a:prstGeom prst="snip2Same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dirty="0" smtClean="0"/>
              <a:t>تتحقق من خلال التوحد مع شخصيات وسائل الاعلام، وتزداد هذه </a:t>
            </a:r>
            <a:r>
              <a:rPr lang="ar-DZ" dirty="0" err="1" smtClean="0"/>
              <a:t>الاشباعات</a:t>
            </a:r>
            <a:r>
              <a:rPr lang="ar-DZ" dirty="0" smtClean="0"/>
              <a:t> مع ضعف علاقات الفرد الاجتماعية</a:t>
            </a:r>
            <a:endParaRPr lang="fr-FR" dirty="0"/>
          </a:p>
        </p:txBody>
      </p:sp>
    </p:spTree>
    <p:extLst>
      <p:ext uri="{BB962C8B-B14F-4D97-AF65-F5344CB8AC3E}">
        <p14:creationId xmlns:p14="http://schemas.microsoft.com/office/powerpoint/2010/main" val="1422020690"/>
      </p:ext>
    </p:extLst>
  </p:cSld>
  <p:clrMapOvr>
    <a:masterClrMapping/>
  </p:clrMapOvr>
  <p:transition spd="slow">
    <p:randomBar dir="vert"/>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559779" y="121105"/>
            <a:ext cx="6016391" cy="1754326"/>
          </a:xfrm>
          <a:prstGeom prst="rect">
            <a:avLst/>
          </a:prstGeom>
          <a:noFill/>
        </p:spPr>
        <p:txBody>
          <a:bodyPr wrap="none" lIns="91440" tIns="45720" rIns="91440" bIns="45720">
            <a:spAutoFit/>
          </a:bodyPr>
          <a:lstStyle/>
          <a:p>
            <a:pPr algn="ctr"/>
            <a:r>
              <a:rPr lang="ar-DZ" sz="5400" b="1" cap="none" spc="0" dirty="0" smtClean="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rPr>
              <a:t>الانتقادات الموجهة لنظرية</a:t>
            </a:r>
          </a:p>
          <a:p>
            <a:pPr algn="ctr"/>
            <a:r>
              <a:rPr lang="ar-DZ" sz="5400" b="1" cap="none" spc="0" dirty="0" smtClean="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rPr>
              <a:t> الاستخدامات </a:t>
            </a:r>
            <a:r>
              <a:rPr lang="ar-DZ" sz="5400" b="1" cap="none" spc="0" dirty="0" err="1" smtClean="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rPr>
              <a:t>والاشباعات</a:t>
            </a:r>
            <a:endParaRPr lang="fr-FR" sz="5400" b="1" cap="none" spc="0" dirty="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endParaRPr>
          </a:p>
        </p:txBody>
      </p:sp>
      <p:sp>
        <p:nvSpPr>
          <p:cNvPr id="3" name="ZoneTexte 2"/>
          <p:cNvSpPr txBox="1"/>
          <p:nvPr/>
        </p:nvSpPr>
        <p:spPr>
          <a:xfrm>
            <a:off x="528035" y="2537138"/>
            <a:ext cx="10998558" cy="3785652"/>
          </a:xfrm>
          <a:prstGeom prst="rect">
            <a:avLst/>
          </a:prstGeom>
          <a:noFill/>
        </p:spPr>
        <p:txBody>
          <a:bodyPr wrap="square" rtlCol="0">
            <a:spAutoFit/>
          </a:bodyPr>
          <a:lstStyle/>
          <a:p>
            <a:pPr marL="457200" indent="-457200" algn="r" rtl="1">
              <a:lnSpc>
                <a:spcPct val="150000"/>
              </a:lnSpc>
              <a:buFont typeface="Wingdings" panose="05000000000000000000" pitchFamily="2" charset="2"/>
              <a:buChar char="q"/>
            </a:pPr>
            <a:r>
              <a:rPr lang="ar-DZ" sz="3200" dirty="0" smtClean="0">
                <a:latin typeface="Microsoft Sans Serif" panose="020B0604020202020204" pitchFamily="34" charset="0"/>
                <a:ea typeface="Microsoft Sans Serif" panose="020B0604020202020204" pitchFamily="34" charset="0"/>
                <a:cs typeface="Microsoft Sans Serif" panose="020B0604020202020204" pitchFamily="34" charset="0"/>
              </a:rPr>
              <a:t>الادعاء بأن الجمهور يتعامل مع وسائل الاعلام بكل حرية مبالغ فيه</a:t>
            </a:r>
          </a:p>
          <a:p>
            <a:pPr marL="457200" indent="-457200" algn="r" rtl="1">
              <a:lnSpc>
                <a:spcPct val="150000"/>
              </a:lnSpc>
              <a:buFont typeface="Wingdings" panose="05000000000000000000" pitchFamily="2" charset="2"/>
              <a:buChar char="q"/>
            </a:pPr>
            <a:r>
              <a:rPr lang="ar-DZ" sz="3200" dirty="0" smtClean="0">
                <a:latin typeface="Microsoft Sans Serif" panose="020B0604020202020204" pitchFamily="34" charset="0"/>
                <a:ea typeface="Microsoft Sans Serif" panose="020B0604020202020204" pitchFamily="34" charset="0"/>
                <a:cs typeface="Microsoft Sans Serif" panose="020B0604020202020204" pitchFamily="34" charset="0"/>
              </a:rPr>
              <a:t>الخلاف حول تحديد المصطلحات والمفاهيم مثل الحاجة والاستخدام والاشباع.</a:t>
            </a:r>
          </a:p>
          <a:p>
            <a:pPr marL="457200" indent="-457200" algn="r" rtl="1">
              <a:lnSpc>
                <a:spcPct val="150000"/>
              </a:lnSpc>
              <a:buFont typeface="Wingdings" panose="05000000000000000000" pitchFamily="2" charset="2"/>
              <a:buChar char="q"/>
            </a:pPr>
            <a:r>
              <a:rPr lang="ar-DZ" sz="3200" dirty="0" smtClean="0">
                <a:latin typeface="Microsoft Sans Serif" panose="020B0604020202020204" pitchFamily="34" charset="0"/>
                <a:ea typeface="Microsoft Sans Serif" panose="020B0604020202020204" pitchFamily="34" charset="0"/>
                <a:cs typeface="Microsoft Sans Serif" panose="020B0604020202020204" pitchFamily="34" charset="0"/>
              </a:rPr>
              <a:t>الخلاف حول كيفية قياس واستخدام المتلقي للوسيلة الإعلامية والاتصالية وحتى زمن ذلك القياس.</a:t>
            </a:r>
          </a:p>
          <a:p>
            <a:pPr marL="457200" indent="-457200" algn="r" rtl="1">
              <a:lnSpc>
                <a:spcPct val="150000"/>
              </a:lnSpc>
              <a:buFont typeface="Wingdings" panose="05000000000000000000" pitchFamily="2" charset="2"/>
              <a:buChar char="q"/>
            </a:pPr>
            <a:endParaRPr lang="fr-FR" sz="3200" dirty="0">
              <a:latin typeface="Microsoft Sans Serif" panose="020B0604020202020204" pitchFamily="34" charset="0"/>
              <a:ea typeface="Microsoft Sans Serif" panose="020B0604020202020204" pitchFamily="34" charset="0"/>
              <a:cs typeface="Microsoft Sans Serif" panose="020B0604020202020204" pitchFamily="34" charset="0"/>
            </a:endParaRPr>
          </a:p>
        </p:txBody>
      </p:sp>
    </p:spTree>
    <p:extLst>
      <p:ext uri="{BB962C8B-B14F-4D97-AF65-F5344CB8AC3E}">
        <p14:creationId xmlns:p14="http://schemas.microsoft.com/office/powerpoint/2010/main" val="581587109"/>
      </p:ext>
    </p:extLst>
  </p:cSld>
  <p:clrMapOvr>
    <a:masterClrMapping/>
  </p:clrMapOvr>
  <p:transition spd="slow">
    <p:randomBar dir="vert"/>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193183" y="1700012"/>
            <a:ext cx="11861442" cy="5262979"/>
          </a:xfrm>
          <a:prstGeom prst="rect">
            <a:avLst/>
          </a:prstGeom>
          <a:noFill/>
        </p:spPr>
        <p:txBody>
          <a:bodyPr wrap="square" rtlCol="0">
            <a:spAutoFit/>
          </a:bodyPr>
          <a:lstStyle/>
          <a:p>
            <a:pPr algn="r" rtl="1">
              <a:lnSpc>
                <a:spcPct val="150000"/>
              </a:lnSpc>
            </a:pPr>
            <a:r>
              <a:rPr lang="ar-DZ" sz="3200" dirty="0" smtClean="0">
                <a:latin typeface="Microsoft Sans Serif" panose="020B0604020202020204" pitchFamily="34" charset="0"/>
                <a:ea typeface="Microsoft Sans Serif" panose="020B0604020202020204" pitchFamily="34" charset="0"/>
                <a:cs typeface="Microsoft Sans Serif" panose="020B0604020202020204" pitchFamily="34" charset="0"/>
              </a:rPr>
              <a:t>تقوم نظرية الاستخدامات </a:t>
            </a:r>
            <a:r>
              <a:rPr lang="ar-DZ" sz="3200" dirty="0" err="1" smtClean="0">
                <a:latin typeface="Microsoft Sans Serif" panose="020B0604020202020204" pitchFamily="34" charset="0"/>
                <a:ea typeface="Microsoft Sans Serif" panose="020B0604020202020204" pitchFamily="34" charset="0"/>
                <a:cs typeface="Microsoft Sans Serif" panose="020B0604020202020204" pitchFamily="34" charset="0"/>
              </a:rPr>
              <a:t>والاشباعات</a:t>
            </a:r>
            <a:r>
              <a:rPr lang="ar-DZ" sz="3200" dirty="0" smtClean="0">
                <a:latin typeface="Microsoft Sans Serif" panose="020B0604020202020204" pitchFamily="34" charset="0"/>
                <a:ea typeface="Microsoft Sans Serif" panose="020B0604020202020204" pitchFamily="34" charset="0"/>
                <a:cs typeface="Microsoft Sans Serif" panose="020B0604020202020204" pitchFamily="34" charset="0"/>
              </a:rPr>
              <a:t> على فكرة أن جمهور الوسيلة الإعلامية ليس عنصرا سلبيا يقبل كل ما تعرضه وسائل الاعلام بل عنصرا إيجابيا له غاية محددة من تعرضه يسعى إلى تحقيقها، فأعضاء الجمهور هنا باحثون نشطون عن المضمون الذي يبدو أكثر إشباعا لهم، فكلما كان مضمونا معينا قادرا على تلبية احتياجات الأفراد كلما زادت نسبة اختيارهم له، ويعد أول من تناول هذه النظرية عام 1974 هما </a:t>
            </a:r>
            <a:r>
              <a:rPr lang="ar-DZ" sz="3200" dirty="0" err="1" smtClean="0">
                <a:latin typeface="Microsoft Sans Serif" panose="020B0604020202020204" pitchFamily="34" charset="0"/>
                <a:ea typeface="Microsoft Sans Serif" panose="020B0604020202020204" pitchFamily="34" charset="0"/>
                <a:cs typeface="Microsoft Sans Serif" panose="020B0604020202020204" pitchFamily="34" charset="0"/>
              </a:rPr>
              <a:t>كاتز</a:t>
            </a:r>
            <a:r>
              <a:rPr lang="ar-DZ" sz="3200" dirty="0" smtClean="0">
                <a:latin typeface="Microsoft Sans Serif" panose="020B0604020202020204" pitchFamily="34" charset="0"/>
                <a:ea typeface="Microsoft Sans Serif" panose="020B0604020202020204" pitchFamily="34" charset="0"/>
                <a:cs typeface="Microsoft Sans Serif" panose="020B0604020202020204" pitchFamily="34" charset="0"/>
              </a:rPr>
              <a:t> </a:t>
            </a:r>
            <a:r>
              <a:rPr lang="ar-DZ" sz="3200" dirty="0" err="1" smtClean="0">
                <a:latin typeface="Microsoft Sans Serif" panose="020B0604020202020204" pitchFamily="34" charset="0"/>
                <a:ea typeface="Microsoft Sans Serif" panose="020B0604020202020204" pitchFamily="34" charset="0"/>
                <a:cs typeface="Microsoft Sans Serif" panose="020B0604020202020204" pitchFamily="34" charset="0"/>
              </a:rPr>
              <a:t>وبلومر</a:t>
            </a:r>
            <a:r>
              <a:rPr lang="ar-DZ" sz="3200" dirty="0" smtClean="0">
                <a:latin typeface="Microsoft Sans Serif" panose="020B0604020202020204" pitchFamily="34" charset="0"/>
                <a:ea typeface="Microsoft Sans Serif" panose="020B0604020202020204" pitchFamily="34" charset="0"/>
                <a:cs typeface="Microsoft Sans Serif" panose="020B0604020202020204" pitchFamily="34" charset="0"/>
              </a:rPr>
              <a:t> في كتابهما استخدام وسائل الاتصال الجماهيري، غير أن البداية الفعلية لنشأة النظرية </a:t>
            </a:r>
            <a:r>
              <a:rPr lang="ar-DZ" sz="3200" dirty="0" err="1" smtClean="0">
                <a:latin typeface="Microsoft Sans Serif" panose="020B0604020202020204" pitchFamily="34" charset="0"/>
                <a:ea typeface="Microsoft Sans Serif" panose="020B0604020202020204" pitchFamily="34" charset="0"/>
                <a:cs typeface="Microsoft Sans Serif" panose="020B0604020202020204" pitchFamily="34" charset="0"/>
              </a:rPr>
              <a:t>كات</a:t>
            </a:r>
            <a:r>
              <a:rPr lang="ar-DZ" sz="3200" dirty="0" smtClean="0">
                <a:latin typeface="Microsoft Sans Serif" panose="020B0604020202020204" pitchFamily="34" charset="0"/>
                <a:ea typeface="Microsoft Sans Serif" panose="020B0604020202020204" pitchFamily="34" charset="0"/>
                <a:cs typeface="Microsoft Sans Serif" panose="020B0604020202020204" pitchFamily="34" charset="0"/>
              </a:rPr>
              <a:t> من خلال دراسة </a:t>
            </a:r>
            <a:r>
              <a:rPr lang="ar-DZ" sz="3200" dirty="0" err="1" smtClean="0">
                <a:latin typeface="Microsoft Sans Serif" panose="020B0604020202020204" pitchFamily="34" charset="0"/>
                <a:ea typeface="Microsoft Sans Serif" panose="020B0604020202020204" pitchFamily="34" charset="0"/>
                <a:cs typeface="Microsoft Sans Serif" panose="020B0604020202020204" pitchFamily="34" charset="0"/>
              </a:rPr>
              <a:t>كاتز</a:t>
            </a:r>
            <a:r>
              <a:rPr lang="ar-DZ" sz="3200" dirty="0" smtClean="0">
                <a:latin typeface="Microsoft Sans Serif" panose="020B0604020202020204" pitchFamily="34" charset="0"/>
                <a:ea typeface="Microsoft Sans Serif" panose="020B0604020202020204" pitchFamily="34" charset="0"/>
                <a:cs typeface="Microsoft Sans Serif" panose="020B0604020202020204" pitchFamily="34" charset="0"/>
              </a:rPr>
              <a:t> </a:t>
            </a:r>
            <a:r>
              <a:rPr lang="ar-DZ" sz="3200" dirty="0" smtClean="0">
                <a:latin typeface="Microsoft Sans Serif" panose="020B0604020202020204" pitchFamily="34" charset="0"/>
                <a:ea typeface="Microsoft Sans Serif" panose="020B0604020202020204" pitchFamily="34" charset="0"/>
                <a:cs typeface="Microsoft Sans Serif" panose="020B0604020202020204" pitchFamily="34" charset="0"/>
              </a:rPr>
              <a:t>سنة 1959</a:t>
            </a:r>
            <a:endParaRPr lang="fr-FR" sz="3200" dirty="0">
              <a:latin typeface="Microsoft Sans Serif" panose="020B0604020202020204" pitchFamily="34" charset="0"/>
              <a:ea typeface="Microsoft Sans Serif" panose="020B0604020202020204" pitchFamily="34" charset="0"/>
              <a:cs typeface="Microsoft Sans Serif" panose="020B0604020202020204" pitchFamily="34" charset="0"/>
            </a:endParaRPr>
          </a:p>
        </p:txBody>
      </p:sp>
      <p:sp>
        <p:nvSpPr>
          <p:cNvPr id="3" name="Rectangle 2"/>
          <p:cNvSpPr/>
          <p:nvPr/>
        </p:nvSpPr>
        <p:spPr>
          <a:xfrm>
            <a:off x="8070476" y="542888"/>
            <a:ext cx="1949573" cy="1200329"/>
          </a:xfrm>
          <a:prstGeom prst="rect">
            <a:avLst/>
          </a:prstGeom>
          <a:noFill/>
        </p:spPr>
        <p:txBody>
          <a:bodyPr wrap="none" lIns="91440" tIns="45720" rIns="91440" bIns="45720">
            <a:spAutoFit/>
          </a:bodyPr>
          <a:lstStyle/>
          <a:p>
            <a:pPr algn="ctr"/>
            <a:r>
              <a:rPr lang="ar-DZ" sz="7200" b="1" cap="none" spc="0" dirty="0" smtClean="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rPr>
              <a:t>مقدمة</a:t>
            </a:r>
            <a:endParaRPr lang="fr-FR" sz="7200" b="1" cap="none" spc="0" dirty="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endParaRPr>
          </a:p>
        </p:txBody>
      </p:sp>
    </p:spTree>
    <p:extLst>
      <p:ext uri="{BB962C8B-B14F-4D97-AF65-F5344CB8AC3E}">
        <p14:creationId xmlns:p14="http://schemas.microsoft.com/office/powerpoint/2010/main" val="989957988"/>
      </p:ext>
    </p:extLst>
  </p:cSld>
  <p:clrMapOvr>
    <a:masterClrMapping/>
  </p:clrMapOvr>
  <p:transition spd="slow">
    <p:randomBar dir="vert"/>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27237" y="958230"/>
            <a:ext cx="10023898" cy="830997"/>
          </a:xfrm>
          <a:prstGeom prst="rect">
            <a:avLst/>
          </a:prstGeom>
          <a:noFill/>
        </p:spPr>
        <p:txBody>
          <a:bodyPr wrap="none" lIns="91440" tIns="45720" rIns="91440" bIns="45720">
            <a:spAutoFit/>
          </a:bodyPr>
          <a:lstStyle/>
          <a:p>
            <a:pPr algn="ctr"/>
            <a:r>
              <a:rPr lang="ar-DZ" sz="4800" b="1" cap="none" spc="0" dirty="0" smtClean="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rPr>
              <a:t>الجذور التاريخية لنظرية الاستخدامات </a:t>
            </a:r>
            <a:r>
              <a:rPr lang="ar-DZ" sz="4800" b="1" cap="none" spc="0" dirty="0" err="1" smtClean="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rPr>
              <a:t>والاشباعات</a:t>
            </a:r>
            <a:endParaRPr lang="fr-FR" sz="4800" b="1" cap="none" spc="0" dirty="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endParaRPr>
          </a:p>
        </p:txBody>
      </p:sp>
      <p:sp>
        <p:nvSpPr>
          <p:cNvPr id="3" name="ZoneTexte 2"/>
          <p:cNvSpPr txBox="1"/>
          <p:nvPr/>
        </p:nvSpPr>
        <p:spPr>
          <a:xfrm>
            <a:off x="334852" y="2202288"/>
            <a:ext cx="11101588" cy="2215030"/>
          </a:xfrm>
          <a:prstGeom prst="rect">
            <a:avLst/>
          </a:prstGeom>
          <a:noFill/>
        </p:spPr>
        <p:txBody>
          <a:bodyPr wrap="square" rtlCol="0">
            <a:spAutoFit/>
          </a:bodyPr>
          <a:lstStyle/>
          <a:p>
            <a:pPr algn="r" rtl="1">
              <a:lnSpc>
                <a:spcPct val="150000"/>
              </a:lnSpc>
            </a:pPr>
            <a:r>
              <a:rPr lang="ar-DZ" sz="3200" b="1" dirty="0" smtClean="0">
                <a:latin typeface="Microsoft Sans Serif" panose="020B0604020202020204" pitchFamily="34" charset="0"/>
                <a:ea typeface="Microsoft Sans Serif" panose="020B0604020202020204" pitchFamily="34" charset="0"/>
                <a:cs typeface="Microsoft Sans Serif" panose="020B0604020202020204" pitchFamily="34" charset="0"/>
              </a:rPr>
              <a:t>إن السرد التاريخي لنشأة نظرية الاستخدامات </a:t>
            </a:r>
            <a:r>
              <a:rPr lang="ar-DZ" sz="3200" b="1" dirty="0" err="1" smtClean="0">
                <a:latin typeface="Microsoft Sans Serif" panose="020B0604020202020204" pitchFamily="34" charset="0"/>
                <a:ea typeface="Microsoft Sans Serif" panose="020B0604020202020204" pitchFamily="34" charset="0"/>
                <a:cs typeface="Microsoft Sans Serif" panose="020B0604020202020204" pitchFamily="34" charset="0"/>
              </a:rPr>
              <a:t>والاشباعات</a:t>
            </a:r>
            <a:r>
              <a:rPr lang="ar-DZ" sz="3200" b="1" dirty="0" smtClean="0">
                <a:latin typeface="Microsoft Sans Serif" panose="020B0604020202020204" pitchFamily="34" charset="0"/>
                <a:ea typeface="Microsoft Sans Serif" panose="020B0604020202020204" pitchFamily="34" charset="0"/>
                <a:cs typeface="Microsoft Sans Serif" panose="020B0604020202020204" pitchFamily="34" charset="0"/>
              </a:rPr>
              <a:t> ينطوي على العديد من الروايات لكن الملاحظ أن غالبية المراجع التي اطلعت عليها لا تخرج على هذه الروايات الثلاث:</a:t>
            </a:r>
            <a:endParaRPr lang="fr-FR" sz="3200" b="1" dirty="0">
              <a:latin typeface="Microsoft Sans Serif" panose="020B0604020202020204" pitchFamily="34" charset="0"/>
              <a:ea typeface="Microsoft Sans Serif" panose="020B0604020202020204" pitchFamily="34" charset="0"/>
              <a:cs typeface="Microsoft Sans Serif" panose="020B0604020202020204" pitchFamily="34" charset="0"/>
            </a:endParaRPr>
          </a:p>
        </p:txBody>
      </p:sp>
    </p:spTree>
    <p:extLst>
      <p:ext uri="{BB962C8B-B14F-4D97-AF65-F5344CB8AC3E}">
        <p14:creationId xmlns:p14="http://schemas.microsoft.com/office/powerpoint/2010/main" val="1436026616"/>
      </p:ext>
    </p:extLst>
  </p:cSld>
  <p:clrMapOvr>
    <a:masterClrMapping/>
  </p:clrMapOvr>
  <p:transition spd="slow">
    <p:randomBar dir="vert"/>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618186" y="888642"/>
            <a:ext cx="9556124" cy="5262979"/>
          </a:xfrm>
          <a:prstGeom prst="rect">
            <a:avLst/>
          </a:prstGeom>
          <a:noFill/>
        </p:spPr>
        <p:txBody>
          <a:bodyPr wrap="square" rtlCol="0">
            <a:spAutoFit/>
          </a:bodyPr>
          <a:lstStyle/>
          <a:p>
            <a:pPr algn="r" rtl="1">
              <a:lnSpc>
                <a:spcPct val="150000"/>
              </a:lnSpc>
            </a:pPr>
            <a:r>
              <a:rPr lang="ar-DZ" sz="3200" dirty="0" smtClean="0">
                <a:latin typeface="Microsoft Sans Serif" panose="020B0604020202020204" pitchFamily="34" charset="0"/>
                <a:ea typeface="Microsoft Sans Serif" panose="020B0604020202020204" pitchFamily="34" charset="0"/>
                <a:cs typeface="Microsoft Sans Serif" panose="020B0604020202020204" pitchFamily="34" charset="0"/>
              </a:rPr>
              <a:t>الرواية الأولى ترجع جذور نظرية الاستخدامات </a:t>
            </a:r>
            <a:r>
              <a:rPr lang="ar-DZ" sz="3200" dirty="0" err="1" smtClean="0">
                <a:latin typeface="Microsoft Sans Serif" panose="020B0604020202020204" pitchFamily="34" charset="0"/>
                <a:ea typeface="Microsoft Sans Serif" panose="020B0604020202020204" pitchFamily="34" charset="0"/>
                <a:cs typeface="Microsoft Sans Serif" panose="020B0604020202020204" pitchFamily="34" charset="0"/>
              </a:rPr>
              <a:t>والاشباعات</a:t>
            </a:r>
            <a:r>
              <a:rPr lang="ar-DZ" sz="3200" dirty="0" smtClean="0">
                <a:latin typeface="Microsoft Sans Serif" panose="020B0604020202020204" pitchFamily="34" charset="0"/>
                <a:ea typeface="Microsoft Sans Serif" panose="020B0604020202020204" pitchFamily="34" charset="0"/>
                <a:cs typeface="Microsoft Sans Serif" panose="020B0604020202020204" pitchFamily="34" charset="0"/>
              </a:rPr>
              <a:t> إلى الطرح الذي قدمه </a:t>
            </a:r>
            <a:r>
              <a:rPr lang="ar-DZ" sz="3200" dirty="0" err="1" smtClean="0">
                <a:latin typeface="Microsoft Sans Serif" panose="020B0604020202020204" pitchFamily="34" charset="0"/>
                <a:ea typeface="Microsoft Sans Serif" panose="020B0604020202020204" pitchFamily="34" charset="0"/>
                <a:cs typeface="Microsoft Sans Serif" panose="020B0604020202020204" pitchFamily="34" charset="0"/>
              </a:rPr>
              <a:t>كاتز</a:t>
            </a:r>
            <a:r>
              <a:rPr lang="ar-DZ" sz="3200" dirty="0" smtClean="0">
                <a:latin typeface="Microsoft Sans Serif" panose="020B0604020202020204" pitchFamily="34" charset="0"/>
                <a:ea typeface="Microsoft Sans Serif" panose="020B0604020202020204" pitchFamily="34" charset="0"/>
                <a:cs typeface="Microsoft Sans Serif" panose="020B0604020202020204" pitchFamily="34" charset="0"/>
              </a:rPr>
              <a:t> سنة 1959في مقال رد فيه على </a:t>
            </a:r>
            <a:r>
              <a:rPr lang="ar-DZ" sz="3200" dirty="0" err="1" smtClean="0">
                <a:latin typeface="Microsoft Sans Serif" panose="020B0604020202020204" pitchFamily="34" charset="0"/>
                <a:ea typeface="Microsoft Sans Serif" panose="020B0604020202020204" pitchFamily="34" charset="0"/>
                <a:cs typeface="Microsoft Sans Serif" panose="020B0604020202020204" pitchFamily="34" charset="0"/>
              </a:rPr>
              <a:t>بيرلسون</a:t>
            </a:r>
            <a:r>
              <a:rPr lang="ar-DZ" sz="3200" dirty="0" smtClean="0">
                <a:latin typeface="Microsoft Sans Serif" panose="020B0604020202020204" pitchFamily="34" charset="0"/>
                <a:ea typeface="Microsoft Sans Serif" panose="020B0604020202020204" pitchFamily="34" charset="0"/>
                <a:cs typeface="Microsoft Sans Serif" panose="020B0604020202020204" pitchFamily="34" charset="0"/>
              </a:rPr>
              <a:t> الذي حكم على أبحاث حقل الاعلام بالموت في حين رد </a:t>
            </a:r>
            <a:r>
              <a:rPr lang="ar-DZ" sz="3200" dirty="0" err="1" smtClean="0">
                <a:latin typeface="Microsoft Sans Serif" panose="020B0604020202020204" pitchFamily="34" charset="0"/>
                <a:ea typeface="Microsoft Sans Serif" panose="020B0604020202020204" pitchFamily="34" charset="0"/>
                <a:cs typeface="Microsoft Sans Serif" panose="020B0604020202020204" pitchFamily="34" charset="0"/>
              </a:rPr>
              <a:t>كاتز</a:t>
            </a:r>
            <a:r>
              <a:rPr lang="ar-DZ" sz="3200" dirty="0" smtClean="0">
                <a:latin typeface="Microsoft Sans Serif" panose="020B0604020202020204" pitchFamily="34" charset="0"/>
                <a:ea typeface="Microsoft Sans Serif" panose="020B0604020202020204" pitchFamily="34" charset="0"/>
                <a:cs typeface="Microsoft Sans Serif" panose="020B0604020202020204" pitchFamily="34" charset="0"/>
              </a:rPr>
              <a:t> أن حقل الابحاث المرتبطة </a:t>
            </a:r>
            <a:r>
              <a:rPr lang="ar-DZ" sz="3200" dirty="0" err="1" smtClean="0">
                <a:latin typeface="Microsoft Sans Serif" panose="020B0604020202020204" pitchFamily="34" charset="0"/>
                <a:ea typeface="Microsoft Sans Serif" panose="020B0604020202020204" pitchFamily="34" charset="0"/>
                <a:cs typeface="Microsoft Sans Serif" panose="020B0604020202020204" pitchFamily="34" charset="0"/>
              </a:rPr>
              <a:t>بالاقناع</a:t>
            </a:r>
            <a:r>
              <a:rPr lang="ar-DZ" sz="3200" dirty="0" smtClean="0">
                <a:latin typeface="Microsoft Sans Serif" panose="020B0604020202020204" pitchFamily="34" charset="0"/>
                <a:ea typeface="Microsoft Sans Serif" panose="020B0604020202020204" pitchFamily="34" charset="0"/>
                <a:cs typeface="Microsoft Sans Serif" panose="020B0604020202020204" pitchFamily="34" charset="0"/>
              </a:rPr>
              <a:t> هو الذي مات، وتطور مفهوم الاستخدامات </a:t>
            </a:r>
            <a:r>
              <a:rPr lang="ar-DZ" sz="3200" dirty="0" err="1" smtClean="0">
                <a:latin typeface="Microsoft Sans Serif" panose="020B0604020202020204" pitchFamily="34" charset="0"/>
                <a:ea typeface="Microsoft Sans Serif" panose="020B0604020202020204" pitchFamily="34" charset="0"/>
                <a:cs typeface="Microsoft Sans Serif" panose="020B0604020202020204" pitchFamily="34" charset="0"/>
              </a:rPr>
              <a:t>والاشباعات</a:t>
            </a:r>
            <a:r>
              <a:rPr lang="ar-DZ" sz="3200" dirty="0" smtClean="0">
                <a:latin typeface="Microsoft Sans Serif" panose="020B0604020202020204" pitchFamily="34" charset="0"/>
                <a:ea typeface="Microsoft Sans Serif" panose="020B0604020202020204" pitchFamily="34" charset="0"/>
                <a:cs typeface="Microsoft Sans Serif" panose="020B0604020202020204" pitchFamily="34" charset="0"/>
              </a:rPr>
              <a:t> في دراسة </a:t>
            </a:r>
            <a:r>
              <a:rPr lang="ar-DZ" sz="3200" dirty="0" err="1" smtClean="0">
                <a:latin typeface="Microsoft Sans Serif" panose="020B0604020202020204" pitchFamily="34" charset="0"/>
                <a:ea typeface="Microsoft Sans Serif" panose="020B0604020202020204" pitchFamily="34" charset="0"/>
                <a:cs typeface="Microsoft Sans Serif" panose="020B0604020202020204" pitchFamily="34" charset="0"/>
              </a:rPr>
              <a:t>كاتز</a:t>
            </a:r>
            <a:r>
              <a:rPr lang="ar-DZ" sz="3200" dirty="0" smtClean="0">
                <a:latin typeface="Microsoft Sans Serif" panose="020B0604020202020204" pitchFamily="34" charset="0"/>
                <a:ea typeface="Microsoft Sans Serif" panose="020B0604020202020204" pitchFamily="34" charset="0"/>
                <a:cs typeface="Microsoft Sans Serif" panose="020B0604020202020204" pitchFamily="34" charset="0"/>
              </a:rPr>
              <a:t> </a:t>
            </a:r>
            <a:r>
              <a:rPr lang="ar-DZ" sz="3200" dirty="0" err="1" smtClean="0">
                <a:latin typeface="Microsoft Sans Serif" panose="020B0604020202020204" pitchFamily="34" charset="0"/>
                <a:ea typeface="Microsoft Sans Serif" panose="020B0604020202020204" pitchFamily="34" charset="0"/>
                <a:cs typeface="Microsoft Sans Serif" panose="020B0604020202020204" pitchFamily="34" charset="0"/>
              </a:rPr>
              <a:t>وبلومر</a:t>
            </a:r>
            <a:r>
              <a:rPr lang="ar-DZ" sz="3200" dirty="0" smtClean="0">
                <a:latin typeface="Microsoft Sans Serif" panose="020B0604020202020204" pitchFamily="34" charset="0"/>
                <a:ea typeface="Microsoft Sans Serif" panose="020B0604020202020204" pitchFamily="34" charset="0"/>
                <a:cs typeface="Microsoft Sans Serif" panose="020B0604020202020204" pitchFamily="34" charset="0"/>
              </a:rPr>
              <a:t> سنة 1969 المرتبطة بالانتخابات البريطانية لسنة 1964 من خلال دراسة أسباب مشاهدة وعدم مشاهدة الحملات الانتخابية</a:t>
            </a:r>
            <a:endParaRPr lang="fr-FR" sz="3200" dirty="0">
              <a:latin typeface="Microsoft Sans Serif" panose="020B0604020202020204" pitchFamily="34" charset="0"/>
              <a:ea typeface="Microsoft Sans Serif" panose="020B0604020202020204" pitchFamily="34" charset="0"/>
              <a:cs typeface="Microsoft Sans Serif" panose="020B0604020202020204" pitchFamily="34" charset="0"/>
            </a:endParaRPr>
          </a:p>
        </p:txBody>
      </p:sp>
    </p:spTree>
    <p:extLst>
      <p:ext uri="{BB962C8B-B14F-4D97-AF65-F5344CB8AC3E}">
        <p14:creationId xmlns:p14="http://schemas.microsoft.com/office/powerpoint/2010/main" val="2408133010"/>
      </p:ext>
    </p:extLst>
  </p:cSld>
  <p:clrMapOvr>
    <a:masterClrMapping/>
  </p:clrMapOvr>
  <p:transition spd="slow">
    <p:randomBar dir="vert"/>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57578" y="1210614"/>
            <a:ext cx="10341735" cy="4431021"/>
          </a:xfrm>
          <a:prstGeom prst="rect">
            <a:avLst/>
          </a:prstGeom>
          <a:noFill/>
        </p:spPr>
        <p:txBody>
          <a:bodyPr wrap="square" rtlCol="0">
            <a:spAutoFit/>
          </a:bodyPr>
          <a:lstStyle/>
          <a:p>
            <a:pPr algn="r" rtl="1">
              <a:lnSpc>
                <a:spcPct val="150000"/>
              </a:lnSpc>
            </a:pPr>
            <a:r>
              <a:rPr lang="ar-DZ" sz="3200" dirty="0" smtClean="0">
                <a:latin typeface="Microsoft Sans Serif" panose="020B0604020202020204" pitchFamily="34" charset="0"/>
                <a:ea typeface="Microsoft Sans Serif" panose="020B0604020202020204" pitchFamily="34" charset="0"/>
                <a:cs typeface="Microsoft Sans Serif" panose="020B0604020202020204" pitchFamily="34" charset="0"/>
              </a:rPr>
              <a:t>الرواية الثانية هي للباحثين وينر </a:t>
            </a:r>
            <a:r>
              <a:rPr lang="ar-DZ" sz="3200" dirty="0" err="1" smtClean="0">
                <a:latin typeface="Microsoft Sans Serif" panose="020B0604020202020204" pitchFamily="34" charset="0"/>
                <a:ea typeface="Microsoft Sans Serif" panose="020B0604020202020204" pitchFamily="34" charset="0"/>
                <a:cs typeface="Microsoft Sans Serif" panose="020B0604020202020204" pitchFamily="34" charset="0"/>
              </a:rPr>
              <a:t>وتانكرد</a:t>
            </a:r>
            <a:r>
              <a:rPr lang="ar-DZ" sz="3200" dirty="0" smtClean="0">
                <a:latin typeface="Microsoft Sans Serif" panose="020B0604020202020204" pitchFamily="34" charset="0"/>
                <a:ea typeface="Microsoft Sans Serif" panose="020B0604020202020204" pitchFamily="34" charset="0"/>
                <a:cs typeface="Microsoft Sans Serif" panose="020B0604020202020204" pitchFamily="34" charset="0"/>
              </a:rPr>
              <a:t> الذين يشيران إلى أن البحث في أنواع الاحتياجات التي يحققها استخدام وسائل الاعلام قد بدأ منذ وقت مبكر في الثلاثينيات، حيث أجريت عديد الدراسات من هذا المنظور على قراءة الكتب، ومسلسلات الراديو، والصحف اليومية، والموسيقى الشعبية، وأفلام السينما وذلك للتعرف على أسباب استخدام الناس لوسائل الاعلام والنتائج التي تترتب على ذلك.</a:t>
            </a:r>
            <a:endParaRPr lang="fr-FR" sz="3200" dirty="0">
              <a:latin typeface="Microsoft Sans Serif" panose="020B0604020202020204" pitchFamily="34" charset="0"/>
              <a:ea typeface="Microsoft Sans Serif" panose="020B0604020202020204" pitchFamily="34" charset="0"/>
              <a:cs typeface="Microsoft Sans Serif" panose="020B0604020202020204" pitchFamily="34" charset="0"/>
            </a:endParaRPr>
          </a:p>
        </p:txBody>
      </p:sp>
    </p:spTree>
    <p:extLst>
      <p:ext uri="{BB962C8B-B14F-4D97-AF65-F5344CB8AC3E}">
        <p14:creationId xmlns:p14="http://schemas.microsoft.com/office/powerpoint/2010/main" val="557037596"/>
      </p:ext>
    </p:extLst>
  </p:cSld>
  <p:clrMapOvr>
    <a:masterClrMapping/>
  </p:clrMapOvr>
  <p:transition spd="slow">
    <p:randomBar dir="vert"/>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18941" y="1558343"/>
            <a:ext cx="10560676" cy="4431021"/>
          </a:xfrm>
          <a:prstGeom prst="rect">
            <a:avLst/>
          </a:prstGeom>
          <a:noFill/>
        </p:spPr>
        <p:txBody>
          <a:bodyPr wrap="square" rtlCol="0">
            <a:spAutoFit/>
          </a:bodyPr>
          <a:lstStyle/>
          <a:p>
            <a:pPr algn="r" rtl="1">
              <a:lnSpc>
                <a:spcPct val="150000"/>
              </a:lnSpc>
            </a:pPr>
            <a:r>
              <a:rPr lang="ar-DZ" sz="3200" dirty="0" smtClean="0">
                <a:latin typeface="Microsoft Sans Serif" panose="020B0604020202020204" pitchFamily="34" charset="0"/>
                <a:ea typeface="Microsoft Sans Serif" panose="020B0604020202020204" pitchFamily="34" charset="0"/>
                <a:cs typeface="Microsoft Sans Serif" panose="020B0604020202020204" pitchFamily="34" charset="0"/>
              </a:rPr>
              <a:t>الرواية الثالثة في دراسة للباحث </a:t>
            </a:r>
            <a:r>
              <a:rPr lang="ar-DZ" sz="3200" dirty="0" err="1" smtClean="0">
                <a:latin typeface="Microsoft Sans Serif" panose="020B0604020202020204" pitchFamily="34" charset="0"/>
                <a:ea typeface="Microsoft Sans Serif" panose="020B0604020202020204" pitchFamily="34" charset="0"/>
                <a:cs typeface="Microsoft Sans Serif" panose="020B0604020202020204" pitchFamily="34" charset="0"/>
              </a:rPr>
              <a:t>إدلستاين</a:t>
            </a:r>
            <a:r>
              <a:rPr lang="ar-DZ" sz="3200" dirty="0" smtClean="0">
                <a:latin typeface="Microsoft Sans Serif" panose="020B0604020202020204" pitchFamily="34" charset="0"/>
                <a:ea typeface="Microsoft Sans Serif" panose="020B0604020202020204" pitchFamily="34" charset="0"/>
                <a:cs typeface="Microsoft Sans Serif" panose="020B0604020202020204" pitchFamily="34" charset="0"/>
              </a:rPr>
              <a:t> وزملاؤه والتي جاء فيها أن التأسيس لنظرية الاستخدامات </a:t>
            </a:r>
            <a:r>
              <a:rPr lang="ar-DZ" sz="3200" dirty="0" err="1" smtClean="0">
                <a:latin typeface="Microsoft Sans Serif" panose="020B0604020202020204" pitchFamily="34" charset="0"/>
                <a:ea typeface="Microsoft Sans Serif" panose="020B0604020202020204" pitchFamily="34" charset="0"/>
                <a:cs typeface="Microsoft Sans Serif" panose="020B0604020202020204" pitchFamily="34" charset="0"/>
              </a:rPr>
              <a:t>والاشباعات</a:t>
            </a:r>
            <a:r>
              <a:rPr lang="ar-DZ" sz="3200" dirty="0" smtClean="0">
                <a:latin typeface="Microsoft Sans Serif" panose="020B0604020202020204" pitchFamily="34" charset="0"/>
                <a:ea typeface="Microsoft Sans Serif" panose="020B0604020202020204" pitchFamily="34" charset="0"/>
                <a:cs typeface="Microsoft Sans Serif" panose="020B0604020202020204" pitchFamily="34" charset="0"/>
              </a:rPr>
              <a:t> جاء كرد فعل طبيعي لمفهوم قوة وسائل الاعلام الطاغية ويضفي هذا النموذج صفة الإيجابية على جمهور وسائل الاعلام، فمن خلال منظور الاستخدامات لم تعد الجماهير مجرد مستقبلين سلبيين لرسائل الاتصال الجماهيري، وإنما يختار الأفراد بوعي رسائل الاتصال التي يتعرضون لها ونوع المضمون الذي يلبي حاجاتهم النفسية والاجتماعية.</a:t>
            </a:r>
            <a:endParaRPr lang="fr-FR" sz="3200" dirty="0">
              <a:latin typeface="Microsoft Sans Serif" panose="020B0604020202020204" pitchFamily="34" charset="0"/>
              <a:ea typeface="Microsoft Sans Serif" panose="020B0604020202020204" pitchFamily="34" charset="0"/>
              <a:cs typeface="Microsoft Sans Serif" panose="020B0604020202020204" pitchFamily="34" charset="0"/>
            </a:endParaRPr>
          </a:p>
        </p:txBody>
      </p:sp>
    </p:spTree>
    <p:extLst>
      <p:ext uri="{BB962C8B-B14F-4D97-AF65-F5344CB8AC3E}">
        <p14:creationId xmlns:p14="http://schemas.microsoft.com/office/powerpoint/2010/main" val="2788029587"/>
      </p:ext>
    </p:extLst>
  </p:cSld>
  <p:clrMapOvr>
    <a:masterClrMapping/>
  </p:clrMapOvr>
  <p:transition spd="slow">
    <p:randomBar dir="vert"/>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655309" y="378681"/>
            <a:ext cx="8778365" cy="923330"/>
          </a:xfrm>
          <a:prstGeom prst="rect">
            <a:avLst/>
          </a:prstGeom>
          <a:noFill/>
        </p:spPr>
        <p:txBody>
          <a:bodyPr wrap="none" lIns="91440" tIns="45720" rIns="91440" bIns="45720">
            <a:spAutoFit/>
          </a:bodyPr>
          <a:lstStyle/>
          <a:p>
            <a:pPr algn="ctr"/>
            <a:r>
              <a:rPr lang="ar-DZ" sz="5400" b="1" cap="none" spc="0" dirty="0" smtClean="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rPr>
              <a:t>أهداف نظرية الاستخدامات </a:t>
            </a:r>
            <a:r>
              <a:rPr lang="ar-DZ" sz="5400" b="1" cap="none" spc="0" dirty="0" err="1" smtClean="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rPr>
              <a:t>والاشباعات</a:t>
            </a:r>
            <a:endParaRPr lang="fr-FR" sz="5400" b="1" cap="none" spc="0" dirty="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endParaRPr>
          </a:p>
        </p:txBody>
      </p:sp>
      <p:sp>
        <p:nvSpPr>
          <p:cNvPr id="3" name="ZoneTexte 2"/>
          <p:cNvSpPr txBox="1"/>
          <p:nvPr/>
        </p:nvSpPr>
        <p:spPr>
          <a:xfrm>
            <a:off x="-51509" y="1906074"/>
            <a:ext cx="12191999" cy="4524315"/>
          </a:xfrm>
          <a:prstGeom prst="rect">
            <a:avLst/>
          </a:prstGeom>
          <a:noFill/>
        </p:spPr>
        <p:txBody>
          <a:bodyPr wrap="square" rtlCol="0">
            <a:spAutoFit/>
          </a:bodyPr>
          <a:lstStyle/>
          <a:p>
            <a:pPr marL="457200" indent="-457200" algn="r" rtl="1">
              <a:lnSpc>
                <a:spcPct val="150000"/>
              </a:lnSpc>
              <a:buFont typeface="Wingdings" panose="05000000000000000000" pitchFamily="2" charset="2"/>
              <a:buChar char="Ø"/>
            </a:pPr>
            <a:r>
              <a:rPr lang="ar-DZ" sz="3200" dirty="0" smtClean="0">
                <a:latin typeface="Microsoft Sans Serif" panose="020B0604020202020204" pitchFamily="34" charset="0"/>
                <a:ea typeface="Microsoft Sans Serif" panose="020B0604020202020204" pitchFamily="34" charset="0"/>
                <a:cs typeface="Microsoft Sans Serif" panose="020B0604020202020204" pitchFamily="34" charset="0"/>
              </a:rPr>
              <a:t>التعرف على كيفية استخدام الجمهور لوسائل الاعلام بافتراض أنه جمهور نشط واع يختار الوسيلة التي تشبع احتياجاته.</a:t>
            </a:r>
          </a:p>
          <a:p>
            <a:pPr marL="457200" indent="-457200" algn="r" rtl="1">
              <a:lnSpc>
                <a:spcPct val="150000"/>
              </a:lnSpc>
              <a:buFont typeface="Wingdings" panose="05000000000000000000" pitchFamily="2" charset="2"/>
              <a:buChar char="Ø"/>
            </a:pPr>
            <a:r>
              <a:rPr lang="ar-DZ" sz="3200" dirty="0" smtClean="0">
                <a:latin typeface="Microsoft Sans Serif" panose="020B0604020202020204" pitchFamily="34" charset="0"/>
                <a:ea typeface="Microsoft Sans Serif" panose="020B0604020202020204" pitchFamily="34" charset="0"/>
                <a:cs typeface="Microsoft Sans Serif" panose="020B0604020202020204" pitchFamily="34" charset="0"/>
              </a:rPr>
              <a:t>الكشف عن حقيقة دوافع الاستخدام لوسيلة اتصال جماهيري دون أخرى.</a:t>
            </a:r>
          </a:p>
          <a:p>
            <a:pPr marL="457200" indent="-457200" algn="r" rtl="1">
              <a:lnSpc>
                <a:spcPct val="150000"/>
              </a:lnSpc>
              <a:buFont typeface="Wingdings" panose="05000000000000000000" pitchFamily="2" charset="2"/>
              <a:buChar char="Ø"/>
            </a:pPr>
            <a:r>
              <a:rPr lang="ar-DZ" sz="3200" dirty="0" smtClean="0">
                <a:latin typeface="Microsoft Sans Serif" panose="020B0604020202020204" pitchFamily="34" charset="0"/>
                <a:ea typeface="Microsoft Sans Serif" panose="020B0604020202020204" pitchFamily="34" charset="0"/>
                <a:cs typeface="Microsoft Sans Serif" panose="020B0604020202020204" pitchFamily="34" charset="0"/>
              </a:rPr>
              <a:t>الفهم العميق والغوص في عمق عمليات الاتصال.</a:t>
            </a:r>
          </a:p>
          <a:p>
            <a:pPr marL="457200" indent="-457200" algn="r" rtl="1">
              <a:lnSpc>
                <a:spcPct val="150000"/>
              </a:lnSpc>
              <a:buFont typeface="Wingdings" panose="05000000000000000000" pitchFamily="2" charset="2"/>
              <a:buChar char="Ø"/>
            </a:pPr>
            <a:r>
              <a:rPr lang="ar-DZ" sz="3200" dirty="0" smtClean="0">
                <a:latin typeface="Microsoft Sans Serif" panose="020B0604020202020204" pitchFamily="34" charset="0"/>
                <a:ea typeface="Microsoft Sans Serif" panose="020B0604020202020204" pitchFamily="34" charset="0"/>
                <a:cs typeface="Microsoft Sans Serif" panose="020B0604020202020204" pitchFamily="34" charset="0"/>
              </a:rPr>
              <a:t>التعرف على </a:t>
            </a:r>
            <a:r>
              <a:rPr lang="ar-DZ" sz="3200" dirty="0" err="1" smtClean="0">
                <a:latin typeface="Microsoft Sans Serif" panose="020B0604020202020204" pitchFamily="34" charset="0"/>
                <a:ea typeface="Microsoft Sans Serif" panose="020B0604020202020204" pitchFamily="34" charset="0"/>
                <a:cs typeface="Microsoft Sans Serif" panose="020B0604020202020204" pitchFamily="34" charset="0"/>
              </a:rPr>
              <a:t>الاشباعات</a:t>
            </a:r>
            <a:r>
              <a:rPr lang="ar-DZ" sz="3200" dirty="0" smtClean="0">
                <a:latin typeface="Microsoft Sans Serif" panose="020B0604020202020204" pitchFamily="34" charset="0"/>
                <a:ea typeface="Microsoft Sans Serif" panose="020B0604020202020204" pitchFamily="34" charset="0"/>
                <a:cs typeface="Microsoft Sans Serif" panose="020B0604020202020204" pitchFamily="34" charset="0"/>
              </a:rPr>
              <a:t> والحاجات المطلوبة التي يسعى </a:t>
            </a:r>
            <a:r>
              <a:rPr lang="ar-DZ" sz="3200" dirty="0" smtClean="0">
                <a:latin typeface="Microsoft Sans Serif" panose="020B0604020202020204" pitchFamily="34" charset="0"/>
                <a:ea typeface="Microsoft Sans Serif" panose="020B0604020202020204" pitchFamily="34" charset="0"/>
                <a:cs typeface="Microsoft Sans Serif" panose="020B0604020202020204" pitchFamily="34" charset="0"/>
              </a:rPr>
              <a:t>الجمهور</a:t>
            </a:r>
            <a:r>
              <a:rPr lang="en-US" sz="3200" dirty="0" smtClean="0">
                <a:latin typeface="Microsoft Sans Serif" panose="020B0604020202020204" pitchFamily="34" charset="0"/>
                <a:ea typeface="Microsoft Sans Serif" panose="020B0604020202020204" pitchFamily="34" charset="0"/>
                <a:cs typeface="Microsoft Sans Serif" panose="020B0604020202020204" pitchFamily="34" charset="0"/>
              </a:rPr>
              <a:t> </a:t>
            </a:r>
            <a:r>
              <a:rPr lang="ar-DZ" sz="3200" dirty="0" smtClean="0">
                <a:latin typeface="Microsoft Sans Serif" panose="020B0604020202020204" pitchFamily="34" charset="0"/>
                <a:ea typeface="Microsoft Sans Serif" panose="020B0604020202020204" pitchFamily="34" charset="0"/>
                <a:cs typeface="Microsoft Sans Serif" panose="020B0604020202020204" pitchFamily="34" charset="0"/>
              </a:rPr>
              <a:t>لتلبيتها</a:t>
            </a:r>
            <a:r>
              <a:rPr lang="ar-DZ" sz="3200" dirty="0" smtClean="0">
                <a:latin typeface="Microsoft Sans Serif" panose="020B0604020202020204" pitchFamily="34" charset="0"/>
                <a:ea typeface="Microsoft Sans Serif" panose="020B0604020202020204" pitchFamily="34" charset="0"/>
                <a:cs typeface="Microsoft Sans Serif" panose="020B0604020202020204" pitchFamily="34" charset="0"/>
              </a:rPr>
              <a:t>.</a:t>
            </a:r>
          </a:p>
          <a:p>
            <a:pPr marL="457200" indent="-457200" algn="r" rtl="1">
              <a:lnSpc>
                <a:spcPct val="150000"/>
              </a:lnSpc>
              <a:buFont typeface="Wingdings" panose="05000000000000000000" pitchFamily="2" charset="2"/>
              <a:buChar char="Ø"/>
            </a:pPr>
            <a:r>
              <a:rPr lang="ar-DZ" sz="3200" dirty="0" smtClean="0">
                <a:latin typeface="Microsoft Sans Serif" panose="020B0604020202020204" pitchFamily="34" charset="0"/>
                <a:ea typeface="Microsoft Sans Serif" panose="020B0604020202020204" pitchFamily="34" charset="0"/>
                <a:cs typeface="Microsoft Sans Serif" panose="020B0604020202020204" pitchFamily="34" charset="0"/>
              </a:rPr>
              <a:t>رصد دور المتغيرات الوسيطة ومدى تأثيرها على الوسائل </a:t>
            </a:r>
            <a:r>
              <a:rPr lang="ar-DZ" sz="3200" dirty="0" err="1" smtClean="0">
                <a:latin typeface="Microsoft Sans Serif" panose="020B0604020202020204" pitchFamily="34" charset="0"/>
                <a:ea typeface="Microsoft Sans Serif" panose="020B0604020202020204" pitchFamily="34" charset="0"/>
                <a:cs typeface="Microsoft Sans Serif" panose="020B0604020202020204" pitchFamily="34" charset="0"/>
              </a:rPr>
              <a:t>والاشباعات</a:t>
            </a:r>
            <a:r>
              <a:rPr lang="ar-DZ" sz="3200" dirty="0" smtClean="0">
                <a:latin typeface="Microsoft Sans Serif" panose="020B0604020202020204" pitchFamily="34" charset="0"/>
                <a:ea typeface="Microsoft Sans Serif" panose="020B0604020202020204" pitchFamily="34" charset="0"/>
                <a:cs typeface="Microsoft Sans Serif" panose="020B0604020202020204" pitchFamily="34" charset="0"/>
              </a:rPr>
              <a:t>.</a:t>
            </a:r>
            <a:endParaRPr lang="fr-FR" sz="3200" dirty="0">
              <a:latin typeface="Microsoft Sans Serif" panose="020B0604020202020204" pitchFamily="34" charset="0"/>
              <a:ea typeface="Microsoft Sans Serif" panose="020B0604020202020204" pitchFamily="34" charset="0"/>
              <a:cs typeface="Microsoft Sans Serif" panose="020B0604020202020204" pitchFamily="34" charset="0"/>
            </a:endParaRPr>
          </a:p>
        </p:txBody>
      </p:sp>
    </p:spTree>
    <p:extLst>
      <p:ext uri="{BB962C8B-B14F-4D97-AF65-F5344CB8AC3E}">
        <p14:creationId xmlns:p14="http://schemas.microsoft.com/office/powerpoint/2010/main" val="3852495624"/>
      </p:ext>
    </p:extLst>
  </p:cSld>
  <p:clrMapOvr>
    <a:masterClrMapping/>
  </p:clrMapOvr>
  <p:transition spd="slow">
    <p:randomBar dir="vert"/>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426259" y="146861"/>
            <a:ext cx="3950120" cy="1015663"/>
          </a:xfrm>
          <a:prstGeom prst="rect">
            <a:avLst/>
          </a:prstGeom>
          <a:noFill/>
        </p:spPr>
        <p:txBody>
          <a:bodyPr wrap="none" lIns="91440" tIns="45720" rIns="91440" bIns="45720">
            <a:spAutoFit/>
          </a:bodyPr>
          <a:lstStyle/>
          <a:p>
            <a:pPr algn="ctr"/>
            <a:r>
              <a:rPr lang="ar-DZ" sz="6000" b="1" cap="none" spc="0" dirty="0" smtClean="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rPr>
              <a:t>فروض النظرية</a:t>
            </a:r>
            <a:endParaRPr lang="fr-FR" sz="6000" b="1" cap="none" spc="0" dirty="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endParaRPr>
          </a:p>
        </p:txBody>
      </p:sp>
      <p:sp>
        <p:nvSpPr>
          <p:cNvPr id="3" name="ZoneTexte 2"/>
          <p:cNvSpPr txBox="1"/>
          <p:nvPr/>
        </p:nvSpPr>
        <p:spPr>
          <a:xfrm>
            <a:off x="283335" y="1468192"/>
            <a:ext cx="11629623" cy="6001643"/>
          </a:xfrm>
          <a:prstGeom prst="rect">
            <a:avLst/>
          </a:prstGeom>
          <a:noFill/>
        </p:spPr>
        <p:txBody>
          <a:bodyPr wrap="square" rtlCol="0">
            <a:spAutoFit/>
          </a:bodyPr>
          <a:lstStyle/>
          <a:p>
            <a:pPr algn="r" rtl="1">
              <a:lnSpc>
                <a:spcPct val="150000"/>
              </a:lnSpc>
            </a:pPr>
            <a:r>
              <a:rPr lang="ar-DZ" sz="3200" dirty="0" smtClean="0">
                <a:latin typeface="Microsoft Sans Serif" panose="020B0604020202020204" pitchFamily="34" charset="0"/>
                <a:ea typeface="Microsoft Sans Serif" panose="020B0604020202020204" pitchFamily="34" charset="0"/>
                <a:cs typeface="Microsoft Sans Serif" panose="020B0604020202020204" pitchFamily="34" charset="0"/>
              </a:rPr>
              <a:t>			تقوم نظرية الاستخدامات </a:t>
            </a:r>
            <a:r>
              <a:rPr lang="ar-DZ" sz="3200" dirty="0" err="1" smtClean="0">
                <a:latin typeface="Microsoft Sans Serif" panose="020B0604020202020204" pitchFamily="34" charset="0"/>
                <a:ea typeface="Microsoft Sans Serif" panose="020B0604020202020204" pitchFamily="34" charset="0"/>
                <a:cs typeface="Microsoft Sans Serif" panose="020B0604020202020204" pitchFamily="34" charset="0"/>
              </a:rPr>
              <a:t>والاشباعات</a:t>
            </a:r>
            <a:r>
              <a:rPr lang="ar-DZ" sz="3200" dirty="0" smtClean="0">
                <a:latin typeface="Microsoft Sans Serif" panose="020B0604020202020204" pitchFamily="34" charset="0"/>
                <a:ea typeface="Microsoft Sans Serif" panose="020B0604020202020204" pitchFamily="34" charset="0"/>
                <a:cs typeface="Microsoft Sans Serif" panose="020B0604020202020204" pitchFamily="34" charset="0"/>
              </a:rPr>
              <a:t> على خمس فروض هي:</a:t>
            </a:r>
          </a:p>
          <a:p>
            <a:pPr marL="457200" indent="-457200" algn="r" rtl="1">
              <a:lnSpc>
                <a:spcPct val="150000"/>
              </a:lnSpc>
              <a:buFont typeface="Wingdings" panose="05000000000000000000" pitchFamily="2" charset="2"/>
              <a:buChar char="v"/>
            </a:pPr>
            <a:r>
              <a:rPr lang="ar-DZ" sz="3200" dirty="0" smtClean="0">
                <a:latin typeface="Microsoft Sans Serif" panose="020B0604020202020204" pitchFamily="34" charset="0"/>
                <a:ea typeface="Microsoft Sans Serif" panose="020B0604020202020204" pitchFamily="34" charset="0"/>
                <a:cs typeface="Microsoft Sans Serif" panose="020B0604020202020204" pitchFamily="34" charset="0"/>
              </a:rPr>
              <a:t>الجمهور بكافة أفراده يعتبر عنصرا فعالا ومشاركا في عملية الاتصال الجماهيري، يستخدم وسائل الاتصال لتحقيق أهداف مقصودة.</a:t>
            </a:r>
          </a:p>
          <a:p>
            <a:pPr marL="457200" indent="-457200" algn="r" rtl="1">
              <a:lnSpc>
                <a:spcPct val="150000"/>
              </a:lnSpc>
              <a:buFont typeface="Wingdings" panose="05000000000000000000" pitchFamily="2" charset="2"/>
              <a:buChar char="v"/>
            </a:pPr>
            <a:r>
              <a:rPr lang="ar-DZ" sz="3200" dirty="0" smtClean="0">
                <a:latin typeface="Microsoft Sans Serif" panose="020B0604020202020204" pitchFamily="34" charset="0"/>
                <a:ea typeface="Microsoft Sans Serif" panose="020B0604020202020204" pitchFamily="34" charset="0"/>
                <a:cs typeface="Microsoft Sans Serif" panose="020B0604020202020204" pitchFamily="34" charset="0"/>
              </a:rPr>
              <a:t>يعبر استخدام وسائل الاتصال عن الحاجات التي يدركها أعضاء الجمهور وفق عوامل الفروق الفردية والتفاعل الاجتماعي.</a:t>
            </a:r>
          </a:p>
          <a:p>
            <a:pPr marL="457200" indent="-457200" algn="r" rtl="1">
              <a:lnSpc>
                <a:spcPct val="150000"/>
              </a:lnSpc>
              <a:buFont typeface="Wingdings" panose="05000000000000000000" pitchFamily="2" charset="2"/>
              <a:buChar char="v"/>
            </a:pPr>
            <a:r>
              <a:rPr lang="ar-DZ" sz="3200" dirty="0" smtClean="0">
                <a:latin typeface="Microsoft Sans Serif" panose="020B0604020202020204" pitchFamily="34" charset="0"/>
                <a:ea typeface="Microsoft Sans Serif" panose="020B0604020202020204" pitchFamily="34" charset="0"/>
                <a:cs typeface="Microsoft Sans Serif" panose="020B0604020202020204" pitchFamily="34" charset="0"/>
              </a:rPr>
              <a:t>يختار أعضاء الجمهور المضامين الإعلامية التي تشبع حاجاتهم، وأن وسائل الاتصال تتنافس مع مصادر أخرى في تلبية هذه الحاجات.</a:t>
            </a:r>
          </a:p>
          <a:p>
            <a:pPr marL="457200" indent="-457200" algn="r" rtl="1">
              <a:lnSpc>
                <a:spcPct val="150000"/>
              </a:lnSpc>
              <a:buFont typeface="Wingdings" panose="05000000000000000000" pitchFamily="2" charset="2"/>
              <a:buChar char="v"/>
            </a:pPr>
            <a:endParaRPr lang="fr-FR" sz="3200" dirty="0">
              <a:latin typeface="Microsoft Sans Serif" panose="020B0604020202020204" pitchFamily="34" charset="0"/>
              <a:ea typeface="Microsoft Sans Serif" panose="020B0604020202020204" pitchFamily="34" charset="0"/>
              <a:cs typeface="Microsoft Sans Serif" panose="020B0604020202020204" pitchFamily="34" charset="0"/>
            </a:endParaRPr>
          </a:p>
        </p:txBody>
      </p:sp>
    </p:spTree>
    <p:extLst>
      <p:ext uri="{BB962C8B-B14F-4D97-AF65-F5344CB8AC3E}">
        <p14:creationId xmlns:p14="http://schemas.microsoft.com/office/powerpoint/2010/main" val="1931115759"/>
      </p:ext>
    </p:extLst>
  </p:cSld>
  <p:clrMapOvr>
    <a:masterClrMapping/>
  </p:clrMapOvr>
  <p:transition spd="slow">
    <p:randomBar dir="vert"/>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746975" y="2395471"/>
            <a:ext cx="10934163" cy="3046988"/>
          </a:xfrm>
          <a:prstGeom prst="rect">
            <a:avLst/>
          </a:prstGeom>
          <a:noFill/>
        </p:spPr>
        <p:txBody>
          <a:bodyPr wrap="square" rtlCol="0">
            <a:spAutoFit/>
          </a:bodyPr>
          <a:lstStyle/>
          <a:p>
            <a:pPr marL="457200" indent="-457200" algn="r" rtl="1">
              <a:lnSpc>
                <a:spcPct val="150000"/>
              </a:lnSpc>
              <a:buFont typeface="Wingdings" panose="05000000000000000000" pitchFamily="2" charset="2"/>
              <a:buChar char="v"/>
            </a:pPr>
            <a:r>
              <a:rPr lang="ar-DZ" sz="3200" dirty="0" smtClean="0">
                <a:latin typeface="Microsoft Sans Serif" panose="020B0604020202020204" pitchFamily="34" charset="0"/>
                <a:ea typeface="Microsoft Sans Serif" panose="020B0604020202020204" pitchFamily="34" charset="0"/>
                <a:cs typeface="Microsoft Sans Serif" panose="020B0604020202020204" pitchFamily="34" charset="0"/>
              </a:rPr>
              <a:t>للجمهور القدرة على تحديد دوافع تعرضهم وحاجاتهم التي يسعون لتلبيتها لذا فهم يختارون الوسائل المناسبة لإشباع هذه الحاجات.</a:t>
            </a:r>
          </a:p>
          <a:p>
            <a:pPr marL="457200" indent="-457200" algn="r" rtl="1">
              <a:lnSpc>
                <a:spcPct val="150000"/>
              </a:lnSpc>
              <a:buFont typeface="Wingdings" panose="05000000000000000000" pitchFamily="2" charset="2"/>
              <a:buChar char="v"/>
            </a:pPr>
            <a:r>
              <a:rPr lang="ar-DZ" sz="3200" dirty="0" smtClean="0">
                <a:latin typeface="Microsoft Sans Serif" panose="020B0604020202020204" pitchFamily="34" charset="0"/>
                <a:ea typeface="Microsoft Sans Serif" panose="020B0604020202020204" pitchFamily="34" charset="0"/>
                <a:cs typeface="Microsoft Sans Serif" panose="020B0604020202020204" pitchFamily="34" charset="0"/>
              </a:rPr>
              <a:t>يمكن الاستدلال على المعايير الثقافية السائدة في المجتمع من خلال استخدام الجمهور لوسائل الاتصال، وليس من خلال الرسائل الإعلامية فقط.</a:t>
            </a:r>
            <a:endParaRPr lang="fr-FR" sz="3200" dirty="0">
              <a:latin typeface="Microsoft Sans Serif" panose="020B0604020202020204" pitchFamily="34" charset="0"/>
              <a:ea typeface="Microsoft Sans Serif" panose="020B0604020202020204" pitchFamily="34" charset="0"/>
              <a:cs typeface="Microsoft Sans Serif" panose="020B0604020202020204" pitchFamily="34" charset="0"/>
            </a:endParaRPr>
          </a:p>
        </p:txBody>
      </p:sp>
    </p:spTree>
    <p:extLst>
      <p:ext uri="{BB962C8B-B14F-4D97-AF65-F5344CB8AC3E}">
        <p14:creationId xmlns:p14="http://schemas.microsoft.com/office/powerpoint/2010/main" val="2877032828"/>
      </p:ext>
    </p:extLst>
  </p:cSld>
  <p:clrMapOvr>
    <a:masterClrMapping/>
  </p:clrMapOvr>
  <p:transition spd="slow">
    <p:randomBar dir="vert"/>
  </p:transition>
  <p:timing>
    <p:tnLst>
      <p:par>
        <p:cTn id="1" dur="indefinite" restart="never" nodeType="tmRoot"/>
      </p:par>
    </p:tnLst>
  </p:timing>
</p:sld>
</file>

<file path=ppt/theme/theme1.xml><?xml version="1.0" encoding="utf-8"?>
<a:theme xmlns:a="http://schemas.openxmlformats.org/drawingml/2006/main" name="Berlin">
  <a:themeElements>
    <a:clrScheme name="Berlin">
      <a:dk1>
        <a:sysClr val="windowText" lastClr="000000"/>
      </a:dk1>
      <a:lt1>
        <a:sysClr val="window" lastClr="FFFFFF"/>
      </a:lt1>
      <a:dk2>
        <a:srgbClr val="9D360E"/>
      </a:dk2>
      <a:lt2>
        <a:srgbClr val="E7E6E6"/>
      </a:lt2>
      <a:accent1>
        <a:srgbClr val="F09415"/>
      </a:accent1>
      <a:accent2>
        <a:srgbClr val="C1B56B"/>
      </a:accent2>
      <a:accent3>
        <a:srgbClr val="4BAF73"/>
      </a:accent3>
      <a:accent4>
        <a:srgbClr val="5AA6C0"/>
      </a:accent4>
      <a:accent5>
        <a:srgbClr val="D17DF9"/>
      </a:accent5>
      <a:accent6>
        <a:srgbClr val="FA7E5C"/>
      </a:accent6>
      <a:hlink>
        <a:srgbClr val="FFAE3E"/>
      </a:hlink>
      <a:folHlink>
        <a:srgbClr val="FCC77E"/>
      </a:folHlink>
    </a:clrScheme>
    <a:fontScheme name="Berlin">
      <a:majorFont>
        <a:latin typeface="Trebuchet MS" panose="020B0603020202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rebuchet MS" panose="020B0603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erlin">
      <a:fillStyleLst>
        <a:solidFill>
          <a:schemeClr val="phClr"/>
        </a:solidFill>
        <a:gradFill rotWithShape="1">
          <a:gsLst>
            <a:gs pos="0">
              <a:schemeClr val="phClr">
                <a:tint val="60000"/>
                <a:satMod val="100000"/>
                <a:lumMod val="110000"/>
              </a:schemeClr>
            </a:gs>
            <a:gs pos="100000">
              <a:schemeClr val="phClr">
                <a:tint val="70000"/>
                <a:satMod val="100000"/>
                <a:lumMod val="100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6000"/>
                <a:shade val="100000"/>
                <a:hueMod val="270000"/>
                <a:satMod val="200000"/>
                <a:lumMod val="128000"/>
              </a:schemeClr>
            </a:gs>
            <a:gs pos="50000">
              <a:schemeClr val="phClr">
                <a:shade val="100000"/>
                <a:hueMod val="100000"/>
                <a:satMod val="110000"/>
                <a:lumMod val="130000"/>
              </a:schemeClr>
            </a:gs>
            <a:gs pos="100000">
              <a:schemeClr val="phClr">
                <a:shade val="78000"/>
                <a:hueMod val="44000"/>
                <a:satMod val="200000"/>
                <a:lumMod val="69000"/>
              </a:schemeClr>
            </a:gs>
          </a:gsLst>
          <a:lin ang="2520000" scaled="0"/>
        </a:gradFill>
      </a:bgFillStyleLst>
    </a:fmtScheme>
  </a:themeElements>
  <a:objectDefaults/>
  <a:extraClrSchemeLst/>
  <a:extLst>
    <a:ext uri="{05A4C25C-085E-4340-85A3-A5531E510DB2}">
      <thm15:themeFamily xmlns:thm15="http://schemas.microsoft.com/office/thememl/2012/main" name="Berlin" id="{7B5DBA9E-B069-418E-9360-A61BDD0615A4}" vid="{C0CBE056-4EF4-4D92-969E-947779DA7AAA}"/>
    </a:ext>
  </a:extLst>
</a:theme>
</file>

<file path=docProps/app.xml><?xml version="1.0" encoding="utf-8"?>
<Properties xmlns="http://schemas.openxmlformats.org/officeDocument/2006/extended-properties" xmlns:vt="http://schemas.openxmlformats.org/officeDocument/2006/docPropsVTypes">
  <Template>TM04033917[[fn=Berlin]]</Template>
  <TotalTime>224</TotalTime>
  <Words>720</Words>
  <Application>Microsoft Office PowerPoint</Application>
  <PresentationFormat>Grand écran</PresentationFormat>
  <Paragraphs>76</Paragraphs>
  <Slides>15</Slides>
  <Notes>0</Notes>
  <HiddenSlides>0</HiddenSlides>
  <MMClips>0</MMClips>
  <ScaleCrop>false</ScaleCrop>
  <HeadingPairs>
    <vt:vector size="6" baseType="variant">
      <vt:variant>
        <vt:lpstr>Polices utilisées</vt:lpstr>
      </vt:variant>
      <vt:variant>
        <vt:i4>5</vt:i4>
      </vt:variant>
      <vt:variant>
        <vt:lpstr>Thème</vt:lpstr>
      </vt:variant>
      <vt:variant>
        <vt:i4>1</vt:i4>
      </vt:variant>
      <vt:variant>
        <vt:lpstr>Titres des diapositives</vt:lpstr>
      </vt:variant>
      <vt:variant>
        <vt:i4>15</vt:i4>
      </vt:variant>
    </vt:vector>
  </HeadingPairs>
  <TitlesOfParts>
    <vt:vector size="21" baseType="lpstr">
      <vt:lpstr>Arial</vt:lpstr>
      <vt:lpstr>Microsoft Sans Serif</vt:lpstr>
      <vt:lpstr>Times New Roman</vt:lpstr>
      <vt:lpstr>Trebuchet MS</vt:lpstr>
      <vt:lpstr>Wingdings</vt:lpstr>
      <vt:lpstr>Berlin</vt:lpstr>
      <vt:lpstr>نظرية الاستخدامات والاشباعات</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نظرية الاستخدامات والاشباعات</dc:title>
  <dc:creator>HP</dc:creator>
  <cp:lastModifiedBy>HP</cp:lastModifiedBy>
  <cp:revision>25</cp:revision>
  <dcterms:created xsi:type="dcterms:W3CDTF">2024-12-11T17:35:20Z</dcterms:created>
  <dcterms:modified xsi:type="dcterms:W3CDTF">2024-12-18T21:07:19Z</dcterms:modified>
</cp:coreProperties>
</file>