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6" r:id="rId4"/>
    <p:sldId id="267" r:id="rId5"/>
    <p:sldId id="268" r:id="rId6"/>
    <p:sldId id="269" r:id="rId7"/>
    <p:sldId id="260" r:id="rId8"/>
    <p:sldId id="258" r:id="rId9"/>
    <p:sldId id="259" r:id="rId10"/>
    <p:sldId id="261" r:id="rId11"/>
    <p:sldId id="270" r:id="rId12"/>
    <p:sldId id="262" r:id="rId13"/>
    <p:sldId id="263" r:id="rId14"/>
    <p:sldId id="264" r:id="rId15"/>
    <p:sldId id="265"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fr-FR" smtClean="0"/>
              <a:t>Modifiez le style du titre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12/18/2024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46C117F-5CCF-4837-BE5F-2B92066CAFAF}" type="datetimeFigureOut">
              <a:rPr lang="en-US" dirty="0"/>
              <a:t>12/18/2024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fr-FR" smtClean="0"/>
              <a:t>Modifiez le style du titre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84EB90BD-B6CE-46B7-997F-7313B992CCDC}" type="datetimeFigureOut">
              <a:rPr lang="en-US" dirty="0"/>
              <a:t>12/18/2024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fr-FR" smtClean="0"/>
              <a:t>Modifiez le style du titre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CDB9D11F-B188-461D-B23F-39381795C052}" type="datetimeFigureOut">
              <a:rPr lang="en-US" dirty="0"/>
              <a:t>12/18/2024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fr-FR" smtClean="0"/>
              <a:t>Modifiez le style du titre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52E6D8D9-55A2-4063-B0F3-121F44549695}" type="datetimeFigureOut">
              <a:rPr lang="en-US" dirty="0"/>
              <a:t>12/18/2024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fr-FR" smtClean="0"/>
              <a:t>Modifiez le style du titre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3" name="Date Placeholder 2"/>
          <p:cNvSpPr>
            <a:spLocks noGrp="1"/>
          </p:cNvSpPr>
          <p:nvPr>
            <p:ph type="dt" sz="half" idx="10"/>
          </p:nvPr>
        </p:nvSpPr>
        <p:spPr/>
        <p:txBody>
          <a:bodyPr/>
          <a:lstStyle/>
          <a:p>
            <a:fld id="{D4B24536-994D-4021-A283-9F449C0DB509}" type="datetimeFigureOut">
              <a:rPr lang="en-US" dirty="0"/>
              <a:t>12/18/2024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fr-FR" smtClean="0"/>
              <a:t>Modifiez le style du titre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3" name="Date Placeholder 2"/>
          <p:cNvSpPr>
            <a:spLocks noGrp="1"/>
          </p:cNvSpPr>
          <p:nvPr>
            <p:ph type="dt" sz="half" idx="10"/>
          </p:nvPr>
        </p:nvSpPr>
        <p:spPr/>
        <p:txBody>
          <a:bodyPr/>
          <a:lstStyle/>
          <a:p>
            <a:fld id="{3CBBBB78-C96F-47B7-AB17-D852CA960AC9}" type="datetimeFigureOut">
              <a:rPr lang="en-US" dirty="0"/>
              <a:t>12/18/2024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12/18/2024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12/18/2024</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12/18/2024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fr-FR" smtClean="0"/>
              <a:t>Modifiez le style du titre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0578ACC-22D6-47C1-A373-4FD133E34F3C}" type="datetimeFigureOut">
              <a:rPr lang="en-US" dirty="0"/>
              <a:t>12/18/2024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12/18/2024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80322" y="3030008"/>
            <a:ext cx="4698355" cy="2906179"/>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594123" y="3030008"/>
            <a:ext cx="4700059" cy="2906179"/>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12/18/2024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12/18/2024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12/18/2024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331444B-B92B-4E27-8C94-BB93EAF5CB18}" type="datetimeFigureOut">
              <a:rPr lang="en-US" dirty="0"/>
              <a:t>12/18/2024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63EFA5E-FA76-400D-B3DC-F0BA90E6D107}" type="datetimeFigureOut">
              <a:rPr lang="en-US" dirty="0"/>
              <a:t>12/18/2024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12/18/2024</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dirty="0" smtClean="0"/>
              <a:t>نظرية الاستخدامات </a:t>
            </a:r>
            <a:r>
              <a:rPr lang="ar-DZ" dirty="0" err="1" smtClean="0"/>
              <a:t>والاشباعات</a:t>
            </a:r>
            <a:endParaRPr lang="fr-FR" dirty="0"/>
          </a:p>
        </p:txBody>
      </p:sp>
    </p:spTree>
    <p:extLst>
      <p:ext uri="{BB962C8B-B14F-4D97-AF65-F5344CB8AC3E}">
        <p14:creationId xmlns:p14="http://schemas.microsoft.com/office/powerpoint/2010/main" val="1704165315"/>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28034" y="2047741"/>
            <a:ext cx="11178861" cy="3785652"/>
          </a:xfrm>
          <a:prstGeom prst="rect">
            <a:avLst/>
          </a:prstGeom>
          <a:noFill/>
        </p:spPr>
        <p:txBody>
          <a:bodyPr wrap="square" rtlCol="0">
            <a:spAutoFit/>
          </a:bodyPr>
          <a:lstStyle/>
          <a:p>
            <a:pPr marL="514350" indent="-514350" algn="r" rtl="1">
              <a:lnSpc>
                <a:spcPct val="150000"/>
              </a:lnSpc>
              <a:buFont typeface="+mj-lt"/>
              <a:buAutoNum type="arabicPeriod"/>
            </a:pP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الجمهور النشط</a:t>
            </a:r>
          </a:p>
          <a:p>
            <a:pPr marL="514350" indent="-514350" algn="r" rtl="1">
              <a:lnSpc>
                <a:spcPct val="150000"/>
              </a:lnSpc>
              <a:buFont typeface="+mj-lt"/>
              <a:buAutoNum type="arabicPeriod"/>
            </a:pP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الأصول الاجتماعية والنفسية لاستخدامات وسائل الاعلام</a:t>
            </a:r>
          </a:p>
          <a:p>
            <a:pPr marL="514350" indent="-514350" algn="r" rtl="1">
              <a:lnSpc>
                <a:spcPct val="150000"/>
              </a:lnSpc>
              <a:buFont typeface="+mj-lt"/>
              <a:buAutoNum type="arabicPeriod"/>
            </a:pP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حاجات ودوافع تعرض الجمهور لوسائل الاعلام.</a:t>
            </a:r>
          </a:p>
          <a:p>
            <a:pPr marL="514350" indent="-514350" algn="r" rtl="1">
              <a:lnSpc>
                <a:spcPct val="150000"/>
              </a:lnSpc>
              <a:buFont typeface="+mj-lt"/>
              <a:buAutoNum type="arabicPeriod"/>
            </a:pP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توقعات الجمهور من وسائل الاتصال.</a:t>
            </a:r>
          </a:p>
          <a:p>
            <a:pPr marL="514350" indent="-514350" algn="r" rtl="1">
              <a:lnSpc>
                <a:spcPct val="150000"/>
              </a:lnSpc>
              <a:buFont typeface="+mj-lt"/>
              <a:buAutoNum type="arabicPeriod"/>
            </a:pPr>
            <a:r>
              <a:rPr lang="ar-DZ" sz="3200" dirty="0" err="1" smtClean="0">
                <a:latin typeface="Microsoft Sans Serif" panose="020B0604020202020204" pitchFamily="34" charset="0"/>
                <a:ea typeface="Microsoft Sans Serif" panose="020B0604020202020204" pitchFamily="34" charset="0"/>
                <a:cs typeface="Microsoft Sans Serif" panose="020B0604020202020204" pitchFamily="34" charset="0"/>
              </a:rPr>
              <a:t>اشباعات</a:t>
            </a: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 وسائل </a:t>
            </a: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الاعلام</a:t>
            </a:r>
            <a:endPar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
        <p:nvSpPr>
          <p:cNvPr id="3" name="Rectangle 2"/>
          <p:cNvSpPr/>
          <p:nvPr/>
        </p:nvSpPr>
        <p:spPr>
          <a:xfrm>
            <a:off x="1359987" y="443076"/>
            <a:ext cx="8948283" cy="923330"/>
          </a:xfrm>
          <a:prstGeom prst="rect">
            <a:avLst/>
          </a:prstGeom>
          <a:noFill/>
        </p:spPr>
        <p:txBody>
          <a:bodyPr wrap="none" lIns="91440" tIns="45720" rIns="91440" bIns="45720">
            <a:spAutoFit/>
          </a:bodyPr>
          <a:lstStyle/>
          <a:p>
            <a:pPr algn="ctr"/>
            <a:r>
              <a:rPr lang="ar-DZ" sz="5400" b="1" cap="none" spc="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عناصر نظرية الاستخدامات </a:t>
            </a:r>
            <a:r>
              <a:rPr lang="ar-DZ" sz="5400" b="1" cap="none" spc="0" dirty="0" err="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والاشباعات</a:t>
            </a:r>
            <a:endParaRPr lang="fr-FR"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1520872129"/>
      </p:ext>
    </p:extLst>
  </p:cSld>
  <p:clrMapOvr>
    <a:masterClrMapping/>
  </p:clrMapOvr>
  <p:transition spd="slow">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6349" y="194056"/>
            <a:ext cx="10940816" cy="769441"/>
          </a:xfrm>
          <a:prstGeom prst="rect">
            <a:avLst/>
          </a:prstGeom>
          <a:noFill/>
        </p:spPr>
        <p:txBody>
          <a:bodyPr wrap="none" lIns="91440" tIns="45720" rIns="91440" bIns="45720">
            <a:spAutoFit/>
          </a:bodyPr>
          <a:lstStyle/>
          <a:p>
            <a:pPr algn="ctr"/>
            <a:r>
              <a:rPr lang="ar-DZ" sz="4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هناك العديد من العناصر التي تحدد أن الجمهور نشط أهمها:</a:t>
            </a:r>
            <a:endParaRPr lang="fr-FR" sz="4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Rectangle 2"/>
          <p:cNvSpPr/>
          <p:nvPr/>
        </p:nvSpPr>
        <p:spPr>
          <a:xfrm>
            <a:off x="10525503" y="1118439"/>
            <a:ext cx="1603323" cy="707886"/>
          </a:xfrm>
          <a:prstGeom prst="rect">
            <a:avLst/>
          </a:prstGeom>
          <a:noFill/>
        </p:spPr>
        <p:txBody>
          <a:bodyPr wrap="none" lIns="91440" tIns="45720" rIns="91440" bIns="45720">
            <a:spAutoFit/>
          </a:bodyPr>
          <a:lstStyle/>
          <a:p>
            <a:pPr algn="ctr"/>
            <a:r>
              <a:rPr lang="ar-DZ" sz="4000" b="1" cap="none" spc="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الانتقائية</a:t>
            </a:r>
            <a:endParaRPr lang="fr-FR" sz="40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
        <p:nvSpPr>
          <p:cNvPr id="4" name="Rectangle 3"/>
          <p:cNvSpPr/>
          <p:nvPr/>
        </p:nvSpPr>
        <p:spPr>
          <a:xfrm>
            <a:off x="10487180" y="2302063"/>
            <a:ext cx="1471877" cy="707886"/>
          </a:xfrm>
          <a:prstGeom prst="rect">
            <a:avLst/>
          </a:prstGeom>
          <a:noFill/>
        </p:spPr>
        <p:txBody>
          <a:bodyPr wrap="none" lIns="91440" tIns="45720" rIns="91440" bIns="45720">
            <a:spAutoFit/>
          </a:bodyPr>
          <a:lstStyle/>
          <a:p>
            <a:pPr algn="ctr"/>
            <a:r>
              <a:rPr lang="ar-DZ" sz="4000" b="1" cap="none" spc="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المنفعية</a:t>
            </a:r>
            <a:endParaRPr lang="fr-FR" sz="40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
        <p:nvSpPr>
          <p:cNvPr id="5" name="Rectangle 4"/>
          <p:cNvSpPr/>
          <p:nvPr/>
        </p:nvSpPr>
        <p:spPr>
          <a:xfrm>
            <a:off x="10552101" y="3474774"/>
            <a:ext cx="1342034" cy="707886"/>
          </a:xfrm>
          <a:prstGeom prst="rect">
            <a:avLst/>
          </a:prstGeom>
          <a:noFill/>
        </p:spPr>
        <p:txBody>
          <a:bodyPr wrap="none" lIns="91440" tIns="45720" rIns="91440" bIns="45720">
            <a:spAutoFit/>
          </a:bodyPr>
          <a:lstStyle/>
          <a:p>
            <a:pPr algn="ctr"/>
            <a:r>
              <a:rPr lang="ar-DZ" sz="4000" b="1" cap="none" spc="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العمدية</a:t>
            </a:r>
            <a:endParaRPr lang="fr-FR" sz="40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
        <p:nvSpPr>
          <p:cNvPr id="6" name="Rectangle 5"/>
          <p:cNvSpPr/>
          <p:nvPr/>
        </p:nvSpPr>
        <p:spPr>
          <a:xfrm>
            <a:off x="10396649" y="4595294"/>
            <a:ext cx="1827743" cy="707886"/>
          </a:xfrm>
          <a:prstGeom prst="rect">
            <a:avLst/>
          </a:prstGeom>
          <a:noFill/>
        </p:spPr>
        <p:txBody>
          <a:bodyPr wrap="none" lIns="91440" tIns="45720" rIns="91440" bIns="45720">
            <a:spAutoFit/>
          </a:bodyPr>
          <a:lstStyle/>
          <a:p>
            <a:pPr algn="ctr"/>
            <a:r>
              <a:rPr lang="ar-DZ" sz="4000" b="1" cap="none" spc="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الاستغراق</a:t>
            </a:r>
            <a:endParaRPr lang="fr-FR" sz="40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
        <p:nvSpPr>
          <p:cNvPr id="7" name="Rectangle 6"/>
          <p:cNvSpPr/>
          <p:nvPr/>
        </p:nvSpPr>
        <p:spPr>
          <a:xfrm>
            <a:off x="10185815" y="5846406"/>
            <a:ext cx="2074606" cy="646331"/>
          </a:xfrm>
          <a:prstGeom prst="rect">
            <a:avLst/>
          </a:prstGeom>
          <a:noFill/>
        </p:spPr>
        <p:txBody>
          <a:bodyPr wrap="none" lIns="91440" tIns="45720" rIns="91440" bIns="45720">
            <a:spAutoFit/>
          </a:bodyPr>
          <a:lstStyle/>
          <a:p>
            <a:pPr algn="ctr"/>
            <a:r>
              <a:rPr lang="ar-DZ" sz="3600" b="1" cap="none" spc="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مناعة التأثير</a:t>
            </a:r>
            <a:endParaRPr lang="fr-FR" sz="36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
        <p:nvSpPr>
          <p:cNvPr id="8" name="Pentagone 7"/>
          <p:cNvSpPr/>
          <p:nvPr/>
        </p:nvSpPr>
        <p:spPr>
          <a:xfrm>
            <a:off x="265990" y="969611"/>
            <a:ext cx="10188310" cy="101776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800" dirty="0" smtClean="0">
                <a:latin typeface="Microsoft Sans Serif" panose="020B0604020202020204" pitchFamily="34" charset="0"/>
                <a:ea typeface="Microsoft Sans Serif" panose="020B0604020202020204" pitchFamily="34" charset="0"/>
                <a:cs typeface="Microsoft Sans Serif" panose="020B0604020202020204" pitchFamily="34" charset="0"/>
              </a:rPr>
              <a:t>يقصد به القرار بشأن </a:t>
            </a:r>
            <a:r>
              <a:rPr lang="ar-DZ" sz="2800" dirty="0" err="1" smtClean="0">
                <a:latin typeface="Microsoft Sans Serif" panose="020B0604020202020204" pitchFamily="34" charset="0"/>
                <a:ea typeface="Microsoft Sans Serif" panose="020B0604020202020204" pitchFamily="34" charset="0"/>
                <a:cs typeface="Microsoft Sans Serif" panose="020B0604020202020204" pitchFamily="34" charset="0"/>
              </a:rPr>
              <a:t>استحدام</a:t>
            </a:r>
            <a:r>
              <a:rPr lang="ar-DZ" sz="2800" dirty="0" smtClean="0">
                <a:latin typeface="Microsoft Sans Serif" panose="020B0604020202020204" pitchFamily="34" charset="0"/>
                <a:ea typeface="Microsoft Sans Serif" panose="020B0604020202020204" pitchFamily="34" charset="0"/>
                <a:cs typeface="Microsoft Sans Serif" panose="020B0604020202020204" pitchFamily="34" charset="0"/>
              </a:rPr>
              <a:t> الوسيلة واستمرارية الاستخدام مع اختيار المحتوى ايضا</a:t>
            </a:r>
            <a:endParaRPr lang="fr-FR" sz="2800" dirty="0">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
        <p:nvSpPr>
          <p:cNvPr id="9" name="Pentagone 8"/>
          <p:cNvSpPr/>
          <p:nvPr/>
        </p:nvSpPr>
        <p:spPr>
          <a:xfrm>
            <a:off x="265990" y="2147122"/>
            <a:ext cx="10188310" cy="101776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dirty="0" smtClean="0">
                <a:latin typeface="Microsoft Sans Serif" panose="020B0604020202020204" pitchFamily="34" charset="0"/>
                <a:ea typeface="Microsoft Sans Serif" panose="020B0604020202020204" pitchFamily="34" charset="0"/>
                <a:cs typeface="Microsoft Sans Serif" panose="020B0604020202020204" pitchFamily="34" charset="0"/>
              </a:rPr>
              <a:t>تهدف عملية انتقاء المستهلك لمحتوى معين إلى الحصول على منافع معينة</a:t>
            </a:r>
            <a:endParaRPr lang="fr-FR" sz="2800" dirty="0">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
        <p:nvSpPr>
          <p:cNvPr id="10" name="Pentagone 9"/>
          <p:cNvSpPr/>
          <p:nvPr/>
        </p:nvSpPr>
        <p:spPr>
          <a:xfrm>
            <a:off x="265990" y="3319833"/>
            <a:ext cx="10188310" cy="101776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يسعى المستهلك لانتقاء محتوى معين بشكل عمدي مقصود</a:t>
            </a:r>
            <a:endParaRPr lang="fr-FR" sz="3200" dirty="0">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
        <p:nvSpPr>
          <p:cNvPr id="11" name="Pentagone 10"/>
          <p:cNvSpPr/>
          <p:nvPr/>
        </p:nvSpPr>
        <p:spPr>
          <a:xfrm>
            <a:off x="265990" y="4551730"/>
            <a:ext cx="10188310" cy="101776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ويكون على ثلاث مستويات إدراكي وشعوري وسلوكي</a:t>
            </a:r>
            <a:endParaRPr lang="fr-FR" sz="3200" dirty="0">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
        <p:nvSpPr>
          <p:cNvPr id="12" name="Pentagone 11"/>
          <p:cNvSpPr/>
          <p:nvPr/>
        </p:nvSpPr>
        <p:spPr>
          <a:xfrm>
            <a:off x="265990" y="5691464"/>
            <a:ext cx="10082421" cy="101776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dirty="0" smtClean="0">
                <a:latin typeface="Microsoft Sans Serif" panose="020B0604020202020204" pitchFamily="34" charset="0"/>
                <a:ea typeface="Microsoft Sans Serif" panose="020B0604020202020204" pitchFamily="34" charset="0"/>
                <a:cs typeface="Microsoft Sans Serif" panose="020B0604020202020204" pitchFamily="34" charset="0"/>
              </a:rPr>
              <a:t>ويقصد به حساسية فئات معينة من الجمهور والعنيد الذين لا يقبلون السيطرة على </a:t>
            </a:r>
            <a:r>
              <a:rPr lang="ar-DZ" sz="2800" dirty="0" err="1" smtClean="0">
                <a:latin typeface="Microsoft Sans Serif" panose="020B0604020202020204" pitchFamily="34" charset="0"/>
                <a:ea typeface="Microsoft Sans Serif" panose="020B0604020202020204" pitchFamily="34" charset="0"/>
                <a:cs typeface="Microsoft Sans Serif" panose="020B0604020202020204" pitchFamily="34" charset="0"/>
              </a:rPr>
              <a:t>سلوكاتهم</a:t>
            </a:r>
            <a:r>
              <a:rPr lang="ar-DZ" sz="2800" dirty="0" smtClean="0">
                <a:latin typeface="Microsoft Sans Serif" panose="020B0604020202020204" pitchFamily="34" charset="0"/>
                <a:ea typeface="Microsoft Sans Serif" panose="020B0604020202020204" pitchFamily="34" charset="0"/>
                <a:cs typeface="Microsoft Sans Serif" panose="020B0604020202020204" pitchFamily="34" charset="0"/>
              </a:rPr>
              <a:t> من قبل وسائل الاعلام</a:t>
            </a:r>
            <a:endParaRPr lang="fr-FR" sz="2800" dirty="0">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912442329"/>
      </p:ext>
    </p:extLst>
  </p:cSld>
  <p:clrMapOvr>
    <a:masterClrMapping/>
  </p:clrMapOvr>
  <p:transition spd="slow">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32313" y="1144973"/>
            <a:ext cx="6327374" cy="923330"/>
          </a:xfrm>
          <a:prstGeom prst="rect">
            <a:avLst/>
          </a:prstGeom>
          <a:noFill/>
        </p:spPr>
        <p:txBody>
          <a:bodyPr wrap="none" lIns="91440" tIns="45720" rIns="91440" bIns="45720">
            <a:spAutoFit/>
          </a:bodyPr>
          <a:lstStyle/>
          <a:p>
            <a:pPr algn="ctr"/>
            <a:r>
              <a:rPr lang="ar-DZ"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بالنسبة للدوافع فتنقسم إلى:</a:t>
            </a:r>
            <a:endParaRPr lang="fr-FR"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Rectangle 2"/>
          <p:cNvSpPr/>
          <p:nvPr/>
        </p:nvSpPr>
        <p:spPr>
          <a:xfrm>
            <a:off x="8386429" y="3598401"/>
            <a:ext cx="2751074" cy="923330"/>
          </a:xfrm>
          <a:prstGeom prst="rect">
            <a:avLst/>
          </a:prstGeom>
          <a:noFill/>
        </p:spPr>
        <p:txBody>
          <a:bodyPr wrap="none" lIns="91440" tIns="45720" rIns="91440" bIns="45720">
            <a:spAutoFit/>
          </a:bodyPr>
          <a:lstStyle/>
          <a:p>
            <a:pPr algn="ctr"/>
            <a:r>
              <a:rPr lang="ar-DZ"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دوافع نفعية</a:t>
            </a:r>
            <a:endParaRPr lang="fr-FR"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4" name="Rectangle 3"/>
          <p:cNvSpPr/>
          <p:nvPr/>
        </p:nvSpPr>
        <p:spPr>
          <a:xfrm>
            <a:off x="1265998" y="3598401"/>
            <a:ext cx="3409909" cy="923330"/>
          </a:xfrm>
          <a:prstGeom prst="rect">
            <a:avLst/>
          </a:prstGeom>
          <a:noFill/>
        </p:spPr>
        <p:txBody>
          <a:bodyPr wrap="none" lIns="91440" tIns="45720" rIns="91440" bIns="45720">
            <a:spAutoFit/>
          </a:bodyPr>
          <a:lstStyle/>
          <a:p>
            <a:pPr algn="ctr"/>
            <a:r>
              <a:rPr lang="ar-DZ"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دوافع طقوسية</a:t>
            </a:r>
            <a:endParaRPr lang="fr-FR"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5" name="Flèche vers le haut 4"/>
          <p:cNvSpPr/>
          <p:nvPr/>
        </p:nvSpPr>
        <p:spPr>
          <a:xfrm rot="13427700">
            <a:off x="3902299" y="2215167"/>
            <a:ext cx="1262129" cy="123637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6" name="Image 5"/>
          <p:cNvPicPr>
            <a:picLocks noChangeAspect="1"/>
          </p:cNvPicPr>
          <p:nvPr/>
        </p:nvPicPr>
        <p:blipFill>
          <a:blip r:embed="rId2"/>
          <a:stretch>
            <a:fillRect/>
          </a:stretch>
        </p:blipFill>
        <p:spPr>
          <a:xfrm rot="16200000">
            <a:off x="7987592" y="2197304"/>
            <a:ext cx="1272095" cy="1272095"/>
          </a:xfrm>
          <a:prstGeom prst="rect">
            <a:avLst/>
          </a:prstGeom>
        </p:spPr>
      </p:pic>
      <p:sp>
        <p:nvSpPr>
          <p:cNvPr id="7" name="Rogner un rectangle avec un coin du même côté 6"/>
          <p:cNvSpPr/>
          <p:nvPr/>
        </p:nvSpPr>
        <p:spPr>
          <a:xfrm>
            <a:off x="8474078" y="4650733"/>
            <a:ext cx="3387363" cy="2009104"/>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dirty="0" smtClean="0"/>
              <a:t>تستهدف التعرف على الذات واكتساب المعلومات والخبرات وجميع أشكال التعليم بوجه عام</a:t>
            </a:r>
            <a:endParaRPr lang="fr-FR" dirty="0"/>
          </a:p>
        </p:txBody>
      </p:sp>
      <p:sp>
        <p:nvSpPr>
          <p:cNvPr id="8" name="Rogner un rectangle avec un coin du même côté 7"/>
          <p:cNvSpPr/>
          <p:nvPr/>
        </p:nvSpPr>
        <p:spPr>
          <a:xfrm>
            <a:off x="1238631" y="4650733"/>
            <a:ext cx="3387363" cy="2009104"/>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تستهدف تمضية الوقت والاسترخاء والألفة مع الوسيلة والهروب من المشكلات</a:t>
            </a:r>
            <a:endParaRPr lang="fr-FR" dirty="0"/>
          </a:p>
        </p:txBody>
      </p:sp>
    </p:spTree>
    <p:extLst>
      <p:ext uri="{BB962C8B-B14F-4D97-AF65-F5344CB8AC3E}">
        <p14:creationId xmlns:p14="http://schemas.microsoft.com/office/powerpoint/2010/main" val="3626532405"/>
      </p:ext>
    </p:extLst>
  </p:cSld>
  <p:clrMapOvr>
    <a:masterClrMapping/>
  </p:clrMapOvr>
  <p:transition spd="slow">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79257" y="533228"/>
            <a:ext cx="5581977" cy="923330"/>
          </a:xfrm>
          <a:prstGeom prst="rect">
            <a:avLst/>
          </a:prstGeom>
          <a:noFill/>
        </p:spPr>
        <p:txBody>
          <a:bodyPr wrap="none" lIns="91440" tIns="45720" rIns="91440" bIns="45720">
            <a:spAutoFit/>
          </a:bodyPr>
          <a:lstStyle/>
          <a:p>
            <a:pPr algn="ctr"/>
            <a:r>
              <a:rPr lang="ar-DZ"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أما الحاجات فتنقسم إلى:</a:t>
            </a:r>
            <a:endParaRPr lang="fr-FR"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4" name="Rogner un rectangle avec un coin du même côté 3"/>
          <p:cNvSpPr/>
          <p:nvPr/>
        </p:nvSpPr>
        <p:spPr>
          <a:xfrm>
            <a:off x="9608714" y="2494207"/>
            <a:ext cx="1996226" cy="2189408"/>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latin typeface="Microsoft Sans Serif" panose="020B0604020202020204" pitchFamily="34" charset="0"/>
                <a:ea typeface="Microsoft Sans Serif" panose="020B0604020202020204" pitchFamily="34" charset="0"/>
                <a:cs typeface="Microsoft Sans Serif" panose="020B0604020202020204" pitchFamily="34" charset="0"/>
              </a:rPr>
              <a:t>حاجات معرفية</a:t>
            </a:r>
            <a:endParaRPr lang="fr-FR" sz="2400" b="1" dirty="0">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
        <p:nvSpPr>
          <p:cNvPr id="6" name="Rogner un rectangle avec un coin du même côté 5"/>
          <p:cNvSpPr/>
          <p:nvPr/>
        </p:nvSpPr>
        <p:spPr>
          <a:xfrm>
            <a:off x="7416084" y="2534991"/>
            <a:ext cx="1996226" cy="2189408"/>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latin typeface="Microsoft Sans Serif" panose="020B0604020202020204" pitchFamily="34" charset="0"/>
                <a:ea typeface="Microsoft Sans Serif" panose="020B0604020202020204" pitchFamily="34" charset="0"/>
                <a:cs typeface="Microsoft Sans Serif" panose="020B0604020202020204" pitchFamily="34" charset="0"/>
              </a:rPr>
              <a:t>حاجات عاطفية</a:t>
            </a:r>
            <a:endParaRPr lang="fr-FR" sz="2400" b="1" dirty="0">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
        <p:nvSpPr>
          <p:cNvPr id="7" name="Rogner un rectangle avec un coin du même côté 6"/>
          <p:cNvSpPr/>
          <p:nvPr/>
        </p:nvSpPr>
        <p:spPr>
          <a:xfrm>
            <a:off x="5223454" y="2534991"/>
            <a:ext cx="1996226" cy="2189408"/>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latin typeface="Microsoft Sans Serif" panose="020B0604020202020204" pitchFamily="34" charset="0"/>
                <a:ea typeface="Microsoft Sans Serif" panose="020B0604020202020204" pitchFamily="34" charset="0"/>
                <a:cs typeface="Microsoft Sans Serif" panose="020B0604020202020204" pitchFamily="34" charset="0"/>
              </a:rPr>
              <a:t>حاجات مكملة للشخصية</a:t>
            </a:r>
            <a:endParaRPr lang="fr-FR" sz="2400" b="1" dirty="0">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
        <p:nvSpPr>
          <p:cNvPr id="8" name="Rogner un rectangle avec un coin du même côté 7"/>
          <p:cNvSpPr/>
          <p:nvPr/>
        </p:nvSpPr>
        <p:spPr>
          <a:xfrm>
            <a:off x="2829058" y="2534991"/>
            <a:ext cx="1996226" cy="2189408"/>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latin typeface="Microsoft Sans Serif" panose="020B0604020202020204" pitchFamily="34" charset="0"/>
                <a:ea typeface="Microsoft Sans Serif" panose="020B0604020202020204" pitchFamily="34" charset="0"/>
                <a:cs typeface="Microsoft Sans Serif" panose="020B0604020202020204" pitchFamily="34" charset="0"/>
              </a:rPr>
              <a:t>الحاجات الاجتماعية المكملة</a:t>
            </a:r>
            <a:endParaRPr lang="fr-FR" sz="2400" b="1" dirty="0">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
        <p:nvSpPr>
          <p:cNvPr id="9" name="Rogner un rectangle avec un coin du même côté 8"/>
          <p:cNvSpPr/>
          <p:nvPr/>
        </p:nvSpPr>
        <p:spPr>
          <a:xfrm>
            <a:off x="455053" y="2509234"/>
            <a:ext cx="1996226" cy="2189408"/>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latin typeface="Microsoft Sans Serif" panose="020B0604020202020204" pitchFamily="34" charset="0"/>
                <a:ea typeface="Microsoft Sans Serif" panose="020B0604020202020204" pitchFamily="34" charset="0"/>
                <a:cs typeface="Microsoft Sans Serif" panose="020B0604020202020204" pitchFamily="34" charset="0"/>
              </a:rPr>
              <a:t>الحاجات الخيالية أو </a:t>
            </a:r>
            <a:r>
              <a:rPr lang="ar-DZ" sz="2400" b="1" dirty="0" err="1" smtClean="0">
                <a:latin typeface="Microsoft Sans Serif" panose="020B0604020202020204" pitchFamily="34" charset="0"/>
                <a:ea typeface="Microsoft Sans Serif" panose="020B0604020202020204" pitchFamily="34" charset="0"/>
                <a:cs typeface="Microsoft Sans Serif" panose="020B0604020202020204" pitchFamily="34" charset="0"/>
              </a:rPr>
              <a:t>الهروبية</a:t>
            </a:r>
            <a:endParaRPr lang="fr-FR" sz="2400" b="1" dirty="0">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
        <p:nvSpPr>
          <p:cNvPr id="10" name="Flèche vers le bas 9"/>
          <p:cNvSpPr/>
          <p:nvPr/>
        </p:nvSpPr>
        <p:spPr>
          <a:xfrm rot="3543921">
            <a:off x="1345437" y="1929873"/>
            <a:ext cx="755559" cy="5924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vers le bas 10"/>
          <p:cNvSpPr/>
          <p:nvPr/>
        </p:nvSpPr>
        <p:spPr>
          <a:xfrm>
            <a:off x="8036417" y="1916704"/>
            <a:ext cx="755559" cy="5924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Flèche vers le bas 11"/>
          <p:cNvSpPr/>
          <p:nvPr/>
        </p:nvSpPr>
        <p:spPr>
          <a:xfrm rot="18898890">
            <a:off x="9919927" y="1916704"/>
            <a:ext cx="755559" cy="5924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Flèche vers le bas 12"/>
          <p:cNvSpPr/>
          <p:nvPr/>
        </p:nvSpPr>
        <p:spPr>
          <a:xfrm>
            <a:off x="3440556" y="1916704"/>
            <a:ext cx="755559" cy="5924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Flèche vers le bas 13"/>
          <p:cNvSpPr/>
          <p:nvPr/>
        </p:nvSpPr>
        <p:spPr>
          <a:xfrm>
            <a:off x="5794253" y="1916704"/>
            <a:ext cx="755559" cy="5924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Ellipse 2"/>
          <p:cNvSpPr/>
          <p:nvPr/>
        </p:nvSpPr>
        <p:spPr>
          <a:xfrm>
            <a:off x="9710670" y="5022761"/>
            <a:ext cx="2099257" cy="16935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تتمثل في حاجات الأفراد للمعرفة والمعلومات وفهم البيئة</a:t>
            </a:r>
            <a:endParaRPr lang="fr-FR" dirty="0"/>
          </a:p>
        </p:txBody>
      </p:sp>
      <p:sp>
        <p:nvSpPr>
          <p:cNvPr id="15" name="Ellipse 14"/>
          <p:cNvSpPr/>
          <p:nvPr/>
        </p:nvSpPr>
        <p:spPr>
          <a:xfrm>
            <a:off x="5168719" y="4956046"/>
            <a:ext cx="2099257" cy="16935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زيادة الثقة والمصداقية والاستقرار</a:t>
            </a:r>
            <a:endParaRPr lang="fr-FR" dirty="0"/>
          </a:p>
        </p:txBody>
      </p:sp>
      <p:sp>
        <p:nvSpPr>
          <p:cNvPr id="16" name="Ellipse 15"/>
          <p:cNvSpPr/>
          <p:nvPr/>
        </p:nvSpPr>
        <p:spPr>
          <a:xfrm>
            <a:off x="2726027" y="4956046"/>
            <a:ext cx="2099257" cy="16935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تقوية الاتصال مع الاسرة والأصدقاء والعالم</a:t>
            </a:r>
            <a:endParaRPr lang="fr-FR" dirty="0"/>
          </a:p>
        </p:txBody>
      </p:sp>
      <p:sp>
        <p:nvSpPr>
          <p:cNvPr id="17" name="Ellipse 16"/>
          <p:cNvSpPr/>
          <p:nvPr/>
        </p:nvSpPr>
        <p:spPr>
          <a:xfrm>
            <a:off x="455053" y="5017221"/>
            <a:ext cx="2099257" cy="16935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تخفيف التوتر والهروب من المشكلات</a:t>
            </a:r>
            <a:endParaRPr lang="fr-FR" dirty="0"/>
          </a:p>
        </p:txBody>
      </p:sp>
      <p:sp>
        <p:nvSpPr>
          <p:cNvPr id="18" name="Ellipse 17"/>
          <p:cNvSpPr/>
          <p:nvPr/>
        </p:nvSpPr>
        <p:spPr>
          <a:xfrm>
            <a:off x="7439694" y="5017221"/>
            <a:ext cx="2099257" cy="16935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متعلقة بدعم الخبرات العاطفية والجمالية</a:t>
            </a:r>
            <a:endParaRPr lang="fr-FR" dirty="0"/>
          </a:p>
        </p:txBody>
      </p:sp>
    </p:spTree>
    <p:extLst>
      <p:ext uri="{BB962C8B-B14F-4D97-AF65-F5344CB8AC3E}">
        <p14:creationId xmlns:p14="http://schemas.microsoft.com/office/powerpoint/2010/main" val="1109051864"/>
      </p:ext>
    </p:extLst>
  </p:cSld>
  <p:clrMapOvr>
    <a:masterClrMapping/>
  </p:clrMapOvr>
  <p:transition spd="slow">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6703" y="172620"/>
            <a:ext cx="8257389" cy="923330"/>
          </a:xfrm>
          <a:prstGeom prst="rect">
            <a:avLst/>
          </a:prstGeom>
          <a:noFill/>
        </p:spPr>
        <p:txBody>
          <a:bodyPr wrap="none" lIns="91440" tIns="45720" rIns="91440" bIns="45720">
            <a:spAutoFit/>
          </a:bodyPr>
          <a:lstStyle/>
          <a:p>
            <a:pPr algn="ctr"/>
            <a:r>
              <a:rPr lang="ar-DZ" sz="5400" b="1" cap="none" spc="0" dirty="0" err="1"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واشباعات</a:t>
            </a:r>
            <a:r>
              <a:rPr lang="ar-DZ"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وسائل الاعلام تنقسم إلى:</a:t>
            </a:r>
            <a:endParaRPr lang="fr-FR"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Rectangle 2"/>
          <p:cNvSpPr/>
          <p:nvPr/>
        </p:nvSpPr>
        <p:spPr>
          <a:xfrm>
            <a:off x="6786672" y="1584101"/>
            <a:ext cx="4193777" cy="923330"/>
          </a:xfrm>
          <a:prstGeom prst="rect">
            <a:avLst/>
          </a:prstGeom>
          <a:noFill/>
        </p:spPr>
        <p:txBody>
          <a:bodyPr wrap="none" lIns="91440" tIns="45720" rIns="91440" bIns="45720">
            <a:spAutoFit/>
          </a:bodyPr>
          <a:lstStyle/>
          <a:p>
            <a:pPr algn="ctr"/>
            <a:r>
              <a:rPr lang="ar-DZ" sz="5400" b="1" cap="none" spc="0" dirty="0" err="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اشباعات</a:t>
            </a:r>
            <a:r>
              <a:rPr lang="ar-DZ" sz="5400" b="1" cap="none" spc="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 المحتوى</a:t>
            </a:r>
            <a:endParaRPr lang="fr-FR"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4" name="Rectangle 3"/>
          <p:cNvSpPr/>
          <p:nvPr/>
        </p:nvSpPr>
        <p:spPr>
          <a:xfrm>
            <a:off x="275248" y="1584101"/>
            <a:ext cx="5460149" cy="923330"/>
          </a:xfrm>
          <a:prstGeom prst="rect">
            <a:avLst/>
          </a:prstGeom>
          <a:noFill/>
        </p:spPr>
        <p:txBody>
          <a:bodyPr wrap="none" lIns="91440" tIns="45720" rIns="91440" bIns="45720">
            <a:spAutoFit/>
          </a:bodyPr>
          <a:lstStyle/>
          <a:p>
            <a:pPr algn="ctr"/>
            <a:r>
              <a:rPr lang="ar-DZ" sz="5400" b="1" cap="none" spc="0" dirty="0" err="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اشباعات</a:t>
            </a:r>
            <a:r>
              <a:rPr lang="ar-DZ" sz="5400" b="1" cap="none" spc="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 عملية الاتصال</a:t>
            </a:r>
            <a:endParaRPr lang="fr-FR"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7" name="Flèche vers le bas 6"/>
          <p:cNvSpPr/>
          <p:nvPr/>
        </p:nvSpPr>
        <p:spPr>
          <a:xfrm>
            <a:off x="2691685" y="1095950"/>
            <a:ext cx="811369" cy="7597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vers le bas 7"/>
          <p:cNvSpPr/>
          <p:nvPr/>
        </p:nvSpPr>
        <p:spPr>
          <a:xfrm>
            <a:off x="8477877" y="1003308"/>
            <a:ext cx="811369" cy="85236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Arrondir un rectangle avec un coin du même côté 8"/>
          <p:cNvSpPr/>
          <p:nvPr/>
        </p:nvSpPr>
        <p:spPr>
          <a:xfrm>
            <a:off x="10159058" y="2405726"/>
            <a:ext cx="1918952" cy="1686754"/>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Arrondir un rectangle avec un coin du même côté 9"/>
          <p:cNvSpPr/>
          <p:nvPr/>
        </p:nvSpPr>
        <p:spPr>
          <a:xfrm>
            <a:off x="7106381" y="2507431"/>
            <a:ext cx="1918952" cy="1585049"/>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Arrondir un rectangle avec un coin du même côté 10"/>
          <p:cNvSpPr/>
          <p:nvPr/>
        </p:nvSpPr>
        <p:spPr>
          <a:xfrm>
            <a:off x="3810335" y="2561046"/>
            <a:ext cx="1918952" cy="1531434"/>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Arrondir un rectangle avec un coin du même côté 11"/>
          <p:cNvSpPr/>
          <p:nvPr/>
        </p:nvSpPr>
        <p:spPr>
          <a:xfrm>
            <a:off x="458409" y="2516260"/>
            <a:ext cx="1918952" cy="1576220"/>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12"/>
          <p:cNvSpPr/>
          <p:nvPr/>
        </p:nvSpPr>
        <p:spPr>
          <a:xfrm>
            <a:off x="10396317" y="2686134"/>
            <a:ext cx="1539204" cy="1200329"/>
          </a:xfrm>
          <a:prstGeom prst="rect">
            <a:avLst/>
          </a:prstGeom>
          <a:noFill/>
        </p:spPr>
        <p:txBody>
          <a:bodyPr wrap="none" lIns="91440" tIns="45720" rIns="91440" bIns="45720">
            <a:spAutoFit/>
          </a:bodyPr>
          <a:lstStyle/>
          <a:p>
            <a:pPr algn="ctr"/>
            <a:r>
              <a:rPr lang="ar-DZ" sz="3600" b="1" dirty="0" err="1"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اشباعات</a:t>
            </a:r>
            <a:endParaRPr lang="ar-DZ" sz="36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a:p>
            <a:pPr algn="ctr"/>
            <a:r>
              <a:rPr lang="ar-DZ" sz="36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توجيهية</a:t>
            </a:r>
            <a:endParaRPr lang="fr-FR" sz="3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14" name="Rectangle 13"/>
          <p:cNvSpPr/>
          <p:nvPr/>
        </p:nvSpPr>
        <p:spPr>
          <a:xfrm>
            <a:off x="7215222" y="2769041"/>
            <a:ext cx="1810111" cy="1323439"/>
          </a:xfrm>
          <a:prstGeom prst="rect">
            <a:avLst/>
          </a:prstGeom>
          <a:noFill/>
        </p:spPr>
        <p:txBody>
          <a:bodyPr wrap="none" lIns="91440" tIns="45720" rIns="91440" bIns="45720">
            <a:spAutoFit/>
          </a:bodyPr>
          <a:lstStyle/>
          <a:p>
            <a:pPr algn="ctr"/>
            <a:r>
              <a:rPr lang="ar-DZ" sz="4000" b="1" cap="none" spc="0" dirty="0" err="1"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اشباعات</a:t>
            </a:r>
            <a:endParaRPr lang="ar-DZ" sz="40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a:p>
            <a:pPr algn="ctr"/>
            <a:r>
              <a:rPr lang="ar-DZ" sz="40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اجتماعية</a:t>
            </a:r>
            <a:endParaRPr lang="fr-FR" sz="4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15" name="Rectangle 14"/>
          <p:cNvSpPr/>
          <p:nvPr/>
        </p:nvSpPr>
        <p:spPr>
          <a:xfrm>
            <a:off x="4182767" y="2661278"/>
            <a:ext cx="1391728" cy="1569660"/>
          </a:xfrm>
          <a:prstGeom prst="rect">
            <a:avLst/>
          </a:prstGeom>
          <a:noFill/>
        </p:spPr>
        <p:txBody>
          <a:bodyPr wrap="none" lIns="91440" tIns="45720" rIns="91440" bIns="45720">
            <a:spAutoFit/>
          </a:bodyPr>
          <a:lstStyle/>
          <a:p>
            <a:pPr algn="ctr"/>
            <a:r>
              <a:rPr lang="ar-DZ" sz="3200" b="1" cap="none" spc="0" dirty="0" err="1"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اشباعات</a:t>
            </a:r>
            <a:endParaRPr lang="ar-DZ" sz="32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a:p>
            <a:pPr algn="ctr"/>
            <a:r>
              <a:rPr lang="ar-DZ" sz="32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شبه</a:t>
            </a:r>
          </a:p>
          <a:p>
            <a:pPr algn="ctr"/>
            <a:r>
              <a:rPr lang="ar-DZ" sz="32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توجيهية</a:t>
            </a:r>
            <a:endParaRPr lang="fr-FR" sz="32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16" name="Rectangle 15"/>
          <p:cNvSpPr/>
          <p:nvPr/>
        </p:nvSpPr>
        <p:spPr>
          <a:xfrm>
            <a:off x="701984" y="2594487"/>
            <a:ext cx="1431802" cy="1569660"/>
          </a:xfrm>
          <a:prstGeom prst="rect">
            <a:avLst/>
          </a:prstGeom>
          <a:noFill/>
        </p:spPr>
        <p:txBody>
          <a:bodyPr wrap="none" lIns="91440" tIns="45720" rIns="91440" bIns="45720">
            <a:spAutoFit/>
          </a:bodyPr>
          <a:lstStyle/>
          <a:p>
            <a:pPr algn="ctr"/>
            <a:r>
              <a:rPr lang="ar-DZ" sz="3200" b="1" cap="none" spc="0" dirty="0" err="1"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اشباعات</a:t>
            </a:r>
            <a:r>
              <a:rPr lang="ar-DZ" sz="32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p>
          <a:p>
            <a:pPr algn="ctr"/>
            <a:r>
              <a:rPr lang="ar-DZ" sz="32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شبه</a:t>
            </a:r>
          </a:p>
          <a:p>
            <a:pPr algn="ctr"/>
            <a:r>
              <a:rPr lang="ar-DZ" sz="32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اجتماعية</a:t>
            </a:r>
            <a:endParaRPr lang="fr-FR" sz="32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6" name="Rogner un rectangle avec un coin du même côté 5"/>
          <p:cNvSpPr/>
          <p:nvPr/>
        </p:nvSpPr>
        <p:spPr>
          <a:xfrm>
            <a:off x="9760614" y="4341506"/>
            <a:ext cx="2261865" cy="2324126"/>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800" dirty="0" smtClean="0">
                <a:latin typeface="Microsoft Sans Serif" panose="020B0604020202020204" pitchFamily="34" charset="0"/>
                <a:ea typeface="Microsoft Sans Serif" panose="020B0604020202020204" pitchFamily="34" charset="0"/>
                <a:cs typeface="Microsoft Sans Serif" panose="020B0604020202020204" pitchFamily="34" charset="0"/>
              </a:rPr>
              <a:t>الحصول على المعلومات وتأكيد الذات ومراقبة البيئة</a:t>
            </a:r>
            <a:endParaRPr lang="fr-FR" sz="2800" dirty="0">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
        <p:nvSpPr>
          <p:cNvPr id="17" name="Rogner un rectangle avec un coin du même côté 16"/>
          <p:cNvSpPr/>
          <p:nvPr/>
        </p:nvSpPr>
        <p:spPr>
          <a:xfrm>
            <a:off x="6989344" y="4378816"/>
            <a:ext cx="2261865" cy="2324126"/>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dirty="0" smtClean="0">
                <a:latin typeface="Microsoft Sans Serif" panose="020B0604020202020204" pitchFamily="34" charset="0"/>
                <a:ea typeface="Microsoft Sans Serif" panose="020B0604020202020204" pitchFamily="34" charset="0"/>
                <a:cs typeface="Microsoft Sans Serif" panose="020B0604020202020204" pitchFamily="34" charset="0"/>
              </a:rPr>
              <a:t>تتحقق من خلال الاتصال مع الأهل والأصدقاء مثل إيجاد مواضيع للحديث والقدرة على فهم الواقع</a:t>
            </a:r>
            <a:endParaRPr lang="fr-FR" sz="2000" dirty="0">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
        <p:nvSpPr>
          <p:cNvPr id="18" name="Rogner un rectangle avec un coin du même côté 17"/>
          <p:cNvSpPr/>
          <p:nvPr/>
        </p:nvSpPr>
        <p:spPr>
          <a:xfrm>
            <a:off x="3747698" y="4372888"/>
            <a:ext cx="2261865" cy="2324126"/>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dirty="0" smtClean="0">
                <a:latin typeface="Microsoft Sans Serif" panose="020B0604020202020204" pitchFamily="34" charset="0"/>
                <a:ea typeface="Microsoft Sans Serif" panose="020B0604020202020204" pitchFamily="34" charset="0"/>
                <a:cs typeface="Microsoft Sans Serif" panose="020B0604020202020204" pitchFamily="34" charset="0"/>
              </a:rPr>
              <a:t>وتتحقق من خلال تخفيف الإحساس بالتوتر والدفاع عن الذات وتنعكس في برامج التسلية والترفيه والاثارة</a:t>
            </a:r>
            <a:endParaRPr lang="fr-FR" sz="2000" dirty="0">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
        <p:nvSpPr>
          <p:cNvPr id="19" name="Rogner un rectangle avec un coin du même côté 18"/>
          <p:cNvSpPr/>
          <p:nvPr/>
        </p:nvSpPr>
        <p:spPr>
          <a:xfrm>
            <a:off x="207976" y="4372888"/>
            <a:ext cx="2261865" cy="2324126"/>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تتحقق من خلال التوحد مع شخصيات وسائل الاعلام، وتزداد هذه </a:t>
            </a:r>
            <a:r>
              <a:rPr lang="ar-DZ" dirty="0" err="1" smtClean="0"/>
              <a:t>الاشباعات</a:t>
            </a:r>
            <a:r>
              <a:rPr lang="ar-DZ" dirty="0" smtClean="0"/>
              <a:t> مع ضعف علاقات الفرد الاجتماعية</a:t>
            </a:r>
            <a:endParaRPr lang="fr-FR" dirty="0"/>
          </a:p>
        </p:txBody>
      </p:sp>
    </p:spTree>
    <p:extLst>
      <p:ext uri="{BB962C8B-B14F-4D97-AF65-F5344CB8AC3E}">
        <p14:creationId xmlns:p14="http://schemas.microsoft.com/office/powerpoint/2010/main" val="1422020690"/>
      </p:ext>
    </p:extLst>
  </p:cSld>
  <p:clrMapOvr>
    <a:masterClrMapping/>
  </p:clrMapOvr>
  <p:transition spd="slow">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59779" y="121105"/>
            <a:ext cx="6016391" cy="1754326"/>
          </a:xfrm>
          <a:prstGeom prst="rect">
            <a:avLst/>
          </a:prstGeom>
          <a:noFill/>
        </p:spPr>
        <p:txBody>
          <a:bodyPr wrap="none" lIns="91440" tIns="45720" rIns="91440" bIns="45720">
            <a:spAutoFit/>
          </a:bodyPr>
          <a:lstStyle/>
          <a:p>
            <a:pPr algn="ctr"/>
            <a:r>
              <a:rPr lang="ar-DZ" sz="5400" b="1" cap="none" spc="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الانتقادات الموجهة لنظرية</a:t>
            </a:r>
          </a:p>
          <a:p>
            <a:pPr algn="ctr"/>
            <a:r>
              <a:rPr lang="ar-DZ" sz="5400" b="1" cap="none" spc="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 الاستخدامات </a:t>
            </a:r>
            <a:r>
              <a:rPr lang="ar-DZ" sz="5400" b="1" cap="none" spc="0" dirty="0" err="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والاشباعات</a:t>
            </a:r>
            <a:endParaRPr lang="fr-FR"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3" name="ZoneTexte 2"/>
          <p:cNvSpPr txBox="1"/>
          <p:nvPr/>
        </p:nvSpPr>
        <p:spPr>
          <a:xfrm>
            <a:off x="528035" y="2537138"/>
            <a:ext cx="10998558" cy="3785652"/>
          </a:xfrm>
          <a:prstGeom prst="rect">
            <a:avLst/>
          </a:prstGeom>
          <a:noFill/>
        </p:spPr>
        <p:txBody>
          <a:bodyPr wrap="square" rtlCol="0">
            <a:spAutoFit/>
          </a:bodyPr>
          <a:lstStyle/>
          <a:p>
            <a:pPr marL="457200" indent="-457200" algn="r" rtl="1">
              <a:lnSpc>
                <a:spcPct val="150000"/>
              </a:lnSpc>
              <a:buFont typeface="Wingdings" panose="05000000000000000000" pitchFamily="2" charset="2"/>
              <a:buChar char="q"/>
            </a:pP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الادعاء بأن الجمهور يتعامل مع وسائل الاعلام بكل حرية مبالغ فيه</a:t>
            </a:r>
          </a:p>
          <a:p>
            <a:pPr marL="457200" indent="-457200" algn="r" rtl="1">
              <a:lnSpc>
                <a:spcPct val="150000"/>
              </a:lnSpc>
              <a:buFont typeface="Wingdings" panose="05000000000000000000" pitchFamily="2" charset="2"/>
              <a:buChar char="q"/>
            </a:pP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الخلاف حول تحديد المصطلحات والمفاهيم مثل الحاجة والاستخدام والاشباع.</a:t>
            </a:r>
          </a:p>
          <a:p>
            <a:pPr marL="457200" indent="-457200" algn="r" rtl="1">
              <a:lnSpc>
                <a:spcPct val="150000"/>
              </a:lnSpc>
              <a:buFont typeface="Wingdings" panose="05000000000000000000" pitchFamily="2" charset="2"/>
              <a:buChar char="q"/>
            </a:pP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الخلاف حول كيفية قياس واستخدام المتلقي للوسيلة الإعلامية والاتصالية وحتى زمن ذلك القياس.</a:t>
            </a:r>
          </a:p>
          <a:p>
            <a:pPr marL="457200" indent="-457200" algn="r" rtl="1">
              <a:lnSpc>
                <a:spcPct val="150000"/>
              </a:lnSpc>
              <a:buFont typeface="Wingdings" panose="05000000000000000000" pitchFamily="2" charset="2"/>
              <a:buChar char="q"/>
            </a:pPr>
            <a:endParaRPr lang="fr-FR" sz="3200" dirty="0">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581587109"/>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93183" y="1700012"/>
            <a:ext cx="11861442" cy="5262979"/>
          </a:xfrm>
          <a:prstGeom prst="rect">
            <a:avLst/>
          </a:prstGeom>
          <a:noFill/>
        </p:spPr>
        <p:txBody>
          <a:bodyPr wrap="square" rtlCol="0">
            <a:spAutoFit/>
          </a:bodyPr>
          <a:lstStyle/>
          <a:p>
            <a:pPr algn="r" rtl="1">
              <a:lnSpc>
                <a:spcPct val="150000"/>
              </a:lnSpc>
            </a:pP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تقوم نظرية الاستخدامات </a:t>
            </a:r>
            <a:r>
              <a:rPr lang="ar-DZ" sz="3200" dirty="0" err="1" smtClean="0">
                <a:latin typeface="Microsoft Sans Serif" panose="020B0604020202020204" pitchFamily="34" charset="0"/>
                <a:ea typeface="Microsoft Sans Serif" panose="020B0604020202020204" pitchFamily="34" charset="0"/>
                <a:cs typeface="Microsoft Sans Serif" panose="020B0604020202020204" pitchFamily="34" charset="0"/>
              </a:rPr>
              <a:t>والاشباعات</a:t>
            </a: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 على فكرة أن جمهور الوسيلة الإعلامية ليس عنصرا سلبيا يقبل كل ما تعرضه وسائل الاعلام بل عنصرا إيجابيا له غاية محددة من تعرضه يسعى إلى تحقيقها، فأعضاء الجمهور هنا باحثون نشطون عن المضمون الذي يبدو أكثر إشباعا لهم، فكلما كان مضمونا معينا قادرا على تلبية احتياجات الأفراد كلما زادت نسبة اختيارهم له، ويعد أول من تناول هذه النظرية عام 1974 هما </a:t>
            </a:r>
            <a:r>
              <a:rPr lang="ar-DZ" sz="3200" dirty="0" err="1" smtClean="0">
                <a:latin typeface="Microsoft Sans Serif" panose="020B0604020202020204" pitchFamily="34" charset="0"/>
                <a:ea typeface="Microsoft Sans Serif" panose="020B0604020202020204" pitchFamily="34" charset="0"/>
                <a:cs typeface="Microsoft Sans Serif" panose="020B0604020202020204" pitchFamily="34" charset="0"/>
              </a:rPr>
              <a:t>كاتز</a:t>
            </a: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 </a:t>
            </a:r>
            <a:r>
              <a:rPr lang="ar-DZ" sz="3200" dirty="0" err="1" smtClean="0">
                <a:latin typeface="Microsoft Sans Serif" panose="020B0604020202020204" pitchFamily="34" charset="0"/>
                <a:ea typeface="Microsoft Sans Serif" panose="020B0604020202020204" pitchFamily="34" charset="0"/>
                <a:cs typeface="Microsoft Sans Serif" panose="020B0604020202020204" pitchFamily="34" charset="0"/>
              </a:rPr>
              <a:t>وبلومر</a:t>
            </a: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 في كتابهما استخدام وسائل الاتصال الجماهيري، غير أن البداية الفعلية لنشأة النظرية </a:t>
            </a:r>
            <a:r>
              <a:rPr lang="ar-DZ" sz="3200" dirty="0" err="1" smtClean="0">
                <a:latin typeface="Microsoft Sans Serif" panose="020B0604020202020204" pitchFamily="34" charset="0"/>
                <a:ea typeface="Microsoft Sans Serif" panose="020B0604020202020204" pitchFamily="34" charset="0"/>
                <a:cs typeface="Microsoft Sans Serif" panose="020B0604020202020204" pitchFamily="34" charset="0"/>
              </a:rPr>
              <a:t>كات</a:t>
            </a: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 من خلال دراسة </a:t>
            </a:r>
            <a:r>
              <a:rPr lang="ar-DZ" sz="3200" dirty="0" err="1" smtClean="0">
                <a:latin typeface="Microsoft Sans Serif" panose="020B0604020202020204" pitchFamily="34" charset="0"/>
                <a:ea typeface="Microsoft Sans Serif" panose="020B0604020202020204" pitchFamily="34" charset="0"/>
                <a:cs typeface="Microsoft Sans Serif" panose="020B0604020202020204" pitchFamily="34" charset="0"/>
              </a:rPr>
              <a:t>كاتز</a:t>
            </a: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 </a:t>
            </a: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سنة 1959</a:t>
            </a:r>
            <a:endParaRPr lang="fr-FR" sz="3200" dirty="0">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
        <p:nvSpPr>
          <p:cNvPr id="3" name="Rectangle 2"/>
          <p:cNvSpPr/>
          <p:nvPr/>
        </p:nvSpPr>
        <p:spPr>
          <a:xfrm>
            <a:off x="8070476" y="542888"/>
            <a:ext cx="1949573" cy="1200329"/>
          </a:xfrm>
          <a:prstGeom prst="rect">
            <a:avLst/>
          </a:prstGeom>
          <a:noFill/>
        </p:spPr>
        <p:txBody>
          <a:bodyPr wrap="none" lIns="91440" tIns="45720" rIns="91440" bIns="45720">
            <a:spAutoFit/>
          </a:bodyPr>
          <a:lstStyle/>
          <a:p>
            <a:pPr algn="ctr"/>
            <a:r>
              <a:rPr lang="ar-DZ" sz="7200" b="1" cap="none" spc="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مقدمة</a:t>
            </a:r>
            <a:endParaRPr lang="fr-FR" sz="72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989957988"/>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7237" y="958230"/>
            <a:ext cx="10023898" cy="830997"/>
          </a:xfrm>
          <a:prstGeom prst="rect">
            <a:avLst/>
          </a:prstGeom>
          <a:noFill/>
        </p:spPr>
        <p:txBody>
          <a:bodyPr wrap="none" lIns="91440" tIns="45720" rIns="91440" bIns="45720">
            <a:spAutoFit/>
          </a:bodyPr>
          <a:lstStyle/>
          <a:p>
            <a:pPr algn="ctr"/>
            <a:r>
              <a:rPr lang="ar-DZ" sz="4800" b="1" cap="none" spc="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الجذور التاريخية لنظرية الاستخدامات </a:t>
            </a:r>
            <a:r>
              <a:rPr lang="ar-DZ" sz="4800" b="1" cap="none" spc="0" dirty="0" err="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والاشباعات</a:t>
            </a:r>
            <a:endParaRPr lang="fr-FR" sz="48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3" name="ZoneTexte 2"/>
          <p:cNvSpPr txBox="1"/>
          <p:nvPr/>
        </p:nvSpPr>
        <p:spPr>
          <a:xfrm>
            <a:off x="334852" y="2202288"/>
            <a:ext cx="11101588" cy="2215030"/>
          </a:xfrm>
          <a:prstGeom prst="rect">
            <a:avLst/>
          </a:prstGeom>
          <a:noFill/>
        </p:spPr>
        <p:txBody>
          <a:bodyPr wrap="square" rtlCol="0">
            <a:spAutoFit/>
          </a:bodyPr>
          <a:lstStyle/>
          <a:p>
            <a:pPr algn="r" rtl="1">
              <a:lnSpc>
                <a:spcPct val="150000"/>
              </a:lnSpc>
            </a:pPr>
            <a:r>
              <a:rPr lang="ar-DZ" sz="3200" b="1" dirty="0" smtClean="0">
                <a:latin typeface="Microsoft Sans Serif" panose="020B0604020202020204" pitchFamily="34" charset="0"/>
                <a:ea typeface="Microsoft Sans Serif" panose="020B0604020202020204" pitchFamily="34" charset="0"/>
                <a:cs typeface="Microsoft Sans Serif" panose="020B0604020202020204" pitchFamily="34" charset="0"/>
              </a:rPr>
              <a:t>إن السرد التاريخي لنشأة نظرية الاستخدامات </a:t>
            </a:r>
            <a:r>
              <a:rPr lang="ar-DZ" sz="3200" b="1" dirty="0" err="1" smtClean="0">
                <a:latin typeface="Microsoft Sans Serif" panose="020B0604020202020204" pitchFamily="34" charset="0"/>
                <a:ea typeface="Microsoft Sans Serif" panose="020B0604020202020204" pitchFamily="34" charset="0"/>
                <a:cs typeface="Microsoft Sans Serif" panose="020B0604020202020204" pitchFamily="34" charset="0"/>
              </a:rPr>
              <a:t>والاشباعات</a:t>
            </a:r>
            <a:r>
              <a:rPr lang="ar-DZ" sz="3200" b="1" dirty="0" smtClean="0">
                <a:latin typeface="Microsoft Sans Serif" panose="020B0604020202020204" pitchFamily="34" charset="0"/>
                <a:ea typeface="Microsoft Sans Serif" panose="020B0604020202020204" pitchFamily="34" charset="0"/>
                <a:cs typeface="Microsoft Sans Serif" panose="020B0604020202020204" pitchFamily="34" charset="0"/>
              </a:rPr>
              <a:t> ينطوي على العديد من الروايات لكن الملاحظ أن غالبية المراجع التي اطلعت عليها لا تخرج على هذه الروايات الثلاث:</a:t>
            </a:r>
            <a:endParaRPr lang="fr-FR" sz="3200" b="1" dirty="0">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436026616"/>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18186" y="888642"/>
            <a:ext cx="9556124" cy="5262979"/>
          </a:xfrm>
          <a:prstGeom prst="rect">
            <a:avLst/>
          </a:prstGeom>
          <a:noFill/>
        </p:spPr>
        <p:txBody>
          <a:bodyPr wrap="square" rtlCol="0">
            <a:spAutoFit/>
          </a:bodyPr>
          <a:lstStyle/>
          <a:p>
            <a:pPr algn="r" rtl="1">
              <a:lnSpc>
                <a:spcPct val="150000"/>
              </a:lnSpc>
            </a:pP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الرواية الأولى ترجع جذور نظرية الاستخدامات </a:t>
            </a:r>
            <a:r>
              <a:rPr lang="ar-DZ" sz="3200" dirty="0" err="1" smtClean="0">
                <a:latin typeface="Microsoft Sans Serif" panose="020B0604020202020204" pitchFamily="34" charset="0"/>
                <a:ea typeface="Microsoft Sans Serif" panose="020B0604020202020204" pitchFamily="34" charset="0"/>
                <a:cs typeface="Microsoft Sans Serif" panose="020B0604020202020204" pitchFamily="34" charset="0"/>
              </a:rPr>
              <a:t>والاشباعات</a:t>
            </a: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 إلى الطرح الذي قدمه </a:t>
            </a:r>
            <a:r>
              <a:rPr lang="ar-DZ" sz="3200" dirty="0" err="1" smtClean="0">
                <a:latin typeface="Microsoft Sans Serif" panose="020B0604020202020204" pitchFamily="34" charset="0"/>
                <a:ea typeface="Microsoft Sans Serif" panose="020B0604020202020204" pitchFamily="34" charset="0"/>
                <a:cs typeface="Microsoft Sans Serif" panose="020B0604020202020204" pitchFamily="34" charset="0"/>
              </a:rPr>
              <a:t>كاتز</a:t>
            </a: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 سنة 1959في مقال رد فيه على </a:t>
            </a:r>
            <a:r>
              <a:rPr lang="ar-DZ" sz="3200" dirty="0" err="1" smtClean="0">
                <a:latin typeface="Microsoft Sans Serif" panose="020B0604020202020204" pitchFamily="34" charset="0"/>
                <a:ea typeface="Microsoft Sans Serif" panose="020B0604020202020204" pitchFamily="34" charset="0"/>
                <a:cs typeface="Microsoft Sans Serif" panose="020B0604020202020204" pitchFamily="34" charset="0"/>
              </a:rPr>
              <a:t>بيرلسون</a:t>
            </a: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 الذي حكم على أبحاث حقل الاعلام بالموت في حين رد </a:t>
            </a:r>
            <a:r>
              <a:rPr lang="ar-DZ" sz="3200" dirty="0" err="1" smtClean="0">
                <a:latin typeface="Microsoft Sans Serif" panose="020B0604020202020204" pitchFamily="34" charset="0"/>
                <a:ea typeface="Microsoft Sans Serif" panose="020B0604020202020204" pitchFamily="34" charset="0"/>
                <a:cs typeface="Microsoft Sans Serif" panose="020B0604020202020204" pitchFamily="34" charset="0"/>
              </a:rPr>
              <a:t>كاتز</a:t>
            </a: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 أن حقل الابحاث المرتبطة </a:t>
            </a:r>
            <a:r>
              <a:rPr lang="ar-DZ" sz="3200" dirty="0" err="1" smtClean="0">
                <a:latin typeface="Microsoft Sans Serif" panose="020B0604020202020204" pitchFamily="34" charset="0"/>
                <a:ea typeface="Microsoft Sans Serif" panose="020B0604020202020204" pitchFamily="34" charset="0"/>
                <a:cs typeface="Microsoft Sans Serif" panose="020B0604020202020204" pitchFamily="34" charset="0"/>
              </a:rPr>
              <a:t>بالاقناع</a:t>
            </a: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 هو الذي مات، وتطور مفهوم الاستخدامات </a:t>
            </a:r>
            <a:r>
              <a:rPr lang="ar-DZ" sz="3200" dirty="0" err="1" smtClean="0">
                <a:latin typeface="Microsoft Sans Serif" panose="020B0604020202020204" pitchFamily="34" charset="0"/>
                <a:ea typeface="Microsoft Sans Serif" panose="020B0604020202020204" pitchFamily="34" charset="0"/>
                <a:cs typeface="Microsoft Sans Serif" panose="020B0604020202020204" pitchFamily="34" charset="0"/>
              </a:rPr>
              <a:t>والاشباعات</a:t>
            </a: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 في دراسة </a:t>
            </a:r>
            <a:r>
              <a:rPr lang="ar-DZ" sz="3200" dirty="0" err="1" smtClean="0">
                <a:latin typeface="Microsoft Sans Serif" panose="020B0604020202020204" pitchFamily="34" charset="0"/>
                <a:ea typeface="Microsoft Sans Serif" panose="020B0604020202020204" pitchFamily="34" charset="0"/>
                <a:cs typeface="Microsoft Sans Serif" panose="020B0604020202020204" pitchFamily="34" charset="0"/>
              </a:rPr>
              <a:t>كاتز</a:t>
            </a: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 </a:t>
            </a:r>
            <a:r>
              <a:rPr lang="ar-DZ" sz="3200" dirty="0" err="1" smtClean="0">
                <a:latin typeface="Microsoft Sans Serif" panose="020B0604020202020204" pitchFamily="34" charset="0"/>
                <a:ea typeface="Microsoft Sans Serif" panose="020B0604020202020204" pitchFamily="34" charset="0"/>
                <a:cs typeface="Microsoft Sans Serif" panose="020B0604020202020204" pitchFamily="34" charset="0"/>
              </a:rPr>
              <a:t>وبلومر</a:t>
            </a: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 سنة 1969 المرتبطة بالانتخابات البريطانية لسنة 1964 من خلال دراسة أسباب مشاهدة وعدم مشاهدة الحملات الانتخابية</a:t>
            </a:r>
            <a:endParaRPr lang="fr-FR" sz="3200" dirty="0">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408133010"/>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57578" y="1210614"/>
            <a:ext cx="10341735" cy="4431021"/>
          </a:xfrm>
          <a:prstGeom prst="rect">
            <a:avLst/>
          </a:prstGeom>
          <a:noFill/>
        </p:spPr>
        <p:txBody>
          <a:bodyPr wrap="square" rtlCol="0">
            <a:spAutoFit/>
          </a:bodyPr>
          <a:lstStyle/>
          <a:p>
            <a:pPr algn="r" rtl="1">
              <a:lnSpc>
                <a:spcPct val="150000"/>
              </a:lnSpc>
            </a:pP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الرواية الثانية هي للباحثين وينر </a:t>
            </a:r>
            <a:r>
              <a:rPr lang="ar-DZ" sz="3200" dirty="0" err="1" smtClean="0">
                <a:latin typeface="Microsoft Sans Serif" panose="020B0604020202020204" pitchFamily="34" charset="0"/>
                <a:ea typeface="Microsoft Sans Serif" panose="020B0604020202020204" pitchFamily="34" charset="0"/>
                <a:cs typeface="Microsoft Sans Serif" panose="020B0604020202020204" pitchFamily="34" charset="0"/>
              </a:rPr>
              <a:t>وتانكرد</a:t>
            </a: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 الذين يشيران إلى أن البحث في أنواع الاحتياجات التي يحققها استخدام وسائل الاعلام قد بدأ منذ وقت مبكر في الثلاثينيات، حيث أجريت عديد الدراسات من هذا المنظور على قراءة الكتب، ومسلسلات الراديو، والصحف اليومية، والموسيقى الشعبية، وأفلام السينما وذلك للتعرف على أسباب استخدام الناس لوسائل الاعلام والنتائج التي تترتب على ذلك.</a:t>
            </a:r>
            <a:endParaRPr lang="fr-FR" sz="3200" dirty="0">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557037596"/>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8941" y="1558343"/>
            <a:ext cx="10560676" cy="4431021"/>
          </a:xfrm>
          <a:prstGeom prst="rect">
            <a:avLst/>
          </a:prstGeom>
          <a:noFill/>
        </p:spPr>
        <p:txBody>
          <a:bodyPr wrap="square" rtlCol="0">
            <a:spAutoFit/>
          </a:bodyPr>
          <a:lstStyle/>
          <a:p>
            <a:pPr algn="r" rtl="1">
              <a:lnSpc>
                <a:spcPct val="150000"/>
              </a:lnSpc>
            </a:pP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الرواية الثالثة في دراسة للباحث </a:t>
            </a:r>
            <a:r>
              <a:rPr lang="ar-DZ" sz="3200" dirty="0" err="1" smtClean="0">
                <a:latin typeface="Microsoft Sans Serif" panose="020B0604020202020204" pitchFamily="34" charset="0"/>
                <a:ea typeface="Microsoft Sans Serif" panose="020B0604020202020204" pitchFamily="34" charset="0"/>
                <a:cs typeface="Microsoft Sans Serif" panose="020B0604020202020204" pitchFamily="34" charset="0"/>
              </a:rPr>
              <a:t>إدلستاين</a:t>
            </a: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 وزملاؤه والتي جاء فيها أن التأسيس لنظرية الاستخدامات </a:t>
            </a:r>
            <a:r>
              <a:rPr lang="ar-DZ" sz="3200" dirty="0" err="1" smtClean="0">
                <a:latin typeface="Microsoft Sans Serif" panose="020B0604020202020204" pitchFamily="34" charset="0"/>
                <a:ea typeface="Microsoft Sans Serif" panose="020B0604020202020204" pitchFamily="34" charset="0"/>
                <a:cs typeface="Microsoft Sans Serif" panose="020B0604020202020204" pitchFamily="34" charset="0"/>
              </a:rPr>
              <a:t>والاشباعات</a:t>
            </a: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 جاء كرد فعل طبيعي لمفهوم قوة وسائل الاعلام الطاغية ويضفي هذا النموذج صفة الإيجابية على جمهور وسائل الاعلام، فمن خلال منظور الاستخدامات لم تعد الجماهير مجرد مستقبلين سلبيين لرسائل الاتصال الجماهيري، وإنما يختار الأفراد بوعي رسائل الاتصال التي يتعرضون لها ونوع المضمون الذي يلبي حاجاتهم النفسية والاجتماعية.</a:t>
            </a:r>
            <a:endParaRPr lang="fr-FR" sz="3200" dirty="0">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788029587"/>
      </p:ext>
    </p:extLst>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55309" y="378681"/>
            <a:ext cx="8778365" cy="923330"/>
          </a:xfrm>
          <a:prstGeom prst="rect">
            <a:avLst/>
          </a:prstGeom>
          <a:noFill/>
        </p:spPr>
        <p:txBody>
          <a:bodyPr wrap="none" lIns="91440" tIns="45720" rIns="91440" bIns="45720">
            <a:spAutoFit/>
          </a:bodyPr>
          <a:lstStyle/>
          <a:p>
            <a:pPr algn="ctr"/>
            <a:r>
              <a:rPr lang="ar-DZ" sz="5400" b="1" cap="none" spc="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أهداف نظرية الاستخدامات </a:t>
            </a:r>
            <a:r>
              <a:rPr lang="ar-DZ" sz="5400" b="1" cap="none" spc="0" dirty="0" err="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والاشباعات</a:t>
            </a:r>
            <a:endParaRPr lang="fr-FR"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3" name="ZoneTexte 2"/>
          <p:cNvSpPr txBox="1"/>
          <p:nvPr/>
        </p:nvSpPr>
        <p:spPr>
          <a:xfrm>
            <a:off x="-51509" y="1906074"/>
            <a:ext cx="12191999" cy="4524315"/>
          </a:xfrm>
          <a:prstGeom prst="rect">
            <a:avLst/>
          </a:prstGeom>
          <a:noFill/>
        </p:spPr>
        <p:txBody>
          <a:bodyPr wrap="square" rtlCol="0">
            <a:spAutoFit/>
          </a:bodyPr>
          <a:lstStyle/>
          <a:p>
            <a:pPr marL="457200" indent="-457200" algn="r" rtl="1">
              <a:lnSpc>
                <a:spcPct val="150000"/>
              </a:lnSpc>
              <a:buFont typeface="Wingdings" panose="05000000000000000000" pitchFamily="2" charset="2"/>
              <a:buChar char="Ø"/>
            </a:pP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التعرف على كيفية استخدام الجمهور لوسائل الاعلام بافتراض أنه جمهور نشط واع يختار الوسيلة التي تشبع احتياجاته.</a:t>
            </a:r>
          </a:p>
          <a:p>
            <a:pPr marL="457200" indent="-457200" algn="r" rtl="1">
              <a:lnSpc>
                <a:spcPct val="150000"/>
              </a:lnSpc>
              <a:buFont typeface="Wingdings" panose="05000000000000000000" pitchFamily="2" charset="2"/>
              <a:buChar char="Ø"/>
            </a:pP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الكشف عن حقيقة دوافع الاستخدام لوسيلة اتصال جماهيري دون أخرى.</a:t>
            </a:r>
          </a:p>
          <a:p>
            <a:pPr marL="457200" indent="-457200" algn="r" rtl="1">
              <a:lnSpc>
                <a:spcPct val="150000"/>
              </a:lnSpc>
              <a:buFont typeface="Wingdings" panose="05000000000000000000" pitchFamily="2" charset="2"/>
              <a:buChar char="Ø"/>
            </a:pP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الفهم العميق والغوص في عمق عمليات الاتصال.</a:t>
            </a:r>
          </a:p>
          <a:p>
            <a:pPr marL="457200" indent="-457200" algn="r" rtl="1">
              <a:lnSpc>
                <a:spcPct val="150000"/>
              </a:lnSpc>
              <a:buFont typeface="Wingdings" panose="05000000000000000000" pitchFamily="2" charset="2"/>
              <a:buChar char="Ø"/>
            </a:pP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التعرف على </a:t>
            </a:r>
            <a:r>
              <a:rPr lang="ar-DZ" sz="3200" dirty="0" err="1" smtClean="0">
                <a:latin typeface="Microsoft Sans Serif" panose="020B0604020202020204" pitchFamily="34" charset="0"/>
                <a:ea typeface="Microsoft Sans Serif" panose="020B0604020202020204" pitchFamily="34" charset="0"/>
                <a:cs typeface="Microsoft Sans Serif" panose="020B0604020202020204" pitchFamily="34" charset="0"/>
              </a:rPr>
              <a:t>الاشباعات</a:t>
            </a: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 والحاجات المطلوبة التي يسعى </a:t>
            </a: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الجمهور</a:t>
            </a:r>
            <a:r>
              <a:rPr lang="en-US"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 </a:t>
            </a: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لتلبيتها</a:t>
            </a: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a:t>
            </a:r>
          </a:p>
          <a:p>
            <a:pPr marL="457200" indent="-457200" algn="r" rtl="1">
              <a:lnSpc>
                <a:spcPct val="150000"/>
              </a:lnSpc>
              <a:buFont typeface="Wingdings" panose="05000000000000000000" pitchFamily="2" charset="2"/>
              <a:buChar char="Ø"/>
            </a:pP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رصد دور المتغيرات الوسيطة ومدى تأثيرها على الوسائل </a:t>
            </a:r>
            <a:r>
              <a:rPr lang="ar-DZ" sz="3200" dirty="0" err="1" smtClean="0">
                <a:latin typeface="Microsoft Sans Serif" panose="020B0604020202020204" pitchFamily="34" charset="0"/>
                <a:ea typeface="Microsoft Sans Serif" panose="020B0604020202020204" pitchFamily="34" charset="0"/>
                <a:cs typeface="Microsoft Sans Serif" panose="020B0604020202020204" pitchFamily="34" charset="0"/>
              </a:rPr>
              <a:t>والاشباعات</a:t>
            </a: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a:t>
            </a:r>
            <a:endParaRPr lang="fr-FR" sz="3200" dirty="0">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852495624"/>
      </p:ext>
    </p:extLst>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6259" y="146861"/>
            <a:ext cx="3950120" cy="1015663"/>
          </a:xfrm>
          <a:prstGeom prst="rect">
            <a:avLst/>
          </a:prstGeom>
          <a:noFill/>
        </p:spPr>
        <p:txBody>
          <a:bodyPr wrap="none" lIns="91440" tIns="45720" rIns="91440" bIns="45720">
            <a:spAutoFit/>
          </a:bodyPr>
          <a:lstStyle/>
          <a:p>
            <a:pPr algn="ctr"/>
            <a:r>
              <a:rPr lang="ar-DZ" sz="6000" b="1" cap="none" spc="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فروض النظرية</a:t>
            </a:r>
            <a:endParaRPr lang="fr-FR" sz="60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3" name="ZoneTexte 2"/>
          <p:cNvSpPr txBox="1"/>
          <p:nvPr/>
        </p:nvSpPr>
        <p:spPr>
          <a:xfrm>
            <a:off x="283335" y="1468192"/>
            <a:ext cx="11629623" cy="6001643"/>
          </a:xfrm>
          <a:prstGeom prst="rect">
            <a:avLst/>
          </a:prstGeom>
          <a:noFill/>
        </p:spPr>
        <p:txBody>
          <a:bodyPr wrap="square" rtlCol="0">
            <a:spAutoFit/>
          </a:bodyPr>
          <a:lstStyle/>
          <a:p>
            <a:pPr algn="r" rtl="1">
              <a:lnSpc>
                <a:spcPct val="150000"/>
              </a:lnSpc>
            </a:pP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			تقوم نظرية الاستخدامات </a:t>
            </a:r>
            <a:r>
              <a:rPr lang="ar-DZ" sz="3200" dirty="0" err="1" smtClean="0">
                <a:latin typeface="Microsoft Sans Serif" panose="020B0604020202020204" pitchFamily="34" charset="0"/>
                <a:ea typeface="Microsoft Sans Serif" panose="020B0604020202020204" pitchFamily="34" charset="0"/>
                <a:cs typeface="Microsoft Sans Serif" panose="020B0604020202020204" pitchFamily="34" charset="0"/>
              </a:rPr>
              <a:t>والاشباعات</a:t>
            </a: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 على خمس فروض هي:</a:t>
            </a:r>
          </a:p>
          <a:p>
            <a:pPr marL="457200" indent="-457200" algn="r" rtl="1">
              <a:lnSpc>
                <a:spcPct val="150000"/>
              </a:lnSpc>
              <a:buFont typeface="Wingdings" panose="05000000000000000000" pitchFamily="2" charset="2"/>
              <a:buChar char="v"/>
            </a:pP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الجمهور بكافة أفراده يعتبر عنصرا فعالا ومشاركا في عملية الاتصال الجماهيري، يستخدم وسائل الاتصال لتحقيق أهداف مقصودة.</a:t>
            </a:r>
          </a:p>
          <a:p>
            <a:pPr marL="457200" indent="-457200" algn="r" rtl="1">
              <a:lnSpc>
                <a:spcPct val="150000"/>
              </a:lnSpc>
              <a:buFont typeface="Wingdings" panose="05000000000000000000" pitchFamily="2" charset="2"/>
              <a:buChar char="v"/>
            </a:pP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يعبر استخدام وسائل الاتصال عن الحاجات التي يدركها أعضاء الجمهور وفق عوامل الفروق الفردية والتفاعل الاجتماعي.</a:t>
            </a:r>
          </a:p>
          <a:p>
            <a:pPr marL="457200" indent="-457200" algn="r" rtl="1">
              <a:lnSpc>
                <a:spcPct val="150000"/>
              </a:lnSpc>
              <a:buFont typeface="Wingdings" panose="05000000000000000000" pitchFamily="2" charset="2"/>
              <a:buChar char="v"/>
            </a:pP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يختار أعضاء الجمهور المضامين الإعلامية التي تشبع حاجاتهم، وأن وسائل الاتصال تتنافس مع مصادر أخرى في تلبية هذه الحاجات.</a:t>
            </a:r>
          </a:p>
          <a:p>
            <a:pPr marL="457200" indent="-457200" algn="r" rtl="1">
              <a:lnSpc>
                <a:spcPct val="150000"/>
              </a:lnSpc>
              <a:buFont typeface="Wingdings" panose="05000000000000000000" pitchFamily="2" charset="2"/>
              <a:buChar char="v"/>
            </a:pPr>
            <a:endParaRPr lang="fr-FR" sz="3200" dirty="0">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931115759"/>
      </p:ext>
    </p:extLst>
  </p:cSld>
  <p:clrMapOvr>
    <a:masterClrMapping/>
  </p:clrMapOvr>
  <p:transition spd="slow">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46975" y="2395471"/>
            <a:ext cx="10934163" cy="3046988"/>
          </a:xfrm>
          <a:prstGeom prst="rect">
            <a:avLst/>
          </a:prstGeom>
          <a:noFill/>
        </p:spPr>
        <p:txBody>
          <a:bodyPr wrap="square" rtlCol="0">
            <a:spAutoFit/>
          </a:bodyPr>
          <a:lstStyle/>
          <a:p>
            <a:pPr marL="457200" indent="-457200" algn="r" rtl="1">
              <a:lnSpc>
                <a:spcPct val="150000"/>
              </a:lnSpc>
              <a:buFont typeface="Wingdings" panose="05000000000000000000" pitchFamily="2" charset="2"/>
              <a:buChar char="v"/>
            </a:pP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للجمهور القدرة على تحديد دوافع تعرضهم وحاجاتهم التي يسعون لتلبيتها لذا فهم يختارون الوسائل المناسبة لإشباع هذه الحاجات.</a:t>
            </a:r>
          </a:p>
          <a:p>
            <a:pPr marL="457200" indent="-457200" algn="r" rtl="1">
              <a:lnSpc>
                <a:spcPct val="150000"/>
              </a:lnSpc>
              <a:buFont typeface="Wingdings" panose="05000000000000000000" pitchFamily="2" charset="2"/>
              <a:buChar char="v"/>
            </a:pPr>
            <a:r>
              <a:rPr lang="ar-DZ" sz="3200" dirty="0" smtClean="0">
                <a:latin typeface="Microsoft Sans Serif" panose="020B0604020202020204" pitchFamily="34" charset="0"/>
                <a:ea typeface="Microsoft Sans Serif" panose="020B0604020202020204" pitchFamily="34" charset="0"/>
                <a:cs typeface="Microsoft Sans Serif" panose="020B0604020202020204" pitchFamily="34" charset="0"/>
              </a:rPr>
              <a:t>يمكن الاستدلال على المعايير الثقافية السائدة في المجتمع من خلال استخدام الجمهور لوسائل الاتصال، وليس من خلال الرسائل الإعلامية فقط.</a:t>
            </a:r>
            <a:endParaRPr lang="fr-FR" sz="3200" dirty="0">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877032828"/>
      </p:ext>
    </p:extLst>
  </p:cSld>
  <p:clrMapOvr>
    <a:masterClrMapping/>
  </p:clrMapOvr>
  <p:transition spd="slow">
    <p:randomBar dir="vert"/>
  </p:transition>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224</TotalTime>
  <Words>720</Words>
  <Application>Microsoft Office PowerPoint</Application>
  <PresentationFormat>Grand écran</PresentationFormat>
  <Paragraphs>76</Paragraphs>
  <Slides>15</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15</vt:i4>
      </vt:variant>
    </vt:vector>
  </HeadingPairs>
  <TitlesOfParts>
    <vt:vector size="21" baseType="lpstr">
      <vt:lpstr>Arial</vt:lpstr>
      <vt:lpstr>Microsoft Sans Serif</vt:lpstr>
      <vt:lpstr>Times New Roman</vt:lpstr>
      <vt:lpstr>Trebuchet MS</vt:lpstr>
      <vt:lpstr>Wingdings</vt:lpstr>
      <vt:lpstr>Berlin</vt:lpstr>
      <vt:lpstr>نظرية الاستخدامات والاشباعات</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نظرية الاستخدامات والاشباعات</dc:title>
  <dc:creator>HP</dc:creator>
  <cp:lastModifiedBy>HP</cp:lastModifiedBy>
  <cp:revision>25</cp:revision>
  <dcterms:created xsi:type="dcterms:W3CDTF">2024-12-11T17:35:20Z</dcterms:created>
  <dcterms:modified xsi:type="dcterms:W3CDTF">2024-12-18T21:07:19Z</dcterms:modified>
</cp:coreProperties>
</file>