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67" r:id="rId5"/>
    <p:sldId id="268" r:id="rId6"/>
    <p:sldId id="269" r:id="rId7"/>
    <p:sldId id="260" r:id="rId8"/>
    <p:sldId id="258" r:id="rId9"/>
    <p:sldId id="259" r:id="rId10"/>
    <p:sldId id="261" r:id="rId11"/>
    <p:sldId id="270" r:id="rId12"/>
    <p:sldId id="262" r:id="rId13"/>
    <p:sldId id="263"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12/18/2024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12/18/2024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نظرية الاستخدامات </a:t>
            </a:r>
            <a:r>
              <a:rPr lang="ar-DZ" dirty="0" err="1" smtClean="0"/>
              <a:t>والاشباعات</a:t>
            </a:r>
            <a:endParaRPr lang="fr-FR" dirty="0"/>
          </a:p>
        </p:txBody>
      </p:sp>
    </p:spTree>
    <p:extLst>
      <p:ext uri="{BB962C8B-B14F-4D97-AF65-F5344CB8AC3E}">
        <p14:creationId xmlns:p14="http://schemas.microsoft.com/office/powerpoint/2010/main" val="170416531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28034" y="2047741"/>
            <a:ext cx="11178861" cy="3785652"/>
          </a:xfrm>
          <a:prstGeom prst="rect">
            <a:avLst/>
          </a:prstGeom>
          <a:noFill/>
        </p:spPr>
        <p:txBody>
          <a:bodyPr wrap="square" rtlCol="0">
            <a:spAutoFit/>
          </a:bodyPr>
          <a:lstStyle/>
          <a:p>
            <a:pPr marL="514350" indent="-514350" algn="r" rtl="1">
              <a:lnSpc>
                <a:spcPct val="150000"/>
              </a:lnSpc>
              <a:buFont typeface="+mj-lt"/>
              <a:buAutoNum type="arabicPeriod"/>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الجمهور النشط</a:t>
            </a:r>
          </a:p>
          <a:p>
            <a:pPr marL="514350" indent="-514350" algn="r" rtl="1">
              <a:lnSpc>
                <a:spcPct val="150000"/>
              </a:lnSpc>
              <a:buFont typeface="+mj-lt"/>
              <a:buAutoNum type="arabicPeriod"/>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الأصول الاجتماعية والنفسية لاستخدامات وسائل الاعلام</a:t>
            </a:r>
          </a:p>
          <a:p>
            <a:pPr marL="514350" indent="-514350" algn="r" rtl="1">
              <a:lnSpc>
                <a:spcPct val="150000"/>
              </a:lnSpc>
              <a:buFont typeface="+mj-lt"/>
              <a:buAutoNum type="arabicPeriod"/>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حاجات ودوافع تعرض الجمهور لوسائل الاعلام.</a:t>
            </a:r>
          </a:p>
          <a:p>
            <a:pPr marL="514350" indent="-514350" algn="r" rtl="1">
              <a:lnSpc>
                <a:spcPct val="150000"/>
              </a:lnSpc>
              <a:buFont typeface="+mj-lt"/>
              <a:buAutoNum type="arabicPeriod"/>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توقعات الجمهور من وسائل الاتصال.</a:t>
            </a:r>
          </a:p>
          <a:p>
            <a:pPr marL="514350" indent="-514350" algn="r" rtl="1">
              <a:lnSpc>
                <a:spcPct val="150000"/>
              </a:lnSpc>
              <a:buFont typeface="+mj-lt"/>
              <a:buAutoNum type="arabicPeriod"/>
            </a:pP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وسائل </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الاعلام</a:t>
            </a:r>
            <a:endPar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Rectangle 2"/>
          <p:cNvSpPr/>
          <p:nvPr/>
        </p:nvSpPr>
        <p:spPr>
          <a:xfrm>
            <a:off x="1359987" y="443076"/>
            <a:ext cx="8948283" cy="923330"/>
          </a:xfrm>
          <a:prstGeom prst="rect">
            <a:avLst/>
          </a:prstGeom>
          <a:noFill/>
        </p:spPr>
        <p:txBody>
          <a:bodyPr wrap="none" lIns="91440" tIns="45720" rIns="91440" bIns="45720">
            <a:spAutoFit/>
          </a:bodyPr>
          <a:lstStyle/>
          <a:p>
            <a:pPr algn="ct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عناصر نظرية الاستخدامات </a:t>
            </a:r>
            <a:r>
              <a:rPr lang="ar-DZ"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والاشباعات</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52087212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49" y="194056"/>
            <a:ext cx="10940816" cy="769441"/>
          </a:xfrm>
          <a:prstGeom prst="rect">
            <a:avLst/>
          </a:prstGeom>
          <a:noFill/>
        </p:spPr>
        <p:txBody>
          <a:bodyPr wrap="none" lIns="91440" tIns="45720" rIns="91440" bIns="45720">
            <a:spAutoFit/>
          </a:bodyPr>
          <a:lstStyle/>
          <a:p>
            <a:pPr algn="ctr"/>
            <a:r>
              <a:rPr lang="ar-DZ" sz="4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هناك العديد من العناصر التي تحدد أن الجمهور نشط أهمها:</a:t>
            </a:r>
            <a:endParaRPr lang="fr-FR"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p:cNvSpPr/>
          <p:nvPr/>
        </p:nvSpPr>
        <p:spPr>
          <a:xfrm>
            <a:off x="10525503" y="1118439"/>
            <a:ext cx="1603323" cy="707886"/>
          </a:xfrm>
          <a:prstGeom prst="rect">
            <a:avLst/>
          </a:prstGeom>
          <a:noFill/>
        </p:spPr>
        <p:txBody>
          <a:bodyPr wrap="none" lIns="91440" tIns="45720" rIns="91440" bIns="45720">
            <a:spAutoFit/>
          </a:bodyPr>
          <a:lstStyle/>
          <a:p>
            <a:pPr algn="ctr"/>
            <a:r>
              <a:rPr lang="ar-DZ"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الانتقائية</a:t>
            </a:r>
            <a:endParaRPr lang="fr-F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4" name="Rectangle 3"/>
          <p:cNvSpPr/>
          <p:nvPr/>
        </p:nvSpPr>
        <p:spPr>
          <a:xfrm>
            <a:off x="10487180" y="2302063"/>
            <a:ext cx="1471877" cy="707886"/>
          </a:xfrm>
          <a:prstGeom prst="rect">
            <a:avLst/>
          </a:prstGeom>
          <a:noFill/>
        </p:spPr>
        <p:txBody>
          <a:bodyPr wrap="none" lIns="91440" tIns="45720" rIns="91440" bIns="45720">
            <a:spAutoFit/>
          </a:bodyPr>
          <a:lstStyle/>
          <a:p>
            <a:pPr algn="ctr"/>
            <a:r>
              <a:rPr lang="ar-DZ"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المنفعية</a:t>
            </a:r>
            <a:endParaRPr lang="fr-F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5" name="Rectangle 4"/>
          <p:cNvSpPr/>
          <p:nvPr/>
        </p:nvSpPr>
        <p:spPr>
          <a:xfrm>
            <a:off x="10552101" y="3474774"/>
            <a:ext cx="1342034" cy="707886"/>
          </a:xfrm>
          <a:prstGeom prst="rect">
            <a:avLst/>
          </a:prstGeom>
          <a:noFill/>
        </p:spPr>
        <p:txBody>
          <a:bodyPr wrap="none" lIns="91440" tIns="45720" rIns="91440" bIns="45720">
            <a:spAutoFit/>
          </a:bodyPr>
          <a:lstStyle/>
          <a:p>
            <a:pPr algn="ctr"/>
            <a:r>
              <a:rPr lang="ar-DZ"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العمدية</a:t>
            </a:r>
            <a:endParaRPr lang="fr-F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6" name="Rectangle 5"/>
          <p:cNvSpPr/>
          <p:nvPr/>
        </p:nvSpPr>
        <p:spPr>
          <a:xfrm>
            <a:off x="10396649" y="4595294"/>
            <a:ext cx="1827743" cy="707886"/>
          </a:xfrm>
          <a:prstGeom prst="rect">
            <a:avLst/>
          </a:prstGeom>
          <a:noFill/>
        </p:spPr>
        <p:txBody>
          <a:bodyPr wrap="none" lIns="91440" tIns="45720" rIns="91440" bIns="45720">
            <a:spAutoFit/>
          </a:bodyPr>
          <a:lstStyle/>
          <a:p>
            <a:pPr algn="ctr"/>
            <a:r>
              <a:rPr lang="ar-DZ"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الاستغراق</a:t>
            </a:r>
            <a:endParaRPr lang="fr-F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Rectangle 6"/>
          <p:cNvSpPr/>
          <p:nvPr/>
        </p:nvSpPr>
        <p:spPr>
          <a:xfrm>
            <a:off x="10185815" y="5846406"/>
            <a:ext cx="2074606" cy="646331"/>
          </a:xfrm>
          <a:prstGeom prst="rect">
            <a:avLst/>
          </a:prstGeom>
          <a:noFill/>
        </p:spPr>
        <p:txBody>
          <a:bodyPr wrap="none" lIns="91440" tIns="45720" rIns="91440" bIns="45720">
            <a:spAutoFit/>
          </a:bodyPr>
          <a:lstStyle/>
          <a:p>
            <a:pPr algn="ctr"/>
            <a:r>
              <a:rPr lang="ar-DZ" sz="36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مناعة التأثير</a:t>
            </a:r>
            <a:endParaRPr lang="fr-FR"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8" name="Pentagone 7"/>
          <p:cNvSpPr/>
          <p:nvPr/>
        </p:nvSpPr>
        <p:spPr>
          <a:xfrm>
            <a:off x="265990" y="969611"/>
            <a:ext cx="10188310" cy="101776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يقصد به القرار بشأن </a:t>
            </a:r>
            <a:r>
              <a:rPr lang="ar-DZ" sz="2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استحدام</a:t>
            </a:r>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الوسيلة واستمرارية الاستخدام مع اختيار المحتوى ايضا</a:t>
            </a:r>
            <a:endParaRPr lang="fr-FR"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Pentagone 8"/>
          <p:cNvSpPr/>
          <p:nvPr/>
        </p:nvSpPr>
        <p:spPr>
          <a:xfrm>
            <a:off x="265990" y="2147122"/>
            <a:ext cx="10188310" cy="101776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تهدف عملية انتقاء المستهلك لمحتوى معين إلى الحصول على منافع معينة</a:t>
            </a:r>
            <a:endParaRPr lang="fr-FR"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Pentagone 9"/>
          <p:cNvSpPr/>
          <p:nvPr/>
        </p:nvSpPr>
        <p:spPr>
          <a:xfrm>
            <a:off x="265990" y="3319833"/>
            <a:ext cx="10188310" cy="101776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يسعى المستهلك لانتقاء محتوى معين بشكل عمدي مقصود</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1" name="Pentagone 10"/>
          <p:cNvSpPr/>
          <p:nvPr/>
        </p:nvSpPr>
        <p:spPr>
          <a:xfrm>
            <a:off x="265990" y="4551730"/>
            <a:ext cx="10188310" cy="101776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ويكون على ثلاث مستويات إدراكي وشعوري وسلوكي</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2" name="Pentagone 11"/>
          <p:cNvSpPr/>
          <p:nvPr/>
        </p:nvSpPr>
        <p:spPr>
          <a:xfrm>
            <a:off x="265990" y="5691464"/>
            <a:ext cx="10082421" cy="101776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ويقصد به حساسية فئات معينة من الجمهور والعنيد الذين لا يقبلون السيطرة على </a:t>
            </a:r>
            <a:r>
              <a:rPr lang="ar-DZ" sz="28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سلوكاتهم</a:t>
            </a:r>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من قبل وسائل الاعلام</a:t>
            </a:r>
            <a:endParaRPr lang="fr-FR"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12442329"/>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2313" y="1144973"/>
            <a:ext cx="6327374" cy="923330"/>
          </a:xfrm>
          <a:prstGeom prst="rect">
            <a:avLst/>
          </a:prstGeom>
          <a:noFill/>
        </p:spPr>
        <p:txBody>
          <a:bodyPr wrap="none" lIns="91440" tIns="45720" rIns="91440" bIns="45720">
            <a:spAutoFit/>
          </a:bodyPr>
          <a:lstStyle/>
          <a:p>
            <a:pPr algn="ctr"/>
            <a:r>
              <a:rPr lang="ar-DZ"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بالنسبة للدوافع فتنقسم إلى:</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p:cNvSpPr/>
          <p:nvPr/>
        </p:nvSpPr>
        <p:spPr>
          <a:xfrm>
            <a:off x="8386429" y="3598401"/>
            <a:ext cx="2751074" cy="923330"/>
          </a:xfrm>
          <a:prstGeom prst="rect">
            <a:avLst/>
          </a:prstGeom>
          <a:noFill/>
        </p:spPr>
        <p:txBody>
          <a:bodyPr wrap="none" lIns="91440" tIns="45720" rIns="91440" bIns="45720">
            <a:spAutoFit/>
          </a:bodyPr>
          <a:lstStyle/>
          <a:p>
            <a:pPr algn="ctr"/>
            <a:r>
              <a:rPr lang="ar-DZ"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دوافع نفعية</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1265998" y="3598401"/>
            <a:ext cx="3409909" cy="923330"/>
          </a:xfrm>
          <a:prstGeom prst="rect">
            <a:avLst/>
          </a:prstGeom>
          <a:noFill/>
        </p:spPr>
        <p:txBody>
          <a:bodyPr wrap="none" lIns="91440" tIns="45720" rIns="91440" bIns="45720">
            <a:spAutoFit/>
          </a:bodyPr>
          <a:lstStyle/>
          <a:p>
            <a:pPr algn="ctr"/>
            <a:r>
              <a:rPr lang="ar-DZ"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دوافع طقوسية</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Flèche vers le haut 4"/>
          <p:cNvSpPr/>
          <p:nvPr/>
        </p:nvSpPr>
        <p:spPr>
          <a:xfrm rot="13427700">
            <a:off x="3902299" y="2215167"/>
            <a:ext cx="1262129" cy="12363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stretch>
            <a:fillRect/>
          </a:stretch>
        </p:blipFill>
        <p:spPr>
          <a:xfrm rot="16200000">
            <a:off x="7987592" y="2197304"/>
            <a:ext cx="1272095" cy="1272095"/>
          </a:xfrm>
          <a:prstGeom prst="rect">
            <a:avLst/>
          </a:prstGeom>
        </p:spPr>
      </p:pic>
      <p:sp>
        <p:nvSpPr>
          <p:cNvPr id="7" name="Rogner un rectangle avec un coin du même côté 6"/>
          <p:cNvSpPr/>
          <p:nvPr/>
        </p:nvSpPr>
        <p:spPr>
          <a:xfrm>
            <a:off x="8474078" y="4650733"/>
            <a:ext cx="3387363" cy="2009104"/>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تستهدف التعرف على الذات واكتساب المعلومات والخبرات وجميع أشكال التعليم بوجه عام</a:t>
            </a:r>
            <a:endParaRPr lang="fr-FR" dirty="0"/>
          </a:p>
        </p:txBody>
      </p:sp>
      <p:sp>
        <p:nvSpPr>
          <p:cNvPr id="8" name="Rogner un rectangle avec un coin du même côté 7"/>
          <p:cNvSpPr/>
          <p:nvPr/>
        </p:nvSpPr>
        <p:spPr>
          <a:xfrm>
            <a:off x="1238631" y="4650733"/>
            <a:ext cx="3387363" cy="2009104"/>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تستهدف تمضية الوقت والاسترخاء والألفة مع الوسيلة والهروب من المشكلات</a:t>
            </a:r>
            <a:endParaRPr lang="fr-FR" dirty="0"/>
          </a:p>
        </p:txBody>
      </p:sp>
    </p:spTree>
    <p:extLst>
      <p:ext uri="{BB962C8B-B14F-4D97-AF65-F5344CB8AC3E}">
        <p14:creationId xmlns:p14="http://schemas.microsoft.com/office/powerpoint/2010/main" val="3626532405"/>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9257" y="533228"/>
            <a:ext cx="5581977" cy="923330"/>
          </a:xfrm>
          <a:prstGeom prst="rect">
            <a:avLst/>
          </a:prstGeom>
          <a:noFill/>
        </p:spPr>
        <p:txBody>
          <a:bodyPr wrap="none" lIns="91440" tIns="45720" rIns="91440" bIns="45720">
            <a:spAutoFit/>
          </a:bodyPr>
          <a:lstStyle/>
          <a:p>
            <a:pPr algn="ctr"/>
            <a:r>
              <a:rPr lang="ar-DZ"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أما الحاجات فتنقسم إلى:</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ogner un rectangle avec un coin du même côté 3"/>
          <p:cNvSpPr/>
          <p:nvPr/>
        </p:nvSpPr>
        <p:spPr>
          <a:xfrm>
            <a:off x="9608714" y="2494207"/>
            <a:ext cx="1996226" cy="218940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حاجات معرفية</a:t>
            </a:r>
            <a:endParaRPr lang="fr-FR"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Rogner un rectangle avec un coin du même côté 5"/>
          <p:cNvSpPr/>
          <p:nvPr/>
        </p:nvSpPr>
        <p:spPr>
          <a:xfrm>
            <a:off x="7416084" y="2534991"/>
            <a:ext cx="1996226" cy="218940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حاجات عاطفية</a:t>
            </a:r>
            <a:endParaRPr lang="fr-FR"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Rogner un rectangle avec un coin du même côté 6"/>
          <p:cNvSpPr/>
          <p:nvPr/>
        </p:nvSpPr>
        <p:spPr>
          <a:xfrm>
            <a:off x="5223454" y="2534991"/>
            <a:ext cx="1996226" cy="218940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حاجات مكملة للشخصية</a:t>
            </a:r>
            <a:endParaRPr lang="fr-FR"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Rogner un rectangle avec un coin du même côté 7"/>
          <p:cNvSpPr/>
          <p:nvPr/>
        </p:nvSpPr>
        <p:spPr>
          <a:xfrm>
            <a:off x="2829058" y="2534991"/>
            <a:ext cx="1996226" cy="218940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الحاجات الاجتماعية المكملة</a:t>
            </a:r>
            <a:endParaRPr lang="fr-FR"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Rogner un rectangle avec un coin du même côté 8"/>
          <p:cNvSpPr/>
          <p:nvPr/>
        </p:nvSpPr>
        <p:spPr>
          <a:xfrm>
            <a:off x="455053" y="2509234"/>
            <a:ext cx="1996226" cy="218940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الحاجات الخيالية أو </a:t>
            </a:r>
            <a:r>
              <a:rPr lang="ar-DZ" sz="2400" b="1"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الهروبية</a:t>
            </a:r>
            <a:endParaRPr lang="fr-FR" sz="2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Flèche vers le bas 9"/>
          <p:cNvSpPr/>
          <p:nvPr/>
        </p:nvSpPr>
        <p:spPr>
          <a:xfrm rot="3543921">
            <a:off x="1345437" y="1929873"/>
            <a:ext cx="755559" cy="592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8036417" y="1916704"/>
            <a:ext cx="755559" cy="592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rot="18898890">
            <a:off x="9919927" y="1916704"/>
            <a:ext cx="755559" cy="592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3440556" y="1916704"/>
            <a:ext cx="755559" cy="592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5794253" y="1916704"/>
            <a:ext cx="755559" cy="592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llipse 2"/>
          <p:cNvSpPr/>
          <p:nvPr/>
        </p:nvSpPr>
        <p:spPr>
          <a:xfrm>
            <a:off x="9710670" y="5022761"/>
            <a:ext cx="2099257" cy="1693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تتمثل في حاجات الأفراد للمعرفة والمعلومات وفهم البيئة</a:t>
            </a:r>
            <a:endParaRPr lang="fr-FR" dirty="0"/>
          </a:p>
        </p:txBody>
      </p:sp>
      <p:sp>
        <p:nvSpPr>
          <p:cNvPr id="15" name="Ellipse 14"/>
          <p:cNvSpPr/>
          <p:nvPr/>
        </p:nvSpPr>
        <p:spPr>
          <a:xfrm>
            <a:off x="5168719" y="4956046"/>
            <a:ext cx="2099257" cy="1693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زيادة الثقة والمصداقية والاستقرار</a:t>
            </a:r>
            <a:endParaRPr lang="fr-FR" dirty="0"/>
          </a:p>
        </p:txBody>
      </p:sp>
      <p:sp>
        <p:nvSpPr>
          <p:cNvPr id="16" name="Ellipse 15"/>
          <p:cNvSpPr/>
          <p:nvPr/>
        </p:nvSpPr>
        <p:spPr>
          <a:xfrm>
            <a:off x="2726027" y="4956046"/>
            <a:ext cx="2099257" cy="1693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تقوية الاتصال مع الاسرة والأصدقاء والعالم</a:t>
            </a:r>
            <a:endParaRPr lang="fr-FR" dirty="0"/>
          </a:p>
        </p:txBody>
      </p:sp>
      <p:sp>
        <p:nvSpPr>
          <p:cNvPr id="17" name="Ellipse 16"/>
          <p:cNvSpPr/>
          <p:nvPr/>
        </p:nvSpPr>
        <p:spPr>
          <a:xfrm>
            <a:off x="455053" y="5017221"/>
            <a:ext cx="2099257" cy="1693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تخفيف التوتر والهروب من المشكلات</a:t>
            </a:r>
            <a:endParaRPr lang="fr-FR" dirty="0"/>
          </a:p>
        </p:txBody>
      </p:sp>
      <p:sp>
        <p:nvSpPr>
          <p:cNvPr id="18" name="Ellipse 17"/>
          <p:cNvSpPr/>
          <p:nvPr/>
        </p:nvSpPr>
        <p:spPr>
          <a:xfrm>
            <a:off x="7439694" y="5017221"/>
            <a:ext cx="2099257" cy="16935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متعلقة بدعم الخبرات العاطفية والجمالية</a:t>
            </a:r>
            <a:endParaRPr lang="fr-FR" dirty="0"/>
          </a:p>
        </p:txBody>
      </p:sp>
    </p:spTree>
    <p:extLst>
      <p:ext uri="{BB962C8B-B14F-4D97-AF65-F5344CB8AC3E}">
        <p14:creationId xmlns:p14="http://schemas.microsoft.com/office/powerpoint/2010/main" val="1109051864"/>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703" y="172620"/>
            <a:ext cx="8257389" cy="923330"/>
          </a:xfrm>
          <a:prstGeom prst="rect">
            <a:avLst/>
          </a:prstGeom>
          <a:noFill/>
        </p:spPr>
        <p:txBody>
          <a:bodyPr wrap="none" lIns="91440" tIns="45720" rIns="91440" bIns="45720">
            <a:spAutoFit/>
          </a:bodyPr>
          <a:lstStyle/>
          <a:p>
            <a:pPr algn="ctr"/>
            <a:r>
              <a:rPr lang="ar-DZ"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واشباعات</a:t>
            </a:r>
            <a:r>
              <a:rPr lang="ar-DZ"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وسائل الاعلام تنقسم إلى:</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p:cNvSpPr/>
          <p:nvPr/>
        </p:nvSpPr>
        <p:spPr>
          <a:xfrm>
            <a:off x="6786672" y="1584101"/>
            <a:ext cx="4193777" cy="923330"/>
          </a:xfrm>
          <a:prstGeom prst="rect">
            <a:avLst/>
          </a:prstGeom>
          <a:noFill/>
        </p:spPr>
        <p:txBody>
          <a:bodyPr wrap="none" lIns="91440" tIns="45720" rIns="91440" bIns="45720">
            <a:spAutoFit/>
          </a:bodyPr>
          <a:lstStyle/>
          <a:p>
            <a:pPr algn="ctr"/>
            <a:r>
              <a:rPr lang="ar-DZ"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اشباعات</a:t>
            </a: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المحتوى</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Rectangle 3"/>
          <p:cNvSpPr/>
          <p:nvPr/>
        </p:nvSpPr>
        <p:spPr>
          <a:xfrm>
            <a:off x="275248" y="1584101"/>
            <a:ext cx="5460149" cy="923330"/>
          </a:xfrm>
          <a:prstGeom prst="rect">
            <a:avLst/>
          </a:prstGeom>
          <a:noFill/>
        </p:spPr>
        <p:txBody>
          <a:bodyPr wrap="none" lIns="91440" tIns="45720" rIns="91440" bIns="45720">
            <a:spAutoFit/>
          </a:bodyPr>
          <a:lstStyle/>
          <a:p>
            <a:pPr algn="ctr"/>
            <a:r>
              <a:rPr lang="ar-DZ"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اشباعات</a:t>
            </a: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عملية الاتصال</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Flèche vers le bas 6"/>
          <p:cNvSpPr/>
          <p:nvPr/>
        </p:nvSpPr>
        <p:spPr>
          <a:xfrm>
            <a:off x="2691685" y="1095950"/>
            <a:ext cx="811369" cy="759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8477877" y="1003308"/>
            <a:ext cx="811369" cy="8523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u même côté 8"/>
          <p:cNvSpPr/>
          <p:nvPr/>
        </p:nvSpPr>
        <p:spPr>
          <a:xfrm>
            <a:off x="10159058" y="2405726"/>
            <a:ext cx="1918952" cy="168675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Arrondir un rectangle avec un coin du même côté 9"/>
          <p:cNvSpPr/>
          <p:nvPr/>
        </p:nvSpPr>
        <p:spPr>
          <a:xfrm>
            <a:off x="7106381" y="2507431"/>
            <a:ext cx="1918952" cy="158504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Arrondir un rectangle avec un coin du même côté 10"/>
          <p:cNvSpPr/>
          <p:nvPr/>
        </p:nvSpPr>
        <p:spPr>
          <a:xfrm>
            <a:off x="3810335" y="2561046"/>
            <a:ext cx="1918952" cy="153143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avec un coin du même côté 11"/>
          <p:cNvSpPr/>
          <p:nvPr/>
        </p:nvSpPr>
        <p:spPr>
          <a:xfrm>
            <a:off x="458409" y="2516260"/>
            <a:ext cx="1918952" cy="157622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0396317" y="2686134"/>
            <a:ext cx="1539204" cy="1200329"/>
          </a:xfrm>
          <a:prstGeom prst="rect">
            <a:avLst/>
          </a:prstGeom>
          <a:noFill/>
        </p:spPr>
        <p:txBody>
          <a:bodyPr wrap="none" lIns="91440" tIns="45720" rIns="91440" bIns="45720">
            <a:spAutoFit/>
          </a:bodyPr>
          <a:lstStyle/>
          <a:p>
            <a:pPr algn="ctr"/>
            <a:r>
              <a:rPr lang="ar-DZ" sz="36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اشباعات</a:t>
            </a:r>
            <a:endParaRPr lang="ar-DZ"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ar-DZ"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توجيهية</a:t>
            </a:r>
            <a:endParaRPr lang="fr-FR"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4" name="Rectangle 13"/>
          <p:cNvSpPr/>
          <p:nvPr/>
        </p:nvSpPr>
        <p:spPr>
          <a:xfrm>
            <a:off x="7215222" y="2769041"/>
            <a:ext cx="1810111" cy="1323439"/>
          </a:xfrm>
          <a:prstGeom prst="rect">
            <a:avLst/>
          </a:prstGeom>
          <a:noFill/>
        </p:spPr>
        <p:txBody>
          <a:bodyPr wrap="none" lIns="91440" tIns="45720" rIns="91440" bIns="45720">
            <a:spAutoFit/>
          </a:bodyPr>
          <a:lstStyle/>
          <a:p>
            <a:pPr algn="ctr"/>
            <a:r>
              <a:rPr lang="ar-DZ" sz="40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اشباعات</a:t>
            </a:r>
            <a:endParaRPr lang="ar-DZ"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ar-DZ"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اجتماعية</a:t>
            </a:r>
            <a:endParaRPr lang="fr-FR"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5" name="Rectangle 14"/>
          <p:cNvSpPr/>
          <p:nvPr/>
        </p:nvSpPr>
        <p:spPr>
          <a:xfrm>
            <a:off x="4182767" y="2661278"/>
            <a:ext cx="1391728" cy="1569660"/>
          </a:xfrm>
          <a:prstGeom prst="rect">
            <a:avLst/>
          </a:prstGeom>
          <a:noFill/>
        </p:spPr>
        <p:txBody>
          <a:bodyPr wrap="none" lIns="91440" tIns="45720" rIns="91440" bIns="45720">
            <a:spAutoFit/>
          </a:bodyPr>
          <a:lstStyle/>
          <a:p>
            <a:pPr algn="ctr"/>
            <a:r>
              <a:rPr lang="ar-DZ" sz="32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اشباعات</a:t>
            </a:r>
            <a:endParaRPr lang="ar-DZ"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ar-DZ"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شبه</a:t>
            </a:r>
          </a:p>
          <a:p>
            <a:pPr algn="ctr"/>
            <a:r>
              <a:rPr lang="ar-DZ"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توجيهية</a:t>
            </a:r>
            <a:endParaRPr lang="fr-FR"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6" name="Rectangle 15"/>
          <p:cNvSpPr/>
          <p:nvPr/>
        </p:nvSpPr>
        <p:spPr>
          <a:xfrm>
            <a:off x="701984" y="2594487"/>
            <a:ext cx="1431802" cy="1569660"/>
          </a:xfrm>
          <a:prstGeom prst="rect">
            <a:avLst/>
          </a:prstGeom>
          <a:noFill/>
        </p:spPr>
        <p:txBody>
          <a:bodyPr wrap="none" lIns="91440" tIns="45720" rIns="91440" bIns="45720">
            <a:spAutoFit/>
          </a:bodyPr>
          <a:lstStyle/>
          <a:p>
            <a:pPr algn="ctr"/>
            <a:r>
              <a:rPr lang="ar-DZ" sz="32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اشباعات</a:t>
            </a:r>
            <a:r>
              <a:rPr lang="ar-DZ"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p>
          <a:p>
            <a:pPr algn="ctr"/>
            <a:r>
              <a:rPr lang="ar-DZ"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شبه</a:t>
            </a:r>
          </a:p>
          <a:p>
            <a:pPr algn="ctr"/>
            <a:r>
              <a:rPr lang="ar-DZ"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اجتماعية</a:t>
            </a:r>
            <a:endParaRPr lang="fr-FR"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Rogner un rectangle avec un coin du même côté 5"/>
          <p:cNvSpPr/>
          <p:nvPr/>
        </p:nvSpPr>
        <p:spPr>
          <a:xfrm>
            <a:off x="9760614" y="4341506"/>
            <a:ext cx="2261865" cy="232412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الحصول على المعلومات وتأكيد الذات ومراقبة البيئة</a:t>
            </a:r>
            <a:endParaRPr lang="fr-FR"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7" name="Rogner un rectangle avec un coin du même côté 16"/>
          <p:cNvSpPr/>
          <p:nvPr/>
        </p:nvSpPr>
        <p:spPr>
          <a:xfrm>
            <a:off x="6989344" y="4378816"/>
            <a:ext cx="2261865" cy="232412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تتحقق من خلال الاتصال مع الأهل والأصدقاء مثل إيجاد مواضيع للحديث والقدرة على فهم الواقع</a:t>
            </a:r>
            <a:endPar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Rogner un rectangle avec un coin du même côté 17"/>
          <p:cNvSpPr/>
          <p:nvPr/>
        </p:nvSpPr>
        <p:spPr>
          <a:xfrm>
            <a:off x="3747698" y="4372888"/>
            <a:ext cx="2261865" cy="232412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وتتحقق من خلال تخفيف الإحساس بالتوتر والدفاع عن الذات وتنعكس في برامج التسلية والترفيه والاثارة</a:t>
            </a:r>
            <a:endPar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9" name="Rogner un rectangle avec un coin du même côté 18"/>
          <p:cNvSpPr/>
          <p:nvPr/>
        </p:nvSpPr>
        <p:spPr>
          <a:xfrm>
            <a:off x="207976" y="4372888"/>
            <a:ext cx="2261865" cy="232412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تتحقق من خلال التوحد مع شخصيات وسائل الاعلام، وتزداد هذه </a:t>
            </a:r>
            <a:r>
              <a:rPr lang="ar-DZ" dirty="0" err="1" smtClean="0"/>
              <a:t>الاشباعات</a:t>
            </a:r>
            <a:r>
              <a:rPr lang="ar-DZ" dirty="0" smtClean="0"/>
              <a:t> مع ضعف علاقات الفرد الاجتماعية</a:t>
            </a:r>
            <a:endParaRPr lang="fr-FR" dirty="0"/>
          </a:p>
        </p:txBody>
      </p:sp>
    </p:spTree>
    <p:extLst>
      <p:ext uri="{BB962C8B-B14F-4D97-AF65-F5344CB8AC3E}">
        <p14:creationId xmlns:p14="http://schemas.microsoft.com/office/powerpoint/2010/main" val="1422020690"/>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9779" y="121105"/>
            <a:ext cx="6016391" cy="1754326"/>
          </a:xfrm>
          <a:prstGeom prst="rect">
            <a:avLst/>
          </a:prstGeom>
          <a:noFill/>
        </p:spPr>
        <p:txBody>
          <a:bodyPr wrap="none" lIns="91440" tIns="45720" rIns="91440" bIns="45720">
            <a:spAutoFit/>
          </a:bodyPr>
          <a:lstStyle/>
          <a:p>
            <a:pPr algn="ct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الانتقادات الموجهة لنظرية</a:t>
            </a:r>
          </a:p>
          <a:p>
            <a:pPr algn="ct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الاستخدامات </a:t>
            </a:r>
            <a:r>
              <a:rPr lang="ar-DZ"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والاشباعات</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p:cNvSpPr txBox="1"/>
          <p:nvPr/>
        </p:nvSpPr>
        <p:spPr>
          <a:xfrm>
            <a:off x="528035" y="2537138"/>
            <a:ext cx="10998558" cy="3785652"/>
          </a:xfrm>
          <a:prstGeom prst="rect">
            <a:avLst/>
          </a:prstGeom>
          <a:noFill/>
        </p:spPr>
        <p:txBody>
          <a:bodyPr wrap="square" rtlCol="0">
            <a:spAutoFit/>
          </a:bodyPr>
          <a:lstStyle/>
          <a:p>
            <a:pPr marL="457200" indent="-457200" algn="r" rtl="1">
              <a:lnSpc>
                <a:spcPct val="150000"/>
              </a:lnSpc>
              <a:buFont typeface="Wingdings" panose="05000000000000000000" pitchFamily="2" charset="2"/>
              <a:buChar char="q"/>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الادعاء بأن الجمهور يتعامل مع وسائل الاعلام بكل حرية مبالغ فيه</a:t>
            </a:r>
          </a:p>
          <a:p>
            <a:pPr marL="457200" indent="-457200" algn="r" rtl="1">
              <a:lnSpc>
                <a:spcPct val="150000"/>
              </a:lnSpc>
              <a:buFont typeface="Wingdings" panose="05000000000000000000" pitchFamily="2" charset="2"/>
              <a:buChar char="q"/>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الخلاف حول تحديد المصطلحات والمفاهيم مثل الحاجة والاستخدام والاشباع.</a:t>
            </a:r>
          </a:p>
          <a:p>
            <a:pPr marL="457200" indent="-457200" algn="r" rtl="1">
              <a:lnSpc>
                <a:spcPct val="150000"/>
              </a:lnSpc>
              <a:buFont typeface="Wingdings" panose="05000000000000000000" pitchFamily="2" charset="2"/>
              <a:buChar char="q"/>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الخلاف حول كيفية قياس واستخدام المتلقي للوسيلة الإعلامية والاتصالية وحتى زمن ذلك القياس.</a:t>
            </a:r>
          </a:p>
          <a:p>
            <a:pPr marL="457200" indent="-457200" algn="r" rtl="1">
              <a:lnSpc>
                <a:spcPct val="150000"/>
              </a:lnSpc>
              <a:buFont typeface="Wingdings" panose="05000000000000000000" pitchFamily="2" charset="2"/>
              <a:buChar char="q"/>
            </a:pP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8158710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183" y="1700012"/>
            <a:ext cx="11861442" cy="5262979"/>
          </a:xfrm>
          <a:prstGeom prst="rect">
            <a:avLst/>
          </a:prstGeom>
          <a:noFill/>
        </p:spPr>
        <p:txBody>
          <a:bodyPr wrap="square" rtlCol="0">
            <a:spAutoFit/>
          </a:bodyPr>
          <a:lstStyle/>
          <a:p>
            <a:pPr algn="r" rtl="1">
              <a:lnSpc>
                <a:spcPct val="150000"/>
              </a:lnSpc>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تقوم نظرية الاستخدامات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على فكرة أن جمهور الوسيلة الإعلامية ليس عنصرا سلبيا يقبل كل ما تعرضه وسائل الاعلام بل عنصرا إيجابيا له غاية محددة من تعرضه يسعى إلى تحقيقها، فأعضاء الجمهور هنا باحثون نشطون عن المضمون الذي يبدو أكثر إشباعا لهم، فكلما كان مضمونا معينا قادرا على تلبية احتياجات الأفراد كلما زادت نسبة اختيارهم له، ويعد أول من تناول هذه النظرية عام 1974 هما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كاتز</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وبلومر</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في كتابهما استخدام وسائل الاتصال الجماهيري، غير أن البداية الفعلية لنشأة النظرية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من خلال دراسة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كاتز</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سنة 1959</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Rectangle 2"/>
          <p:cNvSpPr/>
          <p:nvPr/>
        </p:nvSpPr>
        <p:spPr>
          <a:xfrm>
            <a:off x="8070476" y="542888"/>
            <a:ext cx="1949573" cy="1200329"/>
          </a:xfrm>
          <a:prstGeom prst="rect">
            <a:avLst/>
          </a:prstGeom>
          <a:noFill/>
        </p:spPr>
        <p:txBody>
          <a:bodyPr wrap="none" lIns="91440" tIns="45720" rIns="91440" bIns="45720">
            <a:spAutoFit/>
          </a:bodyPr>
          <a:lstStyle/>
          <a:p>
            <a:pPr algn="ctr"/>
            <a:r>
              <a:rPr lang="ar-DZ" sz="72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مقدمة</a:t>
            </a:r>
            <a:endParaRPr lang="fr-FR"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8995798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237" y="958230"/>
            <a:ext cx="10023898" cy="830997"/>
          </a:xfrm>
          <a:prstGeom prst="rect">
            <a:avLst/>
          </a:prstGeom>
          <a:noFill/>
        </p:spPr>
        <p:txBody>
          <a:bodyPr wrap="none" lIns="91440" tIns="45720" rIns="91440" bIns="45720">
            <a:spAutoFit/>
          </a:bodyPr>
          <a:lstStyle/>
          <a:p>
            <a:pPr algn="ctr"/>
            <a:r>
              <a:rPr lang="ar-DZ" sz="4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الجذور التاريخية لنظرية الاستخدامات </a:t>
            </a:r>
            <a:r>
              <a:rPr lang="ar-DZ" sz="48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والاشباعات</a:t>
            </a:r>
            <a:endParaRPr lang="fr-FR"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p:cNvSpPr txBox="1"/>
          <p:nvPr/>
        </p:nvSpPr>
        <p:spPr>
          <a:xfrm>
            <a:off x="334852" y="2202288"/>
            <a:ext cx="11101588" cy="2215030"/>
          </a:xfrm>
          <a:prstGeom prst="rect">
            <a:avLst/>
          </a:prstGeom>
          <a:noFill/>
        </p:spPr>
        <p:txBody>
          <a:bodyPr wrap="square" rtlCol="0">
            <a:spAutoFit/>
          </a:bodyPr>
          <a:lstStyle/>
          <a:p>
            <a:pPr algn="r" rtl="1">
              <a:lnSpc>
                <a:spcPct val="150000"/>
              </a:lnSpc>
            </a:pPr>
            <a:r>
              <a:rPr lang="ar-DZ" sz="32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إن السرد التاريخي لنشأة نظرية الاستخدامات </a:t>
            </a:r>
            <a:r>
              <a:rPr lang="ar-DZ" sz="3200" b="1"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 ينطوي على العديد من الروايات لكن الملاحظ أن غالبية المراجع التي اطلعت عليها لا تخرج على هذه الروايات الثلاث:</a:t>
            </a:r>
            <a:endParaRPr lang="fr-FR" sz="3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3602661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8186" y="888642"/>
            <a:ext cx="9556124" cy="5262979"/>
          </a:xfrm>
          <a:prstGeom prst="rect">
            <a:avLst/>
          </a:prstGeom>
          <a:noFill/>
        </p:spPr>
        <p:txBody>
          <a:bodyPr wrap="square" rtlCol="0">
            <a:spAutoFit/>
          </a:bodyPr>
          <a:lstStyle/>
          <a:p>
            <a:pPr algn="r" rtl="1">
              <a:lnSpc>
                <a:spcPct val="150000"/>
              </a:lnSpc>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الرواية الأولى ترجع جذور نظرية الاستخدامات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إلى الطرح الذي قدمه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كاتز</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سنة 1959في مقال رد فيه على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بيرلسون</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الذي حكم على أبحاث حقل الاعلام بالموت في حين رد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كاتز</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أن حقل الابحاث المرتبطة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بالاقناع</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هو الذي مات، وتطور مفهوم الاستخدامات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في دراسة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كاتز</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وبلومر</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سنة 1969 المرتبطة بالانتخابات البريطانية لسنة 1964 من خلال دراسة أسباب مشاهدة وعدم مشاهدة الحملات الانتخابية</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0813301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7578" y="1210614"/>
            <a:ext cx="10341735" cy="4431021"/>
          </a:xfrm>
          <a:prstGeom prst="rect">
            <a:avLst/>
          </a:prstGeom>
          <a:noFill/>
        </p:spPr>
        <p:txBody>
          <a:bodyPr wrap="square" rtlCol="0">
            <a:spAutoFit/>
          </a:bodyPr>
          <a:lstStyle/>
          <a:p>
            <a:pPr algn="r" rtl="1">
              <a:lnSpc>
                <a:spcPct val="150000"/>
              </a:lnSpc>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الرواية الثانية هي للباحثين وينر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وتانكرد</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الذين يشيران إلى أن البحث في أنواع الاحتياجات التي يحققها استخدام وسائل الاعلام قد بدأ منذ وقت مبكر في الثلاثينيات، حيث أجريت عديد الدراسات من هذا المنظور على قراءة الكتب، ومسلسلات الراديو، والصحف اليومية، والموسيقى الشعبية، وأفلام السينما وذلك للتعرف على أسباب استخدام الناس لوسائل الاعلام والنتائج التي تترتب على ذلك.</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5703759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941" y="1558343"/>
            <a:ext cx="10560676" cy="4431021"/>
          </a:xfrm>
          <a:prstGeom prst="rect">
            <a:avLst/>
          </a:prstGeom>
          <a:noFill/>
        </p:spPr>
        <p:txBody>
          <a:bodyPr wrap="square" rtlCol="0">
            <a:spAutoFit/>
          </a:bodyPr>
          <a:lstStyle/>
          <a:p>
            <a:pPr algn="r" rtl="1">
              <a:lnSpc>
                <a:spcPct val="150000"/>
              </a:lnSpc>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الرواية الثالثة في دراسة للباحث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إدلستاين</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وزملاؤه والتي جاء فيها أن التأسيس لنظرية الاستخدامات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جاء كرد فعل طبيعي لمفهوم قوة وسائل الاعلام الطاغية ويضفي هذا النموذج صفة الإيجابية على جمهور وسائل الاعلام، فمن خلال منظور الاستخدامات لم تعد الجماهير مجرد مستقبلين سلبيين لرسائل الاتصال الجماهيري، وإنما يختار الأفراد بوعي رسائل الاتصال التي يتعرضون لها ونوع المضمون الذي يلبي حاجاتهم النفسية والاجتماعية.</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8802958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09" y="378681"/>
            <a:ext cx="8778365" cy="923330"/>
          </a:xfrm>
          <a:prstGeom prst="rect">
            <a:avLst/>
          </a:prstGeom>
          <a:noFill/>
        </p:spPr>
        <p:txBody>
          <a:bodyPr wrap="none" lIns="91440" tIns="45720" rIns="91440" bIns="45720">
            <a:spAutoFit/>
          </a:bodyPr>
          <a:lstStyle/>
          <a:p>
            <a:pPr algn="ctr"/>
            <a:r>
              <a:rPr lang="ar-DZ"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أهداف نظرية الاستخدامات </a:t>
            </a:r>
            <a:r>
              <a:rPr lang="ar-DZ"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والاشباعات</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p:cNvSpPr txBox="1"/>
          <p:nvPr/>
        </p:nvSpPr>
        <p:spPr>
          <a:xfrm>
            <a:off x="-51509" y="1906074"/>
            <a:ext cx="12191999" cy="4524315"/>
          </a:xfrm>
          <a:prstGeom prst="rect">
            <a:avLst/>
          </a:prstGeom>
          <a:noFill/>
        </p:spPr>
        <p:txBody>
          <a:bodyPr wrap="square" rtlCol="0">
            <a:spAutoFit/>
          </a:bodyPr>
          <a:lstStyle/>
          <a:p>
            <a:pPr marL="457200" indent="-457200" algn="r" rtl="1">
              <a:lnSpc>
                <a:spcPct val="150000"/>
              </a:lnSpc>
              <a:buFont typeface="Wingdings" panose="05000000000000000000" pitchFamily="2" charset="2"/>
              <a:buChar char="Ø"/>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التعرف على كيفية استخدام الجمهور لوسائل الاعلام بافتراض أنه جمهور نشط واع يختار الوسيلة التي تشبع احتياجاته.</a:t>
            </a:r>
          </a:p>
          <a:p>
            <a:pPr marL="457200" indent="-457200" algn="r" rtl="1">
              <a:lnSpc>
                <a:spcPct val="150000"/>
              </a:lnSpc>
              <a:buFont typeface="Wingdings" panose="05000000000000000000" pitchFamily="2" charset="2"/>
              <a:buChar char="Ø"/>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الكشف عن حقيقة دوافع الاستخدام لوسيلة اتصال جماهيري دون أخرى.</a:t>
            </a:r>
          </a:p>
          <a:p>
            <a:pPr marL="457200" indent="-457200" algn="r" rtl="1">
              <a:lnSpc>
                <a:spcPct val="150000"/>
              </a:lnSpc>
              <a:buFont typeface="Wingdings" panose="05000000000000000000" pitchFamily="2" charset="2"/>
              <a:buChar char="Ø"/>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الفهم العميق والغوص في عمق عمليات الاتصال.</a:t>
            </a:r>
          </a:p>
          <a:p>
            <a:pPr marL="457200" indent="-457200" algn="r" rtl="1">
              <a:lnSpc>
                <a:spcPct val="150000"/>
              </a:lnSpc>
              <a:buFont typeface="Wingdings" panose="05000000000000000000" pitchFamily="2" charset="2"/>
              <a:buChar char="Ø"/>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التعرف على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والحاجات المطلوبة التي يسعى </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الجمهور</a:t>
            </a:r>
            <a:r>
              <a:rPr lang="en-US"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لتلبيتها</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a:t>
            </a:r>
          </a:p>
          <a:p>
            <a:pPr marL="457200" indent="-457200" algn="r" rtl="1">
              <a:lnSpc>
                <a:spcPct val="150000"/>
              </a:lnSpc>
              <a:buFont typeface="Wingdings" panose="05000000000000000000" pitchFamily="2" charset="2"/>
              <a:buChar char="Ø"/>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رصد دور المتغيرات الوسيطة ومدى تأثيرها على الوسائل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5249562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6259" y="146861"/>
            <a:ext cx="3950120" cy="1015663"/>
          </a:xfrm>
          <a:prstGeom prst="rect">
            <a:avLst/>
          </a:prstGeom>
          <a:noFill/>
        </p:spPr>
        <p:txBody>
          <a:bodyPr wrap="none" lIns="91440" tIns="45720" rIns="91440" bIns="45720">
            <a:spAutoFit/>
          </a:bodyPr>
          <a:lstStyle/>
          <a:p>
            <a:pPr algn="ctr"/>
            <a:r>
              <a:rPr lang="ar-DZ" sz="60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فروض النظرية</a:t>
            </a:r>
            <a:endParaRPr lang="fr-FR"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p:cNvSpPr txBox="1"/>
          <p:nvPr/>
        </p:nvSpPr>
        <p:spPr>
          <a:xfrm>
            <a:off x="283335" y="1468192"/>
            <a:ext cx="11629623" cy="6001643"/>
          </a:xfrm>
          <a:prstGeom prst="rect">
            <a:avLst/>
          </a:prstGeom>
          <a:noFill/>
        </p:spPr>
        <p:txBody>
          <a:bodyPr wrap="square" rtlCol="0">
            <a:spAutoFit/>
          </a:bodyPr>
          <a:lstStyle/>
          <a:p>
            <a:pPr algn="r" rtl="1">
              <a:lnSpc>
                <a:spcPct val="150000"/>
              </a:lnSpc>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تقوم نظرية الاستخدامات </a:t>
            </a:r>
            <a:r>
              <a:rPr lang="ar-DZ" sz="3200" dirty="0" err="1" smtClean="0">
                <a:latin typeface="Microsoft Sans Serif" panose="020B0604020202020204" pitchFamily="34" charset="0"/>
                <a:ea typeface="Microsoft Sans Serif" panose="020B0604020202020204" pitchFamily="34" charset="0"/>
                <a:cs typeface="Microsoft Sans Serif" panose="020B0604020202020204" pitchFamily="34" charset="0"/>
              </a:rPr>
              <a:t>والاشباعات</a:t>
            </a: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 على خمس فروض هي:</a:t>
            </a:r>
          </a:p>
          <a:p>
            <a:pPr marL="457200" indent="-457200" algn="r" rtl="1">
              <a:lnSpc>
                <a:spcPct val="150000"/>
              </a:lnSpc>
              <a:buFont typeface="Wingdings" panose="05000000000000000000" pitchFamily="2" charset="2"/>
              <a:buChar char="v"/>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الجمهور بكافة أفراده يعتبر عنصرا فعالا ومشاركا في عملية الاتصال الجماهيري، يستخدم وسائل الاتصال لتحقيق أهداف مقصودة.</a:t>
            </a:r>
          </a:p>
          <a:p>
            <a:pPr marL="457200" indent="-457200" algn="r" rtl="1">
              <a:lnSpc>
                <a:spcPct val="150000"/>
              </a:lnSpc>
              <a:buFont typeface="Wingdings" panose="05000000000000000000" pitchFamily="2" charset="2"/>
              <a:buChar char="v"/>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يعبر استخدام وسائل الاتصال عن الحاجات التي يدركها أعضاء الجمهور وفق عوامل الفروق الفردية والتفاعل الاجتماعي.</a:t>
            </a:r>
          </a:p>
          <a:p>
            <a:pPr marL="457200" indent="-457200" algn="r" rtl="1">
              <a:lnSpc>
                <a:spcPct val="150000"/>
              </a:lnSpc>
              <a:buFont typeface="Wingdings" panose="05000000000000000000" pitchFamily="2" charset="2"/>
              <a:buChar char="v"/>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يختار أعضاء الجمهور المضامين الإعلامية التي تشبع حاجاتهم، وأن وسائل الاتصال تتنافس مع مصادر أخرى في تلبية هذه الحاجات.</a:t>
            </a:r>
          </a:p>
          <a:p>
            <a:pPr marL="457200" indent="-457200" algn="r" rtl="1">
              <a:lnSpc>
                <a:spcPct val="150000"/>
              </a:lnSpc>
              <a:buFont typeface="Wingdings" panose="05000000000000000000" pitchFamily="2" charset="2"/>
              <a:buChar char="v"/>
            </a:pP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93111575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6975" y="2395471"/>
            <a:ext cx="10934163" cy="3046988"/>
          </a:xfrm>
          <a:prstGeom prst="rect">
            <a:avLst/>
          </a:prstGeom>
          <a:noFill/>
        </p:spPr>
        <p:txBody>
          <a:bodyPr wrap="square" rtlCol="0">
            <a:spAutoFit/>
          </a:bodyPr>
          <a:lstStyle/>
          <a:p>
            <a:pPr marL="457200" indent="-457200" algn="r" rtl="1">
              <a:lnSpc>
                <a:spcPct val="150000"/>
              </a:lnSpc>
              <a:buFont typeface="Wingdings" panose="05000000000000000000" pitchFamily="2" charset="2"/>
              <a:buChar char="v"/>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للجمهور القدرة على تحديد دوافع تعرضهم وحاجاتهم التي يسعون لتلبيتها لذا فهم يختارون الوسائل المناسبة لإشباع هذه الحاجات.</a:t>
            </a:r>
          </a:p>
          <a:p>
            <a:pPr marL="457200" indent="-457200" algn="r" rtl="1">
              <a:lnSpc>
                <a:spcPct val="150000"/>
              </a:lnSpc>
              <a:buFont typeface="Wingdings" panose="05000000000000000000" pitchFamily="2" charset="2"/>
              <a:buChar char="v"/>
            </a:pPr>
            <a:r>
              <a:rPr lang="ar-DZ"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يمكن الاستدلال على المعايير الثقافية السائدة في المجتمع من خلال استخدام الجمهور لوسائل الاتصال، وليس من خلال الرسائل الإعلامية فقط.</a:t>
            </a:r>
            <a:endParaRPr lang="fr-F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7703282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224</TotalTime>
  <Words>720</Words>
  <Application>Microsoft Office PowerPoint</Application>
  <PresentationFormat>Grand écran</PresentationFormat>
  <Paragraphs>76</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Microsoft Sans Serif</vt:lpstr>
      <vt:lpstr>Times New Roman</vt:lpstr>
      <vt:lpstr>Trebuchet MS</vt:lpstr>
      <vt:lpstr>Wingdings</vt:lpstr>
      <vt:lpstr>Berlin</vt:lpstr>
      <vt:lpstr>نظرية الاستخدامات والاشباعات</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الاستخدامات والاشباعات</dc:title>
  <dc:creator>HP</dc:creator>
  <cp:lastModifiedBy>HP</cp:lastModifiedBy>
  <cp:revision>25</cp:revision>
  <dcterms:created xsi:type="dcterms:W3CDTF">2024-12-11T17:35:20Z</dcterms:created>
  <dcterms:modified xsi:type="dcterms:W3CDTF">2024-12-18T21:07:19Z</dcterms:modified>
</cp:coreProperties>
</file>