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26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7510" y="-18541"/>
            <a:ext cx="649698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1413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0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8001" y="714374"/>
            <a:ext cx="9143999" cy="614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715607"/>
            <a:ext cx="5619664" cy="614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0" y="1"/>
            <a:ext cx="3566200" cy="5533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05663" y="18289"/>
            <a:ext cx="3318256" cy="4023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337091" y="161545"/>
            <a:ext cx="2868727" cy="2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3643376" y="0"/>
                </a:moveTo>
                <a:lnTo>
                  <a:pt x="0" y="0"/>
                </a:lnTo>
                <a:lnTo>
                  <a:pt x="0" y="5500751"/>
                </a:lnTo>
                <a:lnTo>
                  <a:pt x="3643376" y="5500751"/>
                </a:lnTo>
                <a:lnTo>
                  <a:pt x="3643376" y="0"/>
                </a:lnTo>
                <a:close/>
              </a:path>
            </a:pathLst>
          </a:custGeom>
          <a:solidFill>
            <a:srgbClr val="C3D59B">
              <a:alpha val="58822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571466" y="1071525"/>
            <a:ext cx="4858172" cy="5501005"/>
          </a:xfrm>
          <a:custGeom>
            <a:avLst/>
            <a:gdLst/>
            <a:ahLst/>
            <a:cxnLst/>
            <a:rect l="l" t="t" r="r" b="b"/>
            <a:pathLst>
              <a:path w="3643629" h="5501005">
                <a:moveTo>
                  <a:pt x="0" y="5500751"/>
                </a:moveTo>
                <a:lnTo>
                  <a:pt x="3643376" y="5500751"/>
                </a:lnTo>
                <a:lnTo>
                  <a:pt x="3643376" y="0"/>
                </a:lnTo>
                <a:lnTo>
                  <a:pt x="0" y="0"/>
                </a:lnTo>
                <a:lnTo>
                  <a:pt x="0" y="55007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06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421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7517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1555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9848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48C9-9FFF-4624-AD92-EE27BFF446F7}" type="datetimeFigureOut">
              <a:rPr lang="fr-FR" smtClean="0"/>
              <a:t>09/11/2024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13EC1-B86A-4667-B7FC-BB0F1CA7EC2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6223" y="91262"/>
            <a:ext cx="925955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585" y="1607566"/>
            <a:ext cx="107628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88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8288" y="274575"/>
            <a:ext cx="8472805" cy="3082925"/>
          </a:xfrm>
          <a:custGeom>
            <a:avLst/>
            <a:gdLst/>
            <a:ahLst/>
            <a:cxnLst/>
            <a:rect l="l" t="t" r="r" b="b"/>
            <a:pathLst>
              <a:path w="8472805" h="3082925">
                <a:moveTo>
                  <a:pt x="8472551" y="0"/>
                </a:moveTo>
                <a:lnTo>
                  <a:pt x="0" y="0"/>
                </a:lnTo>
                <a:lnTo>
                  <a:pt x="0" y="3082925"/>
                </a:lnTo>
                <a:lnTo>
                  <a:pt x="8472551" y="3082925"/>
                </a:lnTo>
                <a:lnTo>
                  <a:pt x="8472551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3486" y="99517"/>
            <a:ext cx="544131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4400">
              <a:spcBef>
                <a:spcPts val="100"/>
              </a:spcBef>
            </a:pPr>
            <a:r>
              <a:rPr sz="7200" spc="-10" dirty="0">
                <a:solidFill>
                  <a:srgbClr val="000000"/>
                </a:solidFill>
              </a:rPr>
              <a:t>Les</a:t>
            </a:r>
            <a:r>
              <a:rPr sz="7200" spc="-65" dirty="0">
                <a:solidFill>
                  <a:srgbClr val="000000"/>
                </a:solidFill>
              </a:rPr>
              <a:t> </a:t>
            </a:r>
            <a:r>
              <a:rPr sz="7200" spc="-50" dirty="0">
                <a:solidFill>
                  <a:srgbClr val="000000"/>
                </a:solidFill>
              </a:rPr>
              <a:t>différentes  </a:t>
            </a:r>
            <a:r>
              <a:rPr sz="7200" spc="-40" dirty="0">
                <a:solidFill>
                  <a:srgbClr val="000000"/>
                </a:solidFill>
              </a:rPr>
              <a:t>stratégies</a:t>
            </a:r>
            <a:endParaRPr sz="7200"/>
          </a:p>
          <a:p>
            <a:pPr marL="437515">
              <a:spcBef>
                <a:spcPts val="5"/>
              </a:spcBef>
            </a:pPr>
            <a:r>
              <a:rPr sz="7200" spc="-5" dirty="0">
                <a:solidFill>
                  <a:srgbClr val="000000"/>
                </a:solidFill>
              </a:rPr>
              <a:t>de</a:t>
            </a:r>
            <a:r>
              <a:rPr sz="7200" spc="-35" dirty="0">
                <a:solidFill>
                  <a:srgbClr val="000000"/>
                </a:solidFill>
              </a:rPr>
              <a:t> </a:t>
            </a:r>
            <a:r>
              <a:rPr sz="7200" spc="-25" dirty="0">
                <a:solidFill>
                  <a:srgbClr val="000000"/>
                </a:solidFill>
              </a:rPr>
              <a:t>prédation</a:t>
            </a:r>
            <a:endParaRPr sz="7200"/>
          </a:p>
        </p:txBody>
      </p:sp>
      <p:sp>
        <p:nvSpPr>
          <p:cNvPr id="4" name="object 4"/>
          <p:cNvSpPr/>
          <p:nvPr/>
        </p:nvSpPr>
        <p:spPr>
          <a:xfrm>
            <a:off x="1809724" y="2571750"/>
            <a:ext cx="8153400" cy="4286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9244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object 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Réponses </a:t>
            </a:r>
            <a:r>
              <a:rPr sz="2400" spc="-20" dirty="0"/>
              <a:t>d’un </a:t>
            </a:r>
            <a:r>
              <a:rPr sz="2400" spc="-10" dirty="0"/>
              <a:t>prédateur </a:t>
            </a:r>
            <a:r>
              <a:rPr sz="2400" dirty="0"/>
              <a:t>aux </a:t>
            </a:r>
            <a:r>
              <a:rPr sz="2400" spc="-10" dirty="0"/>
              <a:t>variations </a:t>
            </a:r>
            <a:r>
              <a:rPr sz="2400" spc="-20" dirty="0"/>
              <a:t>d’abondance </a:t>
            </a:r>
            <a:r>
              <a:rPr sz="2400" spc="-15" dirty="0"/>
              <a:t>d’une</a:t>
            </a:r>
            <a:r>
              <a:rPr sz="2400" spc="25" dirty="0"/>
              <a:t> </a:t>
            </a:r>
            <a:r>
              <a:rPr sz="2400" spc="-15" dirty="0"/>
              <a:t>proie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155" y="132588"/>
            <a:ext cx="8855964" cy="635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1594" y="213183"/>
            <a:ext cx="80556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Réponses </a:t>
            </a:r>
            <a:r>
              <a:rPr sz="2400" spc="-20" dirty="0"/>
              <a:t>d’un </a:t>
            </a:r>
            <a:r>
              <a:rPr sz="2400" spc="-10" dirty="0"/>
              <a:t>prédateur </a:t>
            </a:r>
            <a:r>
              <a:rPr sz="2400" dirty="0"/>
              <a:t>aux </a:t>
            </a:r>
            <a:r>
              <a:rPr sz="2400" spc="-10" dirty="0"/>
              <a:t>variations </a:t>
            </a:r>
            <a:r>
              <a:rPr sz="2400" spc="-20" dirty="0"/>
              <a:t>d’abondance </a:t>
            </a:r>
            <a:r>
              <a:rPr sz="2400" spc="-15" dirty="0"/>
              <a:t>d’une</a:t>
            </a:r>
            <a:r>
              <a:rPr sz="2400" spc="25" dirty="0"/>
              <a:t> </a:t>
            </a:r>
            <a:r>
              <a:rPr sz="2400" spc="-15" dirty="0"/>
              <a:t>proie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38287" y="857251"/>
            <a:ext cx="6501130" cy="581569"/>
          </a:xfrm>
          <a:prstGeom prst="rect">
            <a:avLst/>
          </a:prstGeom>
          <a:solidFill>
            <a:srgbClr val="FFFF00"/>
          </a:solidFill>
          <a:ln w="25400">
            <a:solidFill>
              <a:srgbClr val="385D89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90805">
              <a:spcBef>
                <a:spcPts val="695"/>
              </a:spcBef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Selon Holling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2 types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réponses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0567" y="2824302"/>
            <a:ext cx="617220" cy="3622040"/>
          </a:xfrm>
          <a:custGeom>
            <a:avLst/>
            <a:gdLst/>
            <a:ahLst/>
            <a:cxnLst/>
            <a:rect l="l" t="t" r="r" b="b"/>
            <a:pathLst>
              <a:path w="617219" h="3622040">
                <a:moveTo>
                  <a:pt x="616635" y="0"/>
                </a:moveTo>
                <a:lnTo>
                  <a:pt x="0" y="0"/>
                </a:lnTo>
                <a:lnTo>
                  <a:pt x="0" y="3621913"/>
                </a:lnTo>
                <a:lnTo>
                  <a:pt x="616635" y="3621913"/>
                </a:lnTo>
                <a:lnTo>
                  <a:pt x="6166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4309" y="3357072"/>
            <a:ext cx="338041" cy="27298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Réponse</a:t>
            </a:r>
            <a:r>
              <a:rPr sz="2600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Calibri"/>
                <a:cs typeface="Calibri"/>
              </a:rPr>
              <a:t>numérique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1552" y="2793493"/>
            <a:ext cx="3172968" cy="3726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5305" y="3304413"/>
            <a:ext cx="258826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9235">
              <a:lnSpc>
                <a:spcPts val="2640"/>
              </a:lnSpc>
              <a:spcBef>
                <a:spcPts val="385"/>
              </a:spcBef>
              <a:buFontTx/>
              <a:buChar char="•"/>
              <a:tabLst>
                <a:tab pos="241935" algn="l"/>
                <a:tab pos="214503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Augm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nta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tion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effectifs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98904" y="1979676"/>
            <a:ext cx="1335024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96202" y="3011690"/>
            <a:ext cx="617220" cy="3622040"/>
          </a:xfrm>
          <a:custGeom>
            <a:avLst/>
            <a:gdLst/>
            <a:ahLst/>
            <a:cxnLst/>
            <a:rect l="l" t="t" r="r" b="b"/>
            <a:pathLst>
              <a:path w="617220" h="3622040">
                <a:moveTo>
                  <a:pt x="616635" y="0"/>
                </a:moveTo>
                <a:lnTo>
                  <a:pt x="0" y="0"/>
                </a:lnTo>
                <a:lnTo>
                  <a:pt x="0" y="3621913"/>
                </a:lnTo>
                <a:lnTo>
                  <a:pt x="616635" y="3621913"/>
                </a:lnTo>
                <a:lnTo>
                  <a:pt x="6166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0680" y="3545414"/>
            <a:ext cx="338041" cy="3020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Réponse</a:t>
            </a:r>
            <a:r>
              <a:rPr sz="26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prstClr val="black"/>
                </a:solidFill>
                <a:latin typeface="Calibri"/>
                <a:cs typeface="Calibri"/>
              </a:rPr>
              <a:t>fonctionnelle</a:t>
            </a:r>
            <a:endParaRPr sz="2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57288" y="2980945"/>
            <a:ext cx="3177540" cy="3726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703" y="3467480"/>
            <a:ext cx="2599055" cy="11976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•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++++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densité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19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=====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>
              <a:spcBef>
                <a:spcPts val="2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+++Consommation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79464" y="1979676"/>
            <a:ext cx="1860804" cy="1705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87908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00025" rIns="0" bIns="0" rtlCol="0">
            <a:spAutoFit/>
          </a:bodyPr>
          <a:lstStyle/>
          <a:p>
            <a:pPr algn="ctr">
              <a:spcBef>
                <a:spcPts val="1575"/>
              </a:spcBef>
            </a:pPr>
            <a:r>
              <a:rPr sz="4400" spc="-10" dirty="0">
                <a:solidFill>
                  <a:srgbClr val="000000"/>
                </a:solidFill>
              </a:rPr>
              <a:t>Réponse</a:t>
            </a:r>
            <a:r>
              <a:rPr sz="4400" spc="-4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fonctionnelle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510258"/>
            <a:ext cx="8211820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Selon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Dajoz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>
              <a:spcBef>
                <a:spcPts val="770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nombre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proies est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rapidement</a:t>
            </a:r>
            <a:r>
              <a:rPr sz="3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constant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2762885" indent="-515620">
              <a:spcBef>
                <a:spcPts val="770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nombre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augmente  proportionnellement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>
              <a:spcBef>
                <a:spcPts val="770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nombre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augmente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puis se</a:t>
            </a:r>
            <a:r>
              <a:rPr sz="3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stabilise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5080" indent="-515620">
              <a:spcBef>
                <a:spcPts val="765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La réponse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sigmoïde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prédation importante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au-  delà 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d’un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seuil puis se</a:t>
            </a:r>
            <a:r>
              <a:rPr sz="3200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stabilise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1" y="12"/>
            <a:ext cx="9144635" cy="6215380"/>
            <a:chOff x="0" y="12"/>
            <a:chExt cx="9144635" cy="6215380"/>
          </a:xfrm>
        </p:grpSpPr>
        <p:sp>
          <p:nvSpPr>
            <p:cNvPr id="3" name="object 3"/>
            <p:cNvSpPr/>
            <p:nvPr/>
          </p:nvSpPr>
          <p:spPr>
            <a:xfrm>
              <a:off x="0" y="12"/>
              <a:ext cx="5357876" cy="61593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33571" y="428371"/>
              <a:ext cx="342265" cy="4644390"/>
            </a:xfrm>
            <a:custGeom>
              <a:avLst/>
              <a:gdLst/>
              <a:ahLst/>
              <a:cxnLst/>
              <a:rect l="l" t="t" r="r" b="b"/>
              <a:pathLst>
                <a:path w="342265" h="4644390">
                  <a:moveTo>
                    <a:pt x="168851" y="151287"/>
                  </a:moveTo>
                  <a:lnTo>
                    <a:pt x="131765" y="217173"/>
                  </a:lnTo>
                  <a:lnTo>
                    <a:pt x="199865" y="4644262"/>
                  </a:lnTo>
                  <a:lnTo>
                    <a:pt x="276065" y="4643120"/>
                  </a:lnTo>
                  <a:lnTo>
                    <a:pt x="207952" y="216026"/>
                  </a:lnTo>
                  <a:lnTo>
                    <a:pt x="168851" y="151287"/>
                  </a:lnTo>
                  <a:close/>
                </a:path>
                <a:path w="342265" h="4644390">
                  <a:moveTo>
                    <a:pt x="166528" y="0"/>
                  </a:moveTo>
                  <a:lnTo>
                    <a:pt x="4666" y="287654"/>
                  </a:lnTo>
                  <a:lnTo>
                    <a:pt x="0" y="302019"/>
                  </a:lnTo>
                  <a:lnTo>
                    <a:pt x="1175" y="316563"/>
                  </a:lnTo>
                  <a:lnTo>
                    <a:pt x="7725" y="329606"/>
                  </a:lnTo>
                  <a:lnTo>
                    <a:pt x="19182" y="339470"/>
                  </a:lnTo>
                  <a:lnTo>
                    <a:pt x="33575" y="344120"/>
                  </a:lnTo>
                  <a:lnTo>
                    <a:pt x="48133" y="342947"/>
                  </a:lnTo>
                  <a:lnTo>
                    <a:pt x="61189" y="336417"/>
                  </a:lnTo>
                  <a:lnTo>
                    <a:pt x="71074" y="324992"/>
                  </a:lnTo>
                  <a:lnTo>
                    <a:pt x="131765" y="217173"/>
                  </a:lnTo>
                  <a:lnTo>
                    <a:pt x="129596" y="76200"/>
                  </a:lnTo>
                  <a:lnTo>
                    <a:pt x="205783" y="75056"/>
                  </a:lnTo>
                  <a:lnTo>
                    <a:pt x="211869" y="75056"/>
                  </a:lnTo>
                  <a:lnTo>
                    <a:pt x="166528" y="0"/>
                  </a:lnTo>
                  <a:close/>
                </a:path>
                <a:path w="342265" h="4644390">
                  <a:moveTo>
                    <a:pt x="211869" y="75056"/>
                  </a:moveTo>
                  <a:lnTo>
                    <a:pt x="205783" y="75056"/>
                  </a:lnTo>
                  <a:lnTo>
                    <a:pt x="207952" y="216026"/>
                  </a:lnTo>
                  <a:lnTo>
                    <a:pt x="271925" y="321944"/>
                  </a:lnTo>
                  <a:lnTo>
                    <a:pt x="282158" y="333039"/>
                  </a:lnTo>
                  <a:lnTo>
                    <a:pt x="295409" y="339169"/>
                  </a:lnTo>
                  <a:lnTo>
                    <a:pt x="309996" y="339893"/>
                  </a:lnTo>
                  <a:lnTo>
                    <a:pt x="324236" y="334771"/>
                  </a:lnTo>
                  <a:lnTo>
                    <a:pt x="335382" y="324578"/>
                  </a:lnTo>
                  <a:lnTo>
                    <a:pt x="341529" y="311324"/>
                  </a:lnTo>
                  <a:lnTo>
                    <a:pt x="342258" y="296713"/>
                  </a:lnTo>
                  <a:lnTo>
                    <a:pt x="337152" y="282448"/>
                  </a:lnTo>
                  <a:lnTo>
                    <a:pt x="211869" y="75056"/>
                  </a:lnTo>
                  <a:close/>
                </a:path>
                <a:path w="342265" h="4644390">
                  <a:moveTo>
                    <a:pt x="205783" y="75056"/>
                  </a:moveTo>
                  <a:lnTo>
                    <a:pt x="129596" y="76200"/>
                  </a:lnTo>
                  <a:lnTo>
                    <a:pt x="131765" y="217173"/>
                  </a:lnTo>
                  <a:lnTo>
                    <a:pt x="168851" y="151287"/>
                  </a:lnTo>
                  <a:lnTo>
                    <a:pt x="135082" y="95376"/>
                  </a:lnTo>
                  <a:lnTo>
                    <a:pt x="200894" y="94361"/>
                  </a:lnTo>
                  <a:lnTo>
                    <a:pt x="206080" y="94361"/>
                  </a:lnTo>
                  <a:lnTo>
                    <a:pt x="205783" y="75056"/>
                  </a:lnTo>
                  <a:close/>
                </a:path>
                <a:path w="342265" h="4644390">
                  <a:moveTo>
                    <a:pt x="206080" y="94361"/>
                  </a:moveTo>
                  <a:lnTo>
                    <a:pt x="200894" y="94361"/>
                  </a:lnTo>
                  <a:lnTo>
                    <a:pt x="168851" y="151287"/>
                  </a:lnTo>
                  <a:lnTo>
                    <a:pt x="207952" y="216026"/>
                  </a:lnTo>
                  <a:lnTo>
                    <a:pt x="206080" y="94361"/>
                  </a:lnTo>
                  <a:close/>
                </a:path>
                <a:path w="342265" h="4644390">
                  <a:moveTo>
                    <a:pt x="200894" y="94361"/>
                  </a:moveTo>
                  <a:lnTo>
                    <a:pt x="135082" y="95376"/>
                  </a:lnTo>
                  <a:lnTo>
                    <a:pt x="168851" y="151287"/>
                  </a:lnTo>
                  <a:lnTo>
                    <a:pt x="200894" y="9436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71524" y="4973849"/>
              <a:ext cx="4001135" cy="342900"/>
            </a:xfrm>
            <a:custGeom>
              <a:avLst/>
              <a:gdLst/>
              <a:ahLst/>
              <a:cxnLst/>
              <a:rect l="l" t="t" r="r" b="b"/>
              <a:pathLst>
                <a:path w="4001135" h="342900">
                  <a:moveTo>
                    <a:pt x="3701425" y="0"/>
                  </a:moveTo>
                  <a:lnTo>
                    <a:pt x="3686848" y="914"/>
                  </a:lnTo>
                  <a:lnTo>
                    <a:pt x="3673699" y="7235"/>
                  </a:lnTo>
                  <a:lnTo>
                    <a:pt x="3663670" y="18520"/>
                  </a:lnTo>
                  <a:lnTo>
                    <a:pt x="3658759" y="32837"/>
                  </a:lnTo>
                  <a:lnTo>
                    <a:pt x="3659717" y="47428"/>
                  </a:lnTo>
                  <a:lnTo>
                    <a:pt x="3666081" y="60614"/>
                  </a:lnTo>
                  <a:lnTo>
                    <a:pt x="3677386" y="70717"/>
                  </a:lnTo>
                  <a:lnTo>
                    <a:pt x="3784131" y="133019"/>
                  </a:lnTo>
                  <a:lnTo>
                    <a:pt x="3925163" y="133074"/>
                  </a:lnTo>
                  <a:lnTo>
                    <a:pt x="3925036" y="209274"/>
                  </a:lnTo>
                  <a:lnTo>
                    <a:pt x="3784041" y="209274"/>
                  </a:lnTo>
                  <a:lnTo>
                    <a:pt x="3677259" y="271504"/>
                  </a:lnTo>
                  <a:lnTo>
                    <a:pt x="3665954" y="281606"/>
                  </a:lnTo>
                  <a:lnTo>
                    <a:pt x="3659590" y="294792"/>
                  </a:lnTo>
                  <a:lnTo>
                    <a:pt x="3658632" y="309383"/>
                  </a:lnTo>
                  <a:lnTo>
                    <a:pt x="3663543" y="323701"/>
                  </a:lnTo>
                  <a:lnTo>
                    <a:pt x="3673572" y="334988"/>
                  </a:lnTo>
                  <a:lnTo>
                    <a:pt x="3686721" y="341322"/>
                  </a:lnTo>
                  <a:lnTo>
                    <a:pt x="3701298" y="342274"/>
                  </a:lnTo>
                  <a:lnTo>
                    <a:pt x="3715613" y="337417"/>
                  </a:lnTo>
                  <a:lnTo>
                    <a:pt x="3935553" y="209274"/>
                  </a:lnTo>
                  <a:lnTo>
                    <a:pt x="3925036" y="209274"/>
                  </a:lnTo>
                  <a:lnTo>
                    <a:pt x="3935647" y="209219"/>
                  </a:lnTo>
                  <a:lnTo>
                    <a:pt x="4000728" y="171301"/>
                  </a:lnTo>
                  <a:lnTo>
                    <a:pt x="3715740" y="4931"/>
                  </a:lnTo>
                  <a:lnTo>
                    <a:pt x="3701425" y="0"/>
                  </a:lnTo>
                  <a:close/>
                </a:path>
                <a:path w="4001135" h="342900">
                  <a:moveTo>
                    <a:pt x="3849460" y="171149"/>
                  </a:moveTo>
                  <a:lnTo>
                    <a:pt x="3784135" y="209219"/>
                  </a:lnTo>
                  <a:lnTo>
                    <a:pt x="3925036" y="209274"/>
                  </a:lnTo>
                  <a:lnTo>
                    <a:pt x="3925045" y="204067"/>
                  </a:lnTo>
                  <a:lnTo>
                    <a:pt x="3905859" y="204067"/>
                  </a:lnTo>
                  <a:lnTo>
                    <a:pt x="3849460" y="171149"/>
                  </a:lnTo>
                  <a:close/>
                </a:path>
                <a:path w="4001135" h="342900">
                  <a:moveTo>
                    <a:pt x="25" y="131550"/>
                  </a:moveTo>
                  <a:lnTo>
                    <a:pt x="0" y="207750"/>
                  </a:lnTo>
                  <a:lnTo>
                    <a:pt x="3784135" y="209219"/>
                  </a:lnTo>
                  <a:lnTo>
                    <a:pt x="3849460" y="171149"/>
                  </a:lnTo>
                  <a:lnTo>
                    <a:pt x="3784131" y="133019"/>
                  </a:lnTo>
                  <a:lnTo>
                    <a:pt x="25" y="131550"/>
                  </a:lnTo>
                  <a:close/>
                </a:path>
                <a:path w="4001135" h="342900">
                  <a:moveTo>
                    <a:pt x="3905859" y="138281"/>
                  </a:moveTo>
                  <a:lnTo>
                    <a:pt x="3849460" y="171149"/>
                  </a:lnTo>
                  <a:lnTo>
                    <a:pt x="3905859" y="204067"/>
                  </a:lnTo>
                  <a:lnTo>
                    <a:pt x="3905859" y="138281"/>
                  </a:lnTo>
                  <a:close/>
                </a:path>
                <a:path w="4001135" h="342900">
                  <a:moveTo>
                    <a:pt x="3925154" y="138281"/>
                  </a:moveTo>
                  <a:lnTo>
                    <a:pt x="3905859" y="138281"/>
                  </a:lnTo>
                  <a:lnTo>
                    <a:pt x="3905859" y="204067"/>
                  </a:lnTo>
                  <a:lnTo>
                    <a:pt x="3925045" y="204067"/>
                  </a:lnTo>
                  <a:lnTo>
                    <a:pt x="3925154" y="138281"/>
                  </a:lnTo>
                  <a:close/>
                </a:path>
                <a:path w="4001135" h="342900">
                  <a:moveTo>
                    <a:pt x="3784131" y="133019"/>
                  </a:moveTo>
                  <a:lnTo>
                    <a:pt x="3849460" y="171149"/>
                  </a:lnTo>
                  <a:lnTo>
                    <a:pt x="3905859" y="138281"/>
                  </a:lnTo>
                  <a:lnTo>
                    <a:pt x="3925154" y="138281"/>
                  </a:lnTo>
                  <a:lnTo>
                    <a:pt x="3925163" y="133074"/>
                  </a:lnTo>
                  <a:lnTo>
                    <a:pt x="3784131" y="1330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00625" y="16586"/>
              <a:ext cx="4143374" cy="6198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473106" y="286384"/>
              <a:ext cx="342900" cy="4429760"/>
            </a:xfrm>
            <a:custGeom>
              <a:avLst/>
              <a:gdLst/>
              <a:ahLst/>
              <a:cxnLst/>
              <a:rect l="l" t="t" r="r" b="b"/>
              <a:pathLst>
                <a:path w="342900" h="4429760">
                  <a:moveTo>
                    <a:pt x="171192" y="151227"/>
                  </a:moveTo>
                  <a:lnTo>
                    <a:pt x="133127" y="216419"/>
                  </a:lnTo>
                  <a:lnTo>
                    <a:pt x="131530" y="4429252"/>
                  </a:lnTo>
                  <a:lnTo>
                    <a:pt x="207730" y="4429252"/>
                  </a:lnTo>
                  <a:lnTo>
                    <a:pt x="209327" y="216637"/>
                  </a:lnTo>
                  <a:lnTo>
                    <a:pt x="171192" y="151227"/>
                  </a:lnTo>
                  <a:close/>
                </a:path>
                <a:path w="342900" h="4429760">
                  <a:moveTo>
                    <a:pt x="215327" y="75565"/>
                  </a:moveTo>
                  <a:lnTo>
                    <a:pt x="209381" y="75565"/>
                  </a:lnTo>
                  <a:lnTo>
                    <a:pt x="209327" y="216637"/>
                  </a:lnTo>
                  <a:lnTo>
                    <a:pt x="271611" y="323469"/>
                  </a:lnTo>
                  <a:lnTo>
                    <a:pt x="281640" y="334756"/>
                  </a:lnTo>
                  <a:lnTo>
                    <a:pt x="294788" y="341090"/>
                  </a:lnTo>
                  <a:lnTo>
                    <a:pt x="309366" y="342042"/>
                  </a:lnTo>
                  <a:lnTo>
                    <a:pt x="323681" y="337185"/>
                  </a:lnTo>
                  <a:lnTo>
                    <a:pt x="334986" y="327100"/>
                  </a:lnTo>
                  <a:lnTo>
                    <a:pt x="341350" y="313944"/>
                  </a:lnTo>
                  <a:lnTo>
                    <a:pt x="342308" y="299358"/>
                  </a:lnTo>
                  <a:lnTo>
                    <a:pt x="337397" y="284988"/>
                  </a:lnTo>
                  <a:lnTo>
                    <a:pt x="215327" y="75565"/>
                  </a:lnTo>
                  <a:close/>
                </a:path>
                <a:path w="342900" h="4429760">
                  <a:moveTo>
                    <a:pt x="171281" y="0"/>
                  </a:moveTo>
                  <a:lnTo>
                    <a:pt x="4911" y="284861"/>
                  </a:lnTo>
                  <a:lnTo>
                    <a:pt x="0" y="299231"/>
                  </a:lnTo>
                  <a:lnTo>
                    <a:pt x="958" y="313817"/>
                  </a:lnTo>
                  <a:lnTo>
                    <a:pt x="7322" y="326973"/>
                  </a:lnTo>
                  <a:lnTo>
                    <a:pt x="18627" y="337058"/>
                  </a:lnTo>
                  <a:lnTo>
                    <a:pt x="32924" y="341915"/>
                  </a:lnTo>
                  <a:lnTo>
                    <a:pt x="47472" y="340963"/>
                  </a:lnTo>
                  <a:lnTo>
                    <a:pt x="60614" y="334629"/>
                  </a:lnTo>
                  <a:lnTo>
                    <a:pt x="70697" y="323342"/>
                  </a:lnTo>
                  <a:lnTo>
                    <a:pt x="133127" y="216419"/>
                  </a:lnTo>
                  <a:lnTo>
                    <a:pt x="133181" y="75565"/>
                  </a:lnTo>
                  <a:lnTo>
                    <a:pt x="215327" y="75565"/>
                  </a:lnTo>
                  <a:lnTo>
                    <a:pt x="171281" y="0"/>
                  </a:lnTo>
                  <a:close/>
                </a:path>
                <a:path w="342900" h="4429760">
                  <a:moveTo>
                    <a:pt x="209374" y="94742"/>
                  </a:moveTo>
                  <a:lnTo>
                    <a:pt x="204174" y="94742"/>
                  </a:lnTo>
                  <a:lnTo>
                    <a:pt x="171192" y="151227"/>
                  </a:lnTo>
                  <a:lnTo>
                    <a:pt x="209327" y="216637"/>
                  </a:lnTo>
                  <a:lnTo>
                    <a:pt x="209374" y="94742"/>
                  </a:lnTo>
                  <a:close/>
                </a:path>
                <a:path w="342900" h="4429760">
                  <a:moveTo>
                    <a:pt x="209381" y="75565"/>
                  </a:moveTo>
                  <a:lnTo>
                    <a:pt x="133181" y="75565"/>
                  </a:lnTo>
                  <a:lnTo>
                    <a:pt x="133127" y="216419"/>
                  </a:lnTo>
                  <a:lnTo>
                    <a:pt x="171192" y="151227"/>
                  </a:lnTo>
                  <a:lnTo>
                    <a:pt x="138261" y="94742"/>
                  </a:lnTo>
                  <a:lnTo>
                    <a:pt x="209374" y="94742"/>
                  </a:lnTo>
                  <a:lnTo>
                    <a:pt x="209381" y="75565"/>
                  </a:lnTo>
                  <a:close/>
                </a:path>
                <a:path w="342900" h="4429760">
                  <a:moveTo>
                    <a:pt x="204174" y="94742"/>
                  </a:moveTo>
                  <a:lnTo>
                    <a:pt x="138261" y="94742"/>
                  </a:lnTo>
                  <a:lnTo>
                    <a:pt x="171192" y="151227"/>
                  </a:lnTo>
                  <a:lnTo>
                    <a:pt x="204174" y="94742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643498" y="4545171"/>
              <a:ext cx="3500754" cy="342900"/>
            </a:xfrm>
            <a:custGeom>
              <a:avLst/>
              <a:gdLst/>
              <a:ahLst/>
              <a:cxnLst/>
              <a:rect l="l" t="t" r="r" b="b"/>
              <a:pathLst>
                <a:path w="3500754" h="342900">
                  <a:moveTo>
                    <a:pt x="3201449" y="0"/>
                  </a:moveTo>
                  <a:lnTo>
                    <a:pt x="3186858" y="952"/>
                  </a:lnTo>
                  <a:lnTo>
                    <a:pt x="3173672" y="7286"/>
                  </a:lnTo>
                  <a:lnTo>
                    <a:pt x="3163570" y="18573"/>
                  </a:lnTo>
                  <a:lnTo>
                    <a:pt x="3158712" y="32891"/>
                  </a:lnTo>
                  <a:lnTo>
                    <a:pt x="3159664" y="47482"/>
                  </a:lnTo>
                  <a:lnTo>
                    <a:pt x="3165998" y="60668"/>
                  </a:lnTo>
                  <a:lnTo>
                    <a:pt x="3177285" y="70770"/>
                  </a:lnTo>
                  <a:lnTo>
                    <a:pt x="3284076" y="133065"/>
                  </a:lnTo>
                  <a:lnTo>
                    <a:pt x="3425062" y="133127"/>
                  </a:lnTo>
                  <a:lnTo>
                    <a:pt x="3425062" y="209327"/>
                  </a:lnTo>
                  <a:lnTo>
                    <a:pt x="3284000" y="209327"/>
                  </a:lnTo>
                  <a:lnTo>
                    <a:pt x="3177158" y="271557"/>
                  </a:lnTo>
                  <a:lnTo>
                    <a:pt x="3165871" y="281642"/>
                  </a:lnTo>
                  <a:lnTo>
                    <a:pt x="3159537" y="294798"/>
                  </a:lnTo>
                  <a:lnTo>
                    <a:pt x="3158585" y="309383"/>
                  </a:lnTo>
                  <a:lnTo>
                    <a:pt x="3163443" y="323754"/>
                  </a:lnTo>
                  <a:lnTo>
                    <a:pt x="3173527" y="335041"/>
                  </a:lnTo>
                  <a:lnTo>
                    <a:pt x="3186683" y="341376"/>
                  </a:lnTo>
                  <a:lnTo>
                    <a:pt x="3201269" y="342328"/>
                  </a:lnTo>
                  <a:lnTo>
                    <a:pt x="3215640" y="337470"/>
                  </a:lnTo>
                  <a:lnTo>
                    <a:pt x="3435481" y="209327"/>
                  </a:lnTo>
                  <a:lnTo>
                    <a:pt x="3425062" y="209327"/>
                  </a:lnTo>
                  <a:lnTo>
                    <a:pt x="3435589" y="209265"/>
                  </a:lnTo>
                  <a:lnTo>
                    <a:pt x="3500628" y="171354"/>
                  </a:lnTo>
                  <a:lnTo>
                    <a:pt x="3215767" y="4857"/>
                  </a:lnTo>
                  <a:lnTo>
                    <a:pt x="3201449" y="0"/>
                  </a:lnTo>
                  <a:close/>
                </a:path>
                <a:path w="3500754" h="342900">
                  <a:moveTo>
                    <a:pt x="3349455" y="171202"/>
                  </a:moveTo>
                  <a:lnTo>
                    <a:pt x="3284107" y="209265"/>
                  </a:lnTo>
                  <a:lnTo>
                    <a:pt x="3425062" y="209327"/>
                  </a:lnTo>
                  <a:lnTo>
                    <a:pt x="3425062" y="204120"/>
                  </a:lnTo>
                  <a:lnTo>
                    <a:pt x="3405885" y="204120"/>
                  </a:lnTo>
                  <a:lnTo>
                    <a:pt x="3349455" y="171202"/>
                  </a:lnTo>
                  <a:close/>
                </a:path>
                <a:path w="3500754" h="342900">
                  <a:moveTo>
                    <a:pt x="126" y="131603"/>
                  </a:moveTo>
                  <a:lnTo>
                    <a:pt x="0" y="207803"/>
                  </a:lnTo>
                  <a:lnTo>
                    <a:pt x="3284107" y="209265"/>
                  </a:lnTo>
                  <a:lnTo>
                    <a:pt x="3349455" y="171202"/>
                  </a:lnTo>
                  <a:lnTo>
                    <a:pt x="3284076" y="133065"/>
                  </a:lnTo>
                  <a:lnTo>
                    <a:pt x="126" y="131603"/>
                  </a:lnTo>
                  <a:close/>
                </a:path>
                <a:path w="3500754" h="342900">
                  <a:moveTo>
                    <a:pt x="3405885" y="138334"/>
                  </a:moveTo>
                  <a:lnTo>
                    <a:pt x="3349455" y="171202"/>
                  </a:lnTo>
                  <a:lnTo>
                    <a:pt x="3405885" y="204120"/>
                  </a:lnTo>
                  <a:lnTo>
                    <a:pt x="3405885" y="138334"/>
                  </a:lnTo>
                  <a:close/>
                </a:path>
                <a:path w="3500754" h="342900">
                  <a:moveTo>
                    <a:pt x="3425062" y="138334"/>
                  </a:moveTo>
                  <a:lnTo>
                    <a:pt x="3405885" y="138334"/>
                  </a:lnTo>
                  <a:lnTo>
                    <a:pt x="3405885" y="204120"/>
                  </a:lnTo>
                  <a:lnTo>
                    <a:pt x="3425062" y="204120"/>
                  </a:lnTo>
                  <a:lnTo>
                    <a:pt x="3425062" y="138334"/>
                  </a:lnTo>
                  <a:close/>
                </a:path>
                <a:path w="3500754" h="342900">
                  <a:moveTo>
                    <a:pt x="3284076" y="133065"/>
                  </a:moveTo>
                  <a:lnTo>
                    <a:pt x="3349455" y="171202"/>
                  </a:lnTo>
                  <a:lnTo>
                    <a:pt x="3405885" y="138334"/>
                  </a:lnTo>
                  <a:lnTo>
                    <a:pt x="3425062" y="138334"/>
                  </a:lnTo>
                  <a:lnTo>
                    <a:pt x="3425062" y="133127"/>
                  </a:lnTo>
                  <a:lnTo>
                    <a:pt x="3284076" y="1330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269" y="660115"/>
            <a:ext cx="8125137" cy="5443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8611" y="221996"/>
            <a:ext cx="7500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>
                <a:solidFill>
                  <a:srgbClr val="1F487C"/>
                </a:solidFill>
              </a:rPr>
              <a:t>Autre </a:t>
            </a:r>
            <a:r>
              <a:rPr spc="-5" dirty="0">
                <a:solidFill>
                  <a:srgbClr val="1F487C"/>
                </a:solidFill>
              </a:rPr>
              <a:t>type de </a:t>
            </a:r>
            <a:r>
              <a:rPr spc="-10" dirty="0">
                <a:solidFill>
                  <a:srgbClr val="1F487C"/>
                </a:solidFill>
              </a:rPr>
              <a:t>réaction</a:t>
            </a:r>
            <a:r>
              <a:rPr spc="-85" dirty="0">
                <a:solidFill>
                  <a:srgbClr val="1F487C"/>
                </a:solidFill>
              </a:rPr>
              <a:t> </a:t>
            </a:r>
            <a:r>
              <a:rPr spc="-10" dirty="0">
                <a:solidFill>
                  <a:srgbClr val="1F487C"/>
                </a:solidFill>
              </a:rPr>
              <a:t>fonctionnelle</a:t>
            </a:r>
          </a:p>
        </p:txBody>
      </p:sp>
      <p:sp>
        <p:nvSpPr>
          <p:cNvPr id="3" name="object 3"/>
          <p:cNvSpPr/>
          <p:nvPr/>
        </p:nvSpPr>
        <p:spPr>
          <a:xfrm>
            <a:off x="6215126" y="3286126"/>
            <a:ext cx="1428750" cy="1024255"/>
          </a:xfrm>
          <a:custGeom>
            <a:avLst/>
            <a:gdLst/>
            <a:ahLst/>
            <a:cxnLst/>
            <a:rect l="l" t="t" r="r" b="b"/>
            <a:pathLst>
              <a:path w="1428750" h="1024254">
                <a:moveTo>
                  <a:pt x="714375" y="0"/>
                </a:moveTo>
                <a:lnTo>
                  <a:pt x="0" y="1024001"/>
                </a:lnTo>
                <a:lnTo>
                  <a:pt x="1428750" y="1024001"/>
                </a:lnTo>
                <a:lnTo>
                  <a:pt x="7143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510258"/>
            <a:ext cx="5554345" cy="24904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solidFill>
                  <a:prstClr val="black"/>
                </a:solidFill>
                <a:latin typeface="Calibri"/>
                <a:cs typeface="Calibri"/>
              </a:rPr>
              <a:t>Effet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200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bascule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Switching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525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/>
            <a:r>
              <a:rPr sz="3100" spc="-10" dirty="0">
                <a:solidFill>
                  <a:prstClr val="black"/>
                </a:solidFill>
                <a:latin typeface="Calibri"/>
                <a:cs typeface="Calibri"/>
              </a:rPr>
              <a:t>Dip</a:t>
            </a:r>
            <a:r>
              <a:rPr sz="3100" spc="-5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100" spc="-5" dirty="0">
                <a:solidFill>
                  <a:prstClr val="black"/>
                </a:solidFill>
                <a:latin typeface="Calibri"/>
                <a:cs typeface="Calibri"/>
              </a:rPr>
              <a:t>è</a:t>
            </a:r>
            <a:r>
              <a:rPr sz="3100" spc="-5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100" spc="-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2674" y="4297427"/>
            <a:ext cx="3264535" cy="1049655"/>
            <a:chOff x="3868673" y="4297426"/>
            <a:chExt cx="3264535" cy="1049655"/>
          </a:xfrm>
        </p:grpSpPr>
        <p:sp>
          <p:nvSpPr>
            <p:cNvPr id="6" name="object 6"/>
            <p:cNvSpPr/>
            <p:nvPr/>
          </p:nvSpPr>
          <p:spPr>
            <a:xfrm>
              <a:off x="3881373" y="4310126"/>
              <a:ext cx="3239135" cy="1024255"/>
            </a:xfrm>
            <a:custGeom>
              <a:avLst/>
              <a:gdLst/>
              <a:ahLst/>
              <a:cxnLst/>
              <a:rect l="l" t="t" r="r" b="b"/>
              <a:pathLst>
                <a:path w="3239134" h="1024254">
                  <a:moveTo>
                    <a:pt x="2429002" y="0"/>
                  </a:moveTo>
                  <a:lnTo>
                    <a:pt x="809751" y="0"/>
                  </a:lnTo>
                  <a:lnTo>
                    <a:pt x="0" y="1023874"/>
                  </a:lnTo>
                  <a:lnTo>
                    <a:pt x="3238627" y="1023874"/>
                  </a:lnTo>
                  <a:lnTo>
                    <a:pt x="2429002" y="0"/>
                  </a:lnTo>
                  <a:close/>
                </a:path>
              </a:pathLst>
            </a:custGeom>
            <a:solidFill>
              <a:srgbClr val="D9959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81373" y="4310126"/>
              <a:ext cx="3239135" cy="1024255"/>
            </a:xfrm>
            <a:custGeom>
              <a:avLst/>
              <a:gdLst/>
              <a:ahLst/>
              <a:cxnLst/>
              <a:rect l="l" t="t" r="r" b="b"/>
              <a:pathLst>
                <a:path w="3239134" h="1024254">
                  <a:moveTo>
                    <a:pt x="0" y="1023874"/>
                  </a:moveTo>
                  <a:lnTo>
                    <a:pt x="809751" y="0"/>
                  </a:lnTo>
                  <a:lnTo>
                    <a:pt x="2429002" y="0"/>
                  </a:lnTo>
                  <a:lnTo>
                    <a:pt x="3238627" y="1023874"/>
                  </a:lnTo>
                  <a:lnTo>
                    <a:pt x="0" y="102387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34759" y="4527041"/>
            <a:ext cx="138176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10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100" spc="-10" dirty="0">
                <a:solidFill>
                  <a:prstClr val="black"/>
                </a:solidFill>
                <a:latin typeface="Calibri"/>
                <a:cs typeface="Calibri"/>
              </a:rPr>
              <a:t>scidé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83049" y="5321301"/>
            <a:ext cx="4883785" cy="1049655"/>
            <a:chOff x="3059048" y="5321300"/>
            <a:chExt cx="4883785" cy="1049655"/>
          </a:xfrm>
        </p:grpSpPr>
        <p:sp>
          <p:nvSpPr>
            <p:cNvPr id="10" name="object 10"/>
            <p:cNvSpPr/>
            <p:nvPr/>
          </p:nvSpPr>
          <p:spPr>
            <a:xfrm>
              <a:off x="3071748" y="5334000"/>
              <a:ext cx="4858385" cy="1024255"/>
            </a:xfrm>
            <a:custGeom>
              <a:avLst/>
              <a:gdLst/>
              <a:ahLst/>
              <a:cxnLst/>
              <a:rect l="l" t="t" r="r" b="b"/>
              <a:pathLst>
                <a:path w="4858384" h="1024254">
                  <a:moveTo>
                    <a:pt x="4048252" y="0"/>
                  </a:moveTo>
                  <a:lnTo>
                    <a:pt x="809625" y="0"/>
                  </a:lnTo>
                  <a:lnTo>
                    <a:pt x="0" y="1023950"/>
                  </a:lnTo>
                  <a:lnTo>
                    <a:pt x="4857877" y="1023950"/>
                  </a:lnTo>
                  <a:lnTo>
                    <a:pt x="404825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71748" y="5334000"/>
              <a:ext cx="4858385" cy="1024255"/>
            </a:xfrm>
            <a:custGeom>
              <a:avLst/>
              <a:gdLst/>
              <a:ahLst/>
              <a:cxnLst/>
              <a:rect l="l" t="t" r="r" b="b"/>
              <a:pathLst>
                <a:path w="4858384" h="1024254">
                  <a:moveTo>
                    <a:pt x="0" y="1023950"/>
                  </a:moveTo>
                  <a:lnTo>
                    <a:pt x="809625" y="0"/>
                  </a:lnTo>
                  <a:lnTo>
                    <a:pt x="4048252" y="0"/>
                  </a:lnTo>
                  <a:lnTo>
                    <a:pt x="4857877" y="1023950"/>
                  </a:lnTo>
                  <a:lnTo>
                    <a:pt x="0" y="10239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63081" y="5551119"/>
            <a:ext cx="132397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>
                <a:solidFill>
                  <a:prstClr val="black"/>
                </a:solidFill>
                <a:latin typeface="Calibri"/>
                <a:cs typeface="Calibri"/>
              </a:rPr>
              <a:t>Insec</a:t>
            </a:r>
            <a:r>
              <a:rPr sz="3100" spc="-5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100" spc="-5" dirty="0">
                <a:solidFill>
                  <a:prstClr val="black"/>
                </a:solidFill>
                <a:latin typeface="Calibri"/>
                <a:cs typeface="Calibri"/>
              </a:rPr>
              <a:t>es</a:t>
            </a:r>
            <a:endParaRPr sz="3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24500" y="1307719"/>
            <a:ext cx="3143250" cy="1906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25752" y="3968496"/>
            <a:ext cx="3841750" cy="1696720"/>
            <a:chOff x="301752" y="3968496"/>
            <a:chExt cx="3841750" cy="1696720"/>
          </a:xfrm>
        </p:grpSpPr>
        <p:sp>
          <p:nvSpPr>
            <p:cNvPr id="15" name="object 15"/>
            <p:cNvSpPr/>
            <p:nvPr/>
          </p:nvSpPr>
          <p:spPr>
            <a:xfrm>
              <a:off x="2070988" y="4481314"/>
              <a:ext cx="2072639" cy="171450"/>
            </a:xfrm>
            <a:custGeom>
              <a:avLst/>
              <a:gdLst/>
              <a:ahLst/>
              <a:cxnLst/>
              <a:rect l="l" t="t" r="r" b="b"/>
              <a:pathLst>
                <a:path w="2072639" h="171450">
                  <a:moveTo>
                    <a:pt x="1963560" y="106032"/>
                  </a:moveTo>
                  <a:lnTo>
                    <a:pt x="1909190" y="135262"/>
                  </a:lnTo>
                  <a:lnTo>
                    <a:pt x="1903352" y="140150"/>
                  </a:lnTo>
                  <a:lnTo>
                    <a:pt x="1899920" y="146645"/>
                  </a:lnTo>
                  <a:lnTo>
                    <a:pt x="1899154" y="153925"/>
                  </a:lnTo>
                  <a:lnTo>
                    <a:pt x="1901316" y="161170"/>
                  </a:lnTo>
                  <a:lnTo>
                    <a:pt x="1906204" y="166989"/>
                  </a:lnTo>
                  <a:lnTo>
                    <a:pt x="1912699" y="170378"/>
                  </a:lnTo>
                  <a:lnTo>
                    <a:pt x="1919980" y="171100"/>
                  </a:lnTo>
                  <a:lnTo>
                    <a:pt x="1927225" y="168917"/>
                  </a:lnTo>
                  <a:lnTo>
                    <a:pt x="2039492" y="108465"/>
                  </a:lnTo>
                  <a:lnTo>
                    <a:pt x="2034032" y="108465"/>
                  </a:lnTo>
                  <a:lnTo>
                    <a:pt x="1963560" y="106032"/>
                  </a:lnTo>
                  <a:close/>
                </a:path>
                <a:path w="2072639" h="171450">
                  <a:moveTo>
                    <a:pt x="1996888" y="88114"/>
                  </a:moveTo>
                  <a:lnTo>
                    <a:pt x="1963560" y="106032"/>
                  </a:lnTo>
                  <a:lnTo>
                    <a:pt x="2034032" y="108465"/>
                  </a:lnTo>
                  <a:lnTo>
                    <a:pt x="2034129" y="105544"/>
                  </a:lnTo>
                  <a:lnTo>
                    <a:pt x="2024507" y="105544"/>
                  </a:lnTo>
                  <a:lnTo>
                    <a:pt x="1996888" y="88114"/>
                  </a:lnTo>
                  <a:close/>
                </a:path>
                <a:path w="2072639" h="171450">
                  <a:moveTo>
                    <a:pt x="1925867" y="0"/>
                  </a:moveTo>
                  <a:lnTo>
                    <a:pt x="1918557" y="230"/>
                  </a:lnTo>
                  <a:lnTo>
                    <a:pt x="1911865" y="3175"/>
                  </a:lnTo>
                  <a:lnTo>
                    <a:pt x="1906651" y="8643"/>
                  </a:lnTo>
                  <a:lnTo>
                    <a:pt x="1903976" y="15716"/>
                  </a:lnTo>
                  <a:lnTo>
                    <a:pt x="1904206" y="23026"/>
                  </a:lnTo>
                  <a:lnTo>
                    <a:pt x="1907151" y="29718"/>
                  </a:lnTo>
                  <a:lnTo>
                    <a:pt x="1912620" y="34932"/>
                  </a:lnTo>
                  <a:lnTo>
                    <a:pt x="1964920" y="67940"/>
                  </a:lnTo>
                  <a:lnTo>
                    <a:pt x="2035302" y="70365"/>
                  </a:lnTo>
                  <a:lnTo>
                    <a:pt x="2034032" y="108465"/>
                  </a:lnTo>
                  <a:lnTo>
                    <a:pt x="2039492" y="108465"/>
                  </a:lnTo>
                  <a:lnTo>
                    <a:pt x="2072513" y="90685"/>
                  </a:lnTo>
                  <a:lnTo>
                    <a:pt x="1932939" y="2674"/>
                  </a:lnTo>
                  <a:lnTo>
                    <a:pt x="1925867" y="0"/>
                  </a:lnTo>
                  <a:close/>
                </a:path>
                <a:path w="2072639" h="171450">
                  <a:moveTo>
                    <a:pt x="1397" y="261"/>
                  </a:moveTo>
                  <a:lnTo>
                    <a:pt x="0" y="38234"/>
                  </a:lnTo>
                  <a:lnTo>
                    <a:pt x="1963560" y="106032"/>
                  </a:lnTo>
                  <a:lnTo>
                    <a:pt x="1996888" y="88114"/>
                  </a:lnTo>
                  <a:lnTo>
                    <a:pt x="1964920" y="67940"/>
                  </a:lnTo>
                  <a:lnTo>
                    <a:pt x="1397" y="261"/>
                  </a:lnTo>
                  <a:close/>
                </a:path>
                <a:path w="2072639" h="171450">
                  <a:moveTo>
                    <a:pt x="2025650" y="72651"/>
                  </a:moveTo>
                  <a:lnTo>
                    <a:pt x="1996888" y="88114"/>
                  </a:lnTo>
                  <a:lnTo>
                    <a:pt x="2024507" y="105544"/>
                  </a:lnTo>
                  <a:lnTo>
                    <a:pt x="2025650" y="72651"/>
                  </a:lnTo>
                  <a:close/>
                </a:path>
                <a:path w="2072639" h="171450">
                  <a:moveTo>
                    <a:pt x="2035225" y="72651"/>
                  </a:moveTo>
                  <a:lnTo>
                    <a:pt x="2025650" y="72651"/>
                  </a:lnTo>
                  <a:lnTo>
                    <a:pt x="2024507" y="105544"/>
                  </a:lnTo>
                  <a:lnTo>
                    <a:pt x="2034129" y="105544"/>
                  </a:lnTo>
                  <a:lnTo>
                    <a:pt x="2035225" y="72651"/>
                  </a:lnTo>
                  <a:close/>
                </a:path>
                <a:path w="2072639" h="171450">
                  <a:moveTo>
                    <a:pt x="1964920" y="67940"/>
                  </a:moveTo>
                  <a:lnTo>
                    <a:pt x="1996888" y="88114"/>
                  </a:lnTo>
                  <a:lnTo>
                    <a:pt x="2025650" y="72651"/>
                  </a:lnTo>
                  <a:lnTo>
                    <a:pt x="2035225" y="72651"/>
                  </a:lnTo>
                  <a:lnTo>
                    <a:pt x="2035302" y="70365"/>
                  </a:lnTo>
                  <a:lnTo>
                    <a:pt x="1964920" y="6794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019300" y="4463796"/>
              <a:ext cx="1836420" cy="12009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061972" y="4484116"/>
              <a:ext cx="1581785" cy="945515"/>
            </a:xfrm>
            <a:custGeom>
              <a:avLst/>
              <a:gdLst/>
              <a:ahLst/>
              <a:cxnLst/>
              <a:rect l="l" t="t" r="r" b="b"/>
              <a:pathLst>
                <a:path w="1581785" h="945514">
                  <a:moveTo>
                    <a:pt x="1416685" y="906144"/>
                  </a:moveTo>
                  <a:lnTo>
                    <a:pt x="1409241" y="907619"/>
                  </a:lnTo>
                  <a:lnTo>
                    <a:pt x="1403143" y="911653"/>
                  </a:lnTo>
                  <a:lnTo>
                    <a:pt x="1399022" y="917664"/>
                  </a:lnTo>
                  <a:lnTo>
                    <a:pt x="1397507" y="925067"/>
                  </a:lnTo>
                  <a:lnTo>
                    <a:pt x="1398928" y="932511"/>
                  </a:lnTo>
                  <a:lnTo>
                    <a:pt x="1402969" y="938609"/>
                  </a:lnTo>
                  <a:lnTo>
                    <a:pt x="1409009" y="942730"/>
                  </a:lnTo>
                  <a:lnTo>
                    <a:pt x="1416430" y="944244"/>
                  </a:lnTo>
                  <a:lnTo>
                    <a:pt x="1581403" y="945133"/>
                  </a:lnTo>
                  <a:lnTo>
                    <a:pt x="1579844" y="942339"/>
                  </a:lnTo>
                  <a:lnTo>
                    <a:pt x="1539239" y="942339"/>
                  </a:lnTo>
                  <a:lnTo>
                    <a:pt x="1478583" y="906501"/>
                  </a:lnTo>
                  <a:lnTo>
                    <a:pt x="1416685" y="906144"/>
                  </a:lnTo>
                  <a:close/>
                </a:path>
                <a:path w="1581785" h="945514">
                  <a:moveTo>
                    <a:pt x="1478583" y="906501"/>
                  </a:moveTo>
                  <a:lnTo>
                    <a:pt x="1539239" y="942339"/>
                  </a:lnTo>
                  <a:lnTo>
                    <a:pt x="1543430" y="935227"/>
                  </a:lnTo>
                  <a:lnTo>
                    <a:pt x="1532254" y="935227"/>
                  </a:lnTo>
                  <a:lnTo>
                    <a:pt x="1516339" y="906718"/>
                  </a:lnTo>
                  <a:lnTo>
                    <a:pt x="1478583" y="906501"/>
                  </a:lnTo>
                  <a:close/>
                </a:path>
                <a:path w="1581785" h="945514">
                  <a:moveTo>
                    <a:pt x="1482296" y="791471"/>
                  </a:moveTo>
                  <a:lnTo>
                    <a:pt x="1475104" y="793749"/>
                  </a:lnTo>
                  <a:lnTo>
                    <a:pt x="1469382" y="798708"/>
                  </a:lnTo>
                  <a:lnTo>
                    <a:pt x="1466088" y="805227"/>
                  </a:lnTo>
                  <a:lnTo>
                    <a:pt x="1465460" y="812484"/>
                  </a:lnTo>
                  <a:lnTo>
                    <a:pt x="1467739" y="819657"/>
                  </a:lnTo>
                  <a:lnTo>
                    <a:pt x="1497940" y="873758"/>
                  </a:lnTo>
                  <a:lnTo>
                    <a:pt x="1558543" y="909573"/>
                  </a:lnTo>
                  <a:lnTo>
                    <a:pt x="1539239" y="942339"/>
                  </a:lnTo>
                  <a:lnTo>
                    <a:pt x="1579844" y="942339"/>
                  </a:lnTo>
                  <a:lnTo>
                    <a:pt x="1501013" y="801115"/>
                  </a:lnTo>
                  <a:lnTo>
                    <a:pt x="1496107" y="795393"/>
                  </a:lnTo>
                  <a:lnTo>
                    <a:pt x="1489583" y="792098"/>
                  </a:lnTo>
                  <a:lnTo>
                    <a:pt x="1482296" y="791471"/>
                  </a:lnTo>
                  <a:close/>
                </a:path>
                <a:path w="1581785" h="945514">
                  <a:moveTo>
                    <a:pt x="1516339" y="906718"/>
                  </a:moveTo>
                  <a:lnTo>
                    <a:pt x="1532254" y="935227"/>
                  </a:lnTo>
                  <a:lnTo>
                    <a:pt x="1549018" y="906906"/>
                  </a:lnTo>
                  <a:lnTo>
                    <a:pt x="1516339" y="906718"/>
                  </a:lnTo>
                  <a:close/>
                </a:path>
                <a:path w="1581785" h="945514">
                  <a:moveTo>
                    <a:pt x="1497940" y="873758"/>
                  </a:moveTo>
                  <a:lnTo>
                    <a:pt x="1516339" y="906718"/>
                  </a:lnTo>
                  <a:lnTo>
                    <a:pt x="1549018" y="906906"/>
                  </a:lnTo>
                  <a:lnTo>
                    <a:pt x="1532254" y="935227"/>
                  </a:lnTo>
                  <a:lnTo>
                    <a:pt x="1543430" y="935227"/>
                  </a:lnTo>
                  <a:lnTo>
                    <a:pt x="1558543" y="909573"/>
                  </a:lnTo>
                  <a:lnTo>
                    <a:pt x="1497940" y="873758"/>
                  </a:lnTo>
                  <a:close/>
                </a:path>
                <a:path w="1581785" h="945514">
                  <a:moveTo>
                    <a:pt x="19430" y="0"/>
                  </a:moveTo>
                  <a:lnTo>
                    <a:pt x="0" y="32892"/>
                  </a:lnTo>
                  <a:lnTo>
                    <a:pt x="1478583" y="906501"/>
                  </a:lnTo>
                  <a:lnTo>
                    <a:pt x="1516339" y="906718"/>
                  </a:lnTo>
                  <a:lnTo>
                    <a:pt x="1497940" y="873758"/>
                  </a:lnTo>
                  <a:lnTo>
                    <a:pt x="1943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01752" y="3968496"/>
              <a:ext cx="2459736" cy="11750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47061" y="4138929"/>
            <a:ext cx="1426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0205"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Proie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ondai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457" y="45213"/>
            <a:ext cx="8782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10" dirty="0">
                <a:solidFill>
                  <a:srgbClr val="000000"/>
                </a:solidFill>
              </a:rPr>
              <a:t>Autres </a:t>
            </a:r>
            <a:r>
              <a:rPr sz="3200" dirty="0">
                <a:solidFill>
                  <a:srgbClr val="000000"/>
                </a:solidFill>
              </a:rPr>
              <a:t>type </a:t>
            </a:r>
            <a:r>
              <a:rPr sz="3200" spc="-5" dirty="0">
                <a:solidFill>
                  <a:srgbClr val="000000"/>
                </a:solidFill>
              </a:rPr>
              <a:t>de réponse du </a:t>
            </a:r>
            <a:r>
              <a:rPr sz="3200" spc="-15" dirty="0">
                <a:solidFill>
                  <a:srgbClr val="000000"/>
                </a:solidFill>
              </a:rPr>
              <a:t>prédateur </a:t>
            </a:r>
            <a:r>
              <a:rPr sz="3200" dirty="0">
                <a:solidFill>
                  <a:srgbClr val="000000"/>
                </a:solidFill>
              </a:rPr>
              <a:t>à la </a:t>
            </a:r>
            <a:r>
              <a:rPr sz="3200" spc="-10" dirty="0">
                <a:solidFill>
                  <a:srgbClr val="000000"/>
                </a:solidFill>
              </a:rPr>
              <a:t>densité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des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574029" y="532841"/>
            <a:ext cx="1043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proies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4064" y="821817"/>
            <a:ext cx="3593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Réponse</a:t>
            </a:r>
            <a:r>
              <a:rPr sz="32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agrégative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4064" y="1407033"/>
            <a:ext cx="46158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953895" algn="l"/>
              </a:tabLst>
            </a:pP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Foraging	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(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gain</a:t>
            </a:r>
            <a:r>
              <a:rPr sz="3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prstClr val="black"/>
                </a:solidFill>
                <a:latin typeface="Calibri"/>
                <a:cs typeface="Calibri"/>
              </a:rPr>
              <a:t>d’énergie)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9526" y="1811163"/>
            <a:ext cx="3283458" cy="3260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56460" y="3064765"/>
            <a:ext cx="4413885" cy="1755775"/>
            <a:chOff x="632459" y="3064764"/>
            <a:chExt cx="4413885" cy="1755775"/>
          </a:xfrm>
        </p:grpSpPr>
        <p:sp>
          <p:nvSpPr>
            <p:cNvPr id="8" name="object 8"/>
            <p:cNvSpPr/>
            <p:nvPr/>
          </p:nvSpPr>
          <p:spPr>
            <a:xfrm>
              <a:off x="672083" y="4575048"/>
              <a:ext cx="946785" cy="0"/>
            </a:xfrm>
            <a:custGeom>
              <a:avLst/>
              <a:gdLst/>
              <a:ahLst/>
              <a:cxnLst/>
              <a:rect l="l" t="t" r="r" b="b"/>
              <a:pathLst>
                <a:path w="946785">
                  <a:moveTo>
                    <a:pt x="0" y="0"/>
                  </a:moveTo>
                  <a:lnTo>
                    <a:pt x="217931" y="0"/>
                  </a:lnTo>
                </a:path>
                <a:path w="946785">
                  <a:moveTo>
                    <a:pt x="509016" y="0"/>
                  </a:moveTo>
                  <a:lnTo>
                    <a:pt x="94640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2083" y="4385310"/>
              <a:ext cx="946785" cy="5080"/>
            </a:xfrm>
            <a:custGeom>
              <a:avLst/>
              <a:gdLst/>
              <a:ahLst/>
              <a:cxnLst/>
              <a:rect l="l" t="t" r="r" b="b"/>
              <a:pathLst>
                <a:path w="946785" h="5079">
                  <a:moveTo>
                    <a:pt x="0" y="4572"/>
                  </a:moveTo>
                  <a:lnTo>
                    <a:pt x="946404" y="4572"/>
                  </a:lnTo>
                </a:path>
                <a:path w="946785" h="5079">
                  <a:moveTo>
                    <a:pt x="0" y="0"/>
                  </a:moveTo>
                  <a:lnTo>
                    <a:pt x="946404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90015" y="4387596"/>
              <a:ext cx="291465" cy="376555"/>
            </a:xfrm>
            <a:custGeom>
              <a:avLst/>
              <a:gdLst/>
              <a:ahLst/>
              <a:cxnLst/>
              <a:rect l="l" t="t" r="r" b="b"/>
              <a:pathLst>
                <a:path w="291465" h="376554">
                  <a:moveTo>
                    <a:pt x="291084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291084" y="376427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909571" y="457504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72083" y="4196334"/>
              <a:ext cx="1675130" cy="193675"/>
            </a:xfrm>
            <a:custGeom>
              <a:avLst/>
              <a:gdLst/>
              <a:ahLst/>
              <a:cxnLst/>
              <a:rect l="l" t="t" r="r" b="b"/>
              <a:pathLst>
                <a:path w="1675130" h="193675">
                  <a:moveTo>
                    <a:pt x="1237488" y="193548"/>
                  </a:moveTo>
                  <a:lnTo>
                    <a:pt x="1674876" y="193548"/>
                  </a:lnTo>
                </a:path>
                <a:path w="1675130" h="193675">
                  <a:moveTo>
                    <a:pt x="1237488" y="188976"/>
                  </a:moveTo>
                  <a:lnTo>
                    <a:pt x="1674876" y="188976"/>
                  </a:lnTo>
                </a:path>
                <a:path w="1675130" h="193675">
                  <a:moveTo>
                    <a:pt x="0" y="4572"/>
                  </a:moveTo>
                  <a:lnTo>
                    <a:pt x="1674876" y="4572"/>
                  </a:lnTo>
                </a:path>
                <a:path w="1675130" h="193675">
                  <a:moveTo>
                    <a:pt x="0" y="0"/>
                  </a:moveTo>
                  <a:lnTo>
                    <a:pt x="1674876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18487" y="4198620"/>
              <a:ext cx="291465" cy="565785"/>
            </a:xfrm>
            <a:custGeom>
              <a:avLst/>
              <a:gdLst/>
              <a:ahLst/>
              <a:cxnLst/>
              <a:rect l="l" t="t" r="r" b="b"/>
              <a:pathLst>
                <a:path w="291464" h="565785">
                  <a:moveTo>
                    <a:pt x="291084" y="0"/>
                  </a:moveTo>
                  <a:lnTo>
                    <a:pt x="0" y="0"/>
                  </a:lnTo>
                  <a:lnTo>
                    <a:pt x="0" y="565403"/>
                  </a:lnTo>
                  <a:lnTo>
                    <a:pt x="291084" y="565403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638043" y="457504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638043" y="4196334"/>
              <a:ext cx="437515" cy="193675"/>
            </a:xfrm>
            <a:custGeom>
              <a:avLst/>
              <a:gdLst/>
              <a:ahLst/>
              <a:cxnLst/>
              <a:rect l="l" t="t" r="r" b="b"/>
              <a:pathLst>
                <a:path w="437514" h="193675">
                  <a:moveTo>
                    <a:pt x="0" y="193548"/>
                  </a:moveTo>
                  <a:lnTo>
                    <a:pt x="437388" y="193548"/>
                  </a:lnTo>
                </a:path>
                <a:path w="437514" h="193675">
                  <a:moveTo>
                    <a:pt x="0" y="188976"/>
                  </a:moveTo>
                  <a:lnTo>
                    <a:pt x="437388" y="188976"/>
                  </a:lnTo>
                </a:path>
                <a:path w="437514" h="193675">
                  <a:moveTo>
                    <a:pt x="0" y="4572"/>
                  </a:moveTo>
                  <a:lnTo>
                    <a:pt x="437388" y="4572"/>
                  </a:lnTo>
                </a:path>
                <a:path w="437514" h="19367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72083" y="3822192"/>
              <a:ext cx="2403475" cy="189230"/>
            </a:xfrm>
            <a:custGeom>
              <a:avLst/>
              <a:gdLst/>
              <a:ahLst/>
              <a:cxnLst/>
              <a:rect l="l" t="t" r="r" b="b"/>
              <a:pathLst>
                <a:path w="2403475" h="189229">
                  <a:moveTo>
                    <a:pt x="0" y="188975"/>
                  </a:moveTo>
                  <a:lnTo>
                    <a:pt x="1674876" y="188975"/>
                  </a:lnTo>
                </a:path>
                <a:path w="2403475" h="189229">
                  <a:moveTo>
                    <a:pt x="1965960" y="188975"/>
                  </a:moveTo>
                  <a:lnTo>
                    <a:pt x="2403348" y="188975"/>
                  </a:lnTo>
                </a:path>
                <a:path w="2403475" h="189229">
                  <a:moveTo>
                    <a:pt x="0" y="0"/>
                  </a:moveTo>
                  <a:lnTo>
                    <a:pt x="1674876" y="0"/>
                  </a:lnTo>
                </a:path>
                <a:path w="2403475" h="189229">
                  <a:moveTo>
                    <a:pt x="1965960" y="0"/>
                  </a:moveTo>
                  <a:lnTo>
                    <a:pt x="240334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72083" y="3632454"/>
              <a:ext cx="2403475" cy="5080"/>
            </a:xfrm>
            <a:custGeom>
              <a:avLst/>
              <a:gdLst/>
              <a:ahLst/>
              <a:cxnLst/>
              <a:rect l="l" t="t" r="r" b="b"/>
              <a:pathLst>
                <a:path w="2403475" h="5079">
                  <a:moveTo>
                    <a:pt x="0" y="4572"/>
                  </a:moveTo>
                  <a:lnTo>
                    <a:pt x="2403348" y="4572"/>
                  </a:lnTo>
                </a:path>
                <a:path w="2403475" h="5079">
                  <a:moveTo>
                    <a:pt x="0" y="0"/>
                  </a:moveTo>
                  <a:lnTo>
                    <a:pt x="240334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46959" y="3634740"/>
              <a:ext cx="291465" cy="1129665"/>
            </a:xfrm>
            <a:custGeom>
              <a:avLst/>
              <a:gdLst/>
              <a:ahLst/>
              <a:cxnLst/>
              <a:rect l="l" t="t" r="r" b="b"/>
              <a:pathLst>
                <a:path w="291464" h="1129664">
                  <a:moveTo>
                    <a:pt x="291083" y="0"/>
                  </a:moveTo>
                  <a:lnTo>
                    <a:pt x="0" y="0"/>
                  </a:lnTo>
                  <a:lnTo>
                    <a:pt x="0" y="1129284"/>
                  </a:lnTo>
                  <a:lnTo>
                    <a:pt x="291083" y="1129284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366515" y="457504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366515" y="4196334"/>
              <a:ext cx="437515" cy="193675"/>
            </a:xfrm>
            <a:custGeom>
              <a:avLst/>
              <a:gdLst/>
              <a:ahLst/>
              <a:cxnLst/>
              <a:rect l="l" t="t" r="r" b="b"/>
              <a:pathLst>
                <a:path w="437514" h="193675">
                  <a:moveTo>
                    <a:pt x="0" y="193548"/>
                  </a:moveTo>
                  <a:lnTo>
                    <a:pt x="437388" y="193548"/>
                  </a:lnTo>
                </a:path>
                <a:path w="437514" h="193675">
                  <a:moveTo>
                    <a:pt x="0" y="188976"/>
                  </a:moveTo>
                  <a:lnTo>
                    <a:pt x="437388" y="188976"/>
                  </a:lnTo>
                </a:path>
                <a:path w="437514" h="193675">
                  <a:moveTo>
                    <a:pt x="0" y="4572"/>
                  </a:moveTo>
                  <a:lnTo>
                    <a:pt x="437388" y="4572"/>
                  </a:lnTo>
                </a:path>
                <a:path w="437514" h="19367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366515" y="401116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366515" y="3632454"/>
              <a:ext cx="1675130" cy="192405"/>
            </a:xfrm>
            <a:custGeom>
              <a:avLst/>
              <a:gdLst/>
              <a:ahLst/>
              <a:cxnLst/>
              <a:rect l="l" t="t" r="r" b="b"/>
              <a:pathLst>
                <a:path w="1675129" h="192404">
                  <a:moveTo>
                    <a:pt x="0" y="192024"/>
                  </a:moveTo>
                  <a:lnTo>
                    <a:pt x="1674876" y="192024"/>
                  </a:lnTo>
                </a:path>
                <a:path w="1675129" h="192404">
                  <a:moveTo>
                    <a:pt x="0" y="187452"/>
                  </a:moveTo>
                  <a:lnTo>
                    <a:pt x="1674876" y="187452"/>
                  </a:lnTo>
                </a:path>
                <a:path w="1675129" h="192404">
                  <a:moveTo>
                    <a:pt x="0" y="4572"/>
                  </a:moveTo>
                  <a:lnTo>
                    <a:pt x="1674876" y="4572"/>
                  </a:lnTo>
                </a:path>
                <a:path w="1675129" h="192404">
                  <a:moveTo>
                    <a:pt x="0" y="0"/>
                  </a:moveTo>
                  <a:lnTo>
                    <a:pt x="1674876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72083" y="3445764"/>
              <a:ext cx="4369435" cy="0"/>
            </a:xfrm>
            <a:custGeom>
              <a:avLst/>
              <a:gdLst/>
              <a:ahLst/>
              <a:cxnLst/>
              <a:rect l="l" t="t" r="r" b="b"/>
              <a:pathLst>
                <a:path w="4369435">
                  <a:moveTo>
                    <a:pt x="0" y="0"/>
                  </a:moveTo>
                  <a:lnTo>
                    <a:pt x="2403348" y="0"/>
                  </a:lnTo>
                </a:path>
                <a:path w="4369435">
                  <a:moveTo>
                    <a:pt x="2694431" y="0"/>
                  </a:moveTo>
                  <a:lnTo>
                    <a:pt x="436930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72083" y="3256026"/>
              <a:ext cx="4369435" cy="5080"/>
            </a:xfrm>
            <a:custGeom>
              <a:avLst/>
              <a:gdLst/>
              <a:ahLst/>
              <a:cxnLst/>
              <a:rect l="l" t="t" r="r" b="b"/>
              <a:pathLst>
                <a:path w="4369435" h="5079">
                  <a:moveTo>
                    <a:pt x="0" y="4572"/>
                  </a:moveTo>
                  <a:lnTo>
                    <a:pt x="4369308" y="4572"/>
                  </a:lnTo>
                </a:path>
                <a:path w="4369435" h="5079">
                  <a:moveTo>
                    <a:pt x="0" y="0"/>
                  </a:moveTo>
                  <a:lnTo>
                    <a:pt x="436930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075431" y="3258312"/>
              <a:ext cx="291465" cy="1506220"/>
            </a:xfrm>
            <a:custGeom>
              <a:avLst/>
              <a:gdLst/>
              <a:ahLst/>
              <a:cxnLst/>
              <a:rect l="l" t="t" r="r" b="b"/>
              <a:pathLst>
                <a:path w="291464" h="1506220">
                  <a:moveTo>
                    <a:pt x="291083" y="0"/>
                  </a:moveTo>
                  <a:lnTo>
                    <a:pt x="0" y="0"/>
                  </a:lnTo>
                  <a:lnTo>
                    <a:pt x="0" y="1505712"/>
                  </a:lnTo>
                  <a:lnTo>
                    <a:pt x="291083" y="1505712"/>
                  </a:lnTo>
                  <a:lnTo>
                    <a:pt x="29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094988" y="4575048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094988" y="4385310"/>
              <a:ext cx="946785" cy="5080"/>
            </a:xfrm>
            <a:custGeom>
              <a:avLst/>
              <a:gdLst/>
              <a:ahLst/>
              <a:cxnLst/>
              <a:rect l="l" t="t" r="r" b="b"/>
              <a:pathLst>
                <a:path w="946785" h="5079">
                  <a:moveTo>
                    <a:pt x="0" y="4572"/>
                  </a:moveTo>
                  <a:lnTo>
                    <a:pt x="946403" y="4572"/>
                  </a:lnTo>
                </a:path>
                <a:path w="946785" h="5079">
                  <a:moveTo>
                    <a:pt x="0" y="0"/>
                  </a:moveTo>
                  <a:lnTo>
                    <a:pt x="946403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094988" y="4011168"/>
              <a:ext cx="946785" cy="0"/>
            </a:xfrm>
            <a:custGeom>
              <a:avLst/>
              <a:gdLst/>
              <a:ahLst/>
              <a:cxnLst/>
              <a:rect l="l" t="t" r="r" b="b"/>
              <a:pathLst>
                <a:path w="946785">
                  <a:moveTo>
                    <a:pt x="0" y="0"/>
                  </a:moveTo>
                  <a:lnTo>
                    <a:pt x="946403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803904" y="3822192"/>
              <a:ext cx="291465" cy="942340"/>
            </a:xfrm>
            <a:custGeom>
              <a:avLst/>
              <a:gdLst/>
              <a:ahLst/>
              <a:cxnLst/>
              <a:rect l="l" t="t" r="r" b="b"/>
              <a:pathLst>
                <a:path w="291464" h="942339">
                  <a:moveTo>
                    <a:pt x="291084" y="0"/>
                  </a:moveTo>
                  <a:lnTo>
                    <a:pt x="0" y="0"/>
                  </a:lnTo>
                  <a:lnTo>
                    <a:pt x="0" y="941831"/>
                  </a:lnTo>
                  <a:lnTo>
                    <a:pt x="291084" y="941831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823459" y="4575048"/>
              <a:ext cx="218440" cy="0"/>
            </a:xfrm>
            <a:custGeom>
              <a:avLst/>
              <a:gdLst/>
              <a:ahLst/>
              <a:cxnLst/>
              <a:rect l="l" t="t" r="r" b="b"/>
              <a:pathLst>
                <a:path w="218439">
                  <a:moveTo>
                    <a:pt x="0" y="0"/>
                  </a:moveTo>
                  <a:lnTo>
                    <a:pt x="217931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32375" y="4462272"/>
              <a:ext cx="291465" cy="302260"/>
            </a:xfrm>
            <a:custGeom>
              <a:avLst/>
              <a:gdLst/>
              <a:ahLst/>
              <a:cxnLst/>
              <a:rect l="l" t="t" r="r" b="b"/>
              <a:pathLst>
                <a:path w="291464" h="302260">
                  <a:moveTo>
                    <a:pt x="291084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291084" y="301751"/>
                  </a:lnTo>
                  <a:lnTo>
                    <a:pt x="2910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32459" y="3069336"/>
              <a:ext cx="4409440" cy="1751330"/>
            </a:xfrm>
            <a:custGeom>
              <a:avLst/>
              <a:gdLst/>
              <a:ahLst/>
              <a:cxnLst/>
              <a:rect l="l" t="t" r="r" b="b"/>
              <a:pathLst>
                <a:path w="4409440" h="1751329">
                  <a:moveTo>
                    <a:pt x="39624" y="0"/>
                  </a:moveTo>
                  <a:lnTo>
                    <a:pt x="4408932" y="0"/>
                  </a:lnTo>
                </a:path>
                <a:path w="4409440" h="1751329">
                  <a:moveTo>
                    <a:pt x="39624" y="1694688"/>
                  </a:moveTo>
                  <a:lnTo>
                    <a:pt x="39624" y="0"/>
                  </a:lnTo>
                </a:path>
                <a:path w="4409440" h="1751329">
                  <a:moveTo>
                    <a:pt x="0" y="1694688"/>
                  </a:moveTo>
                  <a:lnTo>
                    <a:pt x="39624" y="1694688"/>
                  </a:lnTo>
                </a:path>
                <a:path w="4409440" h="1751329">
                  <a:moveTo>
                    <a:pt x="0" y="1505712"/>
                  </a:moveTo>
                  <a:lnTo>
                    <a:pt x="39624" y="1505712"/>
                  </a:lnTo>
                </a:path>
                <a:path w="4409440" h="1751329">
                  <a:moveTo>
                    <a:pt x="0" y="1318259"/>
                  </a:moveTo>
                  <a:lnTo>
                    <a:pt x="39624" y="1318259"/>
                  </a:lnTo>
                </a:path>
                <a:path w="4409440" h="1751329">
                  <a:moveTo>
                    <a:pt x="0" y="1129283"/>
                  </a:moveTo>
                  <a:lnTo>
                    <a:pt x="39624" y="1129283"/>
                  </a:lnTo>
                </a:path>
                <a:path w="4409440" h="1751329">
                  <a:moveTo>
                    <a:pt x="0" y="941832"/>
                  </a:moveTo>
                  <a:lnTo>
                    <a:pt x="39624" y="941832"/>
                  </a:lnTo>
                </a:path>
                <a:path w="4409440" h="1751329">
                  <a:moveTo>
                    <a:pt x="0" y="752856"/>
                  </a:moveTo>
                  <a:lnTo>
                    <a:pt x="39624" y="752856"/>
                  </a:lnTo>
                </a:path>
                <a:path w="4409440" h="1751329">
                  <a:moveTo>
                    <a:pt x="0" y="565403"/>
                  </a:moveTo>
                  <a:lnTo>
                    <a:pt x="39624" y="565403"/>
                  </a:lnTo>
                </a:path>
                <a:path w="4409440" h="1751329">
                  <a:moveTo>
                    <a:pt x="0" y="376427"/>
                  </a:moveTo>
                  <a:lnTo>
                    <a:pt x="39624" y="376427"/>
                  </a:lnTo>
                </a:path>
                <a:path w="4409440" h="1751329">
                  <a:moveTo>
                    <a:pt x="0" y="188975"/>
                  </a:moveTo>
                  <a:lnTo>
                    <a:pt x="39624" y="188975"/>
                  </a:lnTo>
                </a:path>
                <a:path w="4409440" h="1751329">
                  <a:moveTo>
                    <a:pt x="0" y="0"/>
                  </a:moveTo>
                  <a:lnTo>
                    <a:pt x="39624" y="0"/>
                  </a:lnTo>
                </a:path>
                <a:path w="4409440" h="1751329">
                  <a:moveTo>
                    <a:pt x="39624" y="1694688"/>
                  </a:moveTo>
                  <a:lnTo>
                    <a:pt x="4408932" y="1694688"/>
                  </a:lnTo>
                </a:path>
                <a:path w="4409440" h="1751329">
                  <a:moveTo>
                    <a:pt x="39624" y="1694688"/>
                  </a:moveTo>
                  <a:lnTo>
                    <a:pt x="39624" y="1751076"/>
                  </a:lnTo>
                </a:path>
                <a:path w="4409440" h="1751329">
                  <a:moveTo>
                    <a:pt x="768096" y="1694688"/>
                  </a:moveTo>
                  <a:lnTo>
                    <a:pt x="768096" y="1751076"/>
                  </a:lnTo>
                </a:path>
                <a:path w="4409440" h="1751329">
                  <a:moveTo>
                    <a:pt x="1496567" y="1694688"/>
                  </a:moveTo>
                  <a:lnTo>
                    <a:pt x="1496567" y="1751076"/>
                  </a:lnTo>
                </a:path>
                <a:path w="4409440" h="1751329">
                  <a:moveTo>
                    <a:pt x="2225040" y="1694688"/>
                  </a:moveTo>
                  <a:lnTo>
                    <a:pt x="2225040" y="1751076"/>
                  </a:lnTo>
                </a:path>
                <a:path w="4409440" h="1751329">
                  <a:moveTo>
                    <a:pt x="2951988" y="1694688"/>
                  </a:moveTo>
                  <a:lnTo>
                    <a:pt x="2951988" y="1751076"/>
                  </a:lnTo>
                </a:path>
                <a:path w="4409440" h="1751329">
                  <a:moveTo>
                    <a:pt x="3680460" y="1694688"/>
                  </a:moveTo>
                  <a:lnTo>
                    <a:pt x="3680460" y="1751076"/>
                  </a:lnTo>
                </a:path>
                <a:path w="4409440" h="1751329">
                  <a:moveTo>
                    <a:pt x="4408932" y="1694688"/>
                  </a:moveTo>
                  <a:lnTo>
                    <a:pt x="4408932" y="1751076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936801" y="2930805"/>
            <a:ext cx="154305" cy="193386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5080" algn="r">
              <a:spcBef>
                <a:spcPts val="38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45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40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4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35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30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25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4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15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10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0"/>
              </a:spcBef>
            </a:pPr>
            <a:r>
              <a:rPr sz="1000" spc="-5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284"/>
              </a:spcBef>
            </a:pPr>
            <a:r>
              <a:rPr sz="1000" spc="-5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92173" y="4908930"/>
            <a:ext cx="335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5cm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20645" y="4908930"/>
            <a:ext cx="335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6cm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9116" y="4908930"/>
            <a:ext cx="3352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77589" y="4908930"/>
            <a:ext cx="335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8cm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06060" y="4908930"/>
            <a:ext cx="3359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9cm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90336" y="4908930"/>
            <a:ext cx="42481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1400" b="1" spc="-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1400" b="1" spc="-5" dirty="0">
                <a:solidFill>
                  <a:prstClr val="black"/>
                </a:solidFill>
                <a:latin typeface="Calibri"/>
                <a:cs typeface="Calibri"/>
              </a:rPr>
              <a:t>cm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9420" y="4052315"/>
            <a:ext cx="113030" cy="111760"/>
          </a:xfrm>
          <a:custGeom>
            <a:avLst/>
            <a:gdLst/>
            <a:ahLst/>
            <a:cxnLst/>
            <a:rect l="l" t="t" r="r" b="b"/>
            <a:pathLst>
              <a:path w="113029" h="111760">
                <a:moveTo>
                  <a:pt x="112775" y="0"/>
                </a:moveTo>
                <a:lnTo>
                  <a:pt x="0" y="0"/>
                </a:lnTo>
                <a:lnTo>
                  <a:pt x="0" y="111251"/>
                </a:lnTo>
                <a:lnTo>
                  <a:pt x="112775" y="111251"/>
                </a:lnTo>
                <a:lnTo>
                  <a:pt x="1127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6289" y="3951478"/>
            <a:ext cx="22561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001394" algn="l"/>
                <a:tab pos="1346835" algn="l"/>
              </a:tabLst>
            </a:pPr>
            <a:r>
              <a:rPr sz="1600" b="1" u="sng" spc="-5" dirty="0">
                <a:solidFill>
                  <a:prstClr val="black"/>
                </a:solidFill>
                <a:uFill>
                  <a:solidFill>
                    <a:srgbClr val="858585"/>
                  </a:solidFill>
                </a:uFill>
                <a:latin typeface="Calibri"/>
                <a:cs typeface="Calibri"/>
              </a:rPr>
              <a:t> 	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ible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21802" y="5137151"/>
            <a:ext cx="4344035" cy="1584325"/>
            <a:chOff x="697801" y="5137150"/>
            <a:chExt cx="4344035" cy="1584325"/>
          </a:xfrm>
        </p:grpSpPr>
        <p:sp>
          <p:nvSpPr>
            <p:cNvPr id="43" name="object 43"/>
            <p:cNvSpPr/>
            <p:nvPr/>
          </p:nvSpPr>
          <p:spPr>
            <a:xfrm>
              <a:off x="743711" y="5139690"/>
              <a:ext cx="4293235" cy="5080"/>
            </a:xfrm>
            <a:custGeom>
              <a:avLst/>
              <a:gdLst/>
              <a:ahLst/>
              <a:cxnLst/>
              <a:rect l="l" t="t" r="r" b="b"/>
              <a:pathLst>
                <a:path w="4293235" h="5079">
                  <a:moveTo>
                    <a:pt x="0" y="4572"/>
                  </a:moveTo>
                  <a:lnTo>
                    <a:pt x="929639" y="4572"/>
                  </a:lnTo>
                </a:path>
                <a:path w="4293235" h="5079">
                  <a:moveTo>
                    <a:pt x="1216152" y="4572"/>
                  </a:moveTo>
                  <a:lnTo>
                    <a:pt x="1645920" y="4572"/>
                  </a:lnTo>
                </a:path>
                <a:path w="4293235" h="5079">
                  <a:moveTo>
                    <a:pt x="1932432" y="4572"/>
                  </a:moveTo>
                  <a:lnTo>
                    <a:pt x="2360676" y="4572"/>
                  </a:lnTo>
                </a:path>
                <a:path w="4293235" h="5079">
                  <a:moveTo>
                    <a:pt x="2647188" y="4572"/>
                  </a:moveTo>
                  <a:lnTo>
                    <a:pt x="3076955" y="4572"/>
                  </a:lnTo>
                </a:path>
                <a:path w="4293235" h="5079">
                  <a:moveTo>
                    <a:pt x="3363467" y="4572"/>
                  </a:moveTo>
                  <a:lnTo>
                    <a:pt x="3791712" y="4572"/>
                  </a:lnTo>
                </a:path>
                <a:path w="4293235" h="5079">
                  <a:moveTo>
                    <a:pt x="4078224" y="4572"/>
                  </a:moveTo>
                  <a:lnTo>
                    <a:pt x="4293108" y="4572"/>
                  </a:lnTo>
                </a:path>
                <a:path w="4293235" h="5079">
                  <a:moveTo>
                    <a:pt x="0" y="0"/>
                  </a:moveTo>
                  <a:lnTo>
                    <a:pt x="4293108" y="0"/>
                  </a:lnTo>
                </a:path>
              </a:pathLst>
            </a:custGeom>
            <a:ln w="457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43711" y="5367527"/>
              <a:ext cx="929640" cy="0"/>
            </a:xfrm>
            <a:custGeom>
              <a:avLst/>
              <a:gdLst/>
              <a:ahLst/>
              <a:cxnLst/>
              <a:rect l="l" t="t" r="r" b="b"/>
              <a:pathLst>
                <a:path w="929639">
                  <a:moveTo>
                    <a:pt x="0" y="0"/>
                  </a:moveTo>
                  <a:lnTo>
                    <a:pt x="214884" y="0"/>
                  </a:lnTo>
                </a:path>
                <a:path w="929639">
                  <a:moveTo>
                    <a:pt x="501396" y="0"/>
                  </a:moveTo>
                  <a:lnTo>
                    <a:pt x="929639" y="0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58595" y="5141975"/>
              <a:ext cx="287020" cy="360045"/>
            </a:xfrm>
            <a:custGeom>
              <a:avLst/>
              <a:gdLst/>
              <a:ahLst/>
              <a:cxnLst/>
              <a:rect l="l" t="t" r="r" b="b"/>
              <a:pathLst>
                <a:path w="287019" h="360045">
                  <a:moveTo>
                    <a:pt x="286512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286512" y="359664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43711" y="5367527"/>
              <a:ext cx="1645920" cy="449580"/>
            </a:xfrm>
            <a:custGeom>
              <a:avLst/>
              <a:gdLst/>
              <a:ahLst/>
              <a:cxnLst/>
              <a:rect l="l" t="t" r="r" b="b"/>
              <a:pathLst>
                <a:path w="1645920" h="449579">
                  <a:moveTo>
                    <a:pt x="1216152" y="0"/>
                  </a:moveTo>
                  <a:lnTo>
                    <a:pt x="1645920" y="0"/>
                  </a:lnTo>
                </a:path>
                <a:path w="1645920" h="449579">
                  <a:moveTo>
                    <a:pt x="0" y="224028"/>
                  </a:moveTo>
                  <a:lnTo>
                    <a:pt x="929639" y="224028"/>
                  </a:lnTo>
                </a:path>
                <a:path w="1645920" h="449579">
                  <a:moveTo>
                    <a:pt x="1216152" y="224028"/>
                  </a:moveTo>
                  <a:lnTo>
                    <a:pt x="1645920" y="224028"/>
                  </a:lnTo>
                </a:path>
                <a:path w="1645920" h="449579">
                  <a:moveTo>
                    <a:pt x="0" y="449580"/>
                  </a:moveTo>
                  <a:lnTo>
                    <a:pt x="929639" y="449580"/>
                  </a:lnTo>
                </a:path>
                <a:path w="1645920" h="449579">
                  <a:moveTo>
                    <a:pt x="1216152" y="449580"/>
                  </a:moveTo>
                  <a:lnTo>
                    <a:pt x="1645920" y="449580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673352" y="5141975"/>
              <a:ext cx="287020" cy="765175"/>
            </a:xfrm>
            <a:custGeom>
              <a:avLst/>
              <a:gdLst/>
              <a:ahLst/>
              <a:cxnLst/>
              <a:rect l="l" t="t" r="r" b="b"/>
              <a:pathLst>
                <a:path w="287019" h="765175">
                  <a:moveTo>
                    <a:pt x="286512" y="0"/>
                  </a:moveTo>
                  <a:lnTo>
                    <a:pt x="0" y="0"/>
                  </a:lnTo>
                  <a:lnTo>
                    <a:pt x="0" y="765048"/>
                  </a:lnTo>
                  <a:lnTo>
                    <a:pt x="286512" y="765048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43711" y="5367527"/>
              <a:ext cx="2360930" cy="673735"/>
            </a:xfrm>
            <a:custGeom>
              <a:avLst/>
              <a:gdLst/>
              <a:ahLst/>
              <a:cxnLst/>
              <a:rect l="l" t="t" r="r" b="b"/>
              <a:pathLst>
                <a:path w="2360930" h="673735">
                  <a:moveTo>
                    <a:pt x="1932432" y="0"/>
                  </a:moveTo>
                  <a:lnTo>
                    <a:pt x="2360676" y="0"/>
                  </a:lnTo>
                </a:path>
                <a:path w="2360930" h="673735">
                  <a:moveTo>
                    <a:pt x="1932432" y="224028"/>
                  </a:moveTo>
                  <a:lnTo>
                    <a:pt x="2360676" y="224028"/>
                  </a:lnTo>
                </a:path>
                <a:path w="2360930" h="673735">
                  <a:moveTo>
                    <a:pt x="1932432" y="449580"/>
                  </a:moveTo>
                  <a:lnTo>
                    <a:pt x="2360676" y="449580"/>
                  </a:lnTo>
                </a:path>
                <a:path w="2360930" h="673735">
                  <a:moveTo>
                    <a:pt x="0" y="673608"/>
                  </a:moveTo>
                  <a:lnTo>
                    <a:pt x="1645920" y="673608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676143" y="6038850"/>
              <a:ext cx="2360930" cy="5080"/>
            </a:xfrm>
            <a:custGeom>
              <a:avLst/>
              <a:gdLst/>
              <a:ahLst/>
              <a:cxnLst/>
              <a:rect l="l" t="t" r="r" b="b"/>
              <a:pathLst>
                <a:path w="2360929" h="5079">
                  <a:moveTo>
                    <a:pt x="0" y="0"/>
                  </a:moveTo>
                  <a:lnTo>
                    <a:pt x="2360676" y="0"/>
                  </a:lnTo>
                </a:path>
                <a:path w="2360929" h="5079">
                  <a:moveTo>
                    <a:pt x="0" y="4572"/>
                  </a:moveTo>
                  <a:lnTo>
                    <a:pt x="2360676" y="4572"/>
                  </a:lnTo>
                </a:path>
              </a:pathLst>
            </a:custGeom>
            <a:ln w="457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43711" y="6266688"/>
              <a:ext cx="4293235" cy="0"/>
            </a:xfrm>
            <a:custGeom>
              <a:avLst/>
              <a:gdLst/>
              <a:ahLst/>
              <a:cxnLst/>
              <a:rect l="l" t="t" r="r" b="b"/>
              <a:pathLst>
                <a:path w="4293235">
                  <a:moveTo>
                    <a:pt x="0" y="0"/>
                  </a:moveTo>
                  <a:lnTo>
                    <a:pt x="1645920" y="0"/>
                  </a:lnTo>
                </a:path>
                <a:path w="4293235">
                  <a:moveTo>
                    <a:pt x="1932432" y="0"/>
                  </a:moveTo>
                  <a:lnTo>
                    <a:pt x="4293108" y="0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43711" y="6488430"/>
              <a:ext cx="4293235" cy="5080"/>
            </a:xfrm>
            <a:custGeom>
              <a:avLst/>
              <a:gdLst/>
              <a:ahLst/>
              <a:cxnLst/>
              <a:rect l="l" t="t" r="r" b="b"/>
              <a:pathLst>
                <a:path w="4293235" h="5079">
                  <a:moveTo>
                    <a:pt x="0" y="0"/>
                  </a:moveTo>
                  <a:lnTo>
                    <a:pt x="4293108" y="0"/>
                  </a:lnTo>
                </a:path>
                <a:path w="4293235" h="5079">
                  <a:moveTo>
                    <a:pt x="0" y="4572"/>
                  </a:moveTo>
                  <a:lnTo>
                    <a:pt x="4293108" y="4572"/>
                  </a:lnTo>
                </a:path>
              </a:pathLst>
            </a:custGeom>
            <a:ln w="457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2389631" y="5141975"/>
              <a:ext cx="287020" cy="1348740"/>
            </a:xfrm>
            <a:custGeom>
              <a:avLst/>
              <a:gdLst/>
              <a:ahLst/>
              <a:cxnLst/>
              <a:rect l="l" t="t" r="r" b="b"/>
              <a:pathLst>
                <a:path w="287019" h="1348739">
                  <a:moveTo>
                    <a:pt x="286512" y="0"/>
                  </a:moveTo>
                  <a:lnTo>
                    <a:pt x="0" y="0"/>
                  </a:lnTo>
                  <a:lnTo>
                    <a:pt x="0" y="1348740"/>
                  </a:lnTo>
                  <a:lnTo>
                    <a:pt x="286512" y="134874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390899" y="5367527"/>
              <a:ext cx="429895" cy="449580"/>
            </a:xfrm>
            <a:custGeom>
              <a:avLst/>
              <a:gdLst/>
              <a:ahLst/>
              <a:cxnLst/>
              <a:rect l="l" t="t" r="r" b="b"/>
              <a:pathLst>
                <a:path w="429895" h="449579">
                  <a:moveTo>
                    <a:pt x="0" y="0"/>
                  </a:moveTo>
                  <a:lnTo>
                    <a:pt x="429767" y="0"/>
                  </a:lnTo>
                </a:path>
                <a:path w="429895" h="449579">
                  <a:moveTo>
                    <a:pt x="0" y="224028"/>
                  </a:moveTo>
                  <a:lnTo>
                    <a:pt x="429767" y="224028"/>
                  </a:lnTo>
                </a:path>
                <a:path w="429895" h="449579">
                  <a:moveTo>
                    <a:pt x="0" y="449580"/>
                  </a:moveTo>
                  <a:lnTo>
                    <a:pt x="429767" y="449580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104387" y="5141975"/>
              <a:ext cx="287020" cy="899160"/>
            </a:xfrm>
            <a:custGeom>
              <a:avLst/>
              <a:gdLst/>
              <a:ahLst/>
              <a:cxnLst/>
              <a:rect l="l" t="t" r="r" b="b"/>
              <a:pathLst>
                <a:path w="287020" h="899160">
                  <a:moveTo>
                    <a:pt x="286512" y="0"/>
                  </a:moveTo>
                  <a:lnTo>
                    <a:pt x="0" y="0"/>
                  </a:lnTo>
                  <a:lnTo>
                    <a:pt x="0" y="899160"/>
                  </a:lnTo>
                  <a:lnTo>
                    <a:pt x="286512" y="899160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107179" y="5365241"/>
              <a:ext cx="929640" cy="5080"/>
            </a:xfrm>
            <a:custGeom>
              <a:avLst/>
              <a:gdLst/>
              <a:ahLst/>
              <a:cxnLst/>
              <a:rect l="l" t="t" r="r" b="b"/>
              <a:pathLst>
                <a:path w="929639" h="5079">
                  <a:moveTo>
                    <a:pt x="0" y="0"/>
                  </a:moveTo>
                  <a:lnTo>
                    <a:pt x="929640" y="0"/>
                  </a:lnTo>
                </a:path>
                <a:path w="929639" h="5079">
                  <a:moveTo>
                    <a:pt x="0" y="4571"/>
                  </a:moveTo>
                  <a:lnTo>
                    <a:pt x="929640" y="4571"/>
                  </a:lnTo>
                </a:path>
              </a:pathLst>
            </a:custGeom>
            <a:ln w="457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107179" y="5591555"/>
              <a:ext cx="929640" cy="226060"/>
            </a:xfrm>
            <a:custGeom>
              <a:avLst/>
              <a:gdLst/>
              <a:ahLst/>
              <a:cxnLst/>
              <a:rect l="l" t="t" r="r" b="b"/>
              <a:pathLst>
                <a:path w="929639" h="226060">
                  <a:moveTo>
                    <a:pt x="0" y="0"/>
                  </a:moveTo>
                  <a:lnTo>
                    <a:pt x="929640" y="0"/>
                  </a:lnTo>
                </a:path>
                <a:path w="929639" h="226060">
                  <a:moveTo>
                    <a:pt x="0" y="225552"/>
                  </a:moveTo>
                  <a:lnTo>
                    <a:pt x="929640" y="225552"/>
                  </a:lnTo>
                </a:path>
              </a:pathLst>
            </a:custGeom>
            <a:ln w="9143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3820668" y="5141975"/>
              <a:ext cx="1001394" cy="809625"/>
            </a:xfrm>
            <a:custGeom>
              <a:avLst/>
              <a:gdLst/>
              <a:ahLst/>
              <a:cxnLst/>
              <a:rect l="l" t="t" r="r" b="b"/>
              <a:pathLst>
                <a:path w="1001395" h="809625">
                  <a:moveTo>
                    <a:pt x="286512" y="0"/>
                  </a:moveTo>
                  <a:lnTo>
                    <a:pt x="0" y="0"/>
                  </a:lnTo>
                  <a:lnTo>
                    <a:pt x="0" y="809244"/>
                  </a:lnTo>
                  <a:lnTo>
                    <a:pt x="286512" y="809244"/>
                  </a:lnTo>
                  <a:lnTo>
                    <a:pt x="286512" y="0"/>
                  </a:lnTo>
                  <a:close/>
                </a:path>
                <a:path w="1001395" h="809625">
                  <a:moveTo>
                    <a:pt x="1001268" y="0"/>
                  </a:moveTo>
                  <a:lnTo>
                    <a:pt x="714756" y="0"/>
                  </a:lnTo>
                  <a:lnTo>
                    <a:pt x="714756" y="225552"/>
                  </a:lnTo>
                  <a:lnTo>
                    <a:pt x="1001268" y="225552"/>
                  </a:lnTo>
                  <a:lnTo>
                    <a:pt x="100126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02563" y="5141975"/>
              <a:ext cx="4334510" cy="1574800"/>
            </a:xfrm>
            <a:custGeom>
              <a:avLst/>
              <a:gdLst/>
              <a:ahLst/>
              <a:cxnLst/>
              <a:rect l="l" t="t" r="r" b="b"/>
              <a:pathLst>
                <a:path w="4334510" h="1574800">
                  <a:moveTo>
                    <a:pt x="41148" y="1574292"/>
                  </a:moveTo>
                  <a:lnTo>
                    <a:pt x="4334256" y="1574292"/>
                  </a:lnTo>
                </a:path>
                <a:path w="4334510" h="1574800">
                  <a:moveTo>
                    <a:pt x="41148" y="0"/>
                  </a:moveTo>
                  <a:lnTo>
                    <a:pt x="41148" y="1574292"/>
                  </a:lnTo>
                </a:path>
                <a:path w="4334510" h="1574800">
                  <a:moveTo>
                    <a:pt x="0" y="0"/>
                  </a:moveTo>
                  <a:lnTo>
                    <a:pt x="41148" y="0"/>
                  </a:lnTo>
                </a:path>
                <a:path w="4334510" h="1574800">
                  <a:moveTo>
                    <a:pt x="0" y="225552"/>
                  </a:moveTo>
                  <a:lnTo>
                    <a:pt x="41148" y="225552"/>
                  </a:lnTo>
                </a:path>
                <a:path w="4334510" h="1574800">
                  <a:moveTo>
                    <a:pt x="0" y="449580"/>
                  </a:moveTo>
                  <a:lnTo>
                    <a:pt x="41148" y="449580"/>
                  </a:lnTo>
                </a:path>
                <a:path w="4334510" h="1574800">
                  <a:moveTo>
                    <a:pt x="0" y="675132"/>
                  </a:moveTo>
                  <a:lnTo>
                    <a:pt x="41148" y="675132"/>
                  </a:lnTo>
                </a:path>
                <a:path w="4334510" h="1574800">
                  <a:moveTo>
                    <a:pt x="0" y="899160"/>
                  </a:moveTo>
                  <a:lnTo>
                    <a:pt x="41148" y="899160"/>
                  </a:lnTo>
                </a:path>
                <a:path w="4334510" h="1574800">
                  <a:moveTo>
                    <a:pt x="0" y="1124712"/>
                  </a:moveTo>
                  <a:lnTo>
                    <a:pt x="41148" y="1124712"/>
                  </a:lnTo>
                </a:path>
                <a:path w="4334510" h="1574800">
                  <a:moveTo>
                    <a:pt x="0" y="1348740"/>
                  </a:moveTo>
                  <a:lnTo>
                    <a:pt x="41148" y="1348740"/>
                  </a:lnTo>
                </a:path>
                <a:path w="4334510" h="1574800">
                  <a:moveTo>
                    <a:pt x="0" y="1574292"/>
                  </a:moveTo>
                  <a:lnTo>
                    <a:pt x="41148" y="157429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09039" y="4965853"/>
            <a:ext cx="154305" cy="185627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r">
              <a:spcBef>
                <a:spcPts val="675"/>
              </a:spcBef>
            </a:pPr>
            <a:r>
              <a:rPr sz="1000" spc="-5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0"/>
              </a:spcBef>
            </a:pPr>
            <a:r>
              <a:rPr sz="1000" spc="-5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10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15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25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5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30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  <a:p>
            <a:pPr marR="5080" algn="r">
              <a:spcBef>
                <a:spcPts val="570"/>
              </a:spcBef>
            </a:pPr>
            <a:r>
              <a:rPr sz="1000" spc="-10" dirty="0">
                <a:solidFill>
                  <a:prstClr val="black"/>
                </a:solidFill>
                <a:latin typeface="Calibri"/>
                <a:cs typeface="Calibri"/>
              </a:rPr>
              <a:t>35</a:t>
            </a:r>
            <a:endParaRPr sz="1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84847" y="587349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251" y="0"/>
                </a:moveTo>
                <a:lnTo>
                  <a:pt x="0" y="0"/>
                </a:lnTo>
                <a:lnTo>
                  <a:pt x="0" y="111251"/>
                </a:lnTo>
                <a:lnTo>
                  <a:pt x="111251" y="111251"/>
                </a:lnTo>
                <a:lnTo>
                  <a:pt x="11125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35471" y="5773623"/>
            <a:ext cx="7842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prstClr val="black"/>
                </a:solidFill>
                <a:latin typeface="Calibri"/>
                <a:cs typeface="Calibri"/>
              </a:rPr>
              <a:t>somé</a:t>
            </a:r>
            <a:endParaRPr sz="16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586737" y="3285889"/>
            <a:ext cx="234038" cy="3423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Fréquence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proie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Pourcentage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31466" y="2578100"/>
            <a:ext cx="2660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Longueur des </a:t>
            </a:r>
            <a:r>
              <a:rPr spc="-10" dirty="0">
                <a:solidFill>
                  <a:prstClr val="black"/>
                </a:solidFill>
                <a:latin typeface="Calibri"/>
                <a:cs typeface="Calibri"/>
              </a:rPr>
              <a:t>proies </a:t>
            </a:r>
            <a:r>
              <a:rPr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latin typeface="Calibri"/>
                <a:cs typeface="Calibri"/>
              </a:rPr>
              <a:t>(cm)</a:t>
            </a:r>
            <a:endParaRPr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10250" y="6029363"/>
            <a:ext cx="2000250" cy="685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14338"/>
            <a:ext cx="9144000" cy="6476365"/>
            <a:chOff x="0" y="214337"/>
            <a:chExt cx="9144000" cy="6476365"/>
          </a:xfrm>
        </p:grpSpPr>
        <p:sp>
          <p:nvSpPr>
            <p:cNvPr id="3" name="object 3"/>
            <p:cNvSpPr/>
            <p:nvPr/>
          </p:nvSpPr>
          <p:spPr>
            <a:xfrm>
              <a:off x="0" y="214337"/>
              <a:ext cx="9143999" cy="6429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" y="5500712"/>
              <a:ext cx="8229600" cy="1143000"/>
            </a:xfrm>
            <a:custGeom>
              <a:avLst/>
              <a:gdLst/>
              <a:ahLst/>
              <a:cxnLst/>
              <a:rect l="l" t="t" r="r" b="b"/>
              <a:pathLst>
                <a:path w="8229600" h="1143000">
                  <a:moveTo>
                    <a:pt x="8229600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8229600" y="114299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3D59B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38555" y="5187695"/>
              <a:ext cx="8354568" cy="1502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97050" y="5717882"/>
              <a:ext cx="6861175" cy="7197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8446" y="387173"/>
            <a:ext cx="6969759" cy="317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Université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Larbi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Ben Mhidi Oum El Bouaghi  </a:t>
            </a:r>
            <a:r>
              <a:rPr sz="2000" spc="-10" dirty="0">
                <a:solidFill>
                  <a:prstClr val="black"/>
                </a:solidFill>
                <a:latin typeface="Arial Black"/>
                <a:cs typeface="Arial Black"/>
              </a:rPr>
              <a:t>Faculté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des sciences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de la </a:t>
            </a:r>
            <a:r>
              <a:rPr sz="2000" spc="20" dirty="0">
                <a:solidFill>
                  <a:prstClr val="black"/>
                </a:solidFill>
                <a:latin typeface="Arial Black"/>
                <a:cs typeface="Arial Black"/>
              </a:rPr>
              <a:t>terre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et de la vie  </a:t>
            </a:r>
            <a:r>
              <a:rPr sz="2000" spc="5" dirty="0">
                <a:solidFill>
                  <a:prstClr val="black"/>
                </a:solidFill>
                <a:latin typeface="Arial Black"/>
                <a:cs typeface="Arial Black"/>
              </a:rPr>
              <a:t>Département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des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science de la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nature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et de la</a:t>
            </a:r>
            <a:r>
              <a:rPr sz="2000" spc="-4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vie  Master :Ecologie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des </a:t>
            </a:r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milieux</a:t>
            </a:r>
            <a:r>
              <a:rPr sz="2000" spc="-7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naturels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635" algn="ctr"/>
            <a:r>
              <a:rPr sz="2000" dirty="0">
                <a:solidFill>
                  <a:prstClr val="black"/>
                </a:solidFill>
                <a:latin typeface="Arial Black"/>
                <a:cs typeface="Arial Black"/>
              </a:rPr>
              <a:t>Module</a:t>
            </a:r>
            <a:r>
              <a:rPr sz="2000" spc="-1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Black"/>
                <a:cs typeface="Arial Black"/>
              </a:rPr>
              <a:t>Eco-éthologie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016000" algn="ctr">
              <a:spcBef>
                <a:spcPts val="1350"/>
              </a:spcBef>
            </a:pPr>
            <a:r>
              <a:rPr sz="2800" spc="-5" dirty="0">
                <a:solidFill>
                  <a:prstClr val="black"/>
                </a:solidFill>
                <a:latin typeface="Arial Black"/>
                <a:cs typeface="Arial Black"/>
              </a:rPr>
              <a:t>TD N°04</a:t>
            </a:r>
            <a:r>
              <a:rPr sz="2800" spc="-1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 Black"/>
                <a:cs typeface="Arial Black"/>
              </a:rPr>
              <a:t>: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738630" marR="714375" algn="ctr">
              <a:lnSpc>
                <a:spcPct val="120000"/>
              </a:lnSpc>
            </a:pP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Les </a:t>
            </a:r>
            <a:r>
              <a:rPr sz="2800" spc="-15" dirty="0">
                <a:solidFill>
                  <a:srgbClr val="FF0000"/>
                </a:solidFill>
                <a:latin typeface="Arial Black"/>
                <a:cs typeface="Arial Black"/>
              </a:rPr>
              <a:t>techniques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d’étude 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du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comportement</a:t>
            </a:r>
            <a:endParaRPr sz="28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714499" cy="2248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357751"/>
              <a:ext cx="3786124" cy="2500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14750" y="4357711"/>
              <a:ext cx="5429249" cy="25002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146554"/>
              <a:ext cx="3071749" cy="22205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928774"/>
            <a:ext cx="9144000" cy="4786630"/>
            <a:chOff x="0" y="1928774"/>
            <a:chExt cx="9144000" cy="4786630"/>
          </a:xfrm>
        </p:grpSpPr>
        <p:sp>
          <p:nvSpPr>
            <p:cNvPr id="3" name="object 3"/>
            <p:cNvSpPr/>
            <p:nvPr/>
          </p:nvSpPr>
          <p:spPr>
            <a:xfrm>
              <a:off x="0" y="1928774"/>
              <a:ext cx="9144000" cy="4786630"/>
            </a:xfrm>
            <a:custGeom>
              <a:avLst/>
              <a:gdLst/>
              <a:ahLst/>
              <a:cxnLst/>
              <a:rect l="l" t="t" r="r" b="b"/>
              <a:pathLst>
                <a:path w="9144000" h="4786630">
                  <a:moveTo>
                    <a:pt x="9144000" y="0"/>
                  </a:moveTo>
                  <a:lnTo>
                    <a:pt x="0" y="0"/>
                  </a:lnTo>
                  <a:lnTo>
                    <a:pt x="0" y="4786376"/>
                  </a:lnTo>
                  <a:lnTo>
                    <a:pt x="9144000" y="47863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148583" y="5844539"/>
              <a:ext cx="1139952" cy="659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838955" y="5844539"/>
              <a:ext cx="1594103" cy="6598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2739" y="1936495"/>
            <a:ext cx="898906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141855" algn="l"/>
                <a:tab pos="2439035" algn="l"/>
                <a:tab pos="3164840" algn="l"/>
                <a:tab pos="3687445" algn="l"/>
                <a:tab pos="3815079" algn="l"/>
                <a:tab pos="4655185" algn="l"/>
                <a:tab pos="5272405" algn="l"/>
                <a:tab pos="5916930" algn="l"/>
                <a:tab pos="6440170" algn="l"/>
                <a:tab pos="7717155" algn="l"/>
                <a:tab pos="8014334" algn="l"/>
                <a:tab pos="8772525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L'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thologie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	</a:t>
            </a:r>
            <a:r>
              <a:rPr sz="3200" b="1" spc="5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a	b</a:t>
            </a:r>
            <a:r>
              <a:rPr sz="3200" b="1" spc="-7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anc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h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e	</a:t>
            </a:r>
            <a:r>
              <a:rPr sz="3200" b="1" spc="5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a	biologie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qu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i	a 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e	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i</a:t>
            </a:r>
            <a:r>
              <a:rPr sz="3200" b="1" spc="-25" dirty="0">
                <a:solidFill>
                  <a:srgbClr val="30859C"/>
                </a:solidFill>
                <a:latin typeface="Calibri"/>
                <a:cs typeface="Calibri"/>
              </a:rPr>
              <a:t>n</a:t>
            </a:r>
            <a:r>
              <a:rPr sz="3200" b="1" spc="-35" dirty="0">
                <a:solidFill>
                  <a:srgbClr val="30859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30859C"/>
                </a:solidFill>
                <a:latin typeface="Calibri"/>
                <a:cs typeface="Calibri"/>
              </a:rPr>
              <a:t>é</a:t>
            </a:r>
            <a:r>
              <a:rPr sz="3200" b="1" spc="-40" dirty="0">
                <a:solidFill>
                  <a:srgbClr val="30859C"/>
                </a:solidFill>
                <a:latin typeface="Calibri"/>
                <a:cs typeface="Calibri"/>
              </a:rPr>
              <a:t>r</a:t>
            </a:r>
            <a:r>
              <a:rPr sz="3200" b="1" spc="-35" dirty="0">
                <a:solidFill>
                  <a:srgbClr val="30859C"/>
                </a:solidFill>
                <a:latin typeface="Calibri"/>
                <a:cs typeface="Calibri"/>
              </a:rPr>
              <a:t>ê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t		</a:t>
            </a:r>
            <a:r>
              <a:rPr sz="3200" b="1" spc="5" dirty="0">
                <a:solidFill>
                  <a:srgbClr val="30859C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e	</a:t>
            </a:r>
            <a:r>
              <a:rPr sz="3200" b="1" spc="-5" dirty="0">
                <a:solidFill>
                  <a:srgbClr val="30859C"/>
                </a:solidFill>
                <a:latin typeface="Calibri"/>
                <a:cs typeface="Calibri"/>
              </a:rPr>
              <a:t>co</a:t>
            </a:r>
            <a:r>
              <a:rPr sz="3200" b="1" spc="-20" dirty="0">
                <a:solidFill>
                  <a:srgbClr val="30859C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po</a:t>
            </a:r>
            <a:r>
              <a:rPr sz="3200" b="1" spc="-10" dirty="0">
                <a:solidFill>
                  <a:srgbClr val="30859C"/>
                </a:solidFill>
                <a:latin typeface="Calibri"/>
                <a:cs typeface="Calibri"/>
              </a:rPr>
              <a:t>r</a:t>
            </a:r>
            <a:r>
              <a:rPr sz="3200" b="1" spc="-45" dirty="0">
                <a:solidFill>
                  <a:srgbClr val="30859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30859C"/>
                </a:solidFill>
                <a:latin typeface="Calibri"/>
                <a:cs typeface="Calibri"/>
              </a:rPr>
              <a:t>eme</a:t>
            </a:r>
            <a:r>
              <a:rPr sz="3200" b="1" spc="-40" dirty="0">
                <a:solidFill>
                  <a:srgbClr val="30859C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t	ani</a:t>
            </a:r>
            <a:r>
              <a:rPr sz="3200" b="1" spc="-15" dirty="0">
                <a:solidFill>
                  <a:srgbClr val="30859C"/>
                </a:solidFill>
                <a:latin typeface="Calibri"/>
                <a:cs typeface="Calibri"/>
              </a:rPr>
              <a:t>m</a:t>
            </a:r>
            <a:r>
              <a:rPr sz="3200" b="1" dirty="0">
                <a:solidFill>
                  <a:srgbClr val="30859C"/>
                </a:solidFill>
                <a:latin typeface="Calibri"/>
                <a:cs typeface="Calibri"/>
              </a:rPr>
              <a:t>a</a:t>
            </a:r>
            <a:r>
              <a:rPr sz="3200" b="1" spc="-10" dirty="0">
                <a:solidFill>
                  <a:srgbClr val="30859C"/>
                </a:solidFill>
                <a:latin typeface="Calibri"/>
                <a:cs typeface="Calibri"/>
              </a:rPr>
              <a:t>l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5641" y="3399790"/>
            <a:ext cx="38703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  <a:tabLst>
                <a:tab pos="1141730" algn="l"/>
                <a:tab pos="2669540" algn="l"/>
              </a:tabLst>
            </a:pP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Pl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s	s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écifiqu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me</a:t>
            </a:r>
            <a:r>
              <a:rPr sz="3200" b="1" spc="-3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t, 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biologique	</a:t>
            </a:r>
            <a:r>
              <a:rPr sz="3200" b="1" spc="5" dirty="0">
                <a:solidFill>
                  <a:prstClr val="black"/>
                </a:solidFill>
                <a:latin typeface="Calibri"/>
                <a:cs typeface="Calibri"/>
              </a:rPr>
              <a:t>du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8675" y="3399790"/>
            <a:ext cx="30670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4960">
              <a:spcBef>
                <a:spcPts val="105"/>
              </a:spcBef>
              <a:tabLst>
                <a:tab pos="2550160" algn="l"/>
              </a:tabLst>
            </a:pPr>
            <a:r>
              <a:rPr sz="3200" b="1" dirty="0">
                <a:solidFill>
                  <a:srgbClr val="FF3300"/>
                </a:solidFill>
                <a:latin typeface="Calibri"/>
                <a:cs typeface="Calibri"/>
              </a:rPr>
              <a:t>l</a:t>
            </a:r>
            <a:r>
              <a:rPr sz="3200" b="1" spc="-10" dirty="0">
                <a:solidFill>
                  <a:srgbClr val="FF3300"/>
                </a:solidFill>
                <a:latin typeface="Calibri"/>
                <a:cs typeface="Calibri"/>
              </a:rPr>
              <a:t>'</a:t>
            </a:r>
            <a:r>
              <a:rPr sz="3200" b="1" spc="-35" dirty="0">
                <a:solidFill>
                  <a:srgbClr val="FF3300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srgbClr val="FF3300"/>
                </a:solidFill>
                <a:latin typeface="Calibri"/>
                <a:cs typeface="Calibri"/>
              </a:rPr>
              <a:t>thol</a:t>
            </a:r>
            <a:r>
              <a:rPr sz="3200" b="1" spc="10" dirty="0">
                <a:solidFill>
                  <a:srgbClr val="FF3300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FF3300"/>
                </a:solidFill>
                <a:latin typeface="Calibri"/>
                <a:cs typeface="Calibri"/>
              </a:rPr>
              <a:t>g</a:t>
            </a:r>
            <a:r>
              <a:rPr sz="3200" b="1" spc="-20" dirty="0">
                <a:solidFill>
                  <a:srgbClr val="FF3300"/>
                </a:solidFill>
                <a:latin typeface="Calibri"/>
                <a:cs typeface="Calibri"/>
              </a:rPr>
              <a:t>i</a:t>
            </a:r>
            <a:r>
              <a:rPr sz="3200" b="1" dirty="0">
                <a:solidFill>
                  <a:srgbClr val="FF3300"/>
                </a:solidFill>
                <a:latin typeface="Calibri"/>
                <a:cs typeface="Calibri"/>
              </a:rPr>
              <a:t>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 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comportement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7830" y="3399790"/>
            <a:ext cx="128397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6200">
              <a:spcBef>
                <a:spcPts val="105"/>
              </a:spcBef>
            </a:pP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l'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tude 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mal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740" y="4766310"/>
            <a:ext cx="8985885" cy="16840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>
              <a:spcBef>
                <a:spcPts val="865"/>
              </a:spcBef>
            </a:pP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Pour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encore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plus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200" b="1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précision: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321560" algn="l"/>
                <a:tab pos="3001645" algn="l"/>
                <a:tab pos="4356100" algn="l"/>
                <a:tab pos="5115560" algn="l"/>
                <a:tab pos="6810375" algn="l"/>
                <a:tab pos="7328534" algn="l"/>
              </a:tabLst>
            </a:pP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l'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thologie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	l'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é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tude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s	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3200" b="1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tit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des	</a:t>
            </a:r>
            <a:r>
              <a:rPr sz="3200" b="1" spc="-3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t	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sz="3200" b="1" spc="-25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du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3200" b="1" spc="-35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es  d'un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animal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dans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son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milieu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70504" y="175260"/>
            <a:ext cx="5294630" cy="1242060"/>
            <a:chOff x="1746504" y="175260"/>
            <a:chExt cx="5294630" cy="1242060"/>
          </a:xfrm>
        </p:grpSpPr>
        <p:sp>
          <p:nvSpPr>
            <p:cNvPr id="12" name="object 12"/>
            <p:cNvSpPr/>
            <p:nvPr/>
          </p:nvSpPr>
          <p:spPr>
            <a:xfrm>
              <a:off x="1746504" y="336816"/>
              <a:ext cx="5294376" cy="10804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656332" y="175260"/>
              <a:ext cx="3633216" cy="1199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85874" y="357123"/>
              <a:ext cx="5215001" cy="10001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785874" y="357123"/>
              <a:ext cx="5215255" cy="1000125"/>
            </a:xfrm>
            <a:custGeom>
              <a:avLst/>
              <a:gdLst/>
              <a:ahLst/>
              <a:cxnLst/>
              <a:rect l="l" t="t" r="r" b="b"/>
              <a:pathLst>
                <a:path w="5215255" h="1000125">
                  <a:moveTo>
                    <a:pt x="0" y="500125"/>
                  </a:moveTo>
                  <a:lnTo>
                    <a:pt x="9571" y="456971"/>
                  </a:lnTo>
                  <a:lnTo>
                    <a:pt x="37765" y="414836"/>
                  </a:lnTo>
                  <a:lnTo>
                    <a:pt x="66519" y="387387"/>
                  </a:lnTo>
                  <a:lnTo>
                    <a:pt x="102970" y="360502"/>
                  </a:lnTo>
                  <a:lnTo>
                    <a:pt x="146886" y="334226"/>
                  </a:lnTo>
                  <a:lnTo>
                    <a:pt x="198033" y="308603"/>
                  </a:lnTo>
                  <a:lnTo>
                    <a:pt x="256182" y="283678"/>
                  </a:lnTo>
                  <a:lnTo>
                    <a:pt x="321099" y="259496"/>
                  </a:lnTo>
                  <a:lnTo>
                    <a:pt x="392552" y="236100"/>
                  </a:lnTo>
                  <a:lnTo>
                    <a:pt x="430658" y="224711"/>
                  </a:lnTo>
                  <a:lnTo>
                    <a:pt x="470310" y="213535"/>
                  </a:lnTo>
                  <a:lnTo>
                    <a:pt x="511481" y="202578"/>
                  </a:lnTo>
                  <a:lnTo>
                    <a:pt x="554141" y="191846"/>
                  </a:lnTo>
                  <a:lnTo>
                    <a:pt x="598261" y="181344"/>
                  </a:lnTo>
                  <a:lnTo>
                    <a:pt x="643812" y="171077"/>
                  </a:lnTo>
                  <a:lnTo>
                    <a:pt x="690766" y="161052"/>
                  </a:lnTo>
                  <a:lnTo>
                    <a:pt x="739092" y="151273"/>
                  </a:lnTo>
                  <a:lnTo>
                    <a:pt x="788763" y="141747"/>
                  </a:lnTo>
                  <a:lnTo>
                    <a:pt x="839749" y="132478"/>
                  </a:lnTo>
                  <a:lnTo>
                    <a:pt x="892021" y="123473"/>
                  </a:lnTo>
                  <a:lnTo>
                    <a:pt x="945551" y="114737"/>
                  </a:lnTo>
                  <a:lnTo>
                    <a:pt x="1000309" y="106275"/>
                  </a:lnTo>
                  <a:lnTo>
                    <a:pt x="1056265" y="98093"/>
                  </a:lnTo>
                  <a:lnTo>
                    <a:pt x="1113392" y="90197"/>
                  </a:lnTo>
                  <a:lnTo>
                    <a:pt x="1171661" y="82592"/>
                  </a:lnTo>
                  <a:lnTo>
                    <a:pt x="1231041" y="75284"/>
                  </a:lnTo>
                  <a:lnTo>
                    <a:pt x="1291505" y="68278"/>
                  </a:lnTo>
                  <a:lnTo>
                    <a:pt x="1353023" y="61581"/>
                  </a:lnTo>
                  <a:lnTo>
                    <a:pt x="1415566" y="55196"/>
                  </a:lnTo>
                  <a:lnTo>
                    <a:pt x="1479105" y="49130"/>
                  </a:lnTo>
                  <a:lnTo>
                    <a:pt x="1543612" y="43389"/>
                  </a:lnTo>
                  <a:lnTo>
                    <a:pt x="1609057" y="37979"/>
                  </a:lnTo>
                  <a:lnTo>
                    <a:pt x="1675411" y="32903"/>
                  </a:lnTo>
                  <a:lnTo>
                    <a:pt x="1742645" y="28169"/>
                  </a:lnTo>
                  <a:lnTo>
                    <a:pt x="1810731" y="23782"/>
                  </a:lnTo>
                  <a:lnTo>
                    <a:pt x="1879639" y="19747"/>
                  </a:lnTo>
                  <a:lnTo>
                    <a:pt x="1949340" y="16070"/>
                  </a:lnTo>
                  <a:lnTo>
                    <a:pt x="2019806" y="12757"/>
                  </a:lnTo>
                  <a:lnTo>
                    <a:pt x="2091006" y="9812"/>
                  </a:lnTo>
                  <a:lnTo>
                    <a:pt x="2162913" y="7242"/>
                  </a:lnTo>
                  <a:lnTo>
                    <a:pt x="2235498" y="5052"/>
                  </a:lnTo>
                  <a:lnTo>
                    <a:pt x="2308730" y="3248"/>
                  </a:lnTo>
                  <a:lnTo>
                    <a:pt x="2382582" y="1835"/>
                  </a:lnTo>
                  <a:lnTo>
                    <a:pt x="2457024" y="819"/>
                  </a:lnTo>
                  <a:lnTo>
                    <a:pt x="2532028" y="205"/>
                  </a:lnTo>
                  <a:lnTo>
                    <a:pt x="2607564" y="0"/>
                  </a:lnTo>
                  <a:lnTo>
                    <a:pt x="2683099" y="205"/>
                  </a:lnTo>
                  <a:lnTo>
                    <a:pt x="2758102" y="819"/>
                  </a:lnTo>
                  <a:lnTo>
                    <a:pt x="2832544" y="1835"/>
                  </a:lnTo>
                  <a:lnTo>
                    <a:pt x="2906395" y="3248"/>
                  </a:lnTo>
                  <a:lnTo>
                    <a:pt x="2979627" y="5052"/>
                  </a:lnTo>
                  <a:lnTo>
                    <a:pt x="3052210" y="7242"/>
                  </a:lnTo>
                  <a:lnTo>
                    <a:pt x="3124115" y="9812"/>
                  </a:lnTo>
                  <a:lnTo>
                    <a:pt x="3195315" y="12757"/>
                  </a:lnTo>
                  <a:lnTo>
                    <a:pt x="3265778" y="16070"/>
                  </a:lnTo>
                  <a:lnTo>
                    <a:pt x="3335478" y="19747"/>
                  </a:lnTo>
                  <a:lnTo>
                    <a:pt x="3404384" y="23782"/>
                  </a:lnTo>
                  <a:lnTo>
                    <a:pt x="3472467" y="28169"/>
                  </a:lnTo>
                  <a:lnTo>
                    <a:pt x="3539699" y="32903"/>
                  </a:lnTo>
                  <a:lnTo>
                    <a:pt x="3606051" y="37979"/>
                  </a:lnTo>
                  <a:lnTo>
                    <a:pt x="3671493" y="43389"/>
                  </a:lnTo>
                  <a:lnTo>
                    <a:pt x="3735997" y="49130"/>
                  </a:lnTo>
                  <a:lnTo>
                    <a:pt x="3799534" y="55196"/>
                  </a:lnTo>
                  <a:lnTo>
                    <a:pt x="3862074" y="61581"/>
                  </a:lnTo>
                  <a:lnTo>
                    <a:pt x="3923589" y="68278"/>
                  </a:lnTo>
                  <a:lnTo>
                    <a:pt x="3984050" y="75284"/>
                  </a:lnTo>
                  <a:lnTo>
                    <a:pt x="4043427" y="82592"/>
                  </a:lnTo>
                  <a:lnTo>
                    <a:pt x="4101692" y="90197"/>
                  </a:lnTo>
                  <a:lnTo>
                    <a:pt x="4158816" y="98093"/>
                  </a:lnTo>
                  <a:lnTo>
                    <a:pt x="4214770" y="106275"/>
                  </a:lnTo>
                  <a:lnTo>
                    <a:pt x="4269524" y="114737"/>
                  </a:lnTo>
                  <a:lnTo>
                    <a:pt x="4323050" y="123473"/>
                  </a:lnTo>
                  <a:lnTo>
                    <a:pt x="4375319" y="132478"/>
                  </a:lnTo>
                  <a:lnTo>
                    <a:pt x="4426302" y="141747"/>
                  </a:lnTo>
                  <a:lnTo>
                    <a:pt x="4475969" y="151273"/>
                  </a:lnTo>
                  <a:lnTo>
                    <a:pt x="4524293" y="161052"/>
                  </a:lnTo>
                  <a:lnTo>
                    <a:pt x="4571243" y="171077"/>
                  </a:lnTo>
                  <a:lnTo>
                    <a:pt x="4616791" y="181344"/>
                  </a:lnTo>
                  <a:lnTo>
                    <a:pt x="4660908" y="191846"/>
                  </a:lnTo>
                  <a:lnTo>
                    <a:pt x="4703564" y="202578"/>
                  </a:lnTo>
                  <a:lnTo>
                    <a:pt x="4744732" y="213535"/>
                  </a:lnTo>
                  <a:lnTo>
                    <a:pt x="4784381" y="224711"/>
                  </a:lnTo>
                  <a:lnTo>
                    <a:pt x="4822484" y="236100"/>
                  </a:lnTo>
                  <a:lnTo>
                    <a:pt x="4859010" y="247697"/>
                  </a:lnTo>
                  <a:lnTo>
                    <a:pt x="4927218" y="271491"/>
                  </a:lnTo>
                  <a:lnTo>
                    <a:pt x="4988775" y="296051"/>
                  </a:lnTo>
                  <a:lnTo>
                    <a:pt x="5043447" y="321330"/>
                  </a:lnTo>
                  <a:lnTo>
                    <a:pt x="5091003" y="347285"/>
                  </a:lnTo>
                  <a:lnTo>
                    <a:pt x="5131211" y="373871"/>
                  </a:lnTo>
                  <a:lnTo>
                    <a:pt x="5163840" y="401044"/>
                  </a:lnTo>
                  <a:lnTo>
                    <a:pt x="5198063" y="442805"/>
                  </a:lnTo>
                  <a:lnTo>
                    <a:pt x="5213927" y="485637"/>
                  </a:lnTo>
                  <a:lnTo>
                    <a:pt x="5215001" y="500125"/>
                  </a:lnTo>
                  <a:lnTo>
                    <a:pt x="5213927" y="514614"/>
                  </a:lnTo>
                  <a:lnTo>
                    <a:pt x="5210727" y="529001"/>
                  </a:lnTo>
                  <a:lnTo>
                    <a:pt x="5188656" y="571490"/>
                  </a:lnTo>
                  <a:lnTo>
                    <a:pt x="5148487" y="612858"/>
                  </a:lnTo>
                  <a:lnTo>
                    <a:pt x="5112040" y="639739"/>
                  </a:lnTo>
                  <a:lnTo>
                    <a:pt x="5068129" y="666011"/>
                  </a:lnTo>
                  <a:lnTo>
                    <a:pt x="5016986" y="691629"/>
                  </a:lnTo>
                  <a:lnTo>
                    <a:pt x="4958843" y="716548"/>
                  </a:lnTo>
                  <a:lnTo>
                    <a:pt x="4893931" y="740725"/>
                  </a:lnTo>
                  <a:lnTo>
                    <a:pt x="4822484" y="764115"/>
                  </a:lnTo>
                  <a:lnTo>
                    <a:pt x="4784381" y="775501"/>
                  </a:lnTo>
                  <a:lnTo>
                    <a:pt x="4744732" y="786674"/>
                  </a:lnTo>
                  <a:lnTo>
                    <a:pt x="4703564" y="797627"/>
                  </a:lnTo>
                  <a:lnTo>
                    <a:pt x="4660908" y="808356"/>
                  </a:lnTo>
                  <a:lnTo>
                    <a:pt x="4616791" y="818855"/>
                  </a:lnTo>
                  <a:lnTo>
                    <a:pt x="4571243" y="829118"/>
                  </a:lnTo>
                  <a:lnTo>
                    <a:pt x="4524293" y="839141"/>
                  </a:lnTo>
                  <a:lnTo>
                    <a:pt x="4475969" y="848916"/>
                  </a:lnTo>
                  <a:lnTo>
                    <a:pt x="4426302" y="858439"/>
                  </a:lnTo>
                  <a:lnTo>
                    <a:pt x="4375319" y="867704"/>
                  </a:lnTo>
                  <a:lnTo>
                    <a:pt x="4323050" y="876706"/>
                  </a:lnTo>
                  <a:lnTo>
                    <a:pt x="4269524" y="885439"/>
                  </a:lnTo>
                  <a:lnTo>
                    <a:pt x="4214770" y="893898"/>
                  </a:lnTo>
                  <a:lnTo>
                    <a:pt x="4158816" y="902076"/>
                  </a:lnTo>
                  <a:lnTo>
                    <a:pt x="4101692" y="909969"/>
                  </a:lnTo>
                  <a:lnTo>
                    <a:pt x="4043427" y="917571"/>
                  </a:lnTo>
                  <a:lnTo>
                    <a:pt x="3984050" y="924876"/>
                  </a:lnTo>
                  <a:lnTo>
                    <a:pt x="3923589" y="931878"/>
                  </a:lnTo>
                  <a:lnTo>
                    <a:pt x="3862074" y="938573"/>
                  </a:lnTo>
                  <a:lnTo>
                    <a:pt x="3799534" y="944955"/>
                  </a:lnTo>
                  <a:lnTo>
                    <a:pt x="3735997" y="951018"/>
                  </a:lnTo>
                  <a:lnTo>
                    <a:pt x="3671493" y="956756"/>
                  </a:lnTo>
                  <a:lnTo>
                    <a:pt x="3606051" y="962165"/>
                  </a:lnTo>
                  <a:lnTo>
                    <a:pt x="3539699" y="967237"/>
                  </a:lnTo>
                  <a:lnTo>
                    <a:pt x="3472467" y="971969"/>
                  </a:lnTo>
                  <a:lnTo>
                    <a:pt x="3404384" y="976354"/>
                  </a:lnTo>
                  <a:lnTo>
                    <a:pt x="3335478" y="980387"/>
                  </a:lnTo>
                  <a:lnTo>
                    <a:pt x="3265778" y="984062"/>
                  </a:lnTo>
                  <a:lnTo>
                    <a:pt x="3195315" y="987374"/>
                  </a:lnTo>
                  <a:lnTo>
                    <a:pt x="3124115" y="990317"/>
                  </a:lnTo>
                  <a:lnTo>
                    <a:pt x="3052210" y="992886"/>
                  </a:lnTo>
                  <a:lnTo>
                    <a:pt x="2979627" y="995075"/>
                  </a:lnTo>
                  <a:lnTo>
                    <a:pt x="2906395" y="996878"/>
                  </a:lnTo>
                  <a:lnTo>
                    <a:pt x="2832544" y="998290"/>
                  </a:lnTo>
                  <a:lnTo>
                    <a:pt x="2758102" y="999305"/>
                  </a:lnTo>
                  <a:lnTo>
                    <a:pt x="2683099" y="999919"/>
                  </a:lnTo>
                  <a:lnTo>
                    <a:pt x="2607564" y="1000125"/>
                  </a:lnTo>
                  <a:lnTo>
                    <a:pt x="2532028" y="999919"/>
                  </a:lnTo>
                  <a:lnTo>
                    <a:pt x="2457024" y="999305"/>
                  </a:lnTo>
                  <a:lnTo>
                    <a:pt x="2382582" y="998290"/>
                  </a:lnTo>
                  <a:lnTo>
                    <a:pt x="2308730" y="996878"/>
                  </a:lnTo>
                  <a:lnTo>
                    <a:pt x="2235498" y="995075"/>
                  </a:lnTo>
                  <a:lnTo>
                    <a:pt x="2162913" y="992886"/>
                  </a:lnTo>
                  <a:lnTo>
                    <a:pt x="2091006" y="990317"/>
                  </a:lnTo>
                  <a:lnTo>
                    <a:pt x="2019806" y="987374"/>
                  </a:lnTo>
                  <a:lnTo>
                    <a:pt x="1949340" y="984062"/>
                  </a:lnTo>
                  <a:lnTo>
                    <a:pt x="1879639" y="980387"/>
                  </a:lnTo>
                  <a:lnTo>
                    <a:pt x="1810731" y="976354"/>
                  </a:lnTo>
                  <a:lnTo>
                    <a:pt x="1742645" y="971969"/>
                  </a:lnTo>
                  <a:lnTo>
                    <a:pt x="1675411" y="967237"/>
                  </a:lnTo>
                  <a:lnTo>
                    <a:pt x="1609057" y="962165"/>
                  </a:lnTo>
                  <a:lnTo>
                    <a:pt x="1543612" y="956756"/>
                  </a:lnTo>
                  <a:lnTo>
                    <a:pt x="1479105" y="951018"/>
                  </a:lnTo>
                  <a:lnTo>
                    <a:pt x="1415566" y="944955"/>
                  </a:lnTo>
                  <a:lnTo>
                    <a:pt x="1353023" y="938573"/>
                  </a:lnTo>
                  <a:lnTo>
                    <a:pt x="1291505" y="931878"/>
                  </a:lnTo>
                  <a:lnTo>
                    <a:pt x="1231041" y="924876"/>
                  </a:lnTo>
                  <a:lnTo>
                    <a:pt x="1171661" y="917571"/>
                  </a:lnTo>
                  <a:lnTo>
                    <a:pt x="1113392" y="909969"/>
                  </a:lnTo>
                  <a:lnTo>
                    <a:pt x="1056265" y="902076"/>
                  </a:lnTo>
                  <a:lnTo>
                    <a:pt x="1000309" y="893898"/>
                  </a:lnTo>
                  <a:lnTo>
                    <a:pt x="945551" y="885439"/>
                  </a:lnTo>
                  <a:lnTo>
                    <a:pt x="892021" y="876706"/>
                  </a:lnTo>
                  <a:lnTo>
                    <a:pt x="839749" y="867704"/>
                  </a:lnTo>
                  <a:lnTo>
                    <a:pt x="788763" y="858439"/>
                  </a:lnTo>
                  <a:lnTo>
                    <a:pt x="739092" y="848916"/>
                  </a:lnTo>
                  <a:lnTo>
                    <a:pt x="690766" y="839141"/>
                  </a:lnTo>
                  <a:lnTo>
                    <a:pt x="643812" y="829118"/>
                  </a:lnTo>
                  <a:lnTo>
                    <a:pt x="598261" y="818855"/>
                  </a:lnTo>
                  <a:lnTo>
                    <a:pt x="554141" y="808356"/>
                  </a:lnTo>
                  <a:lnTo>
                    <a:pt x="511481" y="797627"/>
                  </a:lnTo>
                  <a:lnTo>
                    <a:pt x="470310" y="786674"/>
                  </a:lnTo>
                  <a:lnTo>
                    <a:pt x="430658" y="775501"/>
                  </a:lnTo>
                  <a:lnTo>
                    <a:pt x="392552" y="764115"/>
                  </a:lnTo>
                  <a:lnTo>
                    <a:pt x="356023" y="752522"/>
                  </a:lnTo>
                  <a:lnTo>
                    <a:pt x="287809" y="728733"/>
                  </a:lnTo>
                  <a:lnTo>
                    <a:pt x="226247" y="704179"/>
                  </a:lnTo>
                  <a:lnTo>
                    <a:pt x="171570" y="678904"/>
                  </a:lnTo>
                  <a:lnTo>
                    <a:pt x="124009" y="652954"/>
                  </a:lnTo>
                  <a:lnTo>
                    <a:pt x="83797" y="626372"/>
                  </a:lnTo>
                  <a:lnTo>
                    <a:pt x="51166" y="599202"/>
                  </a:lnTo>
                  <a:lnTo>
                    <a:pt x="16939" y="557444"/>
                  </a:lnTo>
                  <a:lnTo>
                    <a:pt x="1073" y="514614"/>
                  </a:lnTo>
                  <a:lnTo>
                    <a:pt x="0" y="5001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697480" y="195072"/>
              <a:ext cx="3550920" cy="11170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187065" y="612140"/>
              <a:ext cx="2431923" cy="6059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/>
          <p:nvPr/>
        </p:nvSpPr>
        <p:spPr>
          <a:xfrm>
            <a:off x="1738312" y="0"/>
            <a:ext cx="1428750" cy="19192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879087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00025" rIns="0" bIns="0" rtlCol="0">
            <a:spAutoFit/>
          </a:bodyPr>
          <a:lstStyle/>
          <a:p>
            <a:pPr algn="ctr">
              <a:spcBef>
                <a:spcPts val="1575"/>
              </a:spcBef>
            </a:pPr>
            <a:r>
              <a:rPr sz="4400" b="1" spc="-5" dirty="0">
                <a:solidFill>
                  <a:srgbClr val="000000"/>
                </a:solidFill>
              </a:rPr>
              <a:t>Chasse</a:t>
            </a:r>
            <a:r>
              <a:rPr sz="4400" b="1" spc="-30" dirty="0">
                <a:solidFill>
                  <a:srgbClr val="000000"/>
                </a:solidFill>
              </a:rPr>
              <a:t> </a:t>
            </a:r>
            <a:r>
              <a:rPr sz="4400" b="1" spc="-10" dirty="0">
                <a:solidFill>
                  <a:srgbClr val="000000"/>
                </a:solidFill>
              </a:rPr>
              <a:t>passive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607565"/>
            <a:ext cx="767588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proies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viennent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aux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prédateurs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sans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qu’il 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n'aient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besoin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prstClr val="black"/>
                </a:solidFill>
                <a:latin typeface="Calibri"/>
                <a:cs typeface="Calibri"/>
              </a:rPr>
              <a:t>d’agir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715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Il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s'agit donc d'une technique de chasse peu 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coûteuse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 énergie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8287" y="4214813"/>
            <a:ext cx="2857500" cy="2047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7250" y="4000513"/>
            <a:ext cx="3143250" cy="2350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074158" y="3773551"/>
            <a:ext cx="2433955" cy="2446020"/>
            <a:chOff x="6550157" y="3773551"/>
            <a:chExt cx="2433955" cy="2446020"/>
          </a:xfrm>
        </p:grpSpPr>
        <p:sp>
          <p:nvSpPr>
            <p:cNvPr id="7" name="object 7"/>
            <p:cNvSpPr/>
            <p:nvPr/>
          </p:nvSpPr>
          <p:spPr>
            <a:xfrm>
              <a:off x="6550157" y="4335780"/>
              <a:ext cx="2433816" cy="18836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643750" y="4429074"/>
              <a:ext cx="2193417" cy="1643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605650" y="4390974"/>
              <a:ext cx="2270125" cy="1719580"/>
            </a:xfrm>
            <a:custGeom>
              <a:avLst/>
              <a:gdLst/>
              <a:ahLst/>
              <a:cxnLst/>
              <a:rect l="l" t="t" r="r" b="b"/>
              <a:pathLst>
                <a:path w="2270125" h="1719579">
                  <a:moveTo>
                    <a:pt x="0" y="1719326"/>
                  </a:moveTo>
                  <a:lnTo>
                    <a:pt x="2269617" y="1719326"/>
                  </a:lnTo>
                  <a:lnTo>
                    <a:pt x="2269617" y="0"/>
                  </a:lnTo>
                  <a:lnTo>
                    <a:pt x="0" y="0"/>
                  </a:lnTo>
                  <a:lnTo>
                    <a:pt x="0" y="1719326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501000" y="378625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249935" y="0"/>
                  </a:moveTo>
                  <a:lnTo>
                    <a:pt x="205006" y="4026"/>
                  </a:lnTo>
                  <a:lnTo>
                    <a:pt x="162719" y="15635"/>
                  </a:lnTo>
                  <a:lnTo>
                    <a:pt x="123782" y="34120"/>
                  </a:lnTo>
                  <a:lnTo>
                    <a:pt x="88899" y="58777"/>
                  </a:lnTo>
                  <a:lnTo>
                    <a:pt x="58777" y="88900"/>
                  </a:lnTo>
                  <a:lnTo>
                    <a:pt x="34120" y="123782"/>
                  </a:lnTo>
                  <a:lnTo>
                    <a:pt x="15635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903"/>
                  </a:lnTo>
                  <a:lnTo>
                    <a:pt x="15635" y="337219"/>
                  </a:lnTo>
                  <a:lnTo>
                    <a:pt x="34120" y="376178"/>
                  </a:lnTo>
                  <a:lnTo>
                    <a:pt x="58777" y="411077"/>
                  </a:lnTo>
                  <a:lnTo>
                    <a:pt x="88900" y="441210"/>
                  </a:lnTo>
                  <a:lnTo>
                    <a:pt x="123782" y="465873"/>
                  </a:lnTo>
                  <a:lnTo>
                    <a:pt x="162719" y="484362"/>
                  </a:lnTo>
                  <a:lnTo>
                    <a:pt x="205006" y="495972"/>
                  </a:lnTo>
                  <a:lnTo>
                    <a:pt x="249935" y="499999"/>
                  </a:lnTo>
                  <a:lnTo>
                    <a:pt x="294903" y="495972"/>
                  </a:lnTo>
                  <a:lnTo>
                    <a:pt x="337219" y="484362"/>
                  </a:lnTo>
                  <a:lnTo>
                    <a:pt x="376178" y="465873"/>
                  </a:lnTo>
                  <a:lnTo>
                    <a:pt x="411077" y="441210"/>
                  </a:lnTo>
                  <a:lnTo>
                    <a:pt x="441210" y="411077"/>
                  </a:lnTo>
                  <a:lnTo>
                    <a:pt x="444605" y="406273"/>
                  </a:lnTo>
                  <a:lnTo>
                    <a:pt x="249999" y="406273"/>
                  </a:lnTo>
                  <a:lnTo>
                    <a:pt x="212054" y="401605"/>
                  </a:lnTo>
                  <a:lnTo>
                    <a:pt x="175895" y="387604"/>
                  </a:lnTo>
                  <a:lnTo>
                    <a:pt x="136201" y="357125"/>
                  </a:lnTo>
                  <a:lnTo>
                    <a:pt x="108956" y="317233"/>
                  </a:lnTo>
                  <a:lnTo>
                    <a:pt x="95208" y="271411"/>
                  </a:lnTo>
                  <a:lnTo>
                    <a:pt x="96004" y="223137"/>
                  </a:lnTo>
                  <a:lnTo>
                    <a:pt x="112395" y="175894"/>
                  </a:lnTo>
                  <a:lnTo>
                    <a:pt x="239395" y="175894"/>
                  </a:lnTo>
                  <a:lnTo>
                    <a:pt x="175895" y="112394"/>
                  </a:lnTo>
                  <a:lnTo>
                    <a:pt x="212054" y="98393"/>
                  </a:lnTo>
                  <a:lnTo>
                    <a:pt x="249999" y="93725"/>
                  </a:lnTo>
                  <a:lnTo>
                    <a:pt x="444622" y="93725"/>
                  </a:lnTo>
                  <a:lnTo>
                    <a:pt x="441210" y="88900"/>
                  </a:lnTo>
                  <a:lnTo>
                    <a:pt x="411077" y="58777"/>
                  </a:lnTo>
                  <a:lnTo>
                    <a:pt x="376178" y="34120"/>
                  </a:lnTo>
                  <a:lnTo>
                    <a:pt x="337219" y="15635"/>
                  </a:lnTo>
                  <a:lnTo>
                    <a:pt x="294903" y="4026"/>
                  </a:lnTo>
                  <a:lnTo>
                    <a:pt x="249935" y="0"/>
                  </a:lnTo>
                  <a:close/>
                </a:path>
                <a:path w="500379" h="500379">
                  <a:moveTo>
                    <a:pt x="239395" y="175894"/>
                  </a:moveTo>
                  <a:lnTo>
                    <a:pt x="112395" y="175894"/>
                  </a:lnTo>
                  <a:lnTo>
                    <a:pt x="324103" y="387604"/>
                  </a:lnTo>
                  <a:lnTo>
                    <a:pt x="287944" y="401605"/>
                  </a:lnTo>
                  <a:lnTo>
                    <a:pt x="249999" y="406273"/>
                  </a:lnTo>
                  <a:lnTo>
                    <a:pt x="444605" y="406273"/>
                  </a:lnTo>
                  <a:lnTo>
                    <a:pt x="465873" y="376178"/>
                  </a:lnTo>
                  <a:lnTo>
                    <a:pt x="484362" y="337219"/>
                  </a:lnTo>
                  <a:lnTo>
                    <a:pt x="487960" y="324104"/>
                  </a:lnTo>
                  <a:lnTo>
                    <a:pt x="387603" y="324104"/>
                  </a:lnTo>
                  <a:lnTo>
                    <a:pt x="239395" y="175894"/>
                  </a:lnTo>
                  <a:close/>
                </a:path>
                <a:path w="500379" h="500379">
                  <a:moveTo>
                    <a:pt x="444622" y="93725"/>
                  </a:moveTo>
                  <a:lnTo>
                    <a:pt x="249999" y="93725"/>
                  </a:lnTo>
                  <a:lnTo>
                    <a:pt x="287944" y="98393"/>
                  </a:lnTo>
                  <a:lnTo>
                    <a:pt x="324103" y="112394"/>
                  </a:lnTo>
                  <a:lnTo>
                    <a:pt x="363797" y="142813"/>
                  </a:lnTo>
                  <a:lnTo>
                    <a:pt x="391042" y="182673"/>
                  </a:lnTo>
                  <a:lnTo>
                    <a:pt x="404790" y="228496"/>
                  </a:lnTo>
                  <a:lnTo>
                    <a:pt x="403994" y="276800"/>
                  </a:lnTo>
                  <a:lnTo>
                    <a:pt x="387603" y="324104"/>
                  </a:lnTo>
                  <a:lnTo>
                    <a:pt x="487960" y="324104"/>
                  </a:lnTo>
                  <a:lnTo>
                    <a:pt x="495972" y="294903"/>
                  </a:lnTo>
                  <a:lnTo>
                    <a:pt x="499999" y="249936"/>
                  </a:lnTo>
                  <a:lnTo>
                    <a:pt x="495972" y="205006"/>
                  </a:lnTo>
                  <a:lnTo>
                    <a:pt x="484362" y="162719"/>
                  </a:lnTo>
                  <a:lnTo>
                    <a:pt x="465873" y="123782"/>
                  </a:lnTo>
                  <a:lnTo>
                    <a:pt x="444622" y="937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501000" y="378625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0" y="249936"/>
                  </a:moveTo>
                  <a:lnTo>
                    <a:pt x="4026" y="205006"/>
                  </a:lnTo>
                  <a:lnTo>
                    <a:pt x="15635" y="162719"/>
                  </a:lnTo>
                  <a:lnTo>
                    <a:pt x="34120" y="123782"/>
                  </a:lnTo>
                  <a:lnTo>
                    <a:pt x="58777" y="88899"/>
                  </a:lnTo>
                  <a:lnTo>
                    <a:pt x="88899" y="58777"/>
                  </a:lnTo>
                  <a:lnTo>
                    <a:pt x="123782" y="34120"/>
                  </a:lnTo>
                  <a:lnTo>
                    <a:pt x="162719" y="15635"/>
                  </a:lnTo>
                  <a:lnTo>
                    <a:pt x="205006" y="4026"/>
                  </a:lnTo>
                  <a:lnTo>
                    <a:pt x="249935" y="0"/>
                  </a:lnTo>
                  <a:lnTo>
                    <a:pt x="294903" y="4026"/>
                  </a:lnTo>
                  <a:lnTo>
                    <a:pt x="337219" y="15635"/>
                  </a:lnTo>
                  <a:lnTo>
                    <a:pt x="376178" y="34120"/>
                  </a:lnTo>
                  <a:lnTo>
                    <a:pt x="411077" y="58777"/>
                  </a:lnTo>
                  <a:lnTo>
                    <a:pt x="441210" y="88900"/>
                  </a:lnTo>
                  <a:lnTo>
                    <a:pt x="465873" y="123782"/>
                  </a:lnTo>
                  <a:lnTo>
                    <a:pt x="484362" y="162719"/>
                  </a:lnTo>
                  <a:lnTo>
                    <a:pt x="495972" y="205006"/>
                  </a:lnTo>
                  <a:lnTo>
                    <a:pt x="499999" y="249936"/>
                  </a:lnTo>
                  <a:lnTo>
                    <a:pt x="495972" y="294903"/>
                  </a:lnTo>
                  <a:lnTo>
                    <a:pt x="484362" y="337219"/>
                  </a:lnTo>
                  <a:lnTo>
                    <a:pt x="465873" y="376178"/>
                  </a:lnTo>
                  <a:lnTo>
                    <a:pt x="441210" y="411077"/>
                  </a:lnTo>
                  <a:lnTo>
                    <a:pt x="411077" y="441210"/>
                  </a:lnTo>
                  <a:lnTo>
                    <a:pt x="376178" y="465873"/>
                  </a:lnTo>
                  <a:lnTo>
                    <a:pt x="337219" y="484362"/>
                  </a:lnTo>
                  <a:lnTo>
                    <a:pt x="294903" y="495972"/>
                  </a:lnTo>
                  <a:lnTo>
                    <a:pt x="249935" y="499999"/>
                  </a:lnTo>
                  <a:lnTo>
                    <a:pt x="205006" y="495972"/>
                  </a:lnTo>
                  <a:lnTo>
                    <a:pt x="162719" y="484362"/>
                  </a:lnTo>
                  <a:lnTo>
                    <a:pt x="123782" y="465873"/>
                  </a:lnTo>
                  <a:lnTo>
                    <a:pt x="88900" y="441210"/>
                  </a:lnTo>
                  <a:lnTo>
                    <a:pt x="58777" y="411077"/>
                  </a:lnTo>
                  <a:lnTo>
                    <a:pt x="34120" y="376178"/>
                  </a:lnTo>
                  <a:lnTo>
                    <a:pt x="15635" y="337219"/>
                  </a:lnTo>
                  <a:lnTo>
                    <a:pt x="4026" y="294903"/>
                  </a:lnTo>
                  <a:lnTo>
                    <a:pt x="0" y="249936"/>
                  </a:lnTo>
                  <a:close/>
                </a:path>
                <a:path w="500379" h="500379">
                  <a:moveTo>
                    <a:pt x="387603" y="324104"/>
                  </a:moveTo>
                  <a:lnTo>
                    <a:pt x="403994" y="276800"/>
                  </a:lnTo>
                  <a:lnTo>
                    <a:pt x="404790" y="228496"/>
                  </a:lnTo>
                  <a:lnTo>
                    <a:pt x="391042" y="182673"/>
                  </a:lnTo>
                  <a:lnTo>
                    <a:pt x="363797" y="142813"/>
                  </a:lnTo>
                  <a:lnTo>
                    <a:pt x="324103" y="112394"/>
                  </a:lnTo>
                  <a:lnTo>
                    <a:pt x="287944" y="98393"/>
                  </a:lnTo>
                  <a:lnTo>
                    <a:pt x="249999" y="93725"/>
                  </a:lnTo>
                  <a:lnTo>
                    <a:pt x="212054" y="98393"/>
                  </a:lnTo>
                  <a:lnTo>
                    <a:pt x="175895" y="112394"/>
                  </a:lnTo>
                  <a:lnTo>
                    <a:pt x="387603" y="324104"/>
                  </a:lnTo>
                  <a:close/>
                </a:path>
                <a:path w="500379" h="500379">
                  <a:moveTo>
                    <a:pt x="112395" y="175894"/>
                  </a:moveTo>
                  <a:lnTo>
                    <a:pt x="96004" y="223137"/>
                  </a:lnTo>
                  <a:lnTo>
                    <a:pt x="95208" y="271411"/>
                  </a:lnTo>
                  <a:lnTo>
                    <a:pt x="108956" y="317233"/>
                  </a:lnTo>
                  <a:lnTo>
                    <a:pt x="136201" y="357125"/>
                  </a:lnTo>
                  <a:lnTo>
                    <a:pt x="175895" y="387604"/>
                  </a:lnTo>
                  <a:lnTo>
                    <a:pt x="212054" y="401605"/>
                  </a:lnTo>
                  <a:lnTo>
                    <a:pt x="249999" y="406273"/>
                  </a:lnTo>
                  <a:lnTo>
                    <a:pt x="287944" y="401605"/>
                  </a:lnTo>
                  <a:lnTo>
                    <a:pt x="324103" y="387604"/>
                  </a:lnTo>
                  <a:lnTo>
                    <a:pt x="112395" y="17589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7112"/>
            <a:ext cx="8988425" cy="584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L'éthologiste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dresse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liste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tous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les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traits  comportementaux </a:t>
            </a:r>
            <a:r>
              <a:rPr sz="3200" b="1" spc="-5" dirty="0">
                <a:solidFill>
                  <a:srgbClr val="E36C09"/>
                </a:solidFill>
                <a:latin typeface="Calibri"/>
                <a:cs typeface="Calibri"/>
              </a:rPr>
              <a:t>observés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pour les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caractériser 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(décrire).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just"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10" dirty="0">
                <a:solidFill>
                  <a:srgbClr val="E36C09"/>
                </a:solidFill>
                <a:latin typeface="Calibri"/>
                <a:cs typeface="Calibri"/>
              </a:rPr>
              <a:t>L'éthologiste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fait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donc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un</a:t>
            </a:r>
            <a:r>
              <a:rPr sz="3200" b="1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éthogramme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6350" indent="-342900" algn="just">
              <a:spcBef>
                <a:spcPts val="775"/>
              </a:spcBef>
              <a:buClr>
                <a:srgbClr val="C00000"/>
              </a:buClr>
              <a:buFont typeface="Arial"/>
              <a:buChar char="•"/>
              <a:tabLst>
                <a:tab pos="447040" algn="l"/>
              </a:tabLst>
            </a:pPr>
            <a:r>
              <a:rPr dirty="0">
                <a:solidFill>
                  <a:prstClr val="black"/>
                </a:solidFill>
                <a:latin typeface="Calibri"/>
              </a:rPr>
              <a:t>	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L'éthogramme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est</a:t>
            </a:r>
            <a:r>
              <a:rPr sz="3200" b="1" spc="6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un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catalogue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descriptif  des </a:t>
            </a: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traits comportementaux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d'une</a:t>
            </a:r>
            <a:r>
              <a:rPr sz="3200" b="1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espèce.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6350" indent="-342900" algn="just">
              <a:spcBef>
                <a:spcPts val="770"/>
              </a:spcBef>
              <a:buFont typeface="Arial"/>
              <a:buChar char="•"/>
              <a:tabLst>
                <a:tab pos="797560" algn="l"/>
              </a:tabLst>
            </a:pPr>
            <a:r>
              <a:rPr dirty="0">
                <a:solidFill>
                  <a:prstClr val="black"/>
                </a:solidFill>
                <a:latin typeface="Calibri"/>
              </a:rPr>
              <a:t>	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L'éthogramme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d'une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espèce </a:t>
            </a: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vivant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milieu 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naturel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diffère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beaucoup de celui d'animaux de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la 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même espèce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vivant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sz="3200" b="1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captivité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8255" indent="-342900" algn="just">
              <a:spcBef>
                <a:spcPts val="770"/>
              </a:spcBef>
              <a:buFont typeface="Arial"/>
              <a:buChar char="•"/>
              <a:tabLst>
                <a:tab pos="447040" algn="l"/>
              </a:tabLst>
            </a:pPr>
            <a:r>
              <a:rPr dirty="0">
                <a:solidFill>
                  <a:prstClr val="black"/>
                </a:solidFill>
                <a:latin typeface="Calibri"/>
              </a:rPr>
              <a:t>	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L'éthologiste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doit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observer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décrire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tous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traits 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comportementaux.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-39189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0"/>
            <a:ext cx="8361680" cy="575349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Description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traits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comportementaux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par des</a:t>
            </a:r>
            <a:r>
              <a:rPr sz="3200" b="1" spc="-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textes,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par </a:t>
            </a:r>
            <a:r>
              <a:rPr sz="3200" b="1" spc="-30" dirty="0">
                <a:solidFill>
                  <a:prstClr val="black"/>
                </a:solidFill>
                <a:latin typeface="Calibri"/>
                <a:cs typeface="Calibri"/>
              </a:rPr>
              <a:t>l’écriture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description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photos,</a:t>
            </a:r>
            <a:r>
              <a:rPr sz="3200" b="1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photographie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dessins,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2399665" indent="-342900"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schémas,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graphiques </a:t>
            </a: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(ex.:</a:t>
            </a:r>
            <a:r>
              <a:rPr sz="3200" b="1" spc="-1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courbe  descriptive,</a:t>
            </a:r>
            <a:r>
              <a:rPr sz="3200" b="1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histogramme).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1310005" indent="-342900">
              <a:spcBef>
                <a:spcPts val="770"/>
              </a:spcBef>
            </a:pPr>
            <a:r>
              <a:rPr sz="3200" b="1" spc="-15" dirty="0">
                <a:solidFill>
                  <a:prstClr val="black"/>
                </a:solidFill>
                <a:latin typeface="Calibri"/>
                <a:cs typeface="Calibri"/>
              </a:rPr>
              <a:t>Représentation </a:t>
            </a:r>
            <a:r>
              <a:rPr sz="3200" b="1" spc="-10" dirty="0">
                <a:solidFill>
                  <a:prstClr val="black"/>
                </a:solidFill>
                <a:latin typeface="Calibri"/>
                <a:cs typeface="Calibri"/>
              </a:rPr>
              <a:t>graphiques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caractères 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accoustiques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par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des</a:t>
            </a:r>
            <a:r>
              <a:rPr sz="3200" b="1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prstClr val="black"/>
                </a:solidFill>
                <a:latin typeface="Calibri"/>
                <a:cs typeface="Calibri"/>
              </a:rPr>
              <a:t>: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sonogrammes,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445134" indent="-433070">
              <a:spcBef>
                <a:spcPts val="765"/>
              </a:spcBef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oscillogrammes </a:t>
            </a:r>
            <a:r>
              <a:rPr sz="3200" b="1" spc="-2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analyses</a:t>
            </a:r>
            <a:r>
              <a:rPr sz="3200" b="1" spc="-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Calibri"/>
                <a:cs typeface="Calibri"/>
              </a:rPr>
              <a:t>spectrales.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879087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00025" rIns="0" bIns="0" rtlCol="0">
            <a:spAutoFit/>
          </a:bodyPr>
          <a:lstStyle/>
          <a:p>
            <a:pPr marL="1270" algn="ctr">
              <a:spcBef>
                <a:spcPts val="1575"/>
              </a:spcBef>
            </a:pPr>
            <a:r>
              <a:rPr sz="4400" b="1" spc="-5" dirty="0">
                <a:solidFill>
                  <a:srgbClr val="000000"/>
                </a:solidFill>
              </a:rPr>
              <a:t>Chasse </a:t>
            </a:r>
            <a:r>
              <a:rPr sz="4400" b="1" dirty="0">
                <a:solidFill>
                  <a:srgbClr val="000000"/>
                </a:solidFill>
              </a:rPr>
              <a:t>à</a:t>
            </a:r>
            <a:r>
              <a:rPr sz="4400" b="1" spc="-30" dirty="0">
                <a:solidFill>
                  <a:srgbClr val="000000"/>
                </a:solidFill>
              </a:rPr>
              <a:t> </a:t>
            </a:r>
            <a:r>
              <a:rPr sz="4400" b="1" spc="-5" dirty="0">
                <a:solidFill>
                  <a:srgbClr val="000000"/>
                </a:solidFill>
              </a:rPr>
              <a:t>l'affût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1" y="1607565"/>
            <a:ext cx="77184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prédateurs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attendent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patiemment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leurs  proies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capturent grâce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à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« armes » 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bien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adaptées.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6876" y="3625481"/>
            <a:ext cx="3357499" cy="251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6866" y="3571900"/>
            <a:ext cx="4907025" cy="2654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879087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00025" rIns="0" bIns="0" rtlCol="0">
            <a:spAutoFit/>
          </a:bodyPr>
          <a:lstStyle/>
          <a:p>
            <a:pPr algn="ctr">
              <a:spcBef>
                <a:spcPts val="1575"/>
              </a:spcBef>
            </a:pPr>
            <a:r>
              <a:rPr sz="4400" b="1" spc="-5" dirty="0">
                <a:solidFill>
                  <a:srgbClr val="000000"/>
                </a:solidFill>
              </a:rPr>
              <a:t>Chasse mobile</a:t>
            </a:r>
            <a:r>
              <a:rPr sz="4400" b="1" spc="-65" dirty="0">
                <a:solidFill>
                  <a:srgbClr val="000000"/>
                </a:solidFill>
              </a:rPr>
              <a:t> </a:t>
            </a:r>
            <a:r>
              <a:rPr sz="4400" b="1" spc="-15" dirty="0">
                <a:solidFill>
                  <a:srgbClr val="000000"/>
                </a:solidFill>
              </a:rPr>
              <a:t>solitaire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25403" y="1653166"/>
            <a:ext cx="1076282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Les </a:t>
            </a:r>
            <a:r>
              <a:rPr spc="-20" dirty="0"/>
              <a:t>prédateurs </a:t>
            </a:r>
            <a:r>
              <a:rPr spc="-15" dirty="0"/>
              <a:t>poursuivent leurs proies  </a:t>
            </a:r>
            <a:r>
              <a:rPr spc="-5" dirty="0"/>
              <a:t>individuellement. </a:t>
            </a:r>
            <a:r>
              <a:rPr dirty="0"/>
              <a:t>Ainsi le </a:t>
            </a:r>
            <a:r>
              <a:rPr spc="-5" dirty="0"/>
              <a:t>butin </a:t>
            </a:r>
            <a:r>
              <a:rPr spc="-10" dirty="0"/>
              <a:t>n'est </a:t>
            </a:r>
            <a:r>
              <a:rPr spc="-5" dirty="0"/>
              <a:t>pas  </a:t>
            </a:r>
            <a:r>
              <a:rPr spc="-10" dirty="0"/>
              <a:t>partagé, </a:t>
            </a:r>
            <a:r>
              <a:rPr dirty="0"/>
              <a:t>mais ils </a:t>
            </a:r>
            <a:r>
              <a:rPr spc="-10" dirty="0"/>
              <a:t>doivent </a:t>
            </a:r>
            <a:r>
              <a:rPr spc="-5" dirty="0"/>
              <a:t>redoubler </a:t>
            </a:r>
            <a:r>
              <a:rPr spc="-20" dirty="0"/>
              <a:t>d'efforts  </a:t>
            </a:r>
            <a:r>
              <a:rPr spc="-5" dirty="0"/>
              <a:t>pour parvenir </a:t>
            </a:r>
            <a:r>
              <a:rPr dirty="0"/>
              <a:t>à </a:t>
            </a:r>
            <a:r>
              <a:rPr spc="-10" dirty="0"/>
              <a:t>capturer </a:t>
            </a:r>
            <a:r>
              <a:rPr spc="-15" dirty="0"/>
              <a:t>leurs</a:t>
            </a:r>
            <a:r>
              <a:rPr spc="10" dirty="0"/>
              <a:t> </a:t>
            </a:r>
            <a:r>
              <a:rPr spc="-10" dirty="0"/>
              <a:t>proies.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1" y="3643338"/>
            <a:ext cx="4429125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879087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200025" rIns="0" bIns="0" rtlCol="0">
            <a:spAutoFit/>
          </a:bodyPr>
          <a:lstStyle/>
          <a:p>
            <a:pPr marL="635" algn="ctr">
              <a:spcBef>
                <a:spcPts val="1575"/>
              </a:spcBef>
            </a:pPr>
            <a:r>
              <a:rPr sz="4400" b="1" spc="-5" dirty="0">
                <a:solidFill>
                  <a:srgbClr val="000000"/>
                </a:solidFill>
              </a:rPr>
              <a:t>Chasse </a:t>
            </a:r>
            <a:r>
              <a:rPr sz="4400" b="1" dirty="0">
                <a:solidFill>
                  <a:srgbClr val="000000"/>
                </a:solidFill>
              </a:rPr>
              <a:t>en</a:t>
            </a:r>
            <a:r>
              <a:rPr sz="4400" b="1" spc="-35" dirty="0">
                <a:solidFill>
                  <a:srgbClr val="000000"/>
                </a:solidFill>
              </a:rPr>
              <a:t> </a:t>
            </a:r>
            <a:r>
              <a:rPr sz="4400" b="1" spc="-10" dirty="0">
                <a:solidFill>
                  <a:srgbClr val="000000"/>
                </a:solidFill>
              </a:rPr>
              <a:t>groupe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59940" y="1607565"/>
            <a:ext cx="807148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Ce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sont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des </a:t>
            </a:r>
            <a:r>
              <a:rPr sz="3200" spc="-20" dirty="0">
                <a:solidFill>
                  <a:prstClr val="black"/>
                </a:solidFill>
                <a:latin typeface="Calibri"/>
                <a:cs typeface="Calibri"/>
              </a:rPr>
              <a:t>prédateurs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sociaux </a:t>
            </a:r>
            <a:r>
              <a:rPr sz="3200" spc="-5">
                <a:solidFill>
                  <a:prstClr val="black"/>
                </a:solidFill>
                <a:latin typeface="Calibri"/>
                <a:cs typeface="Calibri"/>
              </a:rPr>
              <a:t>qui  </a:t>
            </a:r>
            <a:r>
              <a:rPr sz="3200" spc="-10" smtClean="0">
                <a:solidFill>
                  <a:prstClr val="black"/>
                </a:solidFill>
                <a:latin typeface="Calibri"/>
                <a:cs typeface="Calibri"/>
              </a:rPr>
              <a:t>pour</a:t>
            </a:r>
            <a:r>
              <a:rPr lang="fr-FR" sz="3200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smtClean="0">
                <a:solidFill>
                  <a:prstClr val="black"/>
                </a:solidFill>
                <a:latin typeface="Calibri"/>
                <a:cs typeface="Calibri"/>
              </a:rPr>
              <a:t>chass</a:t>
            </a:r>
            <a:r>
              <a:rPr lang="fr-FR" sz="3200" spc="-10" dirty="0" smtClean="0">
                <a:solidFill>
                  <a:prstClr val="black"/>
                </a:solidFill>
                <a:latin typeface="Calibri"/>
                <a:cs typeface="Calibri"/>
              </a:rPr>
              <a:t>er </a:t>
            </a:r>
            <a:r>
              <a:rPr sz="3200" spc="-1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leurs proies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groupe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en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se  partageant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tâches et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fruit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la</a:t>
            </a:r>
            <a:r>
              <a:rPr sz="32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chasse.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3071845"/>
            <a:ext cx="9144000" cy="3776345"/>
            <a:chOff x="0" y="3071844"/>
            <a:chExt cx="9144000" cy="3776345"/>
          </a:xfrm>
        </p:grpSpPr>
        <p:sp>
          <p:nvSpPr>
            <p:cNvPr id="5" name="object 5"/>
            <p:cNvSpPr/>
            <p:nvPr/>
          </p:nvSpPr>
          <p:spPr>
            <a:xfrm>
              <a:off x="0" y="3500424"/>
              <a:ext cx="5715000" cy="3056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357876" y="3071844"/>
              <a:ext cx="3786123" cy="37763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1200" y="274700"/>
            <a:ext cx="8229600" cy="1143000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4245"/>
              </a:lnSpc>
            </a:pPr>
            <a:r>
              <a:rPr sz="4000" spc="-5" dirty="0">
                <a:solidFill>
                  <a:prstClr val="black"/>
                </a:solidFill>
                <a:latin typeface="Calibri"/>
                <a:cs typeface="Calibri"/>
              </a:rPr>
              <a:t>Les </a:t>
            </a:r>
            <a:r>
              <a:rPr sz="4000" spc="-10" dirty="0">
                <a:solidFill>
                  <a:prstClr val="black"/>
                </a:solidFill>
                <a:latin typeface="Calibri"/>
                <a:cs typeface="Calibri"/>
              </a:rPr>
              <a:t>adaptations </a:t>
            </a:r>
            <a:r>
              <a:rPr sz="4000" spc="-5" dirty="0">
                <a:solidFill>
                  <a:prstClr val="black"/>
                </a:solidFill>
                <a:latin typeface="Calibri"/>
                <a:cs typeface="Calibri"/>
              </a:rPr>
              <a:t>morphologiques à</a:t>
            </a:r>
            <a:r>
              <a:rPr sz="40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endParaRPr sz="4000">
              <a:solidFill>
                <a:prstClr val="black"/>
              </a:solidFill>
              <a:latin typeface="Calibri"/>
              <a:cs typeface="Calibri"/>
            </a:endParaRPr>
          </a:p>
          <a:p>
            <a:pPr algn="ctr">
              <a:lnSpc>
                <a:spcPts val="4755"/>
              </a:lnSpc>
            </a:pPr>
            <a:r>
              <a:rPr sz="4000" spc="-15" dirty="0">
                <a:solidFill>
                  <a:prstClr val="black"/>
                </a:solidFill>
                <a:latin typeface="Calibri"/>
                <a:cs typeface="Calibri"/>
              </a:rPr>
              <a:t>prédation</a:t>
            </a:r>
            <a:endParaRPr sz="40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5692" y="1510259"/>
            <a:ext cx="3601085" cy="417421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Dents et</a:t>
            </a:r>
            <a:r>
              <a:rPr sz="3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griffes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Dards</a:t>
            </a:r>
            <a:r>
              <a:rPr sz="3200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urticants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prstClr val="black"/>
                </a:solidFill>
                <a:latin typeface="Calibri"/>
                <a:cs typeface="Calibri"/>
              </a:rPr>
              <a:t>Venin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Électricité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Leurre et</a:t>
            </a:r>
            <a:r>
              <a:rPr sz="3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piège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Mimétisme</a:t>
            </a:r>
            <a:r>
              <a:rPr sz="32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agressif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Camouflage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81376" y="1500124"/>
            <a:ext cx="7286625" cy="5358130"/>
            <a:chOff x="1857375" y="1500124"/>
            <a:chExt cx="7286625" cy="5358130"/>
          </a:xfrm>
        </p:grpSpPr>
        <p:sp>
          <p:nvSpPr>
            <p:cNvPr id="5" name="object 5"/>
            <p:cNvSpPr/>
            <p:nvPr/>
          </p:nvSpPr>
          <p:spPr>
            <a:xfrm>
              <a:off x="3714750" y="1571498"/>
              <a:ext cx="2111629" cy="16431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00750" y="1500124"/>
              <a:ext cx="3143249" cy="22581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940175" y="3143250"/>
              <a:ext cx="2381250" cy="17860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43625" y="3429000"/>
              <a:ext cx="3000375" cy="2000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500501" y="5072125"/>
              <a:ext cx="2857500" cy="178587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0" y="5357876"/>
              <a:ext cx="3214751" cy="150012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57375" y="5674982"/>
              <a:ext cx="1643126" cy="11830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74701"/>
            <a:ext cx="8229600" cy="947695"/>
          </a:xfrm>
          <a:prstGeom prst="rect">
            <a:avLst/>
          </a:prstGeom>
          <a:solidFill>
            <a:srgbClr val="E36C09"/>
          </a:solidFill>
        </p:spPr>
        <p:txBody>
          <a:bodyPr vert="horz" wrap="square" lIns="0" tIns="115570" rIns="0" bIns="0" rtlCol="0">
            <a:spAutoFit/>
          </a:bodyPr>
          <a:lstStyle/>
          <a:p>
            <a:pPr marL="396875">
              <a:spcBef>
                <a:spcPts val="910"/>
              </a:spcBef>
            </a:pPr>
            <a:r>
              <a:rPr sz="5400" b="1" dirty="0">
                <a:solidFill>
                  <a:srgbClr val="000000"/>
                </a:solidFill>
              </a:rPr>
              <a:t>Les </a:t>
            </a:r>
            <a:r>
              <a:rPr sz="5400" b="1" spc="-20" dirty="0">
                <a:solidFill>
                  <a:srgbClr val="000000"/>
                </a:solidFill>
              </a:rPr>
              <a:t>étapes </a:t>
            </a:r>
            <a:r>
              <a:rPr sz="5400" b="1" dirty="0">
                <a:solidFill>
                  <a:srgbClr val="000000"/>
                </a:solidFill>
              </a:rPr>
              <a:t>de la</a:t>
            </a:r>
            <a:r>
              <a:rPr sz="5400" b="1" spc="-20" dirty="0">
                <a:solidFill>
                  <a:srgbClr val="000000"/>
                </a:solidFill>
              </a:rPr>
              <a:t> prédation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981200" y="1600136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026"/>
                </a:moveTo>
                <a:lnTo>
                  <a:pt x="8229600" y="4526026"/>
                </a:lnTo>
                <a:lnTo>
                  <a:pt x="8229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126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1" y="1558798"/>
            <a:ext cx="8072755" cy="44164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Le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déclenchement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 la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prédation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est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dû à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des 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signaux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internes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métaboliques communément 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appelés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faim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implique </a:t>
            </a:r>
            <a:r>
              <a:rPr sz="3200" spc="5" dirty="0">
                <a:solidFill>
                  <a:prstClr val="black"/>
                </a:solidFill>
                <a:latin typeface="Calibri"/>
                <a:cs typeface="Calibri"/>
              </a:rPr>
              <a:t>une 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vigilance  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sensorielle du</a:t>
            </a:r>
            <a:r>
              <a:rPr sz="3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prstClr val="black"/>
                </a:solidFill>
                <a:latin typeface="Calibri"/>
                <a:cs typeface="Calibri"/>
              </a:rPr>
              <a:t>prédateur.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 algn="just">
              <a:spcBef>
                <a:spcPts val="390"/>
              </a:spcBef>
              <a:buFontTx/>
              <a:buAutoNum type="arabicPeriod"/>
              <a:tabLst>
                <a:tab pos="52832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Détection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Rencontre</a:t>
            </a:r>
            <a:r>
              <a:rPr sz="3200" spc="6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-Identification)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marR="1702435" indent="-515620">
              <a:lnSpc>
                <a:spcPts val="3460"/>
              </a:lnSpc>
              <a:spcBef>
                <a:spcPts val="815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oche</a:t>
            </a:r>
            <a:r>
              <a:rPr sz="3200" b="1" spc="-140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ue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embu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3200" spc="-25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ad</a:t>
            </a:r>
            <a:r>
              <a:rPr sz="3200" spc="-1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prstClr val="black"/>
                </a:solidFill>
                <a:latin typeface="Calibri"/>
                <a:cs typeface="Calibri"/>
              </a:rPr>
              <a:t>par  </a:t>
            </a:r>
            <a:r>
              <a:rPr sz="3200" spc="-15" dirty="0">
                <a:solidFill>
                  <a:prstClr val="black"/>
                </a:solidFill>
                <a:latin typeface="Calibri"/>
                <a:cs typeface="Calibri"/>
              </a:rPr>
              <a:t>poursuite)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>
              <a:spcBef>
                <a:spcPts val="330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Capture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Subjugation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  <a:p>
            <a:pPr marL="527685" indent="-515620">
              <a:spcBef>
                <a:spcPts val="384"/>
              </a:spcBef>
              <a:buFontTx/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Consommation</a:t>
            </a:r>
            <a:endParaRPr sz="3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9468" y="403859"/>
            <a:ext cx="8312150" cy="1301750"/>
            <a:chOff x="315468" y="403859"/>
            <a:chExt cx="8312150" cy="1301750"/>
          </a:xfrm>
        </p:grpSpPr>
        <p:sp>
          <p:nvSpPr>
            <p:cNvPr id="3" name="object 3"/>
            <p:cNvSpPr/>
            <p:nvPr/>
          </p:nvSpPr>
          <p:spPr>
            <a:xfrm>
              <a:off x="315468" y="484631"/>
              <a:ext cx="8311895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50520" y="403859"/>
              <a:ext cx="6140196" cy="11384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558027" y="403859"/>
              <a:ext cx="1143000" cy="11384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68339" y="403859"/>
              <a:ext cx="2827019" cy="11384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63447" y="826008"/>
              <a:ext cx="5355107" cy="607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274943" y="823086"/>
              <a:ext cx="1828419" cy="6099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645920" y="2058923"/>
            <a:ext cx="9022080" cy="4136390"/>
            <a:chOff x="121920" y="2058923"/>
            <a:chExt cx="9022080" cy="4136390"/>
          </a:xfrm>
        </p:grpSpPr>
        <p:sp>
          <p:nvSpPr>
            <p:cNvPr id="10" name="object 10"/>
            <p:cNvSpPr/>
            <p:nvPr/>
          </p:nvSpPr>
          <p:spPr>
            <a:xfrm>
              <a:off x="310896" y="5129783"/>
              <a:ext cx="8833104" cy="1065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21920" y="4904231"/>
              <a:ext cx="3745991" cy="12588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837687" y="4904231"/>
              <a:ext cx="2939795" cy="12588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747260" y="4904231"/>
              <a:ext cx="1263396" cy="12588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980431" y="4904231"/>
              <a:ext cx="4163567" cy="1258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89673" y="5372227"/>
              <a:ext cx="2443797" cy="5435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398392" y="5396738"/>
              <a:ext cx="2078482" cy="6474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541136" y="5368797"/>
              <a:ext cx="3300857" cy="6753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58774" y="2058923"/>
              <a:ext cx="7952130" cy="28115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2909" y="239268"/>
            <a:ext cx="6931659" cy="1104900"/>
            <a:chOff x="1168908" y="239268"/>
            <a:chExt cx="6931659" cy="1104900"/>
          </a:xfrm>
        </p:grpSpPr>
        <p:sp>
          <p:nvSpPr>
            <p:cNvPr id="3" name="object 3"/>
            <p:cNvSpPr/>
            <p:nvPr/>
          </p:nvSpPr>
          <p:spPr>
            <a:xfrm>
              <a:off x="1248156" y="269748"/>
              <a:ext cx="6643116" cy="10744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68908" y="239268"/>
              <a:ext cx="4160520" cy="9326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564379" y="239268"/>
              <a:ext cx="935736" cy="932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35067" y="239268"/>
              <a:ext cx="3364991" cy="9326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587500" y="583692"/>
              <a:ext cx="3519170" cy="4980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148453" y="581279"/>
              <a:ext cx="2431161" cy="5005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3183636" y="1499616"/>
            <a:ext cx="6958583" cy="1435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62805" y="1809445"/>
            <a:ext cx="564388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100" spc="-5" dirty="0"/>
              <a:t>Les réponses </a:t>
            </a:r>
            <a:r>
              <a:rPr sz="4100" dirty="0"/>
              <a:t>du</a:t>
            </a:r>
            <a:r>
              <a:rPr sz="4100" spc="-110" dirty="0"/>
              <a:t> </a:t>
            </a:r>
            <a:r>
              <a:rPr sz="4100" spc="-15" dirty="0"/>
              <a:t>prédateur</a:t>
            </a:r>
            <a:endParaRPr sz="4100"/>
          </a:p>
        </p:txBody>
      </p:sp>
      <p:sp>
        <p:nvSpPr>
          <p:cNvPr id="11" name="object 11"/>
          <p:cNvSpPr/>
          <p:nvPr/>
        </p:nvSpPr>
        <p:spPr>
          <a:xfrm>
            <a:off x="2250948" y="1399032"/>
            <a:ext cx="1924812" cy="1636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05227" y="3337560"/>
            <a:ext cx="7978140" cy="1472565"/>
            <a:chOff x="681227" y="3337559"/>
            <a:chExt cx="7978140" cy="1472565"/>
          </a:xfrm>
        </p:grpSpPr>
        <p:sp>
          <p:nvSpPr>
            <p:cNvPr id="13" name="object 13"/>
            <p:cNvSpPr/>
            <p:nvPr/>
          </p:nvSpPr>
          <p:spPr>
            <a:xfrm>
              <a:off x="1705355" y="3355847"/>
              <a:ext cx="6954012" cy="143560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81227" y="3337559"/>
              <a:ext cx="2107692" cy="147218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3275076" y="5125211"/>
            <a:ext cx="6954012" cy="14356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9656" y="3665932"/>
            <a:ext cx="5338445" cy="2419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4100" spc="-35" dirty="0">
                <a:solidFill>
                  <a:srgbClr val="FFFFFF"/>
                </a:solidFill>
                <a:latin typeface="Calibri"/>
                <a:cs typeface="Calibri"/>
              </a:rPr>
              <a:t>effets 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sz="4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Calibri"/>
                <a:cs typeface="Calibri"/>
              </a:rPr>
              <a:t>prédation</a:t>
            </a:r>
            <a:endParaRPr sz="4100">
              <a:solidFill>
                <a:prstClr val="black"/>
              </a:solidFill>
              <a:latin typeface="Calibri"/>
              <a:cs typeface="Calibri"/>
            </a:endParaRPr>
          </a:p>
          <a:p>
            <a:endParaRPr sz="4100">
              <a:solidFill>
                <a:prstClr val="black"/>
              </a:solidFill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3250">
              <a:solidFill>
                <a:prstClr val="black"/>
              </a:solidFill>
              <a:latin typeface="Calibri"/>
              <a:cs typeface="Calibri"/>
            </a:endParaRPr>
          </a:p>
          <a:p>
            <a:pPr marL="135890"/>
            <a:r>
              <a:rPr sz="41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4100" spc="-20" dirty="0">
                <a:solidFill>
                  <a:srgbClr val="FFFFFF"/>
                </a:solidFill>
                <a:latin typeface="Calibri"/>
                <a:cs typeface="Calibri"/>
              </a:rPr>
              <a:t>rôles </a:t>
            </a:r>
            <a:r>
              <a:rPr sz="4100" spc="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41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4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Calibri"/>
                <a:cs typeface="Calibri"/>
              </a:rPr>
              <a:t>prédation</a:t>
            </a:r>
            <a:endParaRPr sz="4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59508" y="5161788"/>
            <a:ext cx="2286000" cy="13578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441</Words>
  <Application>Microsoft Office PowerPoint</Application>
  <PresentationFormat>Personnalisé</PresentationFormat>
  <Paragraphs>109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Office Theme</vt:lpstr>
      <vt:lpstr>Les différentes  stratégies de prédation</vt:lpstr>
      <vt:lpstr>Chasse passive</vt:lpstr>
      <vt:lpstr>Chasse à l'affût</vt:lpstr>
      <vt:lpstr>Chasse mobile solitaire</vt:lpstr>
      <vt:lpstr>Chasse en groupe</vt:lpstr>
      <vt:lpstr>Diapositive 6</vt:lpstr>
      <vt:lpstr>Les étapes de la prédation</vt:lpstr>
      <vt:lpstr>Diapositive 8</vt:lpstr>
      <vt:lpstr>Les réponses du prédateur</vt:lpstr>
      <vt:lpstr>Réponses d’un prédateur aux variations d’abondance d’une proie</vt:lpstr>
      <vt:lpstr>Réponses d’un prédateur aux variations d’abondance d’une proie</vt:lpstr>
      <vt:lpstr>Réponse fonctionnelle</vt:lpstr>
      <vt:lpstr>Diapositive 13</vt:lpstr>
      <vt:lpstr>Diapositive 14</vt:lpstr>
      <vt:lpstr>Autre type de réaction fonctionnelle</vt:lpstr>
      <vt:lpstr>Autres type de réponse du prédateur à la densité des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différentes  stratégies de prédation</dc:title>
  <dc:creator>Pc</dc:creator>
  <cp:lastModifiedBy>binoxa</cp:lastModifiedBy>
  <cp:revision>5</cp:revision>
  <dcterms:created xsi:type="dcterms:W3CDTF">2021-02-06T10:51:42Z</dcterms:created>
  <dcterms:modified xsi:type="dcterms:W3CDTF">2024-11-09T20:49:50Z</dcterms:modified>
</cp:coreProperties>
</file>