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0" r:id="rId2"/>
    <p:sldId id="291" r:id="rId3"/>
    <p:sldId id="292" r:id="rId4"/>
    <p:sldId id="256" r:id="rId5"/>
    <p:sldId id="257" r:id="rId6"/>
    <p:sldId id="258" r:id="rId7"/>
    <p:sldId id="285" r:id="rId8"/>
    <p:sldId id="286" r:id="rId9"/>
    <p:sldId id="287" r:id="rId10"/>
    <p:sldId id="288" r:id="rId11"/>
    <p:sldId id="289" r:id="rId12"/>
    <p:sldId id="259" r:id="rId13"/>
    <p:sldId id="260" r:id="rId14"/>
    <p:sldId id="261" r:id="rId15"/>
    <p:sldId id="262" r:id="rId16"/>
    <p:sldId id="263"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93" r:id="rId38"/>
    <p:sldId id="294" r:id="rId39"/>
    <p:sldId id="295"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6154" autoAdjust="0"/>
  </p:normalViewPr>
  <p:slideViewPr>
    <p:cSldViewPr>
      <p:cViewPr varScale="1">
        <p:scale>
          <a:sx n="58" d="100"/>
          <a:sy n="58" d="100"/>
        </p:scale>
        <p:origin x="-1496" y="-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1554E7-38F9-4075-9E8B-67B811C04447}" type="datetimeFigureOut">
              <a:rPr lang="fr-FR" smtClean="0"/>
              <a:pPr/>
              <a:t>28/12/2024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AEC286-E673-4662-8255-BB6D369F97C1}"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1AEC286-E673-4662-8255-BB6D369F97C1}"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61AEC286-E673-4662-8255-BB6D369F97C1}"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36837C-0C4E-4E18-802E-E67BF4A8E2A9}" type="datetimeFigureOut">
              <a:rPr lang="fr-FR" smtClean="0"/>
              <a:pPr/>
              <a:t>28/12/2024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54EC923-4980-4156-8E69-CF360413C0C4}"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6837C-0C4E-4E18-802E-E67BF4A8E2A9}" type="datetimeFigureOut">
              <a:rPr lang="fr-FR" smtClean="0"/>
              <a:pPr/>
              <a:t>28/12/2024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EC923-4980-4156-8E69-CF360413C0C4}"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fontScale="90000"/>
          </a:bodyPr>
          <a:lstStyle/>
          <a:p>
            <a:pPr rtl="1"/>
            <a:r>
              <a:rPr lang="fr-FR" sz="3200" b="1" dirty="0" smtClean="0">
                <a:solidFill>
                  <a:srgbClr val="FF0000"/>
                </a:solidFill>
              </a:rPr>
              <a:t> -IV</a:t>
            </a:r>
            <a:r>
              <a:rPr lang="ar-DZ" sz="3600" b="1" dirty="0" smtClean="0">
                <a:solidFill>
                  <a:srgbClr val="FF0000"/>
                </a:solidFill>
              </a:rPr>
              <a:t>استراتيجيات وسياسات التسويق 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أوّلا- التسويق الاستراتيجي الرقمي</a:t>
            </a:r>
            <a:endParaRPr lang="fr-FR" b="1" dirty="0">
              <a:solidFill>
                <a:schemeClr val="tx1"/>
              </a:solidFill>
              <a:cs typeface="+mj-cs"/>
            </a:endParaRPr>
          </a:p>
        </p:txBody>
      </p:sp>
      <p:pic>
        <p:nvPicPr>
          <p:cNvPr id="1026" name="Picture 2"/>
          <p:cNvPicPr>
            <a:picLocks noChangeAspect="1" noChangeArrowheads="1"/>
          </p:cNvPicPr>
          <p:nvPr/>
        </p:nvPicPr>
        <p:blipFill>
          <a:blip r:embed="rId2"/>
          <a:srcRect/>
          <a:stretch>
            <a:fillRect/>
          </a:stretch>
        </p:blipFill>
        <p:spPr bwMode="auto">
          <a:xfrm>
            <a:off x="285720" y="1857365"/>
            <a:ext cx="8572560" cy="44291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normAutofit lnSpcReduction="10000"/>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rPr>
              <a:t>	1- قيمة العميل</a:t>
            </a:r>
          </a:p>
          <a:p>
            <a:pPr algn="r" rtl="1"/>
            <a:r>
              <a:rPr lang="ar-DZ" b="1" dirty="0" smtClean="0">
                <a:solidFill>
                  <a:schemeClr val="tx1"/>
                </a:solidFill>
              </a:rPr>
              <a:t> </a:t>
            </a:r>
            <a:r>
              <a:rPr lang="ar-SA" b="1" u="sng" dirty="0" smtClean="0">
                <a:solidFill>
                  <a:schemeClr val="tx1"/>
                </a:solidFill>
              </a:rPr>
              <a:t>مكونات </a:t>
            </a:r>
            <a:r>
              <a:rPr lang="fr-FR" b="1" u="sng" dirty="0" smtClean="0">
                <a:solidFill>
                  <a:schemeClr val="tx1"/>
                </a:solidFill>
              </a:rPr>
              <a:t>CRM  </a:t>
            </a:r>
            <a:r>
              <a:rPr lang="ar-DZ" b="1" u="sng" dirty="0" smtClean="0">
                <a:solidFill>
                  <a:schemeClr val="tx1"/>
                </a:solidFill>
              </a:rPr>
              <a:t> </a:t>
            </a:r>
            <a:r>
              <a:rPr lang="ar-SA" b="1" u="sng" dirty="0" smtClean="0">
                <a:solidFill>
                  <a:schemeClr val="tx1"/>
                </a:solidFill>
              </a:rPr>
              <a:t>في التسويق الرقمي</a:t>
            </a:r>
            <a:r>
              <a:rPr lang="fr-FR" b="1" dirty="0" smtClean="0">
                <a:solidFill>
                  <a:schemeClr val="tx1"/>
                </a:solidFill>
              </a:rPr>
              <a:t>: </a:t>
            </a:r>
            <a:endParaRPr lang="ar-DZ" b="1" dirty="0" smtClean="0">
              <a:solidFill>
                <a:schemeClr val="tx1"/>
              </a:solidFill>
            </a:endParaRPr>
          </a:p>
          <a:p>
            <a:pPr algn="just" rtl="1"/>
            <a:r>
              <a:rPr lang="ar-DZ" dirty="0" smtClean="0">
                <a:solidFill>
                  <a:schemeClr val="tx1"/>
                </a:solidFill>
              </a:rPr>
              <a:t>	</a:t>
            </a:r>
            <a:r>
              <a:rPr lang="ar-SA" b="1" dirty="0" smtClean="0">
                <a:solidFill>
                  <a:schemeClr val="tx1"/>
                </a:solidFill>
              </a:rPr>
              <a:t> جمع البيانات</a:t>
            </a:r>
            <a:r>
              <a:rPr lang="ar-DZ" b="1" dirty="0" smtClean="0">
                <a:solidFill>
                  <a:schemeClr val="tx1"/>
                </a:solidFill>
              </a:rPr>
              <a:t>:</a:t>
            </a:r>
            <a:r>
              <a:rPr lang="ar-SA" b="1" dirty="0" smtClean="0">
                <a:solidFill>
                  <a:schemeClr val="tx1"/>
                </a:solidFill>
              </a:rPr>
              <a:t> </a:t>
            </a:r>
            <a:r>
              <a:rPr lang="ar-SA" dirty="0" smtClean="0">
                <a:solidFill>
                  <a:schemeClr val="tx1"/>
                </a:solidFill>
              </a:rPr>
              <a:t>استخدام الأدوات الرقمية مثل نماذج التسجيل، تتبع سلوك المستخدم على المواقع</a:t>
            </a:r>
            <a:r>
              <a:rPr lang="fr-FR" dirty="0" smtClean="0">
                <a:solidFill>
                  <a:schemeClr val="tx1"/>
                </a:solidFill>
              </a:rPr>
              <a:t>.</a:t>
            </a:r>
            <a:r>
              <a:rPr lang="ar-DZ" dirty="0" smtClean="0">
                <a:solidFill>
                  <a:schemeClr val="tx1"/>
                </a:solidFill>
              </a:rPr>
              <a:t>....</a:t>
            </a:r>
            <a:endParaRPr lang="fr-FR" dirty="0" smtClean="0">
              <a:solidFill>
                <a:schemeClr val="tx1"/>
              </a:solidFill>
            </a:endParaRPr>
          </a:p>
          <a:p>
            <a:pPr algn="just" rtl="1"/>
            <a:r>
              <a:rPr lang="ar-DZ" dirty="0" smtClean="0">
                <a:solidFill>
                  <a:schemeClr val="tx1"/>
                </a:solidFill>
              </a:rPr>
              <a:t>	</a:t>
            </a:r>
            <a:r>
              <a:rPr lang="ar-SA" b="1" dirty="0" smtClean="0">
                <a:solidFill>
                  <a:schemeClr val="tx1"/>
                </a:solidFill>
              </a:rPr>
              <a:t> تحليل البيانات</a:t>
            </a:r>
            <a:r>
              <a:rPr lang="ar-DZ" b="1" dirty="0" smtClean="0">
                <a:solidFill>
                  <a:schemeClr val="tx1"/>
                </a:solidFill>
              </a:rPr>
              <a:t>:</a:t>
            </a:r>
            <a:r>
              <a:rPr lang="fr-FR" dirty="0" smtClean="0">
                <a:solidFill>
                  <a:schemeClr val="tx1"/>
                </a:solidFill>
              </a:rPr>
              <a:t> </a:t>
            </a:r>
            <a:r>
              <a:rPr lang="ar-SA" dirty="0" smtClean="0">
                <a:solidFill>
                  <a:schemeClr val="tx1"/>
                </a:solidFill>
              </a:rPr>
              <a:t>تحليل البيانات التي تم جمعها لفهم سلوك العملاء، التنبؤ بالاحتياجات المستقبلية، وتصميم استراتيجيات مخصصة</a:t>
            </a:r>
            <a:r>
              <a:rPr lang="fr-FR" dirty="0" smtClean="0">
                <a:solidFill>
                  <a:schemeClr val="tx1"/>
                </a:solidFill>
              </a:rPr>
              <a:t>.</a:t>
            </a:r>
          </a:p>
          <a:p>
            <a:pPr algn="just" rtl="1"/>
            <a:r>
              <a:rPr lang="ar-DZ" dirty="0" smtClean="0">
                <a:solidFill>
                  <a:schemeClr val="tx1"/>
                </a:solidFill>
              </a:rPr>
              <a:t>	</a:t>
            </a:r>
            <a:r>
              <a:rPr lang="ar-SA" b="1" dirty="0" smtClean="0">
                <a:solidFill>
                  <a:schemeClr val="tx1"/>
                </a:solidFill>
              </a:rPr>
              <a:t> التفاعل الشخصي</a:t>
            </a:r>
            <a:r>
              <a:rPr lang="fr-FR" dirty="0" smtClean="0">
                <a:solidFill>
                  <a:schemeClr val="tx1"/>
                </a:solidFill>
              </a:rPr>
              <a:t>:</a:t>
            </a:r>
            <a:r>
              <a:rPr lang="ar-DZ" dirty="0" smtClean="0">
                <a:solidFill>
                  <a:schemeClr val="tx1"/>
                </a:solidFill>
              </a:rPr>
              <a:t> </a:t>
            </a:r>
            <a:r>
              <a:rPr lang="ar-SA" dirty="0" smtClean="0">
                <a:solidFill>
                  <a:schemeClr val="tx1"/>
                </a:solidFill>
              </a:rPr>
              <a:t>إرسال رسائل بريد إلكتروني مخصصة بناءً على تفضيلات العملاء</a:t>
            </a:r>
            <a:r>
              <a:rPr lang="ar-DZ" dirty="0" smtClean="0">
                <a:solidFill>
                  <a:schemeClr val="tx1"/>
                </a:solidFill>
              </a:rPr>
              <a:t>، </a:t>
            </a:r>
            <a:r>
              <a:rPr lang="ar-SA" dirty="0" smtClean="0">
                <a:solidFill>
                  <a:schemeClr val="tx1"/>
                </a:solidFill>
              </a:rPr>
              <a:t>استخدام الإعلانات الموجهة عبر وسائل التواصل الاجتماعي بناءً على اهتمامات وسلوكيات العملاء</a:t>
            </a:r>
            <a:r>
              <a:rPr lang="ar-DZ" dirty="0" smtClean="0">
                <a:solidFill>
                  <a:schemeClr val="tx1"/>
                </a:solidFill>
              </a:rPr>
              <a:t>...</a:t>
            </a:r>
            <a:endParaRPr lang="fr-FR" dirty="0" smtClean="0">
              <a:solidFill>
                <a:schemeClr val="tx1"/>
              </a:solidFill>
            </a:endParaRPr>
          </a:p>
          <a:p>
            <a:pPr lvl="0" algn="just" rtl="1"/>
            <a:endParaRPr lang="fr-FR" dirty="0" smtClean="0">
              <a:solidFill>
                <a:schemeClr val="tx1"/>
              </a:solidFill>
            </a:endParaRPr>
          </a:p>
          <a:p>
            <a:pPr algn="just" rtl="1"/>
            <a:endParaRPr lang="fr-FR" dirty="0" smtClean="0"/>
          </a:p>
          <a:p>
            <a:pPr lvl="0" algn="just" rtl="1"/>
            <a:endParaRPr lang="fr-FR" dirty="0" smtClean="0">
              <a:solidFill>
                <a:schemeClr val="tx1"/>
              </a:solidFill>
            </a:endParaRPr>
          </a:p>
          <a:p>
            <a:pPr algn="r" rtl="1"/>
            <a:endParaRPr lang="ar-DZ" b="1" dirty="0" smtClean="0">
              <a:solidFill>
                <a:schemeClr val="tx1"/>
              </a:solidFill>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normAutofit/>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rPr>
              <a:t>	1- قيمة العميل</a:t>
            </a:r>
          </a:p>
          <a:p>
            <a:pPr algn="r" rtl="1"/>
            <a:r>
              <a:rPr lang="ar-DZ" b="1" dirty="0" smtClean="0">
                <a:solidFill>
                  <a:schemeClr val="tx1"/>
                </a:solidFill>
              </a:rPr>
              <a:t> </a:t>
            </a:r>
            <a:r>
              <a:rPr lang="ar-SA" b="1" u="sng" dirty="0" smtClean="0">
                <a:solidFill>
                  <a:schemeClr val="tx1"/>
                </a:solidFill>
              </a:rPr>
              <a:t>مكونات </a:t>
            </a:r>
            <a:r>
              <a:rPr lang="fr-FR" b="1" u="sng" dirty="0" smtClean="0">
                <a:solidFill>
                  <a:schemeClr val="tx1"/>
                </a:solidFill>
              </a:rPr>
              <a:t>CRM  </a:t>
            </a:r>
            <a:r>
              <a:rPr lang="ar-DZ" b="1" u="sng" dirty="0" smtClean="0">
                <a:solidFill>
                  <a:schemeClr val="tx1"/>
                </a:solidFill>
              </a:rPr>
              <a:t> </a:t>
            </a:r>
            <a:r>
              <a:rPr lang="ar-SA" b="1" u="sng" dirty="0" smtClean="0">
                <a:solidFill>
                  <a:schemeClr val="tx1"/>
                </a:solidFill>
              </a:rPr>
              <a:t>في التسويق الرقمي</a:t>
            </a:r>
            <a:r>
              <a:rPr lang="fr-FR" b="1" dirty="0" smtClean="0">
                <a:solidFill>
                  <a:schemeClr val="tx1"/>
                </a:solidFill>
              </a:rPr>
              <a:t>: </a:t>
            </a:r>
            <a:endParaRPr lang="ar-DZ" b="1" dirty="0" smtClean="0">
              <a:solidFill>
                <a:schemeClr val="tx1"/>
              </a:solidFill>
            </a:endParaRPr>
          </a:p>
          <a:p>
            <a:pPr algn="just" rtl="1"/>
            <a:r>
              <a:rPr lang="ar-DZ" dirty="0" smtClean="0">
                <a:solidFill>
                  <a:schemeClr val="tx1"/>
                </a:solidFill>
              </a:rPr>
              <a:t>	</a:t>
            </a:r>
            <a:r>
              <a:rPr lang="ar-SA" b="1" dirty="0" smtClean="0">
                <a:solidFill>
                  <a:schemeClr val="tx1"/>
                </a:solidFill>
              </a:rPr>
              <a:t> التواصل عبر قنوات متعددة </a:t>
            </a:r>
            <a:r>
              <a:rPr lang="ar-DZ" b="1" dirty="0" smtClean="0">
                <a:solidFill>
                  <a:schemeClr val="tx1"/>
                </a:solidFill>
              </a:rPr>
              <a:t>:</a:t>
            </a:r>
            <a:r>
              <a:rPr lang="ar-SA" b="1" dirty="0" smtClean="0">
                <a:solidFill>
                  <a:schemeClr val="tx1"/>
                </a:solidFill>
              </a:rPr>
              <a:t> </a:t>
            </a:r>
            <a:r>
              <a:rPr lang="ar-SA" dirty="0" smtClean="0">
                <a:solidFill>
                  <a:schemeClr val="tx1"/>
                </a:solidFill>
              </a:rPr>
              <a:t>استخدام مجموعة متنوعة من القنوات الرقمية للتفاعل مع العملاء، مثل البريد الإلكتروني، الرسائل النصية، وسائل التواصل الاجتماعي، وتطبيقات الهواتف </a:t>
            </a:r>
            <a:endParaRPr lang="ar-DZ" dirty="0" smtClean="0">
              <a:solidFill>
                <a:schemeClr val="tx1"/>
              </a:solidFill>
            </a:endParaRPr>
          </a:p>
          <a:p>
            <a:pPr algn="just" rtl="1"/>
            <a:r>
              <a:rPr lang="ar-DZ" dirty="0" smtClean="0">
                <a:solidFill>
                  <a:schemeClr val="tx1"/>
                </a:solidFill>
              </a:rPr>
              <a:t>	</a:t>
            </a:r>
            <a:r>
              <a:rPr lang="ar-SA" b="1" dirty="0" smtClean="0">
                <a:solidFill>
                  <a:schemeClr val="tx1"/>
                </a:solidFill>
              </a:rPr>
              <a:t> </a:t>
            </a:r>
            <a:r>
              <a:rPr lang="ar-DZ" b="1" dirty="0" smtClean="0">
                <a:solidFill>
                  <a:schemeClr val="tx1"/>
                </a:solidFill>
              </a:rPr>
              <a:t>الاستعانة بالادوات الرقمية</a:t>
            </a:r>
            <a:r>
              <a:rPr lang="fr-FR" dirty="0" smtClean="0">
                <a:solidFill>
                  <a:schemeClr val="tx1"/>
                </a:solidFill>
              </a:rPr>
              <a:t>:</a:t>
            </a:r>
            <a:r>
              <a:rPr lang="ar-DZ" dirty="0" smtClean="0">
                <a:solidFill>
                  <a:schemeClr val="tx1"/>
                </a:solidFill>
              </a:rPr>
              <a:t> </a:t>
            </a:r>
            <a:r>
              <a:rPr lang="ar-SA" dirty="0" smtClean="0">
                <a:solidFill>
                  <a:schemeClr val="tx1"/>
                </a:solidFill>
              </a:rPr>
              <a:t>هناك العديد من الأدوات والمنصات الرقمية التي تدعم إدارة علاقات الزبائن، مثل</a:t>
            </a:r>
            <a:r>
              <a:rPr lang="fr-FR" dirty="0" smtClean="0">
                <a:solidFill>
                  <a:schemeClr val="tx1"/>
                </a:solidFill>
              </a:rPr>
              <a:t> </a:t>
            </a:r>
            <a:r>
              <a:rPr lang="fr-FR" dirty="0" err="1" smtClean="0">
                <a:solidFill>
                  <a:schemeClr val="tx1"/>
                </a:solidFill>
              </a:rPr>
              <a:t>Salesforce</a:t>
            </a:r>
            <a:r>
              <a:rPr lang="ar-SA" dirty="0" smtClean="0">
                <a:solidFill>
                  <a:schemeClr val="tx1"/>
                </a:solidFill>
              </a:rPr>
              <a:t>، </a:t>
            </a:r>
            <a:r>
              <a:rPr lang="fr-FR" dirty="0" err="1" smtClean="0">
                <a:solidFill>
                  <a:schemeClr val="tx1"/>
                </a:solidFill>
              </a:rPr>
              <a:t>HubSpot</a:t>
            </a:r>
            <a:r>
              <a:rPr lang="ar-SA" dirty="0" smtClean="0">
                <a:solidFill>
                  <a:schemeClr val="tx1"/>
                </a:solidFill>
              </a:rPr>
              <a:t>، </a:t>
            </a:r>
            <a:r>
              <a:rPr lang="fr-FR" dirty="0" err="1" smtClean="0">
                <a:solidFill>
                  <a:schemeClr val="tx1"/>
                </a:solidFill>
              </a:rPr>
              <a:t>Zoho</a:t>
            </a:r>
            <a:r>
              <a:rPr lang="ar-SA" dirty="0" smtClean="0">
                <a:solidFill>
                  <a:schemeClr val="tx1"/>
                </a:solidFill>
              </a:rPr>
              <a:t>، وغيرها، والتي تساعد في جمع البيانات وتحليلها وإدارة التفاعلات مع العملاء</a:t>
            </a:r>
            <a:r>
              <a:rPr lang="fr-FR" dirty="0" smtClean="0">
                <a:solidFill>
                  <a:schemeClr val="tx1"/>
                </a:solidFill>
              </a:rPr>
              <a:t>.</a:t>
            </a:r>
          </a:p>
          <a:p>
            <a:pPr algn="just" rtl="1"/>
            <a:endParaRPr lang="fr-FR" dirty="0" smtClean="0">
              <a:solidFill>
                <a:schemeClr val="tx1"/>
              </a:solidFill>
            </a:endParaRPr>
          </a:p>
          <a:p>
            <a:pPr lvl="0" algn="just" rtl="1"/>
            <a:endParaRPr lang="fr-FR" dirty="0" smtClean="0">
              <a:solidFill>
                <a:schemeClr val="tx1"/>
              </a:solidFill>
            </a:endParaRPr>
          </a:p>
          <a:p>
            <a:pPr algn="just" rtl="1"/>
            <a:endParaRPr lang="fr-FR" dirty="0" smtClean="0"/>
          </a:p>
          <a:p>
            <a:pPr lvl="0" algn="just" rtl="1"/>
            <a:endParaRPr lang="fr-FR" dirty="0" smtClean="0">
              <a:solidFill>
                <a:schemeClr val="tx1"/>
              </a:solidFill>
            </a:endParaRPr>
          </a:p>
          <a:p>
            <a:pPr algn="r" rtl="1"/>
            <a:endParaRPr lang="ar-DZ" b="1" dirty="0" smtClean="0">
              <a:solidFill>
                <a:schemeClr val="tx1"/>
              </a:solidFill>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1- قيمة العميل</a:t>
            </a:r>
            <a:endParaRPr lang="ar-DZ" b="1" dirty="0" smtClean="0">
              <a:solidFill>
                <a:schemeClr val="tx1"/>
              </a:solidFill>
              <a:cs typeface="+mj-cs"/>
            </a:endParaRPr>
          </a:p>
        </p:txBody>
      </p:sp>
      <p:pic>
        <p:nvPicPr>
          <p:cNvPr id="3074" name="Picture 2"/>
          <p:cNvPicPr>
            <a:picLocks noChangeAspect="1" noChangeArrowheads="1"/>
          </p:cNvPicPr>
          <p:nvPr/>
        </p:nvPicPr>
        <p:blipFill>
          <a:blip r:embed="rId2"/>
          <a:srcRect/>
          <a:stretch>
            <a:fillRect/>
          </a:stretch>
        </p:blipFill>
        <p:spPr bwMode="auto">
          <a:xfrm>
            <a:off x="357158" y="2285992"/>
            <a:ext cx="8215370"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1- قيمة العميل</a:t>
            </a:r>
            <a:endParaRPr lang="ar-DZ" b="1" dirty="0" smtClean="0">
              <a:solidFill>
                <a:schemeClr val="tx1"/>
              </a:solidFill>
              <a:cs typeface="+mj-cs"/>
            </a:endParaRPr>
          </a:p>
        </p:txBody>
      </p:sp>
      <p:pic>
        <p:nvPicPr>
          <p:cNvPr id="4098" name="Picture 2"/>
          <p:cNvPicPr>
            <a:picLocks noChangeAspect="1" noChangeArrowheads="1"/>
          </p:cNvPicPr>
          <p:nvPr/>
        </p:nvPicPr>
        <p:blipFill>
          <a:blip r:embed="rId2"/>
          <a:srcRect/>
          <a:stretch>
            <a:fillRect/>
          </a:stretch>
        </p:blipFill>
        <p:spPr bwMode="auto">
          <a:xfrm>
            <a:off x="0" y="2005013"/>
            <a:ext cx="9143999" cy="4852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1- قيمة العميل</a:t>
            </a:r>
            <a:endParaRPr lang="ar-DZ" b="1" dirty="0" smtClean="0">
              <a:solidFill>
                <a:schemeClr val="tx1"/>
              </a:solidFill>
              <a:cs typeface="+mj-cs"/>
            </a:endParaRPr>
          </a:p>
        </p:txBody>
      </p:sp>
      <p:pic>
        <p:nvPicPr>
          <p:cNvPr id="5122" name="Picture 2"/>
          <p:cNvPicPr>
            <a:picLocks noChangeAspect="1" noChangeArrowheads="1"/>
          </p:cNvPicPr>
          <p:nvPr/>
        </p:nvPicPr>
        <p:blipFill>
          <a:blip r:embed="rId2"/>
          <a:srcRect/>
          <a:stretch>
            <a:fillRect/>
          </a:stretch>
        </p:blipFill>
        <p:spPr bwMode="auto">
          <a:xfrm>
            <a:off x="0" y="2214554"/>
            <a:ext cx="8643965" cy="42481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2- تمييز المنتج</a:t>
            </a:r>
          </a:p>
          <a:p>
            <a:pPr algn="r" rtl="1"/>
            <a:endParaRPr lang="ar-DZ" b="1" dirty="0" smtClean="0">
              <a:solidFill>
                <a:schemeClr val="tx1"/>
              </a:solidFill>
              <a:cs typeface="+mj-cs"/>
            </a:endParaRPr>
          </a:p>
        </p:txBody>
      </p:sp>
      <p:pic>
        <p:nvPicPr>
          <p:cNvPr id="6146" name="Picture 2"/>
          <p:cNvPicPr>
            <a:picLocks noChangeAspect="1" noChangeArrowheads="1"/>
          </p:cNvPicPr>
          <p:nvPr/>
        </p:nvPicPr>
        <p:blipFill>
          <a:blip r:embed="rId2"/>
          <a:srcRect/>
          <a:stretch>
            <a:fillRect/>
          </a:stretch>
        </p:blipFill>
        <p:spPr bwMode="auto">
          <a:xfrm>
            <a:off x="285720" y="2000240"/>
            <a:ext cx="8572559" cy="4572032"/>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357158" y="3571876"/>
            <a:ext cx="4071966" cy="857256"/>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4338668" y="4214818"/>
            <a:ext cx="4591050"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fontScale="90000"/>
          </a:bodyPr>
          <a:lstStyle/>
          <a:p>
            <a:pPr rtl="1"/>
            <a:r>
              <a:rPr lang="fr-FR" sz="3200" b="1" dirty="0" smtClean="0">
                <a:solidFill>
                  <a:srgbClr val="FF0000"/>
                </a:solidFill>
              </a:rPr>
              <a:t> -IV</a:t>
            </a:r>
            <a:r>
              <a:rPr lang="ar-DZ" sz="3600" b="1" dirty="0" smtClean="0">
                <a:solidFill>
                  <a:srgbClr val="FF0000"/>
                </a:solidFill>
              </a:rPr>
              <a:t>استراتيجيات وسياسات التسويق الالكتروني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الالكتروني</a:t>
            </a:r>
          </a:p>
          <a:p>
            <a:pPr algn="r" rtl="1"/>
            <a:r>
              <a:rPr lang="ar-DZ" b="1" dirty="0" smtClean="0">
                <a:solidFill>
                  <a:schemeClr val="tx1"/>
                </a:solidFill>
                <a:cs typeface="+mj-cs"/>
              </a:rPr>
              <a:t>	</a:t>
            </a:r>
            <a:r>
              <a:rPr lang="ar-DZ" b="1" dirty="0" smtClean="0">
                <a:solidFill>
                  <a:schemeClr val="tx1"/>
                </a:solidFill>
              </a:rPr>
              <a:t> 2- تمييز المنتج</a:t>
            </a:r>
            <a:endParaRPr lang="ar-DZ" b="1" dirty="0" smtClean="0">
              <a:solidFill>
                <a:schemeClr val="tx1"/>
              </a:solidFill>
              <a:cs typeface="+mj-cs"/>
            </a:endParaRPr>
          </a:p>
        </p:txBody>
      </p:sp>
      <p:pic>
        <p:nvPicPr>
          <p:cNvPr id="7170" name="Picture 2"/>
          <p:cNvPicPr>
            <a:picLocks noChangeAspect="1" noChangeArrowheads="1"/>
          </p:cNvPicPr>
          <p:nvPr/>
        </p:nvPicPr>
        <p:blipFill>
          <a:blip r:embed="rId2"/>
          <a:srcRect/>
          <a:stretch>
            <a:fillRect/>
          </a:stretch>
        </p:blipFill>
        <p:spPr bwMode="auto">
          <a:xfrm>
            <a:off x="571473" y="2214554"/>
            <a:ext cx="7715304" cy="3714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2- تمييز المنتج</a:t>
            </a:r>
            <a:endParaRPr lang="ar-DZ" b="1" dirty="0" smtClean="0">
              <a:solidFill>
                <a:schemeClr val="tx1"/>
              </a:solidFill>
              <a:cs typeface="+mj-cs"/>
            </a:endParaRPr>
          </a:p>
        </p:txBody>
      </p:sp>
      <p:pic>
        <p:nvPicPr>
          <p:cNvPr id="9218" name="Picture 2"/>
          <p:cNvPicPr>
            <a:picLocks noChangeAspect="1" noChangeArrowheads="1"/>
          </p:cNvPicPr>
          <p:nvPr/>
        </p:nvPicPr>
        <p:blipFill>
          <a:blip r:embed="rId2"/>
          <a:srcRect/>
          <a:stretch>
            <a:fillRect/>
          </a:stretch>
        </p:blipFill>
        <p:spPr bwMode="auto">
          <a:xfrm>
            <a:off x="357158" y="2214554"/>
            <a:ext cx="8358246"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2- تمييز المنتج</a:t>
            </a:r>
            <a:endParaRPr lang="ar-DZ" b="1" dirty="0" smtClean="0">
              <a:solidFill>
                <a:schemeClr val="tx1"/>
              </a:solidFill>
              <a:cs typeface="+mj-cs"/>
            </a:endParaRPr>
          </a:p>
        </p:txBody>
      </p:sp>
      <p:pic>
        <p:nvPicPr>
          <p:cNvPr id="10242" name="Picture 2"/>
          <p:cNvPicPr>
            <a:picLocks noChangeAspect="1" noChangeArrowheads="1"/>
          </p:cNvPicPr>
          <p:nvPr/>
        </p:nvPicPr>
        <p:blipFill>
          <a:blip r:embed="rId2"/>
          <a:srcRect/>
          <a:stretch>
            <a:fillRect/>
          </a:stretch>
        </p:blipFill>
        <p:spPr bwMode="auto">
          <a:xfrm>
            <a:off x="285720" y="2052638"/>
            <a:ext cx="8572560" cy="4805362"/>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7286644" y="2071678"/>
            <a:ext cx="1500198" cy="571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a:t>
            </a:r>
            <a:r>
              <a:rPr lang="ar-DZ" b="1" dirty="0" err="1" smtClean="0">
                <a:solidFill>
                  <a:schemeClr val="tx1"/>
                </a:solidFill>
              </a:rPr>
              <a:t>تطويرالمنتج</a:t>
            </a:r>
            <a:endParaRPr lang="ar-DZ" b="1" dirty="0" smtClean="0">
              <a:solidFill>
                <a:schemeClr val="tx1"/>
              </a:solidFill>
              <a:cs typeface="+mj-cs"/>
            </a:endParaRPr>
          </a:p>
        </p:txBody>
      </p:sp>
      <p:pic>
        <p:nvPicPr>
          <p:cNvPr id="10243" name="Picture 3"/>
          <p:cNvPicPr>
            <a:picLocks noChangeAspect="1" noChangeArrowheads="1"/>
          </p:cNvPicPr>
          <p:nvPr/>
        </p:nvPicPr>
        <p:blipFill>
          <a:blip r:embed="rId2"/>
          <a:srcRect/>
          <a:stretch>
            <a:fillRect/>
          </a:stretch>
        </p:blipFill>
        <p:spPr bwMode="auto">
          <a:xfrm>
            <a:off x="7286644" y="2071678"/>
            <a:ext cx="1500198" cy="571504"/>
          </a:xfrm>
          <a:prstGeom prst="rect">
            <a:avLst/>
          </a:prstGeom>
          <a:noFill/>
          <a:ln w="9525">
            <a:noFill/>
            <a:miter lim="800000"/>
            <a:headEnd/>
            <a:tailEnd/>
          </a:ln>
          <a:effectLst/>
        </p:spPr>
      </p:pic>
      <p:pic>
        <p:nvPicPr>
          <p:cNvPr id="11266" name="Picture 2"/>
          <p:cNvPicPr>
            <a:picLocks noChangeAspect="1" noChangeArrowheads="1"/>
          </p:cNvPicPr>
          <p:nvPr/>
        </p:nvPicPr>
        <p:blipFill>
          <a:blip r:embed="rId3"/>
          <a:srcRect/>
          <a:stretch>
            <a:fillRect/>
          </a:stretch>
        </p:blipFill>
        <p:spPr bwMode="auto">
          <a:xfrm>
            <a:off x="285720" y="2214555"/>
            <a:ext cx="8358246"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fontScale="90000"/>
          </a:bodyPr>
          <a:lstStyle/>
          <a:p>
            <a:pPr rtl="1"/>
            <a:r>
              <a:rPr lang="fr-FR" sz="3200" b="1" dirty="0" smtClean="0">
                <a:solidFill>
                  <a:srgbClr val="FF0000"/>
                </a:solidFill>
              </a:rPr>
              <a:t> -IV</a:t>
            </a:r>
            <a:r>
              <a:rPr lang="ar-DZ" sz="3600" b="1" dirty="0" smtClean="0">
                <a:solidFill>
                  <a:srgbClr val="FF0000"/>
                </a:solidFill>
              </a:rPr>
              <a:t>استراتيجيات وسياسات التسويق 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أوّلا- التسويق الاستراتيجي الرقمي</a:t>
            </a:r>
            <a:endParaRPr lang="fr-FR" b="1" dirty="0">
              <a:solidFill>
                <a:schemeClr val="tx1"/>
              </a:solidFill>
              <a:cs typeface="+mj-cs"/>
            </a:endParaRPr>
          </a:p>
        </p:txBody>
      </p:sp>
      <p:pic>
        <p:nvPicPr>
          <p:cNvPr id="2050" name="Picture 2"/>
          <p:cNvPicPr>
            <a:picLocks noChangeAspect="1" noChangeArrowheads="1"/>
          </p:cNvPicPr>
          <p:nvPr/>
        </p:nvPicPr>
        <p:blipFill>
          <a:blip r:embed="rId2"/>
          <a:srcRect/>
          <a:stretch>
            <a:fillRect/>
          </a:stretch>
        </p:blipFill>
        <p:spPr bwMode="auto">
          <a:xfrm>
            <a:off x="285720" y="1785926"/>
            <a:ext cx="8143932"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a:t>
            </a:r>
            <a:r>
              <a:rPr lang="ar-DZ" b="1" dirty="0" err="1" smtClean="0">
                <a:solidFill>
                  <a:schemeClr val="tx1"/>
                </a:solidFill>
              </a:rPr>
              <a:t>تطويرالمنتج</a:t>
            </a:r>
            <a:endParaRPr lang="ar-DZ" b="1" dirty="0" smtClean="0">
              <a:solidFill>
                <a:schemeClr val="tx1"/>
              </a:solidFill>
              <a:cs typeface="+mj-cs"/>
            </a:endParaRPr>
          </a:p>
        </p:txBody>
      </p:sp>
      <p:pic>
        <p:nvPicPr>
          <p:cNvPr id="10243" name="Picture 3"/>
          <p:cNvPicPr>
            <a:picLocks noChangeAspect="1" noChangeArrowheads="1"/>
          </p:cNvPicPr>
          <p:nvPr/>
        </p:nvPicPr>
        <p:blipFill>
          <a:blip r:embed="rId2"/>
          <a:srcRect/>
          <a:stretch>
            <a:fillRect/>
          </a:stretch>
        </p:blipFill>
        <p:spPr bwMode="auto">
          <a:xfrm>
            <a:off x="7286644" y="2071678"/>
            <a:ext cx="1500198" cy="571504"/>
          </a:xfrm>
          <a:prstGeom prst="rect">
            <a:avLst/>
          </a:prstGeom>
          <a:noFill/>
          <a:ln w="9525">
            <a:noFill/>
            <a:miter lim="800000"/>
            <a:headEnd/>
            <a:tailEnd/>
          </a:ln>
          <a:effectLst/>
        </p:spPr>
      </p:pic>
      <p:pic>
        <p:nvPicPr>
          <p:cNvPr id="12290" name="Picture 2"/>
          <p:cNvPicPr>
            <a:picLocks noChangeAspect="1" noChangeArrowheads="1"/>
          </p:cNvPicPr>
          <p:nvPr/>
        </p:nvPicPr>
        <p:blipFill>
          <a:blip r:embed="rId3"/>
          <a:srcRect/>
          <a:stretch>
            <a:fillRect/>
          </a:stretch>
        </p:blipFill>
        <p:spPr bwMode="auto">
          <a:xfrm>
            <a:off x="428596" y="1928802"/>
            <a:ext cx="8072493" cy="3071834"/>
          </a:xfrm>
          <a:prstGeom prst="rect">
            <a:avLst/>
          </a:prstGeom>
          <a:noFill/>
          <a:ln w="9525">
            <a:noFill/>
            <a:miter lim="800000"/>
            <a:headEnd/>
            <a:tailEnd/>
          </a:ln>
          <a:effectLst/>
        </p:spPr>
      </p:pic>
      <p:pic>
        <p:nvPicPr>
          <p:cNvPr id="12291" name="Picture 3"/>
          <p:cNvPicPr>
            <a:picLocks noChangeAspect="1" noChangeArrowheads="1"/>
          </p:cNvPicPr>
          <p:nvPr/>
        </p:nvPicPr>
        <p:blipFill>
          <a:blip r:embed="rId4"/>
          <a:srcRect/>
          <a:stretch>
            <a:fillRect/>
          </a:stretch>
        </p:blipFill>
        <p:spPr bwMode="auto">
          <a:xfrm>
            <a:off x="357158" y="4714884"/>
            <a:ext cx="8001056" cy="18573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تطوير المنتج</a:t>
            </a:r>
            <a:endParaRPr lang="ar-DZ" b="1" dirty="0" smtClean="0">
              <a:solidFill>
                <a:schemeClr val="tx1"/>
              </a:solidFill>
              <a:cs typeface="+mj-cs"/>
            </a:endParaRPr>
          </a:p>
        </p:txBody>
      </p:sp>
      <p:pic>
        <p:nvPicPr>
          <p:cNvPr id="10243" name="Picture 3"/>
          <p:cNvPicPr>
            <a:picLocks noChangeAspect="1" noChangeArrowheads="1"/>
          </p:cNvPicPr>
          <p:nvPr/>
        </p:nvPicPr>
        <p:blipFill>
          <a:blip r:embed="rId2"/>
          <a:srcRect/>
          <a:stretch>
            <a:fillRect/>
          </a:stretch>
        </p:blipFill>
        <p:spPr bwMode="auto">
          <a:xfrm>
            <a:off x="7286644" y="2071678"/>
            <a:ext cx="1500198" cy="571504"/>
          </a:xfrm>
          <a:prstGeom prst="rect">
            <a:avLst/>
          </a:prstGeom>
          <a:noFill/>
          <a:ln w="9525">
            <a:noFill/>
            <a:miter lim="800000"/>
            <a:headEnd/>
            <a:tailEnd/>
          </a:ln>
          <a:effectLst/>
        </p:spPr>
      </p:pic>
      <p:pic>
        <p:nvPicPr>
          <p:cNvPr id="13314" name="Picture 2"/>
          <p:cNvPicPr>
            <a:picLocks noChangeAspect="1" noChangeArrowheads="1"/>
          </p:cNvPicPr>
          <p:nvPr/>
        </p:nvPicPr>
        <p:blipFill>
          <a:blip r:embed="rId3"/>
          <a:srcRect/>
          <a:stretch>
            <a:fillRect/>
          </a:stretch>
        </p:blipFill>
        <p:spPr bwMode="auto">
          <a:xfrm>
            <a:off x="357158" y="2285992"/>
            <a:ext cx="8072494"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تطوير المنتج</a:t>
            </a:r>
            <a:endParaRPr lang="ar-DZ" b="1" dirty="0" smtClean="0">
              <a:solidFill>
                <a:schemeClr val="tx1"/>
              </a:solidFill>
              <a:cs typeface="+mj-cs"/>
            </a:endParaRPr>
          </a:p>
        </p:txBody>
      </p:sp>
      <p:pic>
        <p:nvPicPr>
          <p:cNvPr id="10243" name="Picture 3"/>
          <p:cNvPicPr>
            <a:picLocks noChangeAspect="1" noChangeArrowheads="1"/>
          </p:cNvPicPr>
          <p:nvPr/>
        </p:nvPicPr>
        <p:blipFill>
          <a:blip r:embed="rId2"/>
          <a:srcRect/>
          <a:stretch>
            <a:fillRect/>
          </a:stretch>
        </p:blipFill>
        <p:spPr bwMode="auto">
          <a:xfrm>
            <a:off x="7286644" y="2071678"/>
            <a:ext cx="1500198" cy="571504"/>
          </a:xfrm>
          <a:prstGeom prst="rect">
            <a:avLst/>
          </a:prstGeom>
          <a:noFill/>
          <a:ln w="9525">
            <a:noFill/>
            <a:miter lim="800000"/>
            <a:headEnd/>
            <a:tailEnd/>
          </a:ln>
          <a:effectLst/>
        </p:spPr>
      </p:pic>
      <p:pic>
        <p:nvPicPr>
          <p:cNvPr id="14338" name="Picture 2"/>
          <p:cNvPicPr>
            <a:picLocks noChangeAspect="1" noChangeArrowheads="1"/>
          </p:cNvPicPr>
          <p:nvPr/>
        </p:nvPicPr>
        <p:blipFill>
          <a:blip r:embed="rId3"/>
          <a:srcRect/>
          <a:stretch>
            <a:fillRect/>
          </a:stretch>
        </p:blipFill>
        <p:spPr bwMode="auto">
          <a:xfrm>
            <a:off x="428596" y="2428868"/>
            <a:ext cx="8143931"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تطوير المنتج</a:t>
            </a:r>
            <a:endParaRPr lang="ar-DZ" b="1" dirty="0" smtClean="0">
              <a:solidFill>
                <a:schemeClr val="tx1"/>
              </a:solidFill>
              <a:cs typeface="+mj-cs"/>
            </a:endParaRPr>
          </a:p>
        </p:txBody>
      </p:sp>
      <p:pic>
        <p:nvPicPr>
          <p:cNvPr id="10243" name="Picture 3"/>
          <p:cNvPicPr>
            <a:picLocks noChangeAspect="1" noChangeArrowheads="1"/>
          </p:cNvPicPr>
          <p:nvPr/>
        </p:nvPicPr>
        <p:blipFill>
          <a:blip r:embed="rId2"/>
          <a:srcRect/>
          <a:stretch>
            <a:fillRect/>
          </a:stretch>
        </p:blipFill>
        <p:spPr bwMode="auto">
          <a:xfrm>
            <a:off x="7286644" y="2071678"/>
            <a:ext cx="1500198" cy="571504"/>
          </a:xfrm>
          <a:prstGeom prst="rect">
            <a:avLst/>
          </a:prstGeom>
          <a:noFill/>
          <a:ln w="9525">
            <a:noFill/>
            <a:miter lim="800000"/>
            <a:headEnd/>
            <a:tailEnd/>
          </a:ln>
          <a:effectLst/>
        </p:spPr>
      </p:pic>
      <p:pic>
        <p:nvPicPr>
          <p:cNvPr id="15362" name="Picture 2"/>
          <p:cNvPicPr>
            <a:picLocks noChangeAspect="1" noChangeArrowheads="1"/>
          </p:cNvPicPr>
          <p:nvPr/>
        </p:nvPicPr>
        <p:blipFill>
          <a:blip r:embed="rId3"/>
          <a:srcRect/>
          <a:stretch>
            <a:fillRect/>
          </a:stretch>
        </p:blipFill>
        <p:spPr bwMode="auto">
          <a:xfrm>
            <a:off x="428596" y="2285992"/>
            <a:ext cx="8286808" cy="3786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تطوير المنتج</a:t>
            </a:r>
            <a:endParaRPr lang="ar-DZ" b="1" dirty="0" smtClean="0">
              <a:solidFill>
                <a:schemeClr val="tx1"/>
              </a:solidFill>
              <a:cs typeface="+mj-cs"/>
            </a:endParaRPr>
          </a:p>
        </p:txBody>
      </p:sp>
      <p:pic>
        <p:nvPicPr>
          <p:cNvPr id="10243" name="Picture 3"/>
          <p:cNvPicPr>
            <a:picLocks noChangeAspect="1" noChangeArrowheads="1"/>
          </p:cNvPicPr>
          <p:nvPr/>
        </p:nvPicPr>
        <p:blipFill>
          <a:blip r:embed="rId2"/>
          <a:srcRect/>
          <a:stretch>
            <a:fillRect/>
          </a:stretch>
        </p:blipFill>
        <p:spPr bwMode="auto">
          <a:xfrm>
            <a:off x="7286644" y="2071678"/>
            <a:ext cx="1500198" cy="571504"/>
          </a:xfrm>
          <a:prstGeom prst="rect">
            <a:avLst/>
          </a:prstGeom>
          <a:noFill/>
          <a:ln w="9525">
            <a:noFill/>
            <a:miter lim="800000"/>
            <a:headEnd/>
            <a:tailEnd/>
          </a:ln>
          <a:effectLst/>
        </p:spPr>
      </p:pic>
      <p:pic>
        <p:nvPicPr>
          <p:cNvPr id="16386" name="Picture 2"/>
          <p:cNvPicPr>
            <a:picLocks noChangeAspect="1" noChangeArrowheads="1"/>
          </p:cNvPicPr>
          <p:nvPr/>
        </p:nvPicPr>
        <p:blipFill>
          <a:blip r:embed="rId3"/>
          <a:srcRect/>
          <a:stretch>
            <a:fillRect/>
          </a:stretch>
        </p:blipFill>
        <p:spPr bwMode="auto">
          <a:xfrm>
            <a:off x="428596" y="2285992"/>
            <a:ext cx="8001055"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تطوير المنتج</a:t>
            </a:r>
          </a:p>
          <a:p>
            <a:pPr algn="r" rtl="1"/>
            <a:r>
              <a:rPr lang="ar-DZ" dirty="0" smtClean="0">
                <a:solidFill>
                  <a:schemeClr val="tx1"/>
                </a:solidFill>
                <a:cs typeface="+mj-cs"/>
              </a:rPr>
              <a:t>لقد أثر الانترنت على عملية تطوير المنتج في ثلاثة مجالات أساسية:</a:t>
            </a:r>
          </a:p>
        </p:txBody>
      </p:sp>
      <p:pic>
        <p:nvPicPr>
          <p:cNvPr id="17410" name="Picture 2"/>
          <p:cNvPicPr>
            <a:picLocks noChangeAspect="1" noChangeArrowheads="1"/>
          </p:cNvPicPr>
          <p:nvPr/>
        </p:nvPicPr>
        <p:blipFill>
          <a:blip r:embed="rId2"/>
          <a:srcRect/>
          <a:stretch>
            <a:fillRect/>
          </a:stretch>
        </p:blipFill>
        <p:spPr bwMode="auto">
          <a:xfrm>
            <a:off x="285720" y="2714620"/>
            <a:ext cx="8572560" cy="41433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تطوير المنتج</a:t>
            </a:r>
          </a:p>
        </p:txBody>
      </p:sp>
      <p:pic>
        <p:nvPicPr>
          <p:cNvPr id="18434" name="Picture 2"/>
          <p:cNvPicPr>
            <a:picLocks noChangeAspect="1" noChangeArrowheads="1"/>
          </p:cNvPicPr>
          <p:nvPr/>
        </p:nvPicPr>
        <p:blipFill>
          <a:blip r:embed="rId2"/>
          <a:srcRect/>
          <a:stretch>
            <a:fillRect/>
          </a:stretch>
        </p:blipFill>
        <p:spPr bwMode="auto">
          <a:xfrm>
            <a:off x="285720" y="2181224"/>
            <a:ext cx="8572560" cy="43910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3- تطوير المنتج</a:t>
            </a:r>
          </a:p>
        </p:txBody>
      </p:sp>
      <p:pic>
        <p:nvPicPr>
          <p:cNvPr id="19458" name="Picture 2"/>
          <p:cNvPicPr>
            <a:picLocks noChangeAspect="1" noChangeArrowheads="1"/>
          </p:cNvPicPr>
          <p:nvPr/>
        </p:nvPicPr>
        <p:blipFill>
          <a:blip r:embed="rId2"/>
          <a:srcRect/>
          <a:stretch>
            <a:fillRect/>
          </a:stretch>
        </p:blipFill>
        <p:spPr bwMode="auto">
          <a:xfrm>
            <a:off x="285720" y="2143116"/>
            <a:ext cx="8286808"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0482" name="Picture 2"/>
          <p:cNvPicPr>
            <a:picLocks noChangeAspect="1" noChangeArrowheads="1"/>
          </p:cNvPicPr>
          <p:nvPr/>
        </p:nvPicPr>
        <p:blipFill>
          <a:blip r:embed="rId2"/>
          <a:srcRect/>
          <a:stretch>
            <a:fillRect/>
          </a:stretch>
        </p:blipFill>
        <p:spPr bwMode="auto">
          <a:xfrm>
            <a:off x="285720" y="2143116"/>
            <a:ext cx="8358246" cy="3786214"/>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a:srcRect/>
          <a:stretch>
            <a:fillRect/>
          </a:stretch>
        </p:blipFill>
        <p:spPr bwMode="auto">
          <a:xfrm>
            <a:off x="3776663" y="5643581"/>
            <a:ext cx="4652989" cy="7858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1506" name="Picture 2"/>
          <p:cNvPicPr>
            <a:picLocks noChangeAspect="1" noChangeArrowheads="1"/>
          </p:cNvPicPr>
          <p:nvPr/>
        </p:nvPicPr>
        <p:blipFill>
          <a:blip r:embed="rId2"/>
          <a:srcRect/>
          <a:stretch>
            <a:fillRect/>
          </a:stretch>
        </p:blipFill>
        <p:spPr bwMode="auto">
          <a:xfrm>
            <a:off x="0" y="2285992"/>
            <a:ext cx="8215338"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fontScale="90000"/>
          </a:bodyPr>
          <a:lstStyle/>
          <a:p>
            <a:pPr rtl="1"/>
            <a:r>
              <a:rPr lang="fr-FR" sz="3200" b="1" dirty="0" smtClean="0">
                <a:solidFill>
                  <a:srgbClr val="FF0000"/>
                </a:solidFill>
              </a:rPr>
              <a:t> -IV</a:t>
            </a:r>
            <a:r>
              <a:rPr lang="ar-DZ" sz="3600" b="1" dirty="0" smtClean="0">
                <a:solidFill>
                  <a:srgbClr val="FF0000"/>
                </a:solidFill>
              </a:rPr>
              <a:t>استراتيجيات وسياسات التسويق 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أوّلا- التسويق الاستراتيجي الرقمي</a:t>
            </a:r>
          </a:p>
          <a:p>
            <a:pPr algn="r" rtl="1"/>
            <a:r>
              <a:rPr lang="ar-DZ" b="1" dirty="0" smtClean="0">
                <a:solidFill>
                  <a:schemeClr val="tx1"/>
                </a:solidFill>
                <a:cs typeface="+mj-cs"/>
              </a:rPr>
              <a:t>    </a:t>
            </a:r>
            <a:r>
              <a:rPr lang="ar-DZ" sz="3000" dirty="0" smtClean="0">
                <a:solidFill>
                  <a:schemeClr val="tx1"/>
                </a:solidFill>
                <a:cs typeface="+mj-cs"/>
              </a:rPr>
              <a:t>يقوم التسويق الاستراتيجي الرقمي على الخطوات التالية: </a:t>
            </a:r>
            <a:endParaRPr lang="fr-FR" b="1" dirty="0">
              <a:solidFill>
                <a:schemeClr val="tx1"/>
              </a:solidFill>
              <a:cs typeface="+mj-cs"/>
            </a:endParaRPr>
          </a:p>
        </p:txBody>
      </p:sp>
      <p:pic>
        <p:nvPicPr>
          <p:cNvPr id="11266" name="Picture 2"/>
          <p:cNvPicPr>
            <a:picLocks noChangeAspect="1" noChangeArrowheads="1"/>
          </p:cNvPicPr>
          <p:nvPr/>
        </p:nvPicPr>
        <p:blipFill>
          <a:blip r:embed="rId2"/>
          <a:srcRect/>
          <a:stretch>
            <a:fillRect/>
          </a:stretch>
        </p:blipFill>
        <p:spPr bwMode="auto">
          <a:xfrm>
            <a:off x="285720" y="2071679"/>
            <a:ext cx="8572560" cy="4500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2530" name="Picture 2"/>
          <p:cNvPicPr>
            <a:picLocks noChangeAspect="1" noChangeArrowheads="1"/>
          </p:cNvPicPr>
          <p:nvPr/>
        </p:nvPicPr>
        <p:blipFill>
          <a:blip r:embed="rId2"/>
          <a:srcRect/>
          <a:stretch>
            <a:fillRect/>
          </a:stretch>
        </p:blipFill>
        <p:spPr bwMode="auto">
          <a:xfrm>
            <a:off x="142844" y="2071678"/>
            <a:ext cx="8143932" cy="44291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3554" name="Picture 2"/>
          <p:cNvPicPr>
            <a:picLocks noChangeAspect="1" noChangeArrowheads="1"/>
          </p:cNvPicPr>
          <p:nvPr/>
        </p:nvPicPr>
        <p:blipFill>
          <a:blip r:embed="rId2"/>
          <a:srcRect/>
          <a:stretch>
            <a:fillRect/>
          </a:stretch>
        </p:blipFill>
        <p:spPr bwMode="auto">
          <a:xfrm>
            <a:off x="357158" y="1928802"/>
            <a:ext cx="7929618"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4578" name="Picture 2"/>
          <p:cNvPicPr>
            <a:picLocks noChangeAspect="1" noChangeArrowheads="1"/>
          </p:cNvPicPr>
          <p:nvPr/>
        </p:nvPicPr>
        <p:blipFill>
          <a:blip r:embed="rId2"/>
          <a:srcRect/>
          <a:stretch>
            <a:fillRect/>
          </a:stretch>
        </p:blipFill>
        <p:spPr bwMode="auto">
          <a:xfrm>
            <a:off x="357158" y="2000240"/>
            <a:ext cx="8001056"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5602" name="Picture 2"/>
          <p:cNvPicPr>
            <a:picLocks noChangeAspect="1" noChangeArrowheads="1"/>
          </p:cNvPicPr>
          <p:nvPr/>
        </p:nvPicPr>
        <p:blipFill>
          <a:blip r:embed="rId2"/>
          <a:srcRect/>
          <a:stretch>
            <a:fillRect/>
          </a:stretch>
        </p:blipFill>
        <p:spPr bwMode="auto">
          <a:xfrm>
            <a:off x="285720" y="2000240"/>
            <a:ext cx="8429683" cy="4857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6626" name="Picture 2"/>
          <p:cNvPicPr>
            <a:picLocks noChangeAspect="1" noChangeArrowheads="1"/>
          </p:cNvPicPr>
          <p:nvPr/>
        </p:nvPicPr>
        <p:blipFill>
          <a:blip r:embed="rId2"/>
          <a:srcRect/>
          <a:stretch>
            <a:fillRect/>
          </a:stretch>
        </p:blipFill>
        <p:spPr bwMode="auto">
          <a:xfrm>
            <a:off x="285720" y="2143116"/>
            <a:ext cx="8429684"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7650" name="Picture 2"/>
          <p:cNvPicPr>
            <a:picLocks noChangeAspect="1" noChangeArrowheads="1"/>
          </p:cNvPicPr>
          <p:nvPr/>
        </p:nvPicPr>
        <p:blipFill>
          <a:blip r:embed="rId2"/>
          <a:srcRect/>
          <a:stretch>
            <a:fillRect/>
          </a:stretch>
        </p:blipFill>
        <p:spPr bwMode="auto">
          <a:xfrm>
            <a:off x="500034" y="2071678"/>
            <a:ext cx="8072494"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 4- التسعير</a:t>
            </a:r>
          </a:p>
        </p:txBody>
      </p:sp>
      <p:pic>
        <p:nvPicPr>
          <p:cNvPr id="28674" name="Picture 2"/>
          <p:cNvPicPr>
            <a:picLocks noChangeAspect="1" noChangeArrowheads="1"/>
          </p:cNvPicPr>
          <p:nvPr/>
        </p:nvPicPr>
        <p:blipFill>
          <a:blip r:embed="rId2"/>
          <a:srcRect/>
          <a:stretch>
            <a:fillRect/>
          </a:stretch>
        </p:blipFill>
        <p:spPr bwMode="auto">
          <a:xfrm>
            <a:off x="428596" y="2000240"/>
            <a:ext cx="8429684"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538" y="0"/>
            <a:ext cx="6786610" cy="857232"/>
          </a:xfrm>
        </p:spPr>
        <p:txBody>
          <a:bodyPr>
            <a:normAutofit/>
          </a:bodyPr>
          <a:lstStyle/>
          <a:p>
            <a:pPr rtl="1"/>
            <a:r>
              <a:rPr lang="fr-FR" sz="3200" b="1" dirty="0" smtClean="0">
                <a:solidFill>
                  <a:srgbClr val="FF0000"/>
                </a:solidFill>
              </a:rPr>
              <a:t> -IV</a:t>
            </a:r>
            <a:r>
              <a:rPr lang="ar-DZ" sz="3200" b="1" dirty="0" smtClean="0">
                <a:solidFill>
                  <a:srgbClr val="FF0000"/>
                </a:solidFill>
              </a:rPr>
              <a:t>استراتيجيات وسياسات التسويق الرقمي</a:t>
            </a:r>
            <a:endParaRPr lang="fr-FR" sz="3200" dirty="0">
              <a:solidFill>
                <a:srgbClr val="FF0000"/>
              </a:solidFill>
            </a:endParaRPr>
          </a:p>
        </p:txBody>
      </p:sp>
      <p:sp>
        <p:nvSpPr>
          <p:cNvPr id="3" name="Sous-titre 2"/>
          <p:cNvSpPr>
            <a:spLocks noGrp="1"/>
          </p:cNvSpPr>
          <p:nvPr>
            <p:ph type="subTitle" idx="1"/>
          </p:nvPr>
        </p:nvSpPr>
        <p:spPr>
          <a:xfrm>
            <a:off x="285720" y="714356"/>
            <a:ext cx="8572560" cy="5857916"/>
          </a:xfrm>
        </p:spPr>
        <p:txBody>
          <a:bodyPr/>
          <a:lstStyle/>
          <a:p>
            <a:pPr algn="r" rtl="1"/>
            <a:r>
              <a:rPr lang="ar-DZ" b="1" dirty="0" smtClean="0">
                <a:solidFill>
                  <a:schemeClr val="tx1"/>
                </a:solidFill>
              </a:rPr>
              <a:t>ثالثا– سياسات التسويق الرقمي</a:t>
            </a:r>
            <a:endParaRPr lang="fr-FR" dirty="0"/>
          </a:p>
        </p:txBody>
      </p:sp>
      <p:pic>
        <p:nvPicPr>
          <p:cNvPr id="1027" name="Picture 3"/>
          <p:cNvPicPr>
            <a:picLocks noChangeAspect="1" noChangeArrowheads="1"/>
          </p:cNvPicPr>
          <p:nvPr/>
        </p:nvPicPr>
        <p:blipFill>
          <a:blip r:embed="rId2"/>
          <a:srcRect/>
          <a:stretch>
            <a:fillRect/>
          </a:stretch>
        </p:blipFill>
        <p:spPr bwMode="auto">
          <a:xfrm>
            <a:off x="285720" y="1357298"/>
            <a:ext cx="8429684" cy="5214973"/>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3252790" y="2643182"/>
            <a:ext cx="2462218"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538" y="0"/>
            <a:ext cx="6786610" cy="857232"/>
          </a:xfrm>
        </p:spPr>
        <p:txBody>
          <a:bodyPr>
            <a:normAutofit/>
          </a:bodyPr>
          <a:lstStyle/>
          <a:p>
            <a:pPr rtl="1"/>
            <a:r>
              <a:rPr lang="fr-FR" sz="3200" b="1" dirty="0" smtClean="0">
                <a:solidFill>
                  <a:srgbClr val="FF0000"/>
                </a:solidFill>
              </a:rPr>
              <a:t> -IV</a:t>
            </a:r>
            <a:r>
              <a:rPr lang="ar-DZ" sz="3200" b="1" dirty="0" smtClean="0">
                <a:solidFill>
                  <a:srgbClr val="FF0000"/>
                </a:solidFill>
              </a:rPr>
              <a:t>استراتيجيات وسياسات التسويق الرقمي</a:t>
            </a:r>
            <a:endParaRPr lang="fr-FR" sz="3200" dirty="0">
              <a:solidFill>
                <a:srgbClr val="FF0000"/>
              </a:solidFill>
            </a:endParaRPr>
          </a:p>
        </p:txBody>
      </p:sp>
      <p:sp>
        <p:nvSpPr>
          <p:cNvPr id="3" name="Sous-titre 2"/>
          <p:cNvSpPr>
            <a:spLocks noGrp="1"/>
          </p:cNvSpPr>
          <p:nvPr>
            <p:ph type="subTitle" idx="1"/>
          </p:nvPr>
        </p:nvSpPr>
        <p:spPr>
          <a:xfrm>
            <a:off x="285720" y="714356"/>
            <a:ext cx="8572560" cy="5857916"/>
          </a:xfrm>
        </p:spPr>
        <p:txBody>
          <a:bodyPr/>
          <a:lstStyle/>
          <a:p>
            <a:pPr algn="r" rtl="1"/>
            <a:r>
              <a:rPr lang="ar-DZ" b="1" dirty="0" smtClean="0">
                <a:solidFill>
                  <a:schemeClr val="tx1"/>
                </a:solidFill>
              </a:rPr>
              <a:t>ثالثا– سياسات التسويق الرقمي</a:t>
            </a:r>
            <a:endParaRPr lang="fr-FR" dirty="0"/>
          </a:p>
        </p:txBody>
      </p:sp>
      <p:pic>
        <p:nvPicPr>
          <p:cNvPr id="2050" name="Picture 2"/>
          <p:cNvPicPr>
            <a:picLocks noChangeAspect="1" noChangeArrowheads="1"/>
          </p:cNvPicPr>
          <p:nvPr/>
        </p:nvPicPr>
        <p:blipFill>
          <a:blip r:embed="rId2"/>
          <a:srcRect/>
          <a:stretch>
            <a:fillRect/>
          </a:stretch>
        </p:blipFill>
        <p:spPr bwMode="auto">
          <a:xfrm>
            <a:off x="500035" y="1571612"/>
            <a:ext cx="7786742"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538" y="0"/>
            <a:ext cx="6786610" cy="857232"/>
          </a:xfrm>
        </p:spPr>
        <p:txBody>
          <a:bodyPr>
            <a:normAutofit/>
          </a:bodyPr>
          <a:lstStyle/>
          <a:p>
            <a:pPr rtl="1"/>
            <a:r>
              <a:rPr lang="fr-FR" sz="3200" b="1" dirty="0" smtClean="0">
                <a:solidFill>
                  <a:srgbClr val="FF0000"/>
                </a:solidFill>
              </a:rPr>
              <a:t> -IV</a:t>
            </a:r>
            <a:r>
              <a:rPr lang="ar-DZ" sz="3200" b="1" dirty="0" smtClean="0">
                <a:solidFill>
                  <a:srgbClr val="FF0000"/>
                </a:solidFill>
              </a:rPr>
              <a:t>استراتيجيات وسياسات التسويق الرقمي</a:t>
            </a:r>
            <a:endParaRPr lang="fr-FR" sz="3200" dirty="0">
              <a:solidFill>
                <a:srgbClr val="FF0000"/>
              </a:solidFill>
            </a:endParaRPr>
          </a:p>
        </p:txBody>
      </p:sp>
      <p:sp>
        <p:nvSpPr>
          <p:cNvPr id="3" name="Sous-titre 2"/>
          <p:cNvSpPr>
            <a:spLocks noGrp="1"/>
          </p:cNvSpPr>
          <p:nvPr>
            <p:ph type="subTitle" idx="1"/>
          </p:nvPr>
        </p:nvSpPr>
        <p:spPr>
          <a:xfrm>
            <a:off x="285720" y="714356"/>
            <a:ext cx="8572560" cy="5857916"/>
          </a:xfrm>
        </p:spPr>
        <p:txBody>
          <a:bodyPr/>
          <a:lstStyle/>
          <a:p>
            <a:pPr algn="r" rtl="1"/>
            <a:r>
              <a:rPr lang="ar-DZ" b="1" dirty="0" smtClean="0">
                <a:solidFill>
                  <a:schemeClr val="tx1"/>
                </a:solidFill>
              </a:rPr>
              <a:t>ثالثا– سياسات التسويق الرقمي</a:t>
            </a:r>
            <a:endParaRPr lang="fr-FR" dirty="0"/>
          </a:p>
        </p:txBody>
      </p:sp>
      <p:pic>
        <p:nvPicPr>
          <p:cNvPr id="3074" name="Picture 2"/>
          <p:cNvPicPr>
            <a:picLocks noChangeAspect="1" noChangeArrowheads="1"/>
          </p:cNvPicPr>
          <p:nvPr/>
        </p:nvPicPr>
        <p:blipFill>
          <a:blip r:embed="rId2"/>
          <a:srcRect/>
          <a:stretch>
            <a:fillRect/>
          </a:stretch>
        </p:blipFill>
        <p:spPr bwMode="auto">
          <a:xfrm>
            <a:off x="285720" y="1743074"/>
            <a:ext cx="8143932" cy="475776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286380" y="1785926"/>
            <a:ext cx="571502" cy="2286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fontScale="90000"/>
          </a:bodyPr>
          <a:lstStyle/>
          <a:p>
            <a:pPr rtl="1"/>
            <a:r>
              <a:rPr lang="fr-FR" sz="3200" b="1" dirty="0" smtClean="0">
                <a:solidFill>
                  <a:srgbClr val="FF0000"/>
                </a:solidFill>
              </a:rPr>
              <a:t> -IV</a:t>
            </a:r>
            <a:r>
              <a:rPr lang="ar-DZ" sz="3600" b="1" dirty="0" smtClean="0">
                <a:solidFill>
                  <a:srgbClr val="FF0000"/>
                </a:solidFill>
              </a:rPr>
              <a:t>استراتيجيات وسياسات التسويق 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cs typeface="+mj-cs"/>
              </a:rPr>
              <a:t>	</a:t>
            </a:r>
            <a:r>
              <a:rPr lang="ar-DZ" b="1" dirty="0" smtClean="0">
                <a:solidFill>
                  <a:schemeClr val="tx1"/>
                </a:solidFill>
              </a:rPr>
              <a:t>1- قيمة العميل</a:t>
            </a:r>
            <a:endParaRPr lang="ar-DZ" b="1" dirty="0" smtClean="0">
              <a:solidFill>
                <a:schemeClr val="tx1"/>
              </a:solidFill>
              <a:cs typeface="+mj-cs"/>
            </a:endParaRPr>
          </a:p>
          <a:p>
            <a:pPr algn="just" rtl="1"/>
            <a:endParaRPr lang="ar-DZ" dirty="0" smtClean="0">
              <a:solidFill>
                <a:schemeClr val="tx1"/>
              </a:solidFill>
              <a:cs typeface="+mj-cs"/>
            </a:endParaRPr>
          </a:p>
          <a:p>
            <a:pPr algn="just" rtl="1"/>
            <a:r>
              <a:rPr lang="ar-DZ" dirty="0" smtClean="0">
                <a:solidFill>
                  <a:schemeClr val="tx1"/>
                </a:solidFill>
                <a:cs typeface="+mj-cs"/>
              </a:rPr>
              <a:t>قبل التطرق إلى استراتيجيات التسويق </a:t>
            </a:r>
            <a:r>
              <a:rPr lang="ar-DZ" dirty="0" smtClean="0">
                <a:solidFill>
                  <a:schemeClr val="tx1"/>
                </a:solidFill>
              </a:rPr>
              <a:t>الرقمي</a:t>
            </a:r>
            <a:r>
              <a:rPr lang="ar-DZ" dirty="0" smtClean="0">
                <a:solidFill>
                  <a:schemeClr val="tx1"/>
                </a:solidFill>
                <a:cs typeface="+mj-cs"/>
              </a:rPr>
              <a:t>، خاصة استراتيجيات التمييز والتطوير والتسعير، يجب التأكيد على أهمية المستهلك الالكتروني من حيث خلق القيمة له. فإذا كان العميل يمثل قيمة بالغة للمؤسسة، فهو مصدر إيراداتها وأرباحها، فيجب خلق القيمة والمنفعة له  من خلال جودة وجاذبية المعروض لضمان بقائه وفيا لفترة أطول. لقد ساعد التسويق الرقمي على توفير هذه القيمة من خلال:-</a:t>
            </a:r>
            <a:endParaRPr lang="fr-FR" dirty="0">
              <a:solidFill>
                <a:schemeClr val="tx1"/>
              </a:solidFill>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الرقمي</a:t>
            </a:r>
          </a:p>
          <a:p>
            <a:pPr algn="r" rtl="1"/>
            <a:r>
              <a:rPr lang="ar-DZ" b="1" dirty="0" smtClean="0">
                <a:solidFill>
                  <a:schemeClr val="tx1"/>
                </a:solidFill>
                <a:cs typeface="+mj-cs"/>
              </a:rPr>
              <a:t>	</a:t>
            </a:r>
            <a:r>
              <a:rPr lang="ar-DZ" b="1" dirty="0" smtClean="0">
                <a:solidFill>
                  <a:schemeClr val="tx1"/>
                </a:solidFill>
              </a:rPr>
              <a:t>1- قيمة العميل</a:t>
            </a:r>
            <a:endParaRPr lang="ar-DZ" b="1" dirty="0" smtClean="0">
              <a:solidFill>
                <a:schemeClr val="tx1"/>
              </a:solidFill>
              <a:cs typeface="+mj-cs"/>
            </a:endParaRPr>
          </a:p>
        </p:txBody>
      </p:sp>
      <p:pic>
        <p:nvPicPr>
          <p:cNvPr id="1026" name="Picture 2"/>
          <p:cNvPicPr>
            <a:picLocks noChangeAspect="1" noChangeArrowheads="1"/>
          </p:cNvPicPr>
          <p:nvPr/>
        </p:nvPicPr>
        <p:blipFill>
          <a:blip r:embed="rId2"/>
          <a:srcRect/>
          <a:stretch>
            <a:fillRect/>
          </a:stretch>
        </p:blipFill>
        <p:spPr bwMode="auto">
          <a:xfrm>
            <a:off x="0" y="2214554"/>
            <a:ext cx="8715403" cy="43577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rPr>
              <a:t>	1- قيمة العميل</a:t>
            </a:r>
            <a:endParaRPr lang="ar-DZ" b="1" dirty="0" smtClean="0">
              <a:solidFill>
                <a:schemeClr val="tx1"/>
              </a:solidFill>
              <a:cs typeface="+mj-cs"/>
            </a:endParaRPr>
          </a:p>
        </p:txBody>
      </p:sp>
      <p:pic>
        <p:nvPicPr>
          <p:cNvPr id="2050" name="Picture 2"/>
          <p:cNvPicPr>
            <a:picLocks noChangeAspect="1" noChangeArrowheads="1"/>
          </p:cNvPicPr>
          <p:nvPr/>
        </p:nvPicPr>
        <p:blipFill>
          <a:blip r:embed="rId2"/>
          <a:srcRect/>
          <a:stretch>
            <a:fillRect/>
          </a:stretch>
        </p:blipFill>
        <p:spPr bwMode="auto">
          <a:xfrm>
            <a:off x="285720" y="2285992"/>
            <a:ext cx="8143932"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rPr>
              <a:t>	1- قيمة العميل</a:t>
            </a:r>
          </a:p>
          <a:p>
            <a:pPr algn="r" rtl="1"/>
            <a:r>
              <a:rPr lang="ar-DZ" b="1" dirty="0" smtClean="0">
                <a:solidFill>
                  <a:schemeClr val="tx1"/>
                </a:solidFill>
              </a:rPr>
              <a:t> </a:t>
            </a:r>
            <a:r>
              <a:rPr lang="fr-FR" b="1" u="sng" dirty="0" smtClean="0">
                <a:solidFill>
                  <a:schemeClr val="tx1"/>
                </a:solidFill>
              </a:rPr>
              <a:t>CRM</a:t>
            </a:r>
            <a:r>
              <a:rPr lang="ar-DZ" b="1" dirty="0" smtClean="0">
                <a:solidFill>
                  <a:schemeClr val="tx1"/>
                </a:solidFill>
              </a:rPr>
              <a:t> :ــ</a:t>
            </a:r>
          </a:p>
          <a:p>
            <a:pPr algn="just" rtl="1"/>
            <a:r>
              <a:rPr lang="ar-DZ" dirty="0" smtClean="0">
                <a:solidFill>
                  <a:schemeClr val="tx1"/>
                </a:solidFill>
              </a:rPr>
              <a:t>تعبّر</a:t>
            </a:r>
            <a:r>
              <a:rPr lang="ar-SA" dirty="0" smtClean="0">
                <a:solidFill>
                  <a:schemeClr val="tx1"/>
                </a:solidFill>
              </a:rPr>
              <a:t>إدارة علاقات الزبائن</a:t>
            </a:r>
            <a:r>
              <a:rPr lang="fr-FR" dirty="0" smtClean="0">
                <a:solidFill>
                  <a:schemeClr val="tx1"/>
                </a:solidFill>
              </a:rPr>
              <a:t> (CRM) </a:t>
            </a:r>
            <a:r>
              <a:rPr lang="ar-SA" dirty="0" smtClean="0">
                <a:solidFill>
                  <a:schemeClr val="tx1"/>
                </a:solidFill>
              </a:rPr>
              <a:t>في التسويق الرقمي </a:t>
            </a:r>
            <a:r>
              <a:rPr lang="ar-DZ" dirty="0" smtClean="0">
                <a:solidFill>
                  <a:schemeClr val="tx1"/>
                </a:solidFill>
              </a:rPr>
              <a:t>عن تلك </a:t>
            </a:r>
            <a:r>
              <a:rPr lang="ar-SA" dirty="0" smtClean="0">
                <a:solidFill>
                  <a:schemeClr val="tx1"/>
                </a:solidFill>
              </a:rPr>
              <a:t>الاستراتيجيات والتقنيات التي تهدف إلى تحسين العلاقة مع الزبائن الحاليين وجذب الزبائن الجدد من خلال استخدام التكنولوجيا الرقمية. تتضمن هذه الاستراتيجية جمع البيانات عن العملاء، وتحليل سلوكهم، والتفاعل معهم بشكل شخصي وفعال عبر القنوات الرقمية المختلفة مثل البريد الإلكتروني، وسائل التواصل الاجتماعي، مواقع الويب، والتطبيقات</a:t>
            </a:r>
            <a:r>
              <a:rPr lang="fr-FR" dirty="0" smtClean="0">
                <a:solidFill>
                  <a:schemeClr val="tx1"/>
                </a:solidFill>
              </a:rPr>
              <a:t>.</a:t>
            </a:r>
          </a:p>
          <a:p>
            <a:pPr algn="r" rtl="1"/>
            <a:endParaRPr lang="ar-DZ" b="1" dirty="0" smtClean="0">
              <a:solidFill>
                <a:schemeClr val="tx1"/>
              </a:solidFill>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rPr>
              <a:t>	1- قيمة العميل</a:t>
            </a:r>
          </a:p>
          <a:p>
            <a:pPr algn="r" rtl="1"/>
            <a:r>
              <a:rPr lang="ar-DZ" b="1" dirty="0" smtClean="0">
                <a:solidFill>
                  <a:schemeClr val="tx1"/>
                </a:solidFill>
              </a:rPr>
              <a:t> </a:t>
            </a:r>
            <a:r>
              <a:rPr lang="ar-SA" b="1" u="sng" dirty="0" smtClean="0">
                <a:solidFill>
                  <a:schemeClr val="tx1"/>
                </a:solidFill>
              </a:rPr>
              <a:t>أهداف </a:t>
            </a:r>
            <a:r>
              <a:rPr lang="fr-FR" b="1" u="sng" dirty="0" smtClean="0">
                <a:solidFill>
                  <a:schemeClr val="tx1"/>
                </a:solidFill>
              </a:rPr>
              <a:t>CRM</a:t>
            </a:r>
            <a:r>
              <a:rPr lang="ar-DZ" b="1" u="sng" dirty="0" smtClean="0">
                <a:solidFill>
                  <a:schemeClr val="tx1"/>
                </a:solidFill>
              </a:rPr>
              <a:t> </a:t>
            </a:r>
            <a:r>
              <a:rPr lang="ar-SA" b="1" u="sng" dirty="0" smtClean="0">
                <a:solidFill>
                  <a:schemeClr val="tx1"/>
                </a:solidFill>
              </a:rPr>
              <a:t>في التسويق الرقمي</a:t>
            </a:r>
            <a:r>
              <a:rPr lang="fr-FR" b="1" dirty="0" smtClean="0">
                <a:solidFill>
                  <a:schemeClr val="tx1"/>
                </a:solidFill>
              </a:rPr>
              <a:t>:</a:t>
            </a:r>
            <a:endParaRPr lang="ar-DZ" b="1" dirty="0" smtClean="0">
              <a:solidFill>
                <a:schemeClr val="tx1"/>
              </a:solidFill>
            </a:endParaRPr>
          </a:p>
          <a:p>
            <a:pPr lvl="0" algn="just" rtl="1"/>
            <a:r>
              <a:rPr lang="ar-DZ" dirty="0" smtClean="0">
                <a:solidFill>
                  <a:schemeClr val="tx1"/>
                </a:solidFill>
              </a:rPr>
              <a:t>	</a:t>
            </a:r>
            <a:r>
              <a:rPr lang="ar-SA" b="1" dirty="0" smtClean="0">
                <a:solidFill>
                  <a:schemeClr val="tx1"/>
                </a:solidFill>
              </a:rPr>
              <a:t>الاستهداف الدقيق</a:t>
            </a:r>
            <a:r>
              <a:rPr lang="fr-FR" dirty="0" smtClean="0">
                <a:solidFill>
                  <a:schemeClr val="tx1"/>
                </a:solidFill>
              </a:rPr>
              <a:t>: </a:t>
            </a:r>
            <a:r>
              <a:rPr lang="ar-SA" dirty="0" smtClean="0">
                <a:solidFill>
                  <a:schemeClr val="tx1"/>
                </a:solidFill>
              </a:rPr>
              <a:t>من خلال تتبع سلوك العملاء عبر منصات متعددة (مثل البريد الإلكتروني، وسائل التواصل الاجتماعي، المواقع الإلكترونية)، يمكن تخصيص الحملات التسويقية بشكل أفضل لتلبية احتياجات كل عميل</a:t>
            </a:r>
            <a:r>
              <a:rPr lang="fr-FR" dirty="0" smtClean="0">
                <a:solidFill>
                  <a:schemeClr val="tx1"/>
                </a:solidFill>
              </a:rPr>
              <a:t>.</a:t>
            </a:r>
            <a:endParaRPr lang="ar-DZ" dirty="0" smtClean="0">
              <a:solidFill>
                <a:schemeClr val="tx1"/>
              </a:solidFill>
            </a:endParaRPr>
          </a:p>
          <a:p>
            <a:pPr algn="just" rtl="1"/>
            <a:r>
              <a:rPr lang="ar-DZ" dirty="0" smtClean="0">
                <a:solidFill>
                  <a:schemeClr val="tx1"/>
                </a:solidFill>
              </a:rPr>
              <a:t>	</a:t>
            </a:r>
            <a:r>
              <a:rPr lang="ar-SA" b="1" dirty="0" smtClean="0"/>
              <a:t> </a:t>
            </a:r>
            <a:r>
              <a:rPr lang="ar-SA" b="1" dirty="0" smtClean="0">
                <a:solidFill>
                  <a:schemeClr val="tx1"/>
                </a:solidFill>
              </a:rPr>
              <a:t>تحسين تجربة العميل</a:t>
            </a:r>
            <a:r>
              <a:rPr lang="fr-FR" dirty="0" smtClean="0">
                <a:solidFill>
                  <a:schemeClr val="tx1"/>
                </a:solidFill>
              </a:rPr>
              <a:t>: </a:t>
            </a:r>
            <a:r>
              <a:rPr lang="ar-SA" dirty="0" smtClean="0">
                <a:solidFill>
                  <a:schemeClr val="tx1"/>
                </a:solidFill>
              </a:rPr>
              <a:t>من خلال تخصيص المحتوى والتفاعلات مع كل عميل بناءً على تفضيلاته وسلوكه، مما يعزز الولاء ويزيد من احتمالية تكرار التعاملات</a:t>
            </a:r>
            <a:r>
              <a:rPr lang="fr-FR" dirty="0" smtClean="0"/>
              <a:t>.</a:t>
            </a:r>
          </a:p>
          <a:p>
            <a:pPr lvl="0" algn="just" rtl="1"/>
            <a:endParaRPr lang="fr-FR" dirty="0" smtClean="0">
              <a:solidFill>
                <a:schemeClr val="tx1"/>
              </a:solidFill>
            </a:endParaRPr>
          </a:p>
          <a:p>
            <a:pPr algn="r" rtl="1"/>
            <a:endParaRPr lang="ar-DZ" b="1" dirty="0" smtClean="0">
              <a:solidFill>
                <a:schemeClr val="tx1"/>
              </a:solidFill>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71604" y="71415"/>
            <a:ext cx="6500858" cy="857256"/>
          </a:xfrm>
        </p:spPr>
        <p:txBody>
          <a:bodyPr>
            <a:normAutofit/>
          </a:bodyPr>
          <a:lstStyle/>
          <a:p>
            <a:pPr rtl="1"/>
            <a:r>
              <a:rPr lang="fr-FR" sz="3200" b="1" dirty="0" smtClean="0">
                <a:solidFill>
                  <a:srgbClr val="FF0000"/>
                </a:solidFill>
              </a:rPr>
              <a:t> -IV</a:t>
            </a:r>
            <a:r>
              <a:rPr lang="ar-DZ" sz="3600" b="1" dirty="0" smtClean="0">
                <a:solidFill>
                  <a:srgbClr val="FF0000"/>
                </a:solidFill>
              </a:rPr>
              <a:t>استراتيجيات وسياسات التسويق </a:t>
            </a:r>
            <a:r>
              <a:rPr lang="ar-DZ" sz="3200" b="1" dirty="0" smtClean="0">
                <a:solidFill>
                  <a:srgbClr val="FF0000"/>
                </a:solidFill>
              </a:rPr>
              <a:t>الرقمي</a:t>
            </a:r>
            <a:endParaRPr lang="fr-FR" sz="3600" b="1" dirty="0">
              <a:solidFill>
                <a:srgbClr val="FF0000"/>
              </a:solidFill>
            </a:endParaRPr>
          </a:p>
        </p:txBody>
      </p:sp>
      <p:sp>
        <p:nvSpPr>
          <p:cNvPr id="3" name="Sous-titre 2"/>
          <p:cNvSpPr>
            <a:spLocks noGrp="1"/>
          </p:cNvSpPr>
          <p:nvPr>
            <p:ph type="subTitle" idx="1"/>
          </p:nvPr>
        </p:nvSpPr>
        <p:spPr>
          <a:xfrm>
            <a:off x="142876" y="857232"/>
            <a:ext cx="8858280" cy="5929330"/>
          </a:xfrm>
        </p:spPr>
        <p:txBody>
          <a:bodyPr/>
          <a:lstStyle/>
          <a:p>
            <a:pPr algn="r" rtl="1"/>
            <a:r>
              <a:rPr lang="ar-DZ" b="1" dirty="0" smtClean="0">
                <a:solidFill>
                  <a:schemeClr val="tx1"/>
                </a:solidFill>
                <a:cs typeface="+mj-cs"/>
              </a:rPr>
              <a:t>ثانيا – استراتيجيات التسويق </a:t>
            </a:r>
            <a:r>
              <a:rPr lang="ar-DZ" b="1" dirty="0" smtClean="0">
                <a:solidFill>
                  <a:schemeClr val="tx1"/>
                </a:solidFill>
              </a:rPr>
              <a:t>الرقمي</a:t>
            </a:r>
            <a:endParaRPr lang="ar-DZ" b="1" dirty="0" smtClean="0">
              <a:solidFill>
                <a:schemeClr val="tx1"/>
              </a:solidFill>
              <a:cs typeface="+mj-cs"/>
            </a:endParaRPr>
          </a:p>
          <a:p>
            <a:pPr algn="r" rtl="1"/>
            <a:r>
              <a:rPr lang="ar-DZ" b="1" dirty="0" smtClean="0">
                <a:solidFill>
                  <a:schemeClr val="tx1"/>
                </a:solidFill>
              </a:rPr>
              <a:t>	1- قيمة العميل</a:t>
            </a:r>
          </a:p>
          <a:p>
            <a:pPr algn="r" rtl="1"/>
            <a:r>
              <a:rPr lang="ar-DZ" b="1" dirty="0" smtClean="0">
                <a:solidFill>
                  <a:schemeClr val="tx1"/>
                </a:solidFill>
              </a:rPr>
              <a:t> </a:t>
            </a:r>
            <a:r>
              <a:rPr lang="ar-SA" b="1" u="sng" dirty="0" smtClean="0">
                <a:solidFill>
                  <a:schemeClr val="tx1"/>
                </a:solidFill>
              </a:rPr>
              <a:t>أهداف </a:t>
            </a:r>
            <a:r>
              <a:rPr lang="fr-FR" b="1" u="sng" dirty="0" smtClean="0">
                <a:solidFill>
                  <a:schemeClr val="tx1"/>
                </a:solidFill>
              </a:rPr>
              <a:t>CRM</a:t>
            </a:r>
            <a:r>
              <a:rPr lang="ar-DZ" b="1" u="sng" dirty="0" smtClean="0">
                <a:solidFill>
                  <a:schemeClr val="tx1"/>
                </a:solidFill>
              </a:rPr>
              <a:t> </a:t>
            </a:r>
            <a:r>
              <a:rPr lang="ar-SA" b="1" u="sng" dirty="0" smtClean="0">
                <a:solidFill>
                  <a:schemeClr val="tx1"/>
                </a:solidFill>
              </a:rPr>
              <a:t>في التسويق الرقمي</a:t>
            </a:r>
            <a:r>
              <a:rPr lang="fr-FR" b="1" dirty="0" smtClean="0">
                <a:solidFill>
                  <a:schemeClr val="tx1"/>
                </a:solidFill>
              </a:rPr>
              <a:t>:</a:t>
            </a:r>
            <a:endParaRPr lang="ar-DZ" b="1" dirty="0" smtClean="0">
              <a:solidFill>
                <a:schemeClr val="tx1"/>
              </a:solidFill>
            </a:endParaRPr>
          </a:p>
          <a:p>
            <a:pPr algn="just" rtl="1"/>
            <a:r>
              <a:rPr lang="ar-DZ" dirty="0" smtClean="0">
                <a:solidFill>
                  <a:schemeClr val="tx1"/>
                </a:solidFill>
              </a:rPr>
              <a:t>	</a:t>
            </a:r>
            <a:r>
              <a:rPr lang="ar-SA" b="1" dirty="0" smtClean="0">
                <a:solidFill>
                  <a:schemeClr val="tx1"/>
                </a:solidFill>
              </a:rPr>
              <a:t> تحسين خدمة العملاء</a:t>
            </a:r>
            <a:r>
              <a:rPr lang="fr-FR" dirty="0" smtClean="0">
                <a:solidFill>
                  <a:schemeClr val="tx1"/>
                </a:solidFill>
              </a:rPr>
              <a:t>: </a:t>
            </a:r>
            <a:r>
              <a:rPr lang="ar-SA" dirty="0" smtClean="0">
                <a:solidFill>
                  <a:schemeClr val="tx1"/>
                </a:solidFill>
              </a:rPr>
              <a:t>يمكن من خلال</a:t>
            </a:r>
            <a:r>
              <a:rPr lang="fr-FR" dirty="0" smtClean="0">
                <a:solidFill>
                  <a:schemeClr val="tx1"/>
                </a:solidFill>
              </a:rPr>
              <a:t> CRM </a:t>
            </a:r>
            <a:r>
              <a:rPr lang="ar-SA" dirty="0" smtClean="0">
                <a:solidFill>
                  <a:schemeClr val="tx1"/>
                </a:solidFill>
              </a:rPr>
              <a:t>الرد على استفسارات العملاء بسرعة، حل المشاكل بفعالية، وتحسين تجربة ما بعد البيع</a:t>
            </a:r>
            <a:r>
              <a:rPr lang="fr-FR" dirty="0" smtClean="0">
                <a:solidFill>
                  <a:schemeClr val="tx1"/>
                </a:solidFill>
              </a:rPr>
              <a:t>.</a:t>
            </a:r>
          </a:p>
          <a:p>
            <a:pPr lvl="0" algn="just" rtl="1"/>
            <a:r>
              <a:rPr lang="ar-DZ" dirty="0" smtClean="0">
                <a:solidFill>
                  <a:schemeClr val="tx1"/>
                </a:solidFill>
              </a:rPr>
              <a:t>	</a:t>
            </a:r>
            <a:r>
              <a:rPr lang="ar-SA" b="1" dirty="0" smtClean="0"/>
              <a:t> </a:t>
            </a:r>
            <a:r>
              <a:rPr lang="ar-SA" b="1" dirty="0" smtClean="0">
                <a:solidFill>
                  <a:schemeClr val="tx1"/>
                </a:solidFill>
              </a:rPr>
              <a:t>زيادة الإيرادات</a:t>
            </a:r>
            <a:r>
              <a:rPr lang="fr-FR" dirty="0" smtClean="0">
                <a:solidFill>
                  <a:schemeClr val="tx1"/>
                </a:solidFill>
              </a:rPr>
              <a:t>: </a:t>
            </a:r>
            <a:r>
              <a:rPr lang="ar-SA" dirty="0" smtClean="0">
                <a:solidFill>
                  <a:schemeClr val="tx1"/>
                </a:solidFill>
              </a:rPr>
              <a:t>تساعد إدارة علاقات الزبائن على زيادة فرص البيع من خلال تفاعل مستمر مع العملاء وتحليل بياناتهم لتقديم العروض والمنتجات التي تتناسب مع احتياجاتهم</a:t>
            </a:r>
            <a:r>
              <a:rPr lang="fr-FR" dirty="0" smtClean="0">
                <a:solidFill>
                  <a:schemeClr val="tx1"/>
                </a:solidFill>
              </a:rPr>
              <a:t>.</a:t>
            </a:r>
          </a:p>
          <a:p>
            <a:pPr algn="just" rtl="1"/>
            <a:endParaRPr lang="fr-FR" dirty="0" smtClean="0"/>
          </a:p>
          <a:p>
            <a:pPr lvl="0" algn="just" rtl="1"/>
            <a:endParaRPr lang="fr-FR" dirty="0" smtClean="0">
              <a:solidFill>
                <a:schemeClr val="tx1"/>
              </a:solidFill>
            </a:endParaRPr>
          </a:p>
          <a:p>
            <a:pPr algn="r" rtl="1"/>
            <a:endParaRPr lang="ar-DZ" b="1" dirty="0" smtClean="0">
              <a:solidFill>
                <a:schemeClr val="tx1"/>
              </a:solidFill>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476</Words>
  <Application>Microsoft Office PowerPoint</Application>
  <PresentationFormat>On-screen Show (4:3)</PresentationFormat>
  <Paragraphs>138</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Thème Office</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الالكتروني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lpstr> -IVاستراتيجيات وسياسات التسويق الرقمي</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-IVاستراتيجيات وسياسات التسويق الالكتروني</dc:title>
  <dc:creator>ms</dc:creator>
  <cp:lastModifiedBy>DELL</cp:lastModifiedBy>
  <cp:revision>45</cp:revision>
  <dcterms:created xsi:type="dcterms:W3CDTF">2020-05-12T17:36:56Z</dcterms:created>
  <dcterms:modified xsi:type="dcterms:W3CDTF">2024-12-28T08:47:24Z</dcterms:modified>
</cp:coreProperties>
</file>