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3" r:id="rId4"/>
    <p:sldId id="264" r:id="rId5"/>
    <p:sldId id="266" r:id="rId6"/>
    <p:sldId id="267" r:id="rId7"/>
    <p:sldId id="268" r:id="rId8"/>
    <p:sldId id="269" r:id="rId9"/>
    <p:sldId id="270" r:id="rId10"/>
    <p:sldId id="259" r:id="rId11"/>
    <p:sldId id="260" r:id="rId12"/>
    <p:sldId id="265"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61" r:id="rId27"/>
    <p:sldId id="262"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C6789E1A-B81A-48C0-92A7-219037F1DB94}" type="datetimeFigureOut">
              <a:rPr lang="fr-FR" smtClean="0"/>
              <a:pPr/>
              <a:t>02/12/2024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A6DEA6-45B7-4EA1-B4DA-ACF1C923B367}"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C6789E1A-B81A-48C0-92A7-219037F1DB94}" type="datetimeFigureOut">
              <a:rPr lang="fr-FR" smtClean="0"/>
              <a:pPr/>
              <a:t>02/12/2024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A6DEA6-45B7-4EA1-B4DA-ACF1C923B367}"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C6789E1A-B81A-48C0-92A7-219037F1DB94}" type="datetimeFigureOut">
              <a:rPr lang="fr-FR" smtClean="0"/>
              <a:pPr/>
              <a:t>02/12/2024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A6DEA6-45B7-4EA1-B4DA-ACF1C923B367}"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C6789E1A-B81A-48C0-92A7-219037F1DB94}" type="datetimeFigureOut">
              <a:rPr lang="fr-FR" smtClean="0"/>
              <a:pPr/>
              <a:t>02/12/2024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A6DEA6-45B7-4EA1-B4DA-ACF1C923B367}"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789E1A-B81A-48C0-92A7-219037F1DB94}" type="datetimeFigureOut">
              <a:rPr lang="fr-FR" smtClean="0"/>
              <a:pPr/>
              <a:t>02/12/2024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A6DEA6-45B7-4EA1-B4DA-ACF1C923B367}"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C6789E1A-B81A-48C0-92A7-219037F1DB94}" type="datetimeFigureOut">
              <a:rPr lang="fr-FR" smtClean="0"/>
              <a:pPr/>
              <a:t>02/12/2024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A6DEA6-45B7-4EA1-B4DA-ACF1C923B367}"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C6789E1A-B81A-48C0-92A7-219037F1DB94}" type="datetimeFigureOut">
              <a:rPr lang="fr-FR" smtClean="0"/>
              <a:pPr/>
              <a:t>02/12/2024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A6DEA6-45B7-4EA1-B4DA-ACF1C923B367}"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C6789E1A-B81A-48C0-92A7-219037F1DB94}" type="datetimeFigureOut">
              <a:rPr lang="fr-FR" smtClean="0"/>
              <a:pPr/>
              <a:t>02/12/2024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A6DEA6-45B7-4EA1-B4DA-ACF1C923B367}"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789E1A-B81A-48C0-92A7-219037F1DB94}" type="datetimeFigureOut">
              <a:rPr lang="fr-FR" smtClean="0"/>
              <a:pPr/>
              <a:t>02/12/2024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A6DEA6-45B7-4EA1-B4DA-ACF1C923B367}"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789E1A-B81A-48C0-92A7-219037F1DB94}" type="datetimeFigureOut">
              <a:rPr lang="fr-FR" smtClean="0"/>
              <a:pPr/>
              <a:t>02/12/2024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A6DEA6-45B7-4EA1-B4DA-ACF1C923B367}"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789E1A-B81A-48C0-92A7-219037F1DB94}" type="datetimeFigureOut">
              <a:rPr lang="fr-FR" smtClean="0"/>
              <a:pPr/>
              <a:t>02/12/2024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A6DEA6-45B7-4EA1-B4DA-ACF1C923B367}"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89E1A-B81A-48C0-92A7-219037F1DB94}" type="datetimeFigureOut">
              <a:rPr lang="fr-FR" smtClean="0"/>
              <a:pPr/>
              <a:t>02/12/2024</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A6DEA6-45B7-4EA1-B4DA-ACF1C923B367}"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endParaRPr lang="fr-FR" dirty="0"/>
          </a:p>
        </p:txBody>
      </p:sp>
      <p:pic>
        <p:nvPicPr>
          <p:cNvPr id="4" name="Picture 2"/>
          <p:cNvPicPr>
            <a:picLocks noChangeAspect="1" noChangeArrowheads="1"/>
          </p:cNvPicPr>
          <p:nvPr/>
        </p:nvPicPr>
        <p:blipFill>
          <a:blip r:embed="rId2"/>
          <a:srcRect/>
          <a:stretch>
            <a:fillRect/>
          </a:stretch>
        </p:blipFill>
        <p:spPr bwMode="auto">
          <a:xfrm>
            <a:off x="7429520" y="1214422"/>
            <a:ext cx="1500198" cy="714380"/>
          </a:xfrm>
          <a:prstGeom prst="rect">
            <a:avLst/>
          </a:prstGeom>
          <a:noFill/>
          <a:ln w="9525">
            <a:noFill/>
            <a:miter lim="800000"/>
            <a:headEnd/>
            <a:tailEnd/>
          </a:ln>
          <a:effectLst/>
        </p:spPr>
      </p:pic>
      <p:pic>
        <p:nvPicPr>
          <p:cNvPr id="5" name="Picture 3"/>
          <p:cNvPicPr>
            <a:picLocks noChangeAspect="1" noChangeArrowheads="1"/>
          </p:cNvPicPr>
          <p:nvPr/>
        </p:nvPicPr>
        <p:blipFill>
          <a:blip r:embed="rId3"/>
          <a:srcRect/>
          <a:stretch>
            <a:fillRect/>
          </a:stretch>
        </p:blipFill>
        <p:spPr bwMode="auto">
          <a:xfrm>
            <a:off x="285720" y="2143116"/>
            <a:ext cx="8858280" cy="47148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أولا-                                    </a:t>
            </a:r>
          </a:p>
          <a:p>
            <a:pPr algn="r" rtl="1"/>
            <a:r>
              <a:rPr lang="fr-FR" b="1" dirty="0" smtClean="0">
                <a:solidFill>
                  <a:schemeClr val="tx1"/>
                </a:solidFill>
              </a:rPr>
              <a:t>II</a:t>
            </a:r>
            <a:r>
              <a:rPr lang="ar-DZ" b="1" dirty="0" smtClean="0">
                <a:solidFill>
                  <a:schemeClr val="tx1"/>
                </a:solidFill>
              </a:rPr>
              <a:t>ـــ نظام معلومات التسويق الرقمي:</a:t>
            </a:r>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285860"/>
            <a:ext cx="3786215" cy="785818"/>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285720" y="2643182"/>
            <a:ext cx="8215370" cy="34290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just"/>
            <a:r>
              <a:rPr lang="en-GB" dirty="0">
                <a:solidFill>
                  <a:schemeClr val="tx1"/>
                </a:solidFill>
              </a:rPr>
              <a:t>A </a:t>
            </a:r>
            <a:r>
              <a:rPr lang="en-GB" b="1" dirty="0">
                <a:solidFill>
                  <a:schemeClr val="tx1"/>
                </a:solidFill>
              </a:rPr>
              <a:t>Digital Marketing Information System (DMIS)</a:t>
            </a:r>
            <a:r>
              <a:rPr lang="en-GB" dirty="0">
                <a:solidFill>
                  <a:schemeClr val="tx1"/>
                </a:solidFill>
              </a:rPr>
              <a:t> refers to a system that integrates and manages data, tools, and processes to support digital marketing efforts. It is a comprehensive framework for collecting, analyzing, and </a:t>
            </a:r>
            <a:r>
              <a:rPr lang="en-GB" dirty="0" smtClean="0">
                <a:solidFill>
                  <a:schemeClr val="tx1"/>
                </a:solidFill>
              </a:rPr>
              <a:t>leveraging </a:t>
            </a:r>
            <a:r>
              <a:rPr lang="en-GB" dirty="0">
                <a:solidFill>
                  <a:schemeClr val="tx1"/>
                </a:solidFill>
              </a:rPr>
              <a:t>data related to digital marketing activities, enabling businesses to make data-driven decisions, optimize campaigns, and improve overall marketing effectiveness</a:t>
            </a:r>
            <a:r>
              <a:rPr lang="en-GB" dirty="0"/>
              <a:t>.</a:t>
            </a:r>
            <a:endParaRPr lang="fr-FR" dirty="0"/>
          </a:p>
          <a:p>
            <a:pPr algn="r" rtl="1"/>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28586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r" rtl="1"/>
            <a:r>
              <a:rPr lang="ar-SA" b="1" dirty="0" smtClean="0">
                <a:solidFill>
                  <a:schemeClr val="tx1"/>
                </a:solidFill>
              </a:rPr>
              <a:t>مكونات نظام معلومات التسويق</a:t>
            </a:r>
            <a:r>
              <a:rPr lang="ar-DZ" b="1" dirty="0" smtClean="0">
                <a:solidFill>
                  <a:schemeClr val="tx1"/>
                </a:solidFill>
              </a:rPr>
              <a:t> الرقمي</a:t>
            </a:r>
            <a:r>
              <a:rPr lang="fr-FR" b="1" dirty="0" smtClean="0">
                <a:solidFill>
                  <a:schemeClr val="tx1"/>
                </a:solidFill>
              </a:rPr>
              <a:t> </a:t>
            </a:r>
            <a:r>
              <a:rPr lang="en-GB" b="1" dirty="0" smtClean="0">
                <a:solidFill>
                  <a:schemeClr val="tx1"/>
                </a:solidFill>
              </a:rPr>
              <a:t>(DMIS</a:t>
            </a:r>
            <a:r>
              <a:rPr lang="fr-FR" b="1" dirty="0" smtClean="0">
                <a:solidFill>
                  <a:schemeClr val="tx1"/>
                </a:solidFill>
              </a:rPr>
              <a:t>):</a:t>
            </a:r>
            <a:endParaRPr lang="fr-FR" dirty="0" smtClean="0">
              <a:solidFill>
                <a:schemeClr val="tx1"/>
              </a:solidFill>
            </a:endParaRPr>
          </a:p>
          <a:p>
            <a:pPr algn="just"/>
            <a:r>
              <a:rPr lang="en-GB" dirty="0" smtClean="0">
                <a:solidFill>
                  <a:schemeClr val="tx1"/>
                </a:solidFill>
              </a:rPr>
              <a:t>The </a:t>
            </a:r>
            <a:r>
              <a:rPr lang="en-GB" b="1" dirty="0" smtClean="0">
                <a:solidFill>
                  <a:schemeClr val="tx1"/>
                </a:solidFill>
              </a:rPr>
              <a:t>key components</a:t>
            </a:r>
            <a:r>
              <a:rPr lang="en-GB" dirty="0" smtClean="0">
                <a:solidFill>
                  <a:schemeClr val="tx1"/>
                </a:solidFill>
              </a:rPr>
              <a:t> of a </a:t>
            </a:r>
            <a:r>
              <a:rPr lang="en-GB" b="1" dirty="0" smtClean="0">
                <a:solidFill>
                  <a:schemeClr val="tx1"/>
                </a:solidFill>
              </a:rPr>
              <a:t>Digital Marketing Information System (DMIS)</a:t>
            </a:r>
            <a:r>
              <a:rPr lang="en-GB" dirty="0" smtClean="0">
                <a:solidFill>
                  <a:schemeClr val="tx1"/>
                </a:solidFill>
              </a:rPr>
              <a:t> work together to collect, analyze, and utilize data to support effective digital marketing strategies. These components provide marketers with the tools and insights needed to create, optimize, and manage digital campaigns across multiple channels. Here's a breakdown of the key components of a DMIS:</a:t>
            </a:r>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357298"/>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77500" lnSpcReduction="20000"/>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r" rtl="1"/>
            <a:endParaRPr lang="fr-FR" b="1" dirty="0" smtClean="0">
              <a:solidFill>
                <a:schemeClr val="tx1"/>
              </a:solidFill>
            </a:endParaRPr>
          </a:p>
          <a:p>
            <a:pPr algn="r" rtl="1"/>
            <a:r>
              <a:rPr lang="ar-SA" b="1" dirty="0" smtClean="0">
                <a:solidFill>
                  <a:schemeClr val="tx1"/>
                </a:solidFill>
              </a:rPr>
              <a:t>مكونات نظام معلومات التسويق</a:t>
            </a:r>
            <a:r>
              <a:rPr lang="ar-DZ" b="1" dirty="0" smtClean="0">
                <a:solidFill>
                  <a:schemeClr val="tx1"/>
                </a:solidFill>
              </a:rPr>
              <a:t> الرقمي</a:t>
            </a:r>
            <a:r>
              <a:rPr lang="fr-FR" b="1" dirty="0" smtClean="0">
                <a:solidFill>
                  <a:schemeClr val="tx1"/>
                </a:solidFill>
              </a:rPr>
              <a:t> </a:t>
            </a:r>
            <a:r>
              <a:rPr lang="en-GB" b="1" dirty="0" smtClean="0">
                <a:solidFill>
                  <a:schemeClr val="tx1"/>
                </a:solidFill>
              </a:rPr>
              <a:t>(DMIS</a:t>
            </a:r>
            <a:r>
              <a:rPr lang="fr-FR" b="1" dirty="0" smtClean="0">
                <a:solidFill>
                  <a:schemeClr val="tx1"/>
                </a:solidFill>
              </a:rPr>
              <a:t>):</a:t>
            </a:r>
          </a:p>
          <a:p>
            <a:pPr algn="just"/>
            <a:r>
              <a:rPr lang="fr-FR" sz="3600" b="1" dirty="0" smtClean="0">
                <a:solidFill>
                  <a:schemeClr val="tx1"/>
                </a:solidFill>
              </a:rPr>
              <a:t>1. Data Collection &amp; </a:t>
            </a:r>
            <a:r>
              <a:rPr lang="fr-FR" sz="3600" b="1" dirty="0" err="1" smtClean="0">
                <a:solidFill>
                  <a:schemeClr val="tx1"/>
                </a:solidFill>
              </a:rPr>
              <a:t>Integration</a:t>
            </a:r>
            <a:endParaRPr lang="fr-FR" sz="3600" dirty="0" smtClean="0">
              <a:solidFill>
                <a:schemeClr val="tx1"/>
              </a:solidFill>
            </a:endParaRPr>
          </a:p>
          <a:p>
            <a:pPr lvl="0" algn="just"/>
            <a:r>
              <a:rPr lang="en-GB" b="1" u="sng" dirty="0" smtClean="0">
                <a:solidFill>
                  <a:schemeClr val="tx1"/>
                </a:solidFill>
              </a:rPr>
              <a:t>Data Sources</a:t>
            </a:r>
            <a:r>
              <a:rPr lang="en-GB" b="1" dirty="0" smtClean="0">
                <a:solidFill>
                  <a:schemeClr val="tx1"/>
                </a:solidFill>
              </a:rPr>
              <a:t>:</a:t>
            </a:r>
            <a:r>
              <a:rPr lang="en-GB" dirty="0" smtClean="0">
                <a:solidFill>
                  <a:schemeClr val="tx1"/>
                </a:solidFill>
              </a:rPr>
              <a:t> DMIS aggregates data from a variety of sources, including:</a:t>
            </a:r>
            <a:endParaRPr lang="fr-FR" sz="2800" dirty="0" smtClean="0">
              <a:solidFill>
                <a:schemeClr val="tx1"/>
              </a:solidFill>
            </a:endParaRPr>
          </a:p>
          <a:p>
            <a:pPr lvl="1" algn="just"/>
            <a:r>
              <a:rPr lang="fr-FR" b="1" dirty="0" err="1" smtClean="0">
                <a:solidFill>
                  <a:schemeClr val="tx1"/>
                </a:solidFill>
              </a:rPr>
              <a:t>Website</a:t>
            </a:r>
            <a:r>
              <a:rPr lang="fr-FR" b="1" dirty="0" smtClean="0">
                <a:solidFill>
                  <a:schemeClr val="tx1"/>
                </a:solidFill>
              </a:rPr>
              <a:t> </a:t>
            </a:r>
            <a:r>
              <a:rPr lang="fr-FR" b="1" dirty="0" err="1" smtClean="0">
                <a:solidFill>
                  <a:schemeClr val="tx1"/>
                </a:solidFill>
              </a:rPr>
              <a:t>traffic</a:t>
            </a:r>
            <a:r>
              <a:rPr lang="fr-FR" dirty="0" smtClean="0">
                <a:solidFill>
                  <a:schemeClr val="tx1"/>
                </a:solidFill>
              </a:rPr>
              <a:t> (via Google </a:t>
            </a:r>
            <a:r>
              <a:rPr lang="fr-FR" dirty="0" err="1" smtClean="0">
                <a:solidFill>
                  <a:schemeClr val="tx1"/>
                </a:solidFill>
              </a:rPr>
              <a:t>Analytics</a:t>
            </a:r>
            <a:r>
              <a:rPr lang="fr-FR" dirty="0" smtClean="0">
                <a:solidFill>
                  <a:schemeClr val="tx1"/>
                </a:solidFill>
              </a:rPr>
              <a:t>, etc.)</a:t>
            </a:r>
            <a:endParaRPr lang="fr-FR" sz="2400" dirty="0" smtClean="0">
              <a:solidFill>
                <a:schemeClr val="tx1"/>
              </a:solidFill>
            </a:endParaRPr>
          </a:p>
          <a:p>
            <a:pPr lvl="1" algn="just"/>
            <a:r>
              <a:rPr lang="en-GB" b="1" dirty="0" smtClean="0">
                <a:solidFill>
                  <a:schemeClr val="tx1"/>
                </a:solidFill>
              </a:rPr>
              <a:t>Social media platforms</a:t>
            </a:r>
            <a:r>
              <a:rPr lang="en-GB" dirty="0" smtClean="0">
                <a:solidFill>
                  <a:schemeClr val="tx1"/>
                </a:solidFill>
              </a:rPr>
              <a:t> (e.g., </a:t>
            </a:r>
            <a:r>
              <a:rPr lang="en-GB" dirty="0" err="1" smtClean="0">
                <a:solidFill>
                  <a:schemeClr val="tx1"/>
                </a:solidFill>
              </a:rPr>
              <a:t>Facebook</a:t>
            </a:r>
            <a:r>
              <a:rPr lang="en-GB" dirty="0" smtClean="0">
                <a:solidFill>
                  <a:schemeClr val="tx1"/>
                </a:solidFill>
              </a:rPr>
              <a:t>, Twitter, </a:t>
            </a:r>
            <a:r>
              <a:rPr lang="en-GB" dirty="0" err="1" smtClean="0">
                <a:solidFill>
                  <a:schemeClr val="tx1"/>
                </a:solidFill>
              </a:rPr>
              <a:t>Instagram</a:t>
            </a:r>
            <a:r>
              <a:rPr lang="en-GB" dirty="0" smtClean="0">
                <a:solidFill>
                  <a:schemeClr val="tx1"/>
                </a:solidFill>
              </a:rPr>
              <a:t> insights)</a:t>
            </a:r>
            <a:endParaRPr lang="fr-FR" sz="2400" dirty="0" smtClean="0">
              <a:solidFill>
                <a:schemeClr val="tx1"/>
              </a:solidFill>
            </a:endParaRPr>
          </a:p>
          <a:p>
            <a:pPr lvl="1" algn="just"/>
            <a:r>
              <a:rPr lang="en-GB" b="1" dirty="0" smtClean="0">
                <a:solidFill>
                  <a:schemeClr val="tx1"/>
                </a:solidFill>
              </a:rPr>
              <a:t>Email marketing systems</a:t>
            </a:r>
            <a:r>
              <a:rPr lang="en-GB" dirty="0" smtClean="0">
                <a:solidFill>
                  <a:schemeClr val="tx1"/>
                </a:solidFill>
              </a:rPr>
              <a:t> (e.g., </a:t>
            </a:r>
            <a:r>
              <a:rPr lang="en-GB" dirty="0" err="1" smtClean="0">
                <a:solidFill>
                  <a:schemeClr val="tx1"/>
                </a:solidFill>
              </a:rPr>
              <a:t>Mailchimp</a:t>
            </a:r>
            <a:r>
              <a:rPr lang="en-GB" dirty="0" smtClean="0">
                <a:solidFill>
                  <a:schemeClr val="tx1"/>
                </a:solidFill>
              </a:rPr>
              <a:t>, </a:t>
            </a:r>
            <a:r>
              <a:rPr lang="en-GB" dirty="0" err="1" smtClean="0">
                <a:solidFill>
                  <a:schemeClr val="tx1"/>
                </a:solidFill>
              </a:rPr>
              <a:t>HubSpot</a:t>
            </a:r>
            <a:r>
              <a:rPr lang="en-GB" dirty="0" smtClean="0">
                <a:solidFill>
                  <a:schemeClr val="tx1"/>
                </a:solidFill>
              </a:rPr>
              <a:t>)</a:t>
            </a:r>
            <a:endParaRPr lang="fr-FR" sz="2400" dirty="0" smtClean="0">
              <a:solidFill>
                <a:schemeClr val="tx1"/>
              </a:solidFill>
            </a:endParaRPr>
          </a:p>
          <a:p>
            <a:pPr lvl="1" algn="just"/>
            <a:r>
              <a:rPr lang="en-GB" b="1" dirty="0" smtClean="0">
                <a:solidFill>
                  <a:schemeClr val="tx1"/>
                </a:solidFill>
              </a:rPr>
              <a:t>Customer data</a:t>
            </a:r>
            <a:r>
              <a:rPr lang="en-GB" dirty="0" smtClean="0">
                <a:solidFill>
                  <a:schemeClr val="tx1"/>
                </a:solidFill>
              </a:rPr>
              <a:t> (from CRM systems like </a:t>
            </a:r>
            <a:r>
              <a:rPr lang="en-GB" dirty="0" err="1" smtClean="0">
                <a:solidFill>
                  <a:schemeClr val="tx1"/>
                </a:solidFill>
              </a:rPr>
              <a:t>Salesforce</a:t>
            </a:r>
            <a:r>
              <a:rPr lang="en-GB" dirty="0" smtClean="0">
                <a:solidFill>
                  <a:schemeClr val="tx1"/>
                </a:solidFill>
              </a:rPr>
              <a:t> or </a:t>
            </a:r>
            <a:r>
              <a:rPr lang="en-GB" dirty="0" err="1" smtClean="0">
                <a:solidFill>
                  <a:schemeClr val="tx1"/>
                </a:solidFill>
              </a:rPr>
              <a:t>HubSpot</a:t>
            </a:r>
            <a:r>
              <a:rPr lang="en-GB" dirty="0" smtClean="0">
                <a:solidFill>
                  <a:schemeClr val="tx1"/>
                </a:solidFill>
              </a:rPr>
              <a:t>)</a:t>
            </a:r>
            <a:endParaRPr lang="fr-FR" sz="2400" dirty="0" smtClean="0">
              <a:solidFill>
                <a:schemeClr val="tx1"/>
              </a:solidFill>
            </a:endParaRPr>
          </a:p>
          <a:p>
            <a:pPr lvl="1" algn="just"/>
            <a:r>
              <a:rPr lang="en-GB" b="1" dirty="0" smtClean="0">
                <a:solidFill>
                  <a:schemeClr val="tx1"/>
                </a:solidFill>
              </a:rPr>
              <a:t>Advertising platforms</a:t>
            </a:r>
            <a:r>
              <a:rPr lang="en-GB" dirty="0" smtClean="0">
                <a:solidFill>
                  <a:schemeClr val="tx1"/>
                </a:solidFill>
              </a:rPr>
              <a:t> (Google Ads, </a:t>
            </a:r>
            <a:r>
              <a:rPr lang="en-GB" dirty="0" err="1" smtClean="0">
                <a:solidFill>
                  <a:schemeClr val="tx1"/>
                </a:solidFill>
              </a:rPr>
              <a:t>Facebook</a:t>
            </a:r>
            <a:r>
              <a:rPr lang="en-GB" dirty="0" smtClean="0">
                <a:solidFill>
                  <a:schemeClr val="tx1"/>
                </a:solidFill>
              </a:rPr>
              <a:t> Ads, etc.)</a:t>
            </a:r>
            <a:endParaRPr lang="fr-FR" sz="2400" dirty="0" smtClean="0">
              <a:solidFill>
                <a:schemeClr val="tx1"/>
              </a:solidFill>
            </a:endParaRPr>
          </a:p>
          <a:p>
            <a:pPr lvl="1" algn="just"/>
            <a:r>
              <a:rPr lang="en-GB" b="1" dirty="0" smtClean="0">
                <a:solidFill>
                  <a:schemeClr val="tx1"/>
                </a:solidFill>
              </a:rPr>
              <a:t>Customer service platforms</a:t>
            </a:r>
            <a:r>
              <a:rPr lang="en-GB" dirty="0" smtClean="0">
                <a:solidFill>
                  <a:schemeClr val="tx1"/>
                </a:solidFill>
              </a:rPr>
              <a:t> (e.g., </a:t>
            </a:r>
            <a:r>
              <a:rPr lang="en-GB" dirty="0" err="1" smtClean="0">
                <a:solidFill>
                  <a:schemeClr val="tx1"/>
                </a:solidFill>
              </a:rPr>
              <a:t>Zendesk</a:t>
            </a:r>
            <a:r>
              <a:rPr lang="en-GB" dirty="0" smtClean="0">
                <a:solidFill>
                  <a:schemeClr val="tx1"/>
                </a:solidFill>
              </a:rPr>
              <a:t>, Intercom)</a:t>
            </a:r>
            <a:endParaRPr lang="fr-FR" sz="2400" dirty="0" smtClean="0">
              <a:solidFill>
                <a:schemeClr val="tx1"/>
              </a:solidFill>
            </a:endParaRPr>
          </a:p>
          <a:p>
            <a:pPr lvl="0" algn="just"/>
            <a:r>
              <a:rPr lang="en-GB" b="1" u="sng" dirty="0" smtClean="0">
                <a:solidFill>
                  <a:schemeClr val="tx1"/>
                </a:solidFill>
              </a:rPr>
              <a:t>Data Integration</a:t>
            </a:r>
            <a:r>
              <a:rPr lang="en-GB" b="1" dirty="0" smtClean="0">
                <a:solidFill>
                  <a:schemeClr val="tx1"/>
                </a:solidFill>
              </a:rPr>
              <a:t>:</a:t>
            </a:r>
            <a:r>
              <a:rPr lang="en-GB" dirty="0" smtClean="0">
                <a:solidFill>
                  <a:schemeClr val="tx1"/>
                </a:solidFill>
              </a:rPr>
              <a:t> Data from these disparate sources is integrated into a central system, ensuring that all marketing and customer </a:t>
            </a:r>
            <a:r>
              <a:rPr lang="en-GB" dirty="0" err="1" smtClean="0">
                <a:solidFill>
                  <a:schemeClr val="tx1"/>
                </a:solidFill>
              </a:rPr>
              <a:t>touchpoints</a:t>
            </a:r>
            <a:r>
              <a:rPr lang="en-GB" dirty="0" smtClean="0">
                <a:solidFill>
                  <a:schemeClr val="tx1"/>
                </a:solidFill>
              </a:rPr>
              <a:t> are connected for a holistic view.</a:t>
            </a:r>
            <a:endParaRPr lang="fr-FR" sz="2800" dirty="0" smtClean="0">
              <a:solidFill>
                <a:schemeClr val="tx1"/>
              </a:solidFill>
            </a:endParaRPr>
          </a:p>
          <a:p>
            <a:pPr algn="r" rtl="1"/>
            <a:endParaRPr lang="fr-FR" dirty="0" smtClean="0">
              <a:solidFill>
                <a:schemeClr val="tx1"/>
              </a:solidFill>
            </a:endParaRPr>
          </a:p>
          <a:p>
            <a:pPr algn="just"/>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357686" y="92867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70000" lnSpcReduction="20000"/>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r" rtl="1"/>
            <a:endParaRPr lang="fr-FR" b="1" dirty="0" smtClean="0">
              <a:solidFill>
                <a:schemeClr val="tx1"/>
              </a:solidFill>
            </a:endParaRPr>
          </a:p>
          <a:p>
            <a:pPr algn="r" rtl="1"/>
            <a:r>
              <a:rPr lang="ar-SA" b="1" dirty="0" smtClean="0">
                <a:solidFill>
                  <a:schemeClr val="tx1"/>
                </a:solidFill>
              </a:rPr>
              <a:t>مكونات نظام معلومات التسويق</a:t>
            </a:r>
            <a:r>
              <a:rPr lang="ar-DZ" b="1" dirty="0" smtClean="0">
                <a:solidFill>
                  <a:schemeClr val="tx1"/>
                </a:solidFill>
              </a:rPr>
              <a:t> الرقمي</a:t>
            </a:r>
            <a:r>
              <a:rPr lang="fr-FR" b="1" dirty="0" smtClean="0">
                <a:solidFill>
                  <a:schemeClr val="tx1"/>
                </a:solidFill>
              </a:rPr>
              <a:t> </a:t>
            </a:r>
            <a:r>
              <a:rPr lang="en-GB" b="1" dirty="0" smtClean="0">
                <a:solidFill>
                  <a:schemeClr val="tx1"/>
                </a:solidFill>
              </a:rPr>
              <a:t>(DMIS</a:t>
            </a:r>
            <a:r>
              <a:rPr lang="fr-FR" b="1" dirty="0" smtClean="0">
                <a:solidFill>
                  <a:schemeClr val="tx1"/>
                </a:solidFill>
              </a:rPr>
              <a:t>):</a:t>
            </a:r>
          </a:p>
          <a:p>
            <a:pPr algn="just"/>
            <a:r>
              <a:rPr lang="fr-FR" sz="4000" b="1" dirty="0" smtClean="0">
                <a:solidFill>
                  <a:schemeClr val="tx1"/>
                </a:solidFill>
              </a:rPr>
              <a:t>2. </a:t>
            </a:r>
            <a:r>
              <a:rPr lang="fr-FR" sz="4000" b="1" dirty="0" err="1" smtClean="0">
                <a:solidFill>
                  <a:schemeClr val="tx1"/>
                </a:solidFill>
              </a:rPr>
              <a:t>Analytics</a:t>
            </a:r>
            <a:r>
              <a:rPr lang="fr-FR" sz="4000" b="1" dirty="0" smtClean="0">
                <a:solidFill>
                  <a:schemeClr val="tx1"/>
                </a:solidFill>
              </a:rPr>
              <a:t> &amp; Insights</a:t>
            </a:r>
            <a:endParaRPr lang="fr-FR" sz="4000" dirty="0" smtClean="0">
              <a:solidFill>
                <a:schemeClr val="tx1"/>
              </a:solidFill>
            </a:endParaRPr>
          </a:p>
          <a:p>
            <a:pPr lvl="0" algn="just"/>
            <a:r>
              <a:rPr lang="en-GB" sz="3400" b="1" dirty="0" smtClean="0">
                <a:solidFill>
                  <a:schemeClr val="tx1"/>
                </a:solidFill>
              </a:rPr>
              <a:t>Descriptive Analytics:</a:t>
            </a:r>
            <a:r>
              <a:rPr lang="en-GB" sz="3400" dirty="0" smtClean="0">
                <a:solidFill>
                  <a:schemeClr val="tx1"/>
                </a:solidFill>
              </a:rPr>
              <a:t> Analyzing past data to understand what has happened (e.g., traffic trends, conversion rates, engagement metrics).</a:t>
            </a:r>
            <a:endParaRPr lang="fr-FR" sz="3400" dirty="0" smtClean="0">
              <a:solidFill>
                <a:schemeClr val="tx1"/>
              </a:solidFill>
            </a:endParaRPr>
          </a:p>
          <a:p>
            <a:pPr lvl="0" algn="just"/>
            <a:r>
              <a:rPr lang="en-GB" sz="3400" b="1" dirty="0" smtClean="0">
                <a:solidFill>
                  <a:schemeClr val="tx1"/>
                </a:solidFill>
              </a:rPr>
              <a:t>Predictive Analytics:</a:t>
            </a:r>
            <a:r>
              <a:rPr lang="en-GB" sz="3400" dirty="0" smtClean="0">
                <a:solidFill>
                  <a:schemeClr val="tx1"/>
                </a:solidFill>
              </a:rPr>
              <a:t> Using historical data to forecast future trends, customer </a:t>
            </a:r>
            <a:r>
              <a:rPr lang="en-GB" sz="3400" dirty="0" err="1" smtClean="0">
                <a:solidFill>
                  <a:schemeClr val="tx1"/>
                </a:solidFill>
              </a:rPr>
              <a:t>behavior</a:t>
            </a:r>
            <a:r>
              <a:rPr lang="en-GB" sz="3400" dirty="0" smtClean="0">
                <a:solidFill>
                  <a:schemeClr val="tx1"/>
                </a:solidFill>
              </a:rPr>
              <a:t>, or campaign outcomes. This could include identifying high-value customers or predicting sales trends.</a:t>
            </a:r>
            <a:endParaRPr lang="fr-FR" sz="3400" dirty="0" smtClean="0">
              <a:solidFill>
                <a:schemeClr val="tx1"/>
              </a:solidFill>
            </a:endParaRPr>
          </a:p>
          <a:p>
            <a:pPr lvl="0" algn="just"/>
            <a:r>
              <a:rPr lang="en-GB" sz="3400" b="1" dirty="0" smtClean="0">
                <a:solidFill>
                  <a:schemeClr val="tx1"/>
                </a:solidFill>
              </a:rPr>
              <a:t>Prescriptive Analytics:</a:t>
            </a:r>
            <a:r>
              <a:rPr lang="en-GB" sz="3400" dirty="0" smtClean="0">
                <a:solidFill>
                  <a:schemeClr val="tx1"/>
                </a:solidFill>
              </a:rPr>
              <a:t> Recommending actions to improve marketing performance, such as which channels or campaigns are most likely to succeed.</a:t>
            </a:r>
            <a:endParaRPr lang="fr-FR" sz="3400" dirty="0" smtClean="0">
              <a:solidFill>
                <a:schemeClr val="tx1"/>
              </a:solidFill>
            </a:endParaRPr>
          </a:p>
          <a:p>
            <a:pPr lvl="0" algn="just"/>
            <a:r>
              <a:rPr lang="en-GB" sz="3400" b="1" dirty="0" smtClean="0">
                <a:solidFill>
                  <a:schemeClr val="tx1"/>
                </a:solidFill>
              </a:rPr>
              <a:t>Real-Time Analytics:</a:t>
            </a:r>
            <a:r>
              <a:rPr lang="en-GB" sz="3400" dirty="0" smtClean="0">
                <a:solidFill>
                  <a:schemeClr val="tx1"/>
                </a:solidFill>
              </a:rPr>
              <a:t> Provides real-time data on campaigns, allowing quick decision-making and adjustments.</a:t>
            </a:r>
            <a:endParaRPr lang="fr-FR" sz="3400" dirty="0" smtClean="0">
              <a:solidFill>
                <a:schemeClr val="tx1"/>
              </a:solidFill>
            </a:endParaRPr>
          </a:p>
          <a:p>
            <a:pPr algn="just"/>
            <a:endParaRPr lang="fr-FR" dirty="0" smtClean="0">
              <a:solidFill>
                <a:schemeClr val="tx1"/>
              </a:solidFill>
            </a:endParaRPr>
          </a:p>
          <a:p>
            <a:pPr algn="just"/>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357686" y="92867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85000" lnSpcReduction="20000"/>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r" rtl="1"/>
            <a:endParaRPr lang="fr-FR" b="1" dirty="0" smtClean="0">
              <a:solidFill>
                <a:schemeClr val="tx1"/>
              </a:solidFill>
            </a:endParaRPr>
          </a:p>
          <a:p>
            <a:pPr algn="r" rtl="1"/>
            <a:r>
              <a:rPr lang="ar-SA" b="1" dirty="0" smtClean="0">
                <a:solidFill>
                  <a:schemeClr val="tx1"/>
                </a:solidFill>
              </a:rPr>
              <a:t>مكونات نظام معلومات التسويق</a:t>
            </a:r>
            <a:r>
              <a:rPr lang="ar-DZ" b="1" dirty="0" smtClean="0">
                <a:solidFill>
                  <a:schemeClr val="tx1"/>
                </a:solidFill>
              </a:rPr>
              <a:t> الرقمي</a:t>
            </a:r>
            <a:r>
              <a:rPr lang="fr-FR" b="1" dirty="0" smtClean="0">
                <a:solidFill>
                  <a:schemeClr val="tx1"/>
                </a:solidFill>
              </a:rPr>
              <a:t> </a:t>
            </a:r>
            <a:r>
              <a:rPr lang="en-GB" b="1" dirty="0" smtClean="0">
                <a:solidFill>
                  <a:schemeClr val="tx1"/>
                </a:solidFill>
              </a:rPr>
              <a:t>(DMIS</a:t>
            </a:r>
            <a:r>
              <a:rPr lang="fr-FR" b="1" dirty="0" smtClean="0">
                <a:solidFill>
                  <a:schemeClr val="tx1"/>
                </a:solidFill>
              </a:rPr>
              <a:t>):</a:t>
            </a:r>
          </a:p>
          <a:p>
            <a:pPr algn="just"/>
            <a:r>
              <a:rPr lang="fr-FR" sz="3300" b="1" dirty="0" smtClean="0">
                <a:solidFill>
                  <a:schemeClr val="tx1"/>
                </a:solidFill>
              </a:rPr>
              <a:t>3. Customer Segmentation</a:t>
            </a:r>
            <a:endParaRPr lang="fr-FR" sz="3300" dirty="0" smtClean="0">
              <a:solidFill>
                <a:schemeClr val="tx1"/>
              </a:solidFill>
            </a:endParaRPr>
          </a:p>
          <a:p>
            <a:pPr lvl="0" algn="just"/>
            <a:r>
              <a:rPr lang="en-GB" sz="2800" b="1" dirty="0" smtClean="0">
                <a:solidFill>
                  <a:schemeClr val="tx1"/>
                </a:solidFill>
              </a:rPr>
              <a:t>Demographic Segmentation:</a:t>
            </a:r>
            <a:r>
              <a:rPr lang="en-GB" sz="2800" dirty="0" smtClean="0">
                <a:solidFill>
                  <a:schemeClr val="tx1"/>
                </a:solidFill>
              </a:rPr>
              <a:t> Dividing the audience based on characteristics like age, gender, income, location, etc.</a:t>
            </a:r>
            <a:endParaRPr lang="fr-FR" sz="2800" dirty="0" smtClean="0">
              <a:solidFill>
                <a:schemeClr val="tx1"/>
              </a:solidFill>
            </a:endParaRPr>
          </a:p>
          <a:p>
            <a:pPr lvl="0" algn="just"/>
            <a:r>
              <a:rPr lang="en-GB" sz="2800" b="1" dirty="0" err="1" smtClean="0">
                <a:solidFill>
                  <a:schemeClr val="tx1"/>
                </a:solidFill>
              </a:rPr>
              <a:t>Behavioral</a:t>
            </a:r>
            <a:r>
              <a:rPr lang="en-GB" sz="2800" b="1" dirty="0" smtClean="0">
                <a:solidFill>
                  <a:schemeClr val="tx1"/>
                </a:solidFill>
              </a:rPr>
              <a:t> Segmentation:</a:t>
            </a:r>
            <a:r>
              <a:rPr lang="en-GB" sz="2800" dirty="0" smtClean="0">
                <a:solidFill>
                  <a:schemeClr val="tx1"/>
                </a:solidFill>
              </a:rPr>
              <a:t> Analyzing customer </a:t>
            </a:r>
            <a:r>
              <a:rPr lang="en-GB" sz="2800" dirty="0" err="1" smtClean="0">
                <a:solidFill>
                  <a:schemeClr val="tx1"/>
                </a:solidFill>
              </a:rPr>
              <a:t>behavior</a:t>
            </a:r>
            <a:r>
              <a:rPr lang="en-GB" sz="2800" dirty="0" smtClean="0">
                <a:solidFill>
                  <a:schemeClr val="tx1"/>
                </a:solidFill>
              </a:rPr>
              <a:t> (e.g., browsing history, purchasing patterns) to target specific actions or needs.</a:t>
            </a:r>
            <a:endParaRPr lang="fr-FR" sz="2800" dirty="0" smtClean="0">
              <a:solidFill>
                <a:schemeClr val="tx1"/>
              </a:solidFill>
            </a:endParaRPr>
          </a:p>
          <a:p>
            <a:pPr lvl="0" algn="just"/>
            <a:r>
              <a:rPr lang="en-GB" sz="2800" b="1" dirty="0" smtClean="0">
                <a:solidFill>
                  <a:schemeClr val="tx1"/>
                </a:solidFill>
              </a:rPr>
              <a:t>Psychographic Segmentation:</a:t>
            </a:r>
            <a:r>
              <a:rPr lang="en-GB" sz="2800" dirty="0" smtClean="0">
                <a:solidFill>
                  <a:schemeClr val="tx1"/>
                </a:solidFill>
              </a:rPr>
              <a:t> Grouping customers by their interests, values, lifestyle, or purchasing motivations.</a:t>
            </a:r>
            <a:endParaRPr lang="fr-FR" sz="2800" dirty="0" smtClean="0">
              <a:solidFill>
                <a:schemeClr val="tx1"/>
              </a:solidFill>
            </a:endParaRPr>
          </a:p>
          <a:p>
            <a:pPr lvl="0" algn="just"/>
            <a:r>
              <a:rPr lang="en-GB" sz="2800" b="1" dirty="0" smtClean="0">
                <a:solidFill>
                  <a:schemeClr val="tx1"/>
                </a:solidFill>
              </a:rPr>
              <a:t>Personalization:</a:t>
            </a:r>
            <a:r>
              <a:rPr lang="en-GB" sz="2800" dirty="0" smtClean="0">
                <a:solidFill>
                  <a:schemeClr val="tx1"/>
                </a:solidFill>
              </a:rPr>
              <a:t> Using segmentation to deliver personalized marketing messages to the right audience at the right time (e.g., personalized email campaigns, retargeted ads).</a:t>
            </a:r>
            <a:endParaRPr lang="fr-FR" sz="2800" dirty="0" smtClean="0">
              <a:solidFill>
                <a:schemeClr val="tx1"/>
              </a:solidFill>
            </a:endParaRPr>
          </a:p>
          <a:p>
            <a:pPr algn="just"/>
            <a:endParaRPr lang="fr-FR" dirty="0" smtClean="0">
              <a:solidFill>
                <a:schemeClr val="tx1"/>
              </a:solidFill>
            </a:endParaRPr>
          </a:p>
          <a:p>
            <a:pPr algn="just"/>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357686" y="92867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77500" lnSpcReduction="20000"/>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r" rtl="1"/>
            <a:endParaRPr lang="fr-FR" b="1" dirty="0" smtClean="0">
              <a:solidFill>
                <a:schemeClr val="tx1"/>
              </a:solidFill>
            </a:endParaRPr>
          </a:p>
          <a:p>
            <a:pPr algn="r" rtl="1"/>
            <a:r>
              <a:rPr lang="ar-SA" b="1" dirty="0" smtClean="0">
                <a:solidFill>
                  <a:schemeClr val="tx1"/>
                </a:solidFill>
              </a:rPr>
              <a:t>مكونات نظام معلومات التسويق</a:t>
            </a:r>
            <a:r>
              <a:rPr lang="ar-DZ" b="1" dirty="0" smtClean="0">
                <a:solidFill>
                  <a:schemeClr val="tx1"/>
                </a:solidFill>
              </a:rPr>
              <a:t> الرقمي</a:t>
            </a:r>
            <a:r>
              <a:rPr lang="fr-FR" b="1" dirty="0" smtClean="0">
                <a:solidFill>
                  <a:schemeClr val="tx1"/>
                </a:solidFill>
              </a:rPr>
              <a:t> </a:t>
            </a:r>
            <a:r>
              <a:rPr lang="en-GB" b="1" dirty="0" smtClean="0">
                <a:solidFill>
                  <a:schemeClr val="tx1"/>
                </a:solidFill>
              </a:rPr>
              <a:t>(DMIS</a:t>
            </a:r>
            <a:r>
              <a:rPr lang="fr-FR" b="1" dirty="0" smtClean="0">
                <a:solidFill>
                  <a:schemeClr val="tx1"/>
                </a:solidFill>
              </a:rPr>
              <a:t>):</a:t>
            </a:r>
          </a:p>
          <a:p>
            <a:pPr algn="just"/>
            <a:r>
              <a:rPr lang="fr-FR" sz="3600" b="1" dirty="0" smtClean="0">
                <a:solidFill>
                  <a:schemeClr val="tx1"/>
                </a:solidFill>
              </a:rPr>
              <a:t>4. </a:t>
            </a:r>
            <a:r>
              <a:rPr lang="fr-FR" sz="3600" b="1" dirty="0" err="1" smtClean="0">
                <a:solidFill>
                  <a:schemeClr val="tx1"/>
                </a:solidFill>
              </a:rPr>
              <a:t>Campaign</a:t>
            </a:r>
            <a:r>
              <a:rPr lang="fr-FR" sz="3600" b="1" dirty="0" smtClean="0">
                <a:solidFill>
                  <a:schemeClr val="tx1"/>
                </a:solidFill>
              </a:rPr>
              <a:t> Management</a:t>
            </a:r>
            <a:endParaRPr lang="fr-FR" sz="3600" dirty="0" smtClean="0">
              <a:solidFill>
                <a:schemeClr val="tx1"/>
              </a:solidFill>
            </a:endParaRPr>
          </a:p>
          <a:p>
            <a:pPr lvl="0" algn="just"/>
            <a:r>
              <a:rPr lang="en-GB" b="1" dirty="0" smtClean="0">
                <a:solidFill>
                  <a:schemeClr val="tx1"/>
                </a:solidFill>
              </a:rPr>
              <a:t>Campaign Creation:</a:t>
            </a:r>
            <a:r>
              <a:rPr lang="en-GB" dirty="0" smtClean="0">
                <a:solidFill>
                  <a:schemeClr val="tx1"/>
                </a:solidFill>
              </a:rPr>
              <a:t> Tools and systems for developing and launching marketing campaigns across multiple digital channels.</a:t>
            </a:r>
            <a:endParaRPr lang="fr-FR" dirty="0" smtClean="0">
              <a:solidFill>
                <a:schemeClr val="tx1"/>
              </a:solidFill>
            </a:endParaRPr>
          </a:p>
          <a:p>
            <a:pPr lvl="0" algn="just"/>
            <a:r>
              <a:rPr lang="en-GB" b="1" dirty="0" smtClean="0">
                <a:solidFill>
                  <a:schemeClr val="tx1"/>
                </a:solidFill>
              </a:rPr>
              <a:t>Multichannel Management:</a:t>
            </a:r>
            <a:r>
              <a:rPr lang="en-GB" dirty="0" smtClean="0">
                <a:solidFill>
                  <a:schemeClr val="tx1"/>
                </a:solidFill>
              </a:rPr>
              <a:t> Coordinating campaigns across channels such as email, social media, paid search, display ads, etc.</a:t>
            </a:r>
            <a:endParaRPr lang="fr-FR" dirty="0" smtClean="0">
              <a:solidFill>
                <a:schemeClr val="tx1"/>
              </a:solidFill>
            </a:endParaRPr>
          </a:p>
          <a:p>
            <a:pPr lvl="0" algn="just"/>
            <a:r>
              <a:rPr lang="en-GB" b="1" dirty="0" smtClean="0">
                <a:solidFill>
                  <a:schemeClr val="tx1"/>
                </a:solidFill>
              </a:rPr>
              <a:t>A/B Testing &amp; Optimization:</a:t>
            </a:r>
            <a:r>
              <a:rPr lang="en-GB" dirty="0" smtClean="0">
                <a:solidFill>
                  <a:schemeClr val="tx1"/>
                </a:solidFill>
              </a:rPr>
              <a:t> Allows marketers to test different versions of a campaign to identify what works best (e.g., subject lines, ad copy, design).</a:t>
            </a:r>
            <a:endParaRPr lang="fr-FR" dirty="0" smtClean="0">
              <a:solidFill>
                <a:schemeClr val="tx1"/>
              </a:solidFill>
            </a:endParaRPr>
          </a:p>
          <a:p>
            <a:pPr lvl="0" algn="just"/>
            <a:r>
              <a:rPr lang="en-GB" b="1" dirty="0" smtClean="0">
                <a:solidFill>
                  <a:schemeClr val="tx1"/>
                </a:solidFill>
              </a:rPr>
              <a:t>Scheduling and Automation:</a:t>
            </a:r>
            <a:r>
              <a:rPr lang="en-GB" dirty="0" smtClean="0">
                <a:solidFill>
                  <a:schemeClr val="tx1"/>
                </a:solidFill>
              </a:rPr>
              <a:t> Scheduling campaigns in advance and automating processes like email nurturing or social media posting.</a:t>
            </a:r>
            <a:endParaRPr lang="fr-FR" dirty="0" smtClean="0">
              <a:solidFill>
                <a:schemeClr val="tx1"/>
              </a:solidFill>
            </a:endParaRPr>
          </a:p>
          <a:p>
            <a:pPr algn="just"/>
            <a:endParaRPr lang="fr-FR" dirty="0" smtClean="0">
              <a:solidFill>
                <a:schemeClr val="tx1"/>
              </a:solidFill>
            </a:endParaRPr>
          </a:p>
          <a:p>
            <a:pPr algn="just"/>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357686" y="92867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85000" lnSpcReduction="20000"/>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r" rtl="1"/>
            <a:endParaRPr lang="fr-FR" b="1" dirty="0" smtClean="0">
              <a:solidFill>
                <a:schemeClr val="tx1"/>
              </a:solidFill>
            </a:endParaRPr>
          </a:p>
          <a:p>
            <a:pPr algn="r" rtl="1"/>
            <a:r>
              <a:rPr lang="ar-SA" b="1" dirty="0" smtClean="0">
                <a:solidFill>
                  <a:schemeClr val="tx1"/>
                </a:solidFill>
              </a:rPr>
              <a:t>مكونات نظام معلومات التسويق</a:t>
            </a:r>
            <a:r>
              <a:rPr lang="ar-DZ" b="1" dirty="0" smtClean="0">
                <a:solidFill>
                  <a:schemeClr val="tx1"/>
                </a:solidFill>
              </a:rPr>
              <a:t> الرقمي</a:t>
            </a:r>
            <a:r>
              <a:rPr lang="fr-FR" b="1" dirty="0" smtClean="0">
                <a:solidFill>
                  <a:schemeClr val="tx1"/>
                </a:solidFill>
              </a:rPr>
              <a:t> </a:t>
            </a:r>
            <a:r>
              <a:rPr lang="en-GB" b="1" dirty="0" smtClean="0">
                <a:solidFill>
                  <a:schemeClr val="tx1"/>
                </a:solidFill>
              </a:rPr>
              <a:t>(DMIS</a:t>
            </a:r>
            <a:r>
              <a:rPr lang="fr-FR" b="1" dirty="0" smtClean="0">
                <a:solidFill>
                  <a:schemeClr val="tx1"/>
                </a:solidFill>
              </a:rPr>
              <a:t>):</a:t>
            </a:r>
          </a:p>
          <a:p>
            <a:pPr algn="just"/>
            <a:r>
              <a:rPr lang="fr-FR" sz="3300" b="1" dirty="0" smtClean="0">
                <a:solidFill>
                  <a:schemeClr val="tx1"/>
                </a:solidFill>
              </a:rPr>
              <a:t>5. </a:t>
            </a:r>
            <a:r>
              <a:rPr lang="fr-FR" sz="3300" b="1" dirty="0" err="1" smtClean="0">
                <a:solidFill>
                  <a:schemeClr val="tx1"/>
                </a:solidFill>
              </a:rPr>
              <a:t>Reporting</a:t>
            </a:r>
            <a:r>
              <a:rPr lang="fr-FR" sz="3300" b="1" dirty="0" smtClean="0">
                <a:solidFill>
                  <a:schemeClr val="tx1"/>
                </a:solidFill>
              </a:rPr>
              <a:t> &amp; </a:t>
            </a:r>
            <a:r>
              <a:rPr lang="fr-FR" sz="3300" b="1" dirty="0" err="1" smtClean="0">
                <a:solidFill>
                  <a:schemeClr val="tx1"/>
                </a:solidFill>
              </a:rPr>
              <a:t>Dashboards</a:t>
            </a:r>
            <a:endParaRPr lang="fr-FR" sz="3300" dirty="0" smtClean="0">
              <a:solidFill>
                <a:schemeClr val="tx1"/>
              </a:solidFill>
            </a:endParaRPr>
          </a:p>
          <a:p>
            <a:pPr lvl="0" algn="just"/>
            <a:r>
              <a:rPr lang="en-GB" b="1" dirty="0" smtClean="0">
                <a:solidFill>
                  <a:schemeClr val="tx1"/>
                </a:solidFill>
              </a:rPr>
              <a:t>Customizable Dashboards:</a:t>
            </a:r>
            <a:r>
              <a:rPr lang="en-GB" dirty="0" smtClean="0">
                <a:solidFill>
                  <a:schemeClr val="tx1"/>
                </a:solidFill>
              </a:rPr>
              <a:t> Real-time, visual representation of key performance indicators (KPIs) and metrics in an easy-to-digest format. This may include metrics like website traffic, conversion rates, customer engagement, or ROI.</a:t>
            </a:r>
            <a:endParaRPr lang="fr-FR" dirty="0" smtClean="0">
              <a:solidFill>
                <a:schemeClr val="tx1"/>
              </a:solidFill>
            </a:endParaRPr>
          </a:p>
          <a:p>
            <a:pPr lvl="0" algn="just"/>
            <a:r>
              <a:rPr lang="en-GB" b="1" dirty="0" smtClean="0">
                <a:solidFill>
                  <a:schemeClr val="tx1"/>
                </a:solidFill>
              </a:rPr>
              <a:t>Automated Reporting:</a:t>
            </a:r>
            <a:r>
              <a:rPr lang="en-GB" dirty="0" smtClean="0">
                <a:solidFill>
                  <a:schemeClr val="tx1"/>
                </a:solidFill>
              </a:rPr>
              <a:t> Automating the generation of reports to track the success of campaigns over time and identify areas for improvement.</a:t>
            </a:r>
            <a:endParaRPr lang="fr-FR" dirty="0" smtClean="0">
              <a:solidFill>
                <a:schemeClr val="tx1"/>
              </a:solidFill>
            </a:endParaRPr>
          </a:p>
          <a:p>
            <a:pPr lvl="0" algn="just"/>
            <a:r>
              <a:rPr lang="en-GB" b="1" dirty="0" smtClean="0">
                <a:solidFill>
                  <a:schemeClr val="tx1"/>
                </a:solidFill>
              </a:rPr>
              <a:t>Data Visualization:</a:t>
            </a:r>
            <a:r>
              <a:rPr lang="en-GB" dirty="0" smtClean="0">
                <a:solidFill>
                  <a:schemeClr val="tx1"/>
                </a:solidFill>
              </a:rPr>
              <a:t> Interactive charts, graphs, and tables that help stakeholders quickly understand complex data and trends.</a:t>
            </a:r>
            <a:endParaRPr lang="fr-FR" dirty="0" smtClean="0">
              <a:solidFill>
                <a:schemeClr val="tx1"/>
              </a:solidFill>
            </a:endParaRPr>
          </a:p>
          <a:p>
            <a:pPr algn="just"/>
            <a:endParaRPr lang="fr-FR" dirty="0" smtClean="0">
              <a:solidFill>
                <a:schemeClr val="tx1"/>
              </a:solidFill>
            </a:endParaRPr>
          </a:p>
          <a:p>
            <a:pPr algn="just"/>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357686" y="92867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85000" lnSpcReduction="20000"/>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r" rtl="1"/>
            <a:endParaRPr lang="fr-FR" b="1" dirty="0" smtClean="0">
              <a:solidFill>
                <a:schemeClr val="tx1"/>
              </a:solidFill>
            </a:endParaRPr>
          </a:p>
          <a:p>
            <a:pPr algn="r" rtl="1"/>
            <a:r>
              <a:rPr lang="ar-SA" b="1" dirty="0" smtClean="0">
                <a:solidFill>
                  <a:schemeClr val="tx1"/>
                </a:solidFill>
              </a:rPr>
              <a:t>مكونات نظام معلومات التسويق</a:t>
            </a:r>
            <a:r>
              <a:rPr lang="ar-DZ" b="1" dirty="0" smtClean="0">
                <a:solidFill>
                  <a:schemeClr val="tx1"/>
                </a:solidFill>
              </a:rPr>
              <a:t> الرقمي</a:t>
            </a:r>
            <a:r>
              <a:rPr lang="fr-FR" b="1" dirty="0" smtClean="0">
                <a:solidFill>
                  <a:schemeClr val="tx1"/>
                </a:solidFill>
              </a:rPr>
              <a:t> </a:t>
            </a:r>
            <a:r>
              <a:rPr lang="en-GB" b="1" dirty="0" smtClean="0">
                <a:solidFill>
                  <a:schemeClr val="tx1"/>
                </a:solidFill>
              </a:rPr>
              <a:t>(DMIS</a:t>
            </a:r>
            <a:r>
              <a:rPr lang="fr-FR" b="1" dirty="0" smtClean="0">
                <a:solidFill>
                  <a:schemeClr val="tx1"/>
                </a:solidFill>
              </a:rPr>
              <a:t>):</a:t>
            </a:r>
          </a:p>
          <a:p>
            <a:pPr algn="just"/>
            <a:r>
              <a:rPr lang="fr-FR" sz="3300" b="1" dirty="0" smtClean="0">
                <a:solidFill>
                  <a:schemeClr val="tx1"/>
                </a:solidFill>
              </a:rPr>
              <a:t>6. Marketing Automation</a:t>
            </a:r>
            <a:endParaRPr lang="fr-FR" sz="3300" dirty="0" smtClean="0">
              <a:solidFill>
                <a:schemeClr val="tx1"/>
              </a:solidFill>
            </a:endParaRPr>
          </a:p>
          <a:p>
            <a:pPr lvl="0" algn="just"/>
            <a:r>
              <a:rPr lang="en-GB" b="1" dirty="0" smtClean="0">
                <a:solidFill>
                  <a:schemeClr val="tx1"/>
                </a:solidFill>
              </a:rPr>
              <a:t>Lead Nurturing:</a:t>
            </a:r>
            <a:r>
              <a:rPr lang="en-GB" dirty="0" smtClean="0">
                <a:solidFill>
                  <a:schemeClr val="tx1"/>
                </a:solidFill>
              </a:rPr>
              <a:t> Automation tools for creating and managing customer journeys, from lead capture to conversion. </a:t>
            </a:r>
            <a:r>
              <a:rPr lang="fr-FR" dirty="0" smtClean="0">
                <a:solidFill>
                  <a:schemeClr val="tx1"/>
                </a:solidFill>
              </a:rPr>
              <a:t>For </a:t>
            </a:r>
            <a:r>
              <a:rPr lang="fr-FR" dirty="0" err="1" smtClean="0">
                <a:solidFill>
                  <a:schemeClr val="tx1"/>
                </a:solidFill>
              </a:rPr>
              <a:t>example</a:t>
            </a:r>
            <a:r>
              <a:rPr lang="fr-FR" dirty="0" smtClean="0">
                <a:solidFill>
                  <a:schemeClr val="tx1"/>
                </a:solidFill>
              </a:rPr>
              <a:t>, </a:t>
            </a:r>
            <a:r>
              <a:rPr lang="fr-FR" dirty="0" err="1" smtClean="0">
                <a:solidFill>
                  <a:schemeClr val="tx1"/>
                </a:solidFill>
              </a:rPr>
              <a:t>automated</a:t>
            </a:r>
            <a:r>
              <a:rPr lang="fr-FR" dirty="0" smtClean="0">
                <a:solidFill>
                  <a:schemeClr val="tx1"/>
                </a:solidFill>
              </a:rPr>
              <a:t> email </a:t>
            </a:r>
            <a:r>
              <a:rPr lang="fr-FR" dirty="0" err="1" smtClean="0">
                <a:solidFill>
                  <a:schemeClr val="tx1"/>
                </a:solidFill>
              </a:rPr>
              <a:t>workflows</a:t>
            </a:r>
            <a:r>
              <a:rPr lang="fr-FR" dirty="0" smtClean="0">
                <a:solidFill>
                  <a:schemeClr val="tx1"/>
                </a:solidFill>
              </a:rPr>
              <a:t> or </a:t>
            </a:r>
            <a:r>
              <a:rPr lang="fr-FR" dirty="0" err="1" smtClean="0">
                <a:solidFill>
                  <a:schemeClr val="tx1"/>
                </a:solidFill>
              </a:rPr>
              <a:t>retargeting</a:t>
            </a:r>
            <a:r>
              <a:rPr lang="fr-FR" dirty="0" smtClean="0">
                <a:solidFill>
                  <a:schemeClr val="tx1"/>
                </a:solidFill>
              </a:rPr>
              <a:t> </a:t>
            </a:r>
            <a:r>
              <a:rPr lang="fr-FR" dirty="0" err="1" smtClean="0">
                <a:solidFill>
                  <a:schemeClr val="tx1"/>
                </a:solidFill>
              </a:rPr>
              <a:t>ads</a:t>
            </a:r>
            <a:r>
              <a:rPr lang="fr-FR" dirty="0" smtClean="0">
                <a:solidFill>
                  <a:schemeClr val="tx1"/>
                </a:solidFill>
              </a:rPr>
              <a:t>.</a:t>
            </a:r>
          </a:p>
          <a:p>
            <a:pPr lvl="0" algn="just"/>
            <a:r>
              <a:rPr lang="en-GB" b="1" dirty="0" smtClean="0">
                <a:solidFill>
                  <a:schemeClr val="tx1"/>
                </a:solidFill>
              </a:rPr>
              <a:t>Personalized Messaging:</a:t>
            </a:r>
            <a:r>
              <a:rPr lang="en-GB" dirty="0" smtClean="0">
                <a:solidFill>
                  <a:schemeClr val="tx1"/>
                </a:solidFill>
              </a:rPr>
              <a:t> Automating personalized communication based on user </a:t>
            </a:r>
            <a:r>
              <a:rPr lang="en-GB" dirty="0" err="1" smtClean="0">
                <a:solidFill>
                  <a:schemeClr val="tx1"/>
                </a:solidFill>
              </a:rPr>
              <a:t>behavior</a:t>
            </a:r>
            <a:r>
              <a:rPr lang="en-GB" dirty="0" smtClean="0">
                <a:solidFill>
                  <a:schemeClr val="tx1"/>
                </a:solidFill>
              </a:rPr>
              <a:t>, preferences, and past interactions (e.g., trigger-based email sequences).</a:t>
            </a:r>
            <a:endParaRPr lang="fr-FR" dirty="0" smtClean="0">
              <a:solidFill>
                <a:schemeClr val="tx1"/>
              </a:solidFill>
            </a:endParaRPr>
          </a:p>
          <a:p>
            <a:pPr lvl="0" algn="just"/>
            <a:r>
              <a:rPr lang="en-GB" b="1" dirty="0" smtClean="0">
                <a:solidFill>
                  <a:schemeClr val="tx1"/>
                </a:solidFill>
              </a:rPr>
              <a:t>Task Automation:</a:t>
            </a:r>
            <a:r>
              <a:rPr lang="en-GB" dirty="0" smtClean="0">
                <a:solidFill>
                  <a:schemeClr val="tx1"/>
                </a:solidFill>
              </a:rPr>
              <a:t> Automating repetitive marketing tasks such as social media posting, data entry, and lead qualification.</a:t>
            </a:r>
            <a:endParaRPr lang="fr-FR" dirty="0" smtClean="0">
              <a:solidFill>
                <a:schemeClr val="tx1"/>
              </a:solidFill>
            </a:endParaRPr>
          </a:p>
          <a:p>
            <a:pPr algn="just"/>
            <a:endParaRPr lang="fr-FR" dirty="0" smtClean="0">
              <a:solidFill>
                <a:schemeClr val="tx1"/>
              </a:solidFill>
            </a:endParaRPr>
          </a:p>
          <a:p>
            <a:pPr algn="just"/>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357686" y="92867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77500" lnSpcReduction="20000"/>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r" rtl="1"/>
            <a:endParaRPr lang="fr-FR" b="1" dirty="0" smtClean="0">
              <a:solidFill>
                <a:schemeClr val="tx1"/>
              </a:solidFill>
            </a:endParaRPr>
          </a:p>
          <a:p>
            <a:pPr algn="r" rtl="1"/>
            <a:r>
              <a:rPr lang="ar-SA" b="1" dirty="0" smtClean="0">
                <a:solidFill>
                  <a:schemeClr val="tx1"/>
                </a:solidFill>
              </a:rPr>
              <a:t>مكونات نظام معلومات التسويق</a:t>
            </a:r>
            <a:r>
              <a:rPr lang="ar-DZ" b="1" dirty="0" smtClean="0">
                <a:solidFill>
                  <a:schemeClr val="tx1"/>
                </a:solidFill>
              </a:rPr>
              <a:t> الرقمي</a:t>
            </a:r>
            <a:r>
              <a:rPr lang="fr-FR" b="1" dirty="0" smtClean="0">
                <a:solidFill>
                  <a:schemeClr val="tx1"/>
                </a:solidFill>
              </a:rPr>
              <a:t> </a:t>
            </a:r>
            <a:r>
              <a:rPr lang="en-GB" b="1" dirty="0" smtClean="0">
                <a:solidFill>
                  <a:schemeClr val="tx1"/>
                </a:solidFill>
              </a:rPr>
              <a:t>(DMIS</a:t>
            </a:r>
            <a:r>
              <a:rPr lang="fr-FR" b="1" dirty="0" smtClean="0">
                <a:solidFill>
                  <a:schemeClr val="tx1"/>
                </a:solidFill>
              </a:rPr>
              <a:t>):</a:t>
            </a:r>
          </a:p>
          <a:p>
            <a:pPr algn="just"/>
            <a:r>
              <a:rPr lang="fr-FR" sz="3600" b="1" dirty="0" smtClean="0">
                <a:solidFill>
                  <a:schemeClr val="tx1"/>
                </a:solidFill>
              </a:rPr>
              <a:t>7. Collaboration &amp; Communication Tools</a:t>
            </a:r>
            <a:endParaRPr lang="fr-FR" sz="3600" dirty="0" smtClean="0">
              <a:solidFill>
                <a:schemeClr val="tx1"/>
              </a:solidFill>
            </a:endParaRPr>
          </a:p>
          <a:p>
            <a:pPr lvl="0" algn="just"/>
            <a:r>
              <a:rPr lang="en-GB" b="1" dirty="0" smtClean="0">
                <a:solidFill>
                  <a:schemeClr val="tx1"/>
                </a:solidFill>
              </a:rPr>
              <a:t>Team Collaboration:</a:t>
            </a:r>
            <a:r>
              <a:rPr lang="en-GB" dirty="0" smtClean="0">
                <a:solidFill>
                  <a:schemeClr val="tx1"/>
                </a:solidFill>
              </a:rPr>
              <a:t> DMIS often integrates with project management tools like Slack, Asana, or </a:t>
            </a:r>
            <a:r>
              <a:rPr lang="en-GB" dirty="0" err="1" smtClean="0">
                <a:solidFill>
                  <a:schemeClr val="tx1"/>
                </a:solidFill>
              </a:rPr>
              <a:t>Trello</a:t>
            </a:r>
            <a:r>
              <a:rPr lang="en-GB" dirty="0" smtClean="0">
                <a:solidFill>
                  <a:schemeClr val="tx1"/>
                </a:solidFill>
              </a:rPr>
              <a:t> to allow marketing teams to collaborate on campaigns, share insights, and track progress.</a:t>
            </a:r>
            <a:endParaRPr lang="fr-FR" dirty="0" smtClean="0">
              <a:solidFill>
                <a:schemeClr val="tx1"/>
              </a:solidFill>
            </a:endParaRPr>
          </a:p>
          <a:p>
            <a:pPr lvl="0" algn="just"/>
            <a:r>
              <a:rPr lang="en-GB" b="1" dirty="0" smtClean="0">
                <a:solidFill>
                  <a:schemeClr val="tx1"/>
                </a:solidFill>
              </a:rPr>
              <a:t>Content Management:</a:t>
            </a:r>
            <a:r>
              <a:rPr lang="en-GB" dirty="0" smtClean="0">
                <a:solidFill>
                  <a:schemeClr val="tx1"/>
                </a:solidFill>
              </a:rPr>
              <a:t> Content creation, approval, and management tools (e.g., </a:t>
            </a:r>
            <a:r>
              <a:rPr lang="en-GB" dirty="0" err="1" smtClean="0">
                <a:solidFill>
                  <a:schemeClr val="tx1"/>
                </a:solidFill>
              </a:rPr>
              <a:t>WordPress</a:t>
            </a:r>
            <a:r>
              <a:rPr lang="en-GB" dirty="0" smtClean="0">
                <a:solidFill>
                  <a:schemeClr val="tx1"/>
                </a:solidFill>
              </a:rPr>
              <a:t>, </a:t>
            </a:r>
            <a:r>
              <a:rPr lang="en-GB" dirty="0" err="1" smtClean="0">
                <a:solidFill>
                  <a:schemeClr val="tx1"/>
                </a:solidFill>
              </a:rPr>
              <a:t>HubSpot</a:t>
            </a:r>
            <a:r>
              <a:rPr lang="en-GB" dirty="0" smtClean="0">
                <a:solidFill>
                  <a:schemeClr val="tx1"/>
                </a:solidFill>
              </a:rPr>
              <a:t> CMS) that enable teams to work efficiently on digital assets like blogs, landing pages, and ads.</a:t>
            </a:r>
            <a:endParaRPr lang="fr-FR" dirty="0" smtClean="0">
              <a:solidFill>
                <a:schemeClr val="tx1"/>
              </a:solidFill>
            </a:endParaRPr>
          </a:p>
          <a:p>
            <a:pPr lvl="0" algn="just"/>
            <a:r>
              <a:rPr lang="en-GB" b="1" dirty="0" smtClean="0">
                <a:solidFill>
                  <a:schemeClr val="tx1"/>
                </a:solidFill>
              </a:rPr>
              <a:t>Cross-Department Collaboration:</a:t>
            </a:r>
            <a:r>
              <a:rPr lang="en-GB" dirty="0" smtClean="0">
                <a:solidFill>
                  <a:schemeClr val="tx1"/>
                </a:solidFill>
              </a:rPr>
              <a:t> Ensures alignment between marketing, sales, customer support, and other departments by centralizing information, goals, and reports.</a:t>
            </a:r>
            <a:endParaRPr lang="fr-FR" dirty="0" smtClean="0">
              <a:solidFill>
                <a:schemeClr val="tx1"/>
              </a:solidFill>
            </a:endParaRPr>
          </a:p>
          <a:p>
            <a:pPr algn="just"/>
            <a:endParaRPr lang="fr-FR" dirty="0" smtClean="0">
              <a:solidFill>
                <a:schemeClr val="tx1"/>
              </a:solidFill>
            </a:endParaRPr>
          </a:p>
          <a:p>
            <a:pPr algn="just"/>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357686" y="92867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endParaRPr lang="fr-FR" dirty="0"/>
          </a:p>
        </p:txBody>
      </p:sp>
      <p:pic>
        <p:nvPicPr>
          <p:cNvPr id="4" name="Picture 2"/>
          <p:cNvPicPr>
            <a:picLocks noChangeAspect="1" noChangeArrowheads="1"/>
          </p:cNvPicPr>
          <p:nvPr/>
        </p:nvPicPr>
        <p:blipFill>
          <a:blip r:embed="rId2"/>
          <a:srcRect/>
          <a:stretch>
            <a:fillRect/>
          </a:stretch>
        </p:blipFill>
        <p:spPr bwMode="auto">
          <a:xfrm>
            <a:off x="7429520" y="1214422"/>
            <a:ext cx="1500198" cy="714380"/>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a:srcRect/>
          <a:stretch>
            <a:fillRect/>
          </a:stretch>
        </p:blipFill>
        <p:spPr bwMode="auto">
          <a:xfrm>
            <a:off x="1214414" y="1928802"/>
            <a:ext cx="6572295" cy="3714776"/>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2714613" y="5786454"/>
            <a:ext cx="3857652" cy="57150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70000" lnSpcReduction="20000"/>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r" rtl="1"/>
            <a:endParaRPr lang="fr-FR" b="1" dirty="0" smtClean="0">
              <a:solidFill>
                <a:schemeClr val="tx1"/>
              </a:solidFill>
            </a:endParaRPr>
          </a:p>
          <a:p>
            <a:pPr algn="r" rtl="1"/>
            <a:r>
              <a:rPr lang="ar-SA" b="1" dirty="0" smtClean="0">
                <a:solidFill>
                  <a:schemeClr val="tx1"/>
                </a:solidFill>
              </a:rPr>
              <a:t>مكونات نظام معلومات التسويق</a:t>
            </a:r>
            <a:r>
              <a:rPr lang="ar-DZ" b="1" dirty="0" smtClean="0">
                <a:solidFill>
                  <a:schemeClr val="tx1"/>
                </a:solidFill>
              </a:rPr>
              <a:t> الرقمي</a:t>
            </a:r>
            <a:r>
              <a:rPr lang="fr-FR" b="1" dirty="0" smtClean="0">
                <a:solidFill>
                  <a:schemeClr val="tx1"/>
                </a:solidFill>
              </a:rPr>
              <a:t> </a:t>
            </a:r>
            <a:r>
              <a:rPr lang="en-GB" b="1" dirty="0" smtClean="0">
                <a:solidFill>
                  <a:schemeClr val="tx1"/>
                </a:solidFill>
              </a:rPr>
              <a:t>(DMIS</a:t>
            </a:r>
            <a:r>
              <a:rPr lang="fr-FR" b="1" dirty="0" smtClean="0">
                <a:solidFill>
                  <a:schemeClr val="tx1"/>
                </a:solidFill>
              </a:rPr>
              <a:t>):</a:t>
            </a:r>
          </a:p>
          <a:p>
            <a:pPr algn="just"/>
            <a:r>
              <a:rPr lang="fr-FR" sz="4000" b="1" dirty="0" smtClean="0">
                <a:solidFill>
                  <a:schemeClr val="tx1"/>
                </a:solidFill>
              </a:rPr>
              <a:t>8. </a:t>
            </a:r>
            <a:r>
              <a:rPr lang="fr-FR" sz="4000" b="1" dirty="0" err="1" smtClean="0">
                <a:solidFill>
                  <a:schemeClr val="tx1"/>
                </a:solidFill>
              </a:rPr>
              <a:t>Optimization</a:t>
            </a:r>
            <a:r>
              <a:rPr lang="fr-FR" sz="4000" b="1" dirty="0" smtClean="0">
                <a:solidFill>
                  <a:schemeClr val="tx1"/>
                </a:solidFill>
              </a:rPr>
              <a:t> &amp; </a:t>
            </a:r>
            <a:r>
              <a:rPr lang="fr-FR" sz="4000" b="1" dirty="0" err="1" smtClean="0">
                <a:solidFill>
                  <a:schemeClr val="tx1"/>
                </a:solidFill>
              </a:rPr>
              <a:t>Testing</a:t>
            </a:r>
            <a:endParaRPr lang="fr-FR" sz="4000" dirty="0" smtClean="0">
              <a:solidFill>
                <a:schemeClr val="tx1"/>
              </a:solidFill>
            </a:endParaRPr>
          </a:p>
          <a:p>
            <a:pPr lvl="0" algn="just"/>
            <a:r>
              <a:rPr lang="en-GB" sz="3600" b="1" dirty="0" smtClean="0">
                <a:solidFill>
                  <a:schemeClr val="tx1"/>
                </a:solidFill>
              </a:rPr>
              <a:t>A/B Testing:</a:t>
            </a:r>
            <a:r>
              <a:rPr lang="en-GB" sz="3600" dirty="0" smtClean="0">
                <a:solidFill>
                  <a:schemeClr val="tx1"/>
                </a:solidFill>
              </a:rPr>
              <a:t> Testing two versions of a campaign or landing page to see which one performs better and then optimizing based on the results.</a:t>
            </a:r>
            <a:endParaRPr lang="fr-FR" sz="3600" dirty="0" smtClean="0">
              <a:solidFill>
                <a:schemeClr val="tx1"/>
              </a:solidFill>
            </a:endParaRPr>
          </a:p>
          <a:p>
            <a:pPr lvl="0" algn="just"/>
            <a:r>
              <a:rPr lang="en-GB" sz="3600" b="1" dirty="0" smtClean="0">
                <a:solidFill>
                  <a:schemeClr val="tx1"/>
                </a:solidFill>
              </a:rPr>
              <a:t>Conversion Rate Optimization (CRO):</a:t>
            </a:r>
            <a:r>
              <a:rPr lang="en-GB" sz="3600" dirty="0" smtClean="0">
                <a:solidFill>
                  <a:schemeClr val="tx1"/>
                </a:solidFill>
              </a:rPr>
              <a:t> Using data and testing to optimize websites, ads, and landing pages for higher conversions.</a:t>
            </a:r>
            <a:endParaRPr lang="fr-FR" sz="3600" dirty="0" smtClean="0">
              <a:solidFill>
                <a:schemeClr val="tx1"/>
              </a:solidFill>
            </a:endParaRPr>
          </a:p>
          <a:p>
            <a:pPr lvl="0" algn="just"/>
            <a:r>
              <a:rPr lang="en-GB" sz="3600" b="1" dirty="0" smtClean="0">
                <a:solidFill>
                  <a:schemeClr val="tx1"/>
                </a:solidFill>
              </a:rPr>
              <a:t>Multivariate Testing:</a:t>
            </a:r>
            <a:r>
              <a:rPr lang="en-GB" sz="3600" dirty="0" smtClean="0">
                <a:solidFill>
                  <a:schemeClr val="tx1"/>
                </a:solidFill>
              </a:rPr>
              <a:t> Similar to A/B testing but tests multiple elements (e.g., headlines, images, CTAs) to determine which combination works best.</a:t>
            </a:r>
            <a:endParaRPr lang="fr-FR" sz="3600" dirty="0" smtClean="0">
              <a:solidFill>
                <a:schemeClr val="tx1"/>
              </a:solidFill>
            </a:endParaRPr>
          </a:p>
          <a:p>
            <a:pPr lvl="0" algn="just"/>
            <a:r>
              <a:rPr lang="en-GB" sz="3600" b="1" dirty="0" err="1" smtClean="0">
                <a:solidFill>
                  <a:schemeClr val="tx1"/>
                </a:solidFill>
              </a:rPr>
              <a:t>Heatmaps</a:t>
            </a:r>
            <a:r>
              <a:rPr lang="en-GB" sz="3600" b="1" dirty="0" smtClean="0">
                <a:solidFill>
                  <a:schemeClr val="tx1"/>
                </a:solidFill>
              </a:rPr>
              <a:t> &amp; User </a:t>
            </a:r>
            <a:r>
              <a:rPr lang="en-GB" sz="3600" b="1" dirty="0" err="1" smtClean="0">
                <a:solidFill>
                  <a:schemeClr val="tx1"/>
                </a:solidFill>
              </a:rPr>
              <a:t>Behavior</a:t>
            </a:r>
            <a:r>
              <a:rPr lang="en-GB" sz="3600" b="1" dirty="0" smtClean="0">
                <a:solidFill>
                  <a:schemeClr val="tx1"/>
                </a:solidFill>
              </a:rPr>
              <a:t> Tracking:</a:t>
            </a:r>
            <a:r>
              <a:rPr lang="en-GB" sz="3600" dirty="0" smtClean="0">
                <a:solidFill>
                  <a:schemeClr val="tx1"/>
                </a:solidFill>
              </a:rPr>
              <a:t> Tools like </a:t>
            </a:r>
            <a:r>
              <a:rPr lang="en-GB" sz="3600" dirty="0" err="1" smtClean="0">
                <a:solidFill>
                  <a:schemeClr val="tx1"/>
                </a:solidFill>
              </a:rPr>
              <a:t>Hotjar</a:t>
            </a:r>
            <a:r>
              <a:rPr lang="en-GB" sz="3600" dirty="0" smtClean="0">
                <a:solidFill>
                  <a:schemeClr val="tx1"/>
                </a:solidFill>
              </a:rPr>
              <a:t> or Crazy Egg provide visual insights into user </a:t>
            </a:r>
            <a:r>
              <a:rPr lang="en-GB" sz="3600" dirty="0" err="1" smtClean="0">
                <a:solidFill>
                  <a:schemeClr val="tx1"/>
                </a:solidFill>
              </a:rPr>
              <a:t>behavior</a:t>
            </a:r>
            <a:r>
              <a:rPr lang="en-GB" sz="3600" dirty="0" smtClean="0">
                <a:solidFill>
                  <a:schemeClr val="tx1"/>
                </a:solidFill>
              </a:rPr>
              <a:t> on websites, helping identify friction points that can be optimized.</a:t>
            </a:r>
            <a:endParaRPr lang="fr-FR" sz="3600" dirty="0" smtClean="0">
              <a:solidFill>
                <a:schemeClr val="tx1"/>
              </a:solidFill>
            </a:endParaRPr>
          </a:p>
          <a:p>
            <a:pPr algn="just"/>
            <a:endParaRPr lang="fr-FR" sz="3600" dirty="0" smtClean="0">
              <a:solidFill>
                <a:schemeClr val="tx1"/>
              </a:solidFill>
            </a:endParaRPr>
          </a:p>
          <a:p>
            <a:pPr algn="just"/>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357686" y="92867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55000" lnSpcReduction="20000"/>
          </a:bodyPr>
          <a:lstStyle/>
          <a:p>
            <a:pPr algn="r" rtl="1"/>
            <a:endParaRPr lang="ar-DZ" dirty="0" smtClean="0"/>
          </a:p>
          <a:p>
            <a:pPr algn="r" rtl="1"/>
            <a:r>
              <a:rPr lang="ar-DZ" sz="5100" b="1" dirty="0" smtClean="0">
                <a:solidFill>
                  <a:schemeClr val="tx1"/>
                </a:solidFill>
              </a:rPr>
              <a:t>أولا- </a:t>
            </a:r>
            <a:endParaRPr lang="fr-FR" sz="5100" b="1" dirty="0" smtClean="0">
              <a:solidFill>
                <a:schemeClr val="tx1"/>
              </a:solidFill>
            </a:endParaRPr>
          </a:p>
          <a:p>
            <a:pPr algn="r" rtl="1"/>
            <a:endParaRPr lang="fr-FR" sz="4500" b="1" dirty="0" smtClean="0">
              <a:solidFill>
                <a:schemeClr val="tx1"/>
              </a:solidFill>
            </a:endParaRPr>
          </a:p>
          <a:p>
            <a:pPr algn="r" rtl="1"/>
            <a:r>
              <a:rPr lang="ar-SA" sz="5100" b="1" dirty="0" smtClean="0">
                <a:solidFill>
                  <a:schemeClr val="tx1"/>
                </a:solidFill>
              </a:rPr>
              <a:t>مكونات نظام معلومات التسويق</a:t>
            </a:r>
            <a:r>
              <a:rPr lang="ar-DZ" sz="5100" b="1" dirty="0" smtClean="0">
                <a:solidFill>
                  <a:schemeClr val="tx1"/>
                </a:solidFill>
              </a:rPr>
              <a:t> الرقمي</a:t>
            </a:r>
            <a:r>
              <a:rPr lang="fr-FR" sz="5100" b="1" dirty="0" smtClean="0">
                <a:solidFill>
                  <a:schemeClr val="tx1"/>
                </a:solidFill>
              </a:rPr>
              <a:t> </a:t>
            </a:r>
            <a:r>
              <a:rPr lang="en-GB" sz="5100" b="1" dirty="0" smtClean="0">
                <a:solidFill>
                  <a:schemeClr val="tx1"/>
                </a:solidFill>
              </a:rPr>
              <a:t>(DMIS</a:t>
            </a:r>
            <a:r>
              <a:rPr lang="fr-FR" sz="5100" b="1" dirty="0" smtClean="0">
                <a:solidFill>
                  <a:schemeClr val="tx1"/>
                </a:solidFill>
              </a:rPr>
              <a:t>):</a:t>
            </a:r>
          </a:p>
          <a:p>
            <a:pPr algn="r" rtl="1"/>
            <a:endParaRPr lang="fr-FR" sz="4500" b="1" dirty="0" smtClean="0">
              <a:solidFill>
                <a:schemeClr val="tx1"/>
              </a:solidFill>
            </a:endParaRPr>
          </a:p>
          <a:p>
            <a:pPr algn="just"/>
            <a:r>
              <a:rPr lang="fr-FR" sz="4500" dirty="0" smtClean="0">
                <a:solidFill>
                  <a:schemeClr val="tx1"/>
                </a:solidFill>
              </a:rPr>
              <a:t>9</a:t>
            </a:r>
            <a:r>
              <a:rPr lang="fr-FR" sz="5100" dirty="0" smtClean="0">
                <a:solidFill>
                  <a:schemeClr val="tx1"/>
                </a:solidFill>
              </a:rPr>
              <a:t>. </a:t>
            </a:r>
            <a:r>
              <a:rPr lang="fr-FR" sz="5100" b="1" dirty="0" smtClean="0">
                <a:solidFill>
                  <a:schemeClr val="tx1"/>
                </a:solidFill>
              </a:rPr>
              <a:t>Customer Relationship Management (CRM) </a:t>
            </a:r>
            <a:r>
              <a:rPr lang="fr-FR" sz="5100" b="1" dirty="0" err="1" smtClean="0">
                <a:solidFill>
                  <a:schemeClr val="tx1"/>
                </a:solidFill>
              </a:rPr>
              <a:t>Integration</a:t>
            </a:r>
            <a:endParaRPr lang="fr-FR" sz="5100" b="1" dirty="0" smtClean="0">
              <a:solidFill>
                <a:schemeClr val="tx1"/>
              </a:solidFill>
            </a:endParaRPr>
          </a:p>
          <a:p>
            <a:pPr lvl="1" algn="just">
              <a:buFont typeface="Arial" pitchFamily="34" charset="0"/>
              <a:buChar char="•"/>
            </a:pPr>
            <a:r>
              <a:rPr lang="en-GB" sz="4400" dirty="0" smtClean="0">
                <a:solidFill>
                  <a:schemeClr val="tx1"/>
                </a:solidFill>
              </a:rPr>
              <a:t>Lead and Customer Management: A CRM system (e.g., </a:t>
            </a:r>
            <a:r>
              <a:rPr lang="en-GB" sz="4400" dirty="0" err="1" smtClean="0">
                <a:solidFill>
                  <a:schemeClr val="tx1"/>
                </a:solidFill>
              </a:rPr>
              <a:t>Salesforce</a:t>
            </a:r>
            <a:r>
              <a:rPr lang="en-GB" sz="4400" dirty="0" smtClean="0">
                <a:solidFill>
                  <a:schemeClr val="tx1"/>
                </a:solidFill>
              </a:rPr>
              <a:t>, </a:t>
            </a:r>
            <a:r>
              <a:rPr lang="en-GB" sz="4400" dirty="0" err="1" smtClean="0">
                <a:solidFill>
                  <a:schemeClr val="tx1"/>
                </a:solidFill>
              </a:rPr>
              <a:t>Zoho</a:t>
            </a:r>
            <a:r>
              <a:rPr lang="en-GB" sz="4400" dirty="0" smtClean="0">
                <a:solidFill>
                  <a:schemeClr val="tx1"/>
                </a:solidFill>
              </a:rPr>
              <a:t>) is integrated into the DMIS to track customer interactions, manage leads, and nurture relationships</a:t>
            </a:r>
            <a:r>
              <a:rPr lang="en-GB" sz="4400" dirty="0" smtClean="0">
                <a:solidFill>
                  <a:schemeClr val="tx1"/>
                </a:solidFill>
              </a:rPr>
              <a:t>.</a:t>
            </a:r>
            <a:endParaRPr lang="fr-FR" sz="4400" dirty="0" smtClean="0">
              <a:solidFill>
                <a:schemeClr val="tx1"/>
              </a:solidFill>
            </a:endParaRPr>
          </a:p>
          <a:p>
            <a:pPr lvl="1" algn="just">
              <a:buFont typeface="Arial" pitchFamily="34" charset="0"/>
              <a:buChar char="•"/>
            </a:pPr>
            <a:r>
              <a:rPr lang="en-GB" sz="4400" dirty="0" smtClean="0">
                <a:solidFill>
                  <a:schemeClr val="tx1"/>
                </a:solidFill>
              </a:rPr>
              <a:t>Sales Funnel Integration: Helps track customers through different stages of the sales funnel, from awareness to conversion and retention.</a:t>
            </a:r>
            <a:endParaRPr lang="fr-FR" sz="4400" dirty="0" smtClean="0">
              <a:solidFill>
                <a:schemeClr val="tx1"/>
              </a:solidFill>
            </a:endParaRPr>
          </a:p>
          <a:p>
            <a:pPr lvl="1" algn="just">
              <a:buFont typeface="Arial" pitchFamily="34" charset="0"/>
              <a:buChar char="•"/>
            </a:pPr>
            <a:r>
              <a:rPr lang="en-GB" sz="4400" dirty="0" smtClean="0">
                <a:solidFill>
                  <a:schemeClr val="tx1"/>
                </a:solidFill>
              </a:rPr>
              <a:t>Customer Data &amp; Segmentation: CRMs help organize and segment customer data based on interactions, purchase history, and preferences, enabling more personalized marketing.</a:t>
            </a:r>
            <a:endParaRPr lang="fr-FR" sz="4400" dirty="0" smtClean="0">
              <a:solidFill>
                <a:schemeClr val="tx1"/>
              </a:solidFill>
            </a:endParaRPr>
          </a:p>
          <a:p>
            <a:pPr algn="just"/>
            <a:endParaRPr lang="fr-FR" sz="4400" dirty="0" smtClean="0">
              <a:solidFill>
                <a:schemeClr val="tx1"/>
              </a:solidFill>
            </a:endParaRPr>
          </a:p>
          <a:p>
            <a:pPr algn="just"/>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357686" y="92867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62500" lnSpcReduction="20000"/>
          </a:bodyPr>
          <a:lstStyle/>
          <a:p>
            <a:pPr algn="r" rtl="1"/>
            <a:endParaRPr lang="ar-DZ" dirty="0" smtClean="0"/>
          </a:p>
          <a:p>
            <a:pPr algn="r" rtl="1"/>
            <a:r>
              <a:rPr lang="ar-DZ" sz="5100" b="1" dirty="0" smtClean="0">
                <a:solidFill>
                  <a:schemeClr val="tx1"/>
                </a:solidFill>
              </a:rPr>
              <a:t>أولا- </a:t>
            </a:r>
            <a:endParaRPr lang="fr-FR" sz="5100" b="1" dirty="0" smtClean="0">
              <a:solidFill>
                <a:schemeClr val="tx1"/>
              </a:solidFill>
            </a:endParaRPr>
          </a:p>
          <a:p>
            <a:pPr algn="r" rtl="1"/>
            <a:endParaRPr lang="fr-FR" sz="4500" b="1" dirty="0" smtClean="0">
              <a:solidFill>
                <a:schemeClr val="tx1"/>
              </a:solidFill>
            </a:endParaRPr>
          </a:p>
          <a:p>
            <a:pPr algn="r" rtl="1"/>
            <a:r>
              <a:rPr lang="ar-SA" sz="5100" b="1" dirty="0" smtClean="0">
                <a:solidFill>
                  <a:schemeClr val="tx1"/>
                </a:solidFill>
              </a:rPr>
              <a:t>مكونات نظام معلومات التسويق</a:t>
            </a:r>
            <a:r>
              <a:rPr lang="ar-DZ" sz="5100" b="1" dirty="0" smtClean="0">
                <a:solidFill>
                  <a:schemeClr val="tx1"/>
                </a:solidFill>
              </a:rPr>
              <a:t> الرقمي</a:t>
            </a:r>
            <a:r>
              <a:rPr lang="fr-FR" sz="5100" b="1" dirty="0" smtClean="0">
                <a:solidFill>
                  <a:schemeClr val="tx1"/>
                </a:solidFill>
              </a:rPr>
              <a:t> </a:t>
            </a:r>
            <a:r>
              <a:rPr lang="en-GB" sz="5100" b="1" dirty="0" smtClean="0">
                <a:solidFill>
                  <a:schemeClr val="tx1"/>
                </a:solidFill>
              </a:rPr>
              <a:t>(DMIS</a:t>
            </a:r>
            <a:r>
              <a:rPr lang="fr-FR" sz="5100" b="1" dirty="0" smtClean="0">
                <a:solidFill>
                  <a:schemeClr val="tx1"/>
                </a:solidFill>
              </a:rPr>
              <a:t>):</a:t>
            </a:r>
          </a:p>
          <a:p>
            <a:pPr algn="r" rtl="1"/>
            <a:endParaRPr lang="fr-FR" sz="4500" b="1" dirty="0" smtClean="0">
              <a:solidFill>
                <a:schemeClr val="tx1"/>
              </a:solidFill>
            </a:endParaRPr>
          </a:p>
          <a:p>
            <a:pPr algn="just"/>
            <a:r>
              <a:rPr lang="fr-FR" sz="4500" b="1" dirty="0" smtClean="0">
                <a:solidFill>
                  <a:schemeClr val="tx1"/>
                </a:solidFill>
              </a:rPr>
              <a:t>10. Security &amp; Data </a:t>
            </a:r>
            <a:r>
              <a:rPr lang="fr-FR" sz="4500" b="1" dirty="0" err="1" smtClean="0">
                <a:solidFill>
                  <a:schemeClr val="tx1"/>
                </a:solidFill>
              </a:rPr>
              <a:t>Privacy</a:t>
            </a:r>
            <a:endParaRPr lang="fr-FR" sz="4500" dirty="0" smtClean="0">
              <a:solidFill>
                <a:schemeClr val="tx1"/>
              </a:solidFill>
            </a:endParaRPr>
          </a:p>
          <a:p>
            <a:pPr lvl="0" algn="just"/>
            <a:r>
              <a:rPr lang="en-GB" sz="4000" b="1" dirty="0" smtClean="0">
                <a:solidFill>
                  <a:schemeClr val="tx1"/>
                </a:solidFill>
              </a:rPr>
              <a:t>Data Protection:</a:t>
            </a:r>
            <a:r>
              <a:rPr lang="en-GB" sz="4000" dirty="0" smtClean="0">
                <a:solidFill>
                  <a:schemeClr val="tx1"/>
                </a:solidFill>
              </a:rPr>
              <a:t> Ensures that customer data is stored securely and in compliance with privacy regulations (e.g., GDPR, CCPA).</a:t>
            </a:r>
            <a:endParaRPr lang="fr-FR" sz="4000" dirty="0" smtClean="0">
              <a:solidFill>
                <a:schemeClr val="tx1"/>
              </a:solidFill>
            </a:endParaRPr>
          </a:p>
          <a:p>
            <a:pPr lvl="0" algn="just"/>
            <a:r>
              <a:rPr lang="en-GB" sz="4000" b="1" dirty="0" smtClean="0">
                <a:solidFill>
                  <a:schemeClr val="tx1"/>
                </a:solidFill>
              </a:rPr>
              <a:t>Access Control:</a:t>
            </a:r>
            <a:r>
              <a:rPr lang="en-GB" sz="4000" dirty="0" smtClean="0">
                <a:solidFill>
                  <a:schemeClr val="tx1"/>
                </a:solidFill>
              </a:rPr>
              <a:t> Defines who in the organization has access to different parts of the system to maintain security and confidentiality.</a:t>
            </a:r>
            <a:endParaRPr lang="fr-FR" sz="4000" dirty="0" smtClean="0">
              <a:solidFill>
                <a:schemeClr val="tx1"/>
              </a:solidFill>
            </a:endParaRPr>
          </a:p>
          <a:p>
            <a:pPr lvl="0" algn="just"/>
            <a:r>
              <a:rPr lang="en-GB" sz="4000" b="1" dirty="0" smtClean="0">
                <a:solidFill>
                  <a:schemeClr val="tx1"/>
                </a:solidFill>
              </a:rPr>
              <a:t>Compliance Tools:</a:t>
            </a:r>
            <a:r>
              <a:rPr lang="en-GB" sz="4000" dirty="0" smtClean="0">
                <a:solidFill>
                  <a:schemeClr val="tx1"/>
                </a:solidFill>
              </a:rPr>
              <a:t> Tools that help ensure marketing activities, particularly with customer data, comply with legal standards.</a:t>
            </a:r>
            <a:endParaRPr lang="fr-FR" sz="4000" dirty="0" smtClean="0">
              <a:solidFill>
                <a:schemeClr val="tx1"/>
              </a:solidFill>
            </a:endParaRPr>
          </a:p>
          <a:p>
            <a:pPr algn="just"/>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357686" y="92867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77500" lnSpcReduction="20000"/>
          </a:bodyPr>
          <a:lstStyle/>
          <a:p>
            <a:pPr algn="r" rtl="1"/>
            <a:endParaRPr lang="ar-DZ" dirty="0" smtClean="0"/>
          </a:p>
          <a:p>
            <a:pPr algn="r" rtl="1"/>
            <a:r>
              <a:rPr lang="ar-DZ" sz="5100" b="1" dirty="0" smtClean="0">
                <a:solidFill>
                  <a:schemeClr val="tx1"/>
                </a:solidFill>
              </a:rPr>
              <a:t>أولا- </a:t>
            </a:r>
            <a:endParaRPr lang="fr-FR" sz="5100" b="1" dirty="0" smtClean="0">
              <a:solidFill>
                <a:schemeClr val="tx1"/>
              </a:solidFill>
            </a:endParaRPr>
          </a:p>
          <a:p>
            <a:pPr algn="r" rtl="1"/>
            <a:endParaRPr lang="fr-FR" sz="4500" b="1" dirty="0" smtClean="0">
              <a:solidFill>
                <a:schemeClr val="tx1"/>
              </a:solidFill>
            </a:endParaRPr>
          </a:p>
          <a:p>
            <a:pPr algn="r" rtl="1"/>
            <a:r>
              <a:rPr lang="ar-SA" sz="4100" b="1" dirty="0" smtClean="0">
                <a:solidFill>
                  <a:schemeClr val="tx1"/>
                </a:solidFill>
              </a:rPr>
              <a:t>مكونات نظام معلومات التسويق</a:t>
            </a:r>
            <a:r>
              <a:rPr lang="ar-DZ" sz="4100" b="1" dirty="0" smtClean="0">
                <a:solidFill>
                  <a:schemeClr val="tx1"/>
                </a:solidFill>
              </a:rPr>
              <a:t> الرقمي</a:t>
            </a:r>
            <a:r>
              <a:rPr lang="fr-FR" sz="4100" b="1" dirty="0" smtClean="0">
                <a:solidFill>
                  <a:schemeClr val="tx1"/>
                </a:solidFill>
              </a:rPr>
              <a:t> </a:t>
            </a:r>
            <a:r>
              <a:rPr lang="en-GB" sz="4100" b="1" dirty="0" smtClean="0">
                <a:solidFill>
                  <a:schemeClr val="tx1"/>
                </a:solidFill>
              </a:rPr>
              <a:t>(DMIS</a:t>
            </a:r>
            <a:r>
              <a:rPr lang="fr-FR" sz="4100" b="1" dirty="0" smtClean="0">
                <a:solidFill>
                  <a:schemeClr val="tx1"/>
                </a:solidFill>
              </a:rPr>
              <a:t>):</a:t>
            </a:r>
          </a:p>
          <a:p>
            <a:pPr algn="r" rtl="1"/>
            <a:endParaRPr lang="fr-FR" sz="4500" b="1" dirty="0" smtClean="0">
              <a:solidFill>
                <a:schemeClr val="tx1"/>
              </a:solidFill>
            </a:endParaRPr>
          </a:p>
          <a:p>
            <a:pPr algn="just"/>
            <a:r>
              <a:rPr lang="fr-FR" sz="4100" b="1" dirty="0" smtClean="0">
                <a:solidFill>
                  <a:schemeClr val="tx1"/>
                </a:solidFill>
              </a:rPr>
              <a:t>11. </a:t>
            </a:r>
            <a:r>
              <a:rPr lang="fr-FR" sz="4100" b="1" dirty="0" err="1" smtClean="0">
                <a:solidFill>
                  <a:schemeClr val="tx1"/>
                </a:solidFill>
              </a:rPr>
              <a:t>Integration</a:t>
            </a:r>
            <a:r>
              <a:rPr lang="fr-FR" sz="4100" b="1" dirty="0" smtClean="0">
                <a:solidFill>
                  <a:schemeClr val="tx1"/>
                </a:solidFill>
              </a:rPr>
              <a:t> </a:t>
            </a:r>
            <a:r>
              <a:rPr lang="fr-FR" sz="4100" b="1" dirty="0" err="1" smtClean="0">
                <a:solidFill>
                  <a:schemeClr val="tx1"/>
                </a:solidFill>
              </a:rPr>
              <a:t>with</a:t>
            </a:r>
            <a:r>
              <a:rPr lang="fr-FR" sz="4100" b="1" dirty="0" smtClean="0">
                <a:solidFill>
                  <a:schemeClr val="tx1"/>
                </a:solidFill>
              </a:rPr>
              <a:t> </a:t>
            </a:r>
            <a:r>
              <a:rPr lang="fr-FR" sz="4100" b="1" dirty="0" err="1" smtClean="0">
                <a:solidFill>
                  <a:schemeClr val="tx1"/>
                </a:solidFill>
              </a:rPr>
              <a:t>Other</a:t>
            </a:r>
            <a:r>
              <a:rPr lang="fr-FR" sz="4100" b="1" dirty="0" smtClean="0">
                <a:solidFill>
                  <a:schemeClr val="tx1"/>
                </a:solidFill>
              </a:rPr>
              <a:t> Systems</a:t>
            </a:r>
            <a:endParaRPr lang="fr-FR" sz="4100" dirty="0" smtClean="0">
              <a:solidFill>
                <a:schemeClr val="tx1"/>
              </a:solidFill>
            </a:endParaRPr>
          </a:p>
          <a:p>
            <a:pPr marL="742950" lvl="0" indent="-742950" algn="just"/>
            <a:r>
              <a:rPr lang="en-GB" sz="3600" b="1" dirty="0" smtClean="0">
                <a:solidFill>
                  <a:schemeClr val="tx1"/>
                </a:solidFill>
              </a:rPr>
              <a:t>ERP Integration:</a:t>
            </a:r>
            <a:r>
              <a:rPr lang="en-GB" sz="3600" dirty="0" smtClean="0">
                <a:solidFill>
                  <a:schemeClr val="tx1"/>
                </a:solidFill>
              </a:rPr>
              <a:t> Integration with Enterprise </a:t>
            </a:r>
            <a:r>
              <a:rPr lang="en-GB" sz="3600" dirty="0" smtClean="0">
                <a:solidFill>
                  <a:schemeClr val="tx1"/>
                </a:solidFill>
              </a:rPr>
              <a:t>Resource Planning </a:t>
            </a:r>
            <a:r>
              <a:rPr lang="en-GB" sz="3600" dirty="0" smtClean="0">
                <a:solidFill>
                  <a:schemeClr val="tx1"/>
                </a:solidFill>
              </a:rPr>
              <a:t>(ERP) systems (like SAP or Oracle) to align marketing data with broader business </a:t>
            </a:r>
            <a:r>
              <a:rPr lang="en-GB" sz="3600" dirty="0" smtClean="0">
                <a:solidFill>
                  <a:schemeClr val="tx1"/>
                </a:solidFill>
              </a:rPr>
              <a:t>operations.</a:t>
            </a:r>
            <a:endParaRPr lang="fr-FR" sz="3600" dirty="0" smtClean="0">
              <a:solidFill>
                <a:schemeClr val="tx1"/>
              </a:solidFill>
            </a:endParaRPr>
          </a:p>
          <a:p>
            <a:pPr lvl="0" algn="just"/>
            <a:r>
              <a:rPr lang="en-GB" sz="3600" b="1" dirty="0" smtClean="0">
                <a:solidFill>
                  <a:schemeClr val="tx1"/>
                </a:solidFill>
              </a:rPr>
              <a:t> Third-Party </a:t>
            </a:r>
            <a:r>
              <a:rPr lang="en-GB" sz="3600" b="1" dirty="0" smtClean="0">
                <a:solidFill>
                  <a:schemeClr val="tx1"/>
                </a:solidFill>
              </a:rPr>
              <a:t>Tools:</a:t>
            </a:r>
            <a:r>
              <a:rPr lang="en-GB" sz="3600" dirty="0" smtClean="0">
                <a:solidFill>
                  <a:schemeClr val="tx1"/>
                </a:solidFill>
              </a:rPr>
              <a:t> DMIS may integrate with other external systems like payment processors, customer service platforms, and advertising networks to centralize marketing data.</a:t>
            </a:r>
            <a:endParaRPr lang="fr-FR" sz="3600" dirty="0" smtClean="0">
              <a:solidFill>
                <a:schemeClr val="tx1"/>
              </a:solidFill>
            </a:endParaRPr>
          </a:p>
          <a:p>
            <a:pPr algn="just"/>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143372" y="1142984"/>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62500" lnSpcReduction="20000"/>
          </a:bodyPr>
          <a:lstStyle/>
          <a:p>
            <a:pPr algn="r" rtl="1"/>
            <a:endParaRPr lang="ar-DZ" dirty="0" smtClean="0"/>
          </a:p>
          <a:p>
            <a:pPr algn="r" rtl="1"/>
            <a:r>
              <a:rPr lang="ar-DZ" sz="5100" b="1" dirty="0" smtClean="0">
                <a:solidFill>
                  <a:schemeClr val="tx1"/>
                </a:solidFill>
              </a:rPr>
              <a:t>أولا- </a:t>
            </a:r>
            <a:endParaRPr lang="fr-FR" sz="5100" b="1" dirty="0" smtClean="0">
              <a:solidFill>
                <a:schemeClr val="tx1"/>
              </a:solidFill>
            </a:endParaRPr>
          </a:p>
          <a:p>
            <a:pPr algn="r" rtl="1"/>
            <a:endParaRPr lang="fr-FR" sz="4500" b="1" dirty="0" smtClean="0">
              <a:solidFill>
                <a:schemeClr val="tx1"/>
              </a:solidFill>
            </a:endParaRPr>
          </a:p>
          <a:p>
            <a:pPr algn="r" rtl="1"/>
            <a:r>
              <a:rPr lang="ar-SA" sz="5100" b="1" dirty="0" smtClean="0">
                <a:solidFill>
                  <a:schemeClr val="tx1"/>
                </a:solidFill>
              </a:rPr>
              <a:t>مكونات نظام معلومات التسويق</a:t>
            </a:r>
            <a:r>
              <a:rPr lang="ar-DZ" sz="5100" b="1" dirty="0" smtClean="0">
                <a:solidFill>
                  <a:schemeClr val="tx1"/>
                </a:solidFill>
              </a:rPr>
              <a:t> الرقمي</a:t>
            </a:r>
            <a:r>
              <a:rPr lang="fr-FR" sz="5100" b="1" dirty="0" smtClean="0">
                <a:solidFill>
                  <a:schemeClr val="tx1"/>
                </a:solidFill>
              </a:rPr>
              <a:t> </a:t>
            </a:r>
            <a:r>
              <a:rPr lang="en-GB" sz="5100" b="1" dirty="0" smtClean="0">
                <a:solidFill>
                  <a:schemeClr val="tx1"/>
                </a:solidFill>
              </a:rPr>
              <a:t>(DMIS</a:t>
            </a:r>
            <a:r>
              <a:rPr lang="fr-FR" sz="5100" b="1" dirty="0" smtClean="0">
                <a:solidFill>
                  <a:schemeClr val="tx1"/>
                </a:solidFill>
              </a:rPr>
              <a:t>):</a:t>
            </a:r>
          </a:p>
          <a:p>
            <a:pPr algn="r" rtl="1"/>
            <a:endParaRPr lang="fr-FR" sz="4500" b="1" dirty="0" smtClean="0">
              <a:solidFill>
                <a:schemeClr val="tx1"/>
              </a:solidFill>
            </a:endParaRPr>
          </a:p>
          <a:p>
            <a:pPr algn="just"/>
            <a:r>
              <a:rPr lang="fr-FR" sz="5100" b="1" dirty="0" smtClean="0">
                <a:solidFill>
                  <a:schemeClr val="tx1"/>
                </a:solidFill>
              </a:rPr>
              <a:t>12. Content Management System (CMS) </a:t>
            </a:r>
            <a:r>
              <a:rPr lang="fr-FR" sz="5100" b="1" dirty="0" err="1" smtClean="0">
                <a:solidFill>
                  <a:schemeClr val="tx1"/>
                </a:solidFill>
              </a:rPr>
              <a:t>Integration</a:t>
            </a:r>
            <a:endParaRPr lang="fr-FR" sz="5100" dirty="0" smtClean="0">
              <a:solidFill>
                <a:schemeClr val="tx1"/>
              </a:solidFill>
            </a:endParaRPr>
          </a:p>
          <a:p>
            <a:pPr lvl="0" algn="just">
              <a:buFont typeface="Arial" pitchFamily="34" charset="0"/>
              <a:buChar char="•"/>
            </a:pPr>
            <a:r>
              <a:rPr lang="en-GB" sz="4000" b="1" dirty="0" smtClean="0">
                <a:solidFill>
                  <a:schemeClr val="tx1"/>
                </a:solidFill>
              </a:rPr>
              <a:t> Content </a:t>
            </a:r>
            <a:r>
              <a:rPr lang="en-GB" sz="4000" b="1" dirty="0" smtClean="0">
                <a:solidFill>
                  <a:schemeClr val="tx1"/>
                </a:solidFill>
              </a:rPr>
              <a:t>Creation &amp; Distribution:</a:t>
            </a:r>
            <a:r>
              <a:rPr lang="en-GB" sz="4000" dirty="0" smtClean="0">
                <a:solidFill>
                  <a:schemeClr val="tx1"/>
                </a:solidFill>
              </a:rPr>
              <a:t> Centralized content creation, management, and distribution through a CMS (like </a:t>
            </a:r>
            <a:r>
              <a:rPr lang="en-GB" sz="4000" dirty="0" err="1" smtClean="0">
                <a:solidFill>
                  <a:schemeClr val="tx1"/>
                </a:solidFill>
              </a:rPr>
              <a:t>WordPress</a:t>
            </a:r>
            <a:r>
              <a:rPr lang="en-GB" sz="4000" dirty="0" smtClean="0">
                <a:solidFill>
                  <a:schemeClr val="tx1"/>
                </a:solidFill>
              </a:rPr>
              <a:t> or </a:t>
            </a:r>
            <a:r>
              <a:rPr lang="en-GB" sz="4000" dirty="0" err="1" smtClean="0">
                <a:solidFill>
                  <a:schemeClr val="tx1"/>
                </a:solidFill>
              </a:rPr>
              <a:t>HubSpot</a:t>
            </a:r>
            <a:r>
              <a:rPr lang="en-GB" sz="4000" dirty="0" smtClean="0">
                <a:solidFill>
                  <a:schemeClr val="tx1"/>
                </a:solidFill>
              </a:rPr>
              <a:t> CMS) that integrates with the DMIS.</a:t>
            </a:r>
            <a:endParaRPr lang="fr-FR" sz="4000" dirty="0" smtClean="0">
              <a:solidFill>
                <a:schemeClr val="tx1"/>
              </a:solidFill>
            </a:endParaRPr>
          </a:p>
          <a:p>
            <a:pPr algn="just">
              <a:buFont typeface="Arial" pitchFamily="34" charset="0"/>
              <a:buChar char="•"/>
            </a:pPr>
            <a:r>
              <a:rPr lang="en-GB" sz="4000" b="1" dirty="0" smtClean="0">
                <a:solidFill>
                  <a:schemeClr val="tx1"/>
                </a:solidFill>
              </a:rPr>
              <a:t> SEO </a:t>
            </a:r>
            <a:r>
              <a:rPr lang="en-GB" sz="4000" b="1" dirty="0" smtClean="0">
                <a:solidFill>
                  <a:schemeClr val="tx1"/>
                </a:solidFill>
              </a:rPr>
              <a:t>Tools:</a:t>
            </a:r>
            <a:r>
              <a:rPr lang="en-GB" sz="4000" dirty="0" smtClean="0">
                <a:solidFill>
                  <a:schemeClr val="tx1"/>
                </a:solidFill>
              </a:rPr>
              <a:t> Integration with tools like </a:t>
            </a:r>
            <a:r>
              <a:rPr lang="en-GB" sz="4000" dirty="0" err="1" smtClean="0">
                <a:solidFill>
                  <a:schemeClr val="tx1"/>
                </a:solidFill>
              </a:rPr>
              <a:t>SEMrush</a:t>
            </a:r>
            <a:r>
              <a:rPr lang="en-GB" sz="4000" dirty="0" smtClean="0">
                <a:solidFill>
                  <a:schemeClr val="tx1"/>
                </a:solidFill>
              </a:rPr>
              <a:t> or </a:t>
            </a:r>
            <a:r>
              <a:rPr lang="en-GB" sz="4000" dirty="0" err="1" smtClean="0">
                <a:solidFill>
                  <a:schemeClr val="tx1"/>
                </a:solidFill>
              </a:rPr>
              <a:t>Moz</a:t>
            </a:r>
            <a:r>
              <a:rPr lang="en-GB" sz="4000" dirty="0" smtClean="0">
                <a:solidFill>
                  <a:schemeClr val="tx1"/>
                </a:solidFill>
              </a:rPr>
              <a:t> to track and optimize digital content for search engine performance.</a:t>
            </a:r>
            <a:endParaRPr lang="fr-FR" dirty="0" smtClean="0">
              <a:solidFill>
                <a:schemeClr val="tx1"/>
              </a:solidFill>
            </a:endParaRP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357686" y="928670"/>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85000" lnSpcReduction="20000"/>
          </a:bodyPr>
          <a:lstStyle/>
          <a:p>
            <a:pPr algn="r" rtl="1"/>
            <a:endParaRPr lang="ar-DZ" dirty="0" smtClean="0"/>
          </a:p>
          <a:p>
            <a:pPr algn="r" rtl="1"/>
            <a:r>
              <a:rPr lang="ar-DZ" sz="5100" b="1" dirty="0" smtClean="0">
                <a:solidFill>
                  <a:schemeClr val="tx1"/>
                </a:solidFill>
              </a:rPr>
              <a:t>أولا- </a:t>
            </a:r>
            <a:endParaRPr lang="fr-FR" sz="5100" b="1" dirty="0" smtClean="0">
              <a:solidFill>
                <a:schemeClr val="tx1"/>
              </a:solidFill>
            </a:endParaRPr>
          </a:p>
          <a:p>
            <a:pPr algn="r" rtl="1"/>
            <a:endParaRPr lang="fr-FR" sz="4500" b="1" dirty="0" smtClean="0">
              <a:solidFill>
                <a:schemeClr val="tx1"/>
              </a:solidFill>
            </a:endParaRPr>
          </a:p>
          <a:p>
            <a:pPr algn="just" rtl="1"/>
            <a:r>
              <a:rPr lang="ar-SA" sz="4000" b="1" dirty="0" smtClean="0">
                <a:solidFill>
                  <a:schemeClr val="tx1"/>
                </a:solidFill>
              </a:rPr>
              <a:t>الاختلافات بين</a:t>
            </a:r>
            <a:r>
              <a:rPr lang="fr-FR" sz="4000" b="1" dirty="0" smtClean="0">
                <a:solidFill>
                  <a:schemeClr val="tx1"/>
                </a:solidFill>
              </a:rPr>
              <a:t> MKIS </a:t>
            </a:r>
            <a:r>
              <a:rPr lang="ar-SA" sz="4000" b="1" dirty="0" smtClean="0">
                <a:solidFill>
                  <a:schemeClr val="tx1"/>
                </a:solidFill>
              </a:rPr>
              <a:t>و</a:t>
            </a:r>
            <a:r>
              <a:rPr lang="fr-FR" sz="4000" b="1" dirty="0" smtClean="0">
                <a:solidFill>
                  <a:schemeClr val="tx1"/>
                </a:solidFill>
              </a:rPr>
              <a:t> </a:t>
            </a:r>
            <a:r>
              <a:rPr lang="fr-FR" sz="4000" b="1" dirty="0" smtClean="0">
                <a:solidFill>
                  <a:schemeClr val="tx1"/>
                </a:solidFill>
              </a:rPr>
              <a:t>DMIS</a:t>
            </a:r>
            <a:r>
              <a:rPr lang="ar-DZ" sz="4000" b="1" dirty="0" smtClean="0">
                <a:solidFill>
                  <a:schemeClr val="tx1"/>
                </a:solidFill>
              </a:rPr>
              <a:t>:</a:t>
            </a:r>
            <a:endParaRPr lang="fr-FR" sz="4000" b="1" dirty="0" smtClean="0">
              <a:solidFill>
                <a:schemeClr val="tx1"/>
              </a:solidFill>
            </a:endParaRPr>
          </a:p>
          <a:p>
            <a:pPr algn="just" rtl="1"/>
            <a:r>
              <a:rPr lang="fr-FR" sz="4000" b="1" dirty="0" smtClean="0">
                <a:solidFill>
                  <a:schemeClr val="tx1"/>
                </a:solidFill>
              </a:rPr>
              <a:t>MKIS</a:t>
            </a:r>
            <a:r>
              <a:rPr lang="fr-FR" sz="4000" dirty="0" smtClean="0">
                <a:solidFill>
                  <a:schemeClr val="tx1"/>
                </a:solidFill>
              </a:rPr>
              <a:t> </a:t>
            </a:r>
            <a:r>
              <a:rPr lang="ar-DZ" sz="4000" dirty="0" smtClean="0">
                <a:solidFill>
                  <a:schemeClr val="tx1"/>
                </a:solidFill>
              </a:rPr>
              <a:t> </a:t>
            </a:r>
            <a:r>
              <a:rPr lang="ar-SA" sz="4000" dirty="0" smtClean="0">
                <a:solidFill>
                  <a:schemeClr val="tx1"/>
                </a:solidFill>
              </a:rPr>
              <a:t>يشمل </a:t>
            </a:r>
            <a:r>
              <a:rPr lang="ar-SA" sz="4000" dirty="0" smtClean="0">
                <a:solidFill>
                  <a:schemeClr val="tx1"/>
                </a:solidFill>
              </a:rPr>
              <a:t>جمع وتحليل البيانات من </a:t>
            </a:r>
            <a:r>
              <a:rPr lang="ar-SA" sz="4000" b="1" dirty="0" smtClean="0">
                <a:solidFill>
                  <a:schemeClr val="tx1"/>
                </a:solidFill>
              </a:rPr>
              <a:t>كل قنوات التسويق</a:t>
            </a:r>
            <a:r>
              <a:rPr lang="ar-SA" sz="4000" dirty="0" smtClean="0">
                <a:solidFill>
                  <a:schemeClr val="tx1"/>
                </a:solidFill>
              </a:rPr>
              <a:t> </a:t>
            </a:r>
            <a:r>
              <a:rPr lang="ar-SA" sz="4000" dirty="0" smtClean="0">
                <a:solidFill>
                  <a:schemeClr val="tx1"/>
                </a:solidFill>
              </a:rPr>
              <a:t>التقليدية والرقمية، </a:t>
            </a:r>
            <a:r>
              <a:rPr lang="ar-SA" sz="4000" dirty="0" smtClean="0">
                <a:solidFill>
                  <a:schemeClr val="tx1"/>
                </a:solidFill>
              </a:rPr>
              <a:t>بينما </a:t>
            </a:r>
            <a:r>
              <a:rPr lang="fr-FR" sz="4000" b="1" dirty="0" smtClean="0">
                <a:solidFill>
                  <a:schemeClr val="tx1"/>
                </a:solidFill>
              </a:rPr>
              <a:t>DMIS</a:t>
            </a:r>
            <a:r>
              <a:rPr lang="fr-FR" sz="4000" dirty="0" smtClean="0">
                <a:solidFill>
                  <a:schemeClr val="tx1"/>
                </a:solidFill>
              </a:rPr>
              <a:t> </a:t>
            </a:r>
            <a:r>
              <a:rPr lang="ar-DZ" sz="4000" dirty="0" smtClean="0">
                <a:solidFill>
                  <a:schemeClr val="tx1"/>
                </a:solidFill>
              </a:rPr>
              <a:t> </a:t>
            </a:r>
            <a:r>
              <a:rPr lang="ar-SA" sz="4000" dirty="0" smtClean="0">
                <a:solidFill>
                  <a:schemeClr val="tx1"/>
                </a:solidFill>
              </a:rPr>
              <a:t>يركز </a:t>
            </a:r>
            <a:r>
              <a:rPr lang="ar-SA" sz="4000" dirty="0" smtClean="0">
                <a:solidFill>
                  <a:schemeClr val="tx1"/>
                </a:solidFill>
              </a:rPr>
              <a:t>بشكل خاص على </a:t>
            </a:r>
            <a:r>
              <a:rPr lang="ar-SA" sz="4000" b="1" dirty="0" smtClean="0">
                <a:solidFill>
                  <a:schemeClr val="tx1"/>
                </a:solidFill>
              </a:rPr>
              <a:t>البيانات الرقمية</a:t>
            </a:r>
            <a:r>
              <a:rPr lang="ar-SA" sz="4000" dirty="0" smtClean="0">
                <a:solidFill>
                  <a:schemeClr val="tx1"/>
                </a:solidFill>
              </a:rPr>
              <a:t> التي تُجمع من الإنترنت، مثل المواقع الإلكترونية، وسائل التواصل الاجتماعي، والإعلانات المدفوعة عبر الإنترنت</a:t>
            </a:r>
            <a:r>
              <a:rPr lang="fr-FR" sz="4000" dirty="0" smtClean="0">
                <a:solidFill>
                  <a:schemeClr val="tx1"/>
                </a:solidFill>
              </a:rPr>
              <a:t>.</a:t>
            </a:r>
          </a:p>
          <a:p>
            <a:pPr lvl="0" algn="just" rtl="1"/>
            <a:r>
              <a:rPr lang="fr-FR" sz="4000" b="1" dirty="0" smtClean="0">
                <a:solidFill>
                  <a:schemeClr val="tx1"/>
                </a:solidFill>
              </a:rPr>
              <a:t>MKIS</a:t>
            </a:r>
            <a:r>
              <a:rPr lang="fr-FR" sz="4000" dirty="0" smtClean="0">
                <a:solidFill>
                  <a:schemeClr val="tx1"/>
                </a:solidFill>
              </a:rPr>
              <a:t> </a:t>
            </a:r>
            <a:r>
              <a:rPr lang="ar-DZ" sz="4000" dirty="0" smtClean="0">
                <a:solidFill>
                  <a:schemeClr val="tx1"/>
                </a:solidFill>
              </a:rPr>
              <a:t> </a:t>
            </a:r>
            <a:r>
              <a:rPr lang="ar-SA" sz="4000" dirty="0" smtClean="0">
                <a:solidFill>
                  <a:schemeClr val="tx1"/>
                </a:solidFill>
              </a:rPr>
              <a:t>يُعد </a:t>
            </a:r>
            <a:r>
              <a:rPr lang="ar-SA" sz="4000" dirty="0" smtClean="0">
                <a:solidFill>
                  <a:schemeClr val="tx1"/>
                </a:solidFill>
              </a:rPr>
              <a:t>أداة </a:t>
            </a:r>
            <a:r>
              <a:rPr lang="ar-SA" sz="4000" b="1" dirty="0" smtClean="0">
                <a:solidFill>
                  <a:schemeClr val="tx1"/>
                </a:solidFill>
              </a:rPr>
              <a:t>أشمل</a:t>
            </a:r>
            <a:r>
              <a:rPr lang="ar-SA" sz="4000" dirty="0" smtClean="0">
                <a:solidFill>
                  <a:schemeClr val="tx1"/>
                </a:solidFill>
              </a:rPr>
              <a:t> </a:t>
            </a:r>
            <a:r>
              <a:rPr lang="ar-DZ" sz="4000" dirty="0" smtClean="0">
                <a:solidFill>
                  <a:schemeClr val="tx1"/>
                </a:solidFill>
              </a:rPr>
              <a:t>تضم </a:t>
            </a:r>
            <a:r>
              <a:rPr lang="ar-SA" sz="4000" dirty="0" smtClean="0">
                <a:solidFill>
                  <a:schemeClr val="tx1"/>
                </a:solidFill>
              </a:rPr>
              <a:t>جميع </a:t>
            </a:r>
            <a:r>
              <a:rPr lang="ar-SA" sz="4000" dirty="0" smtClean="0">
                <a:solidFill>
                  <a:schemeClr val="tx1"/>
                </a:solidFill>
              </a:rPr>
              <a:t>جوانب التسويق في الشركة، بينما </a:t>
            </a:r>
            <a:r>
              <a:rPr lang="fr-FR" sz="4000" b="1" dirty="0" smtClean="0">
                <a:solidFill>
                  <a:schemeClr val="tx1"/>
                </a:solidFill>
              </a:rPr>
              <a:t>DMIS</a:t>
            </a:r>
            <a:r>
              <a:rPr lang="fr-FR" sz="4000" dirty="0" smtClean="0">
                <a:solidFill>
                  <a:schemeClr val="tx1"/>
                </a:solidFill>
              </a:rPr>
              <a:t> </a:t>
            </a:r>
            <a:r>
              <a:rPr lang="ar-DZ" sz="4000" dirty="0" smtClean="0">
                <a:solidFill>
                  <a:schemeClr val="tx1"/>
                </a:solidFill>
              </a:rPr>
              <a:t> </a:t>
            </a:r>
            <a:r>
              <a:rPr lang="ar-SA" sz="4000" dirty="0" smtClean="0">
                <a:solidFill>
                  <a:schemeClr val="tx1"/>
                </a:solidFill>
              </a:rPr>
              <a:t>يتعامل </a:t>
            </a:r>
            <a:r>
              <a:rPr lang="ar-SA" sz="4000" dirty="0" smtClean="0">
                <a:solidFill>
                  <a:schemeClr val="tx1"/>
                </a:solidFill>
              </a:rPr>
              <a:t>بشكل أساسي مع الحملات </a:t>
            </a:r>
            <a:r>
              <a:rPr lang="ar-SA" sz="4000" b="1" dirty="0" smtClean="0">
                <a:solidFill>
                  <a:schemeClr val="tx1"/>
                </a:solidFill>
              </a:rPr>
              <a:t>الرقمية فقط</a:t>
            </a:r>
            <a:r>
              <a:rPr lang="fr-FR" sz="4000" dirty="0" smtClean="0">
                <a:solidFill>
                  <a:schemeClr val="tx1"/>
                </a:solidFill>
              </a:rPr>
              <a:t>.</a:t>
            </a:r>
          </a:p>
          <a:p>
            <a:pPr algn="l"/>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071934" y="1142984"/>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92500"/>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endParaRPr lang="fr-FR" b="1" dirty="0" smtClean="0"/>
          </a:p>
          <a:p>
            <a:r>
              <a:rPr lang="fr-FR" b="1" dirty="0" err="1" smtClean="0">
                <a:solidFill>
                  <a:schemeClr val="tx1"/>
                </a:solidFill>
              </a:rPr>
              <a:t>Benefits</a:t>
            </a:r>
            <a:r>
              <a:rPr lang="fr-FR" b="1" dirty="0" smtClean="0">
                <a:solidFill>
                  <a:schemeClr val="tx1"/>
                </a:solidFill>
              </a:rPr>
              <a:t> </a:t>
            </a:r>
            <a:r>
              <a:rPr lang="fr-FR" b="1" dirty="0">
                <a:solidFill>
                  <a:schemeClr val="tx1"/>
                </a:solidFill>
              </a:rPr>
              <a:t>of a DMIS:</a:t>
            </a:r>
            <a:endParaRPr lang="fr-FR" dirty="0">
              <a:solidFill>
                <a:schemeClr val="tx1"/>
              </a:solidFill>
            </a:endParaRPr>
          </a:p>
          <a:p>
            <a:pPr lvl="0" algn="just"/>
            <a:r>
              <a:rPr lang="en-GB" b="1" dirty="0">
                <a:solidFill>
                  <a:schemeClr val="tx1"/>
                </a:solidFill>
              </a:rPr>
              <a:t>Data-Driven Decision Making:</a:t>
            </a:r>
            <a:r>
              <a:rPr lang="en-GB" dirty="0">
                <a:solidFill>
                  <a:schemeClr val="tx1"/>
                </a:solidFill>
              </a:rPr>
              <a:t> Helps marketers make informed decisions based on accurate, real-time data.</a:t>
            </a:r>
            <a:endParaRPr lang="fr-FR" dirty="0">
              <a:solidFill>
                <a:schemeClr val="tx1"/>
              </a:solidFill>
            </a:endParaRPr>
          </a:p>
          <a:p>
            <a:pPr lvl="0" algn="just"/>
            <a:r>
              <a:rPr lang="en-GB" b="1" dirty="0">
                <a:solidFill>
                  <a:schemeClr val="tx1"/>
                </a:solidFill>
              </a:rPr>
              <a:t>Increased Efficiency:</a:t>
            </a:r>
            <a:r>
              <a:rPr lang="en-GB" dirty="0">
                <a:solidFill>
                  <a:schemeClr val="tx1"/>
                </a:solidFill>
              </a:rPr>
              <a:t> Automates repetitive tasks and streamlines marketing workflows.</a:t>
            </a:r>
            <a:endParaRPr lang="fr-FR" dirty="0">
              <a:solidFill>
                <a:schemeClr val="tx1"/>
              </a:solidFill>
            </a:endParaRPr>
          </a:p>
          <a:p>
            <a:pPr lvl="0" algn="just"/>
            <a:r>
              <a:rPr lang="en-GB" b="1" dirty="0">
                <a:solidFill>
                  <a:schemeClr val="tx1"/>
                </a:solidFill>
              </a:rPr>
              <a:t>Improved ROI:</a:t>
            </a:r>
            <a:r>
              <a:rPr lang="en-GB" dirty="0">
                <a:solidFill>
                  <a:schemeClr val="tx1"/>
                </a:solidFill>
              </a:rPr>
              <a:t> Optimizes digital marketing efforts to deliver better returns on investment by focusing on high-performing strategies.</a:t>
            </a:r>
            <a:endParaRPr lang="fr-FR" dirty="0">
              <a:solidFill>
                <a:schemeClr val="tx1"/>
              </a:solidFill>
            </a:endParaRPr>
          </a:p>
          <a:p>
            <a:pPr algn="just" rtl="1"/>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214422"/>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endParaRPr lang="fr-FR" b="1" dirty="0" smtClean="0"/>
          </a:p>
          <a:p>
            <a:r>
              <a:rPr lang="fr-FR" b="1" dirty="0" err="1" smtClean="0">
                <a:solidFill>
                  <a:schemeClr val="tx1"/>
                </a:solidFill>
              </a:rPr>
              <a:t>Benefits</a:t>
            </a:r>
            <a:r>
              <a:rPr lang="fr-FR" b="1" dirty="0" smtClean="0">
                <a:solidFill>
                  <a:schemeClr val="tx1"/>
                </a:solidFill>
              </a:rPr>
              <a:t> </a:t>
            </a:r>
            <a:r>
              <a:rPr lang="fr-FR" b="1" dirty="0">
                <a:solidFill>
                  <a:schemeClr val="tx1"/>
                </a:solidFill>
              </a:rPr>
              <a:t>of a DMIS:</a:t>
            </a:r>
            <a:endParaRPr lang="fr-FR" dirty="0">
              <a:solidFill>
                <a:schemeClr val="tx1"/>
              </a:solidFill>
            </a:endParaRPr>
          </a:p>
          <a:p>
            <a:pPr lvl="0" algn="just"/>
            <a:r>
              <a:rPr lang="en-GB" b="1" dirty="0" smtClean="0">
                <a:solidFill>
                  <a:schemeClr val="tx1"/>
                </a:solidFill>
              </a:rPr>
              <a:t>Personalization:</a:t>
            </a:r>
            <a:r>
              <a:rPr lang="en-GB" dirty="0" smtClean="0">
                <a:solidFill>
                  <a:schemeClr val="tx1"/>
                </a:solidFill>
              </a:rPr>
              <a:t> Facilitates the creation of personalized marketing messages tailored to specific customer segments.</a:t>
            </a:r>
            <a:endParaRPr lang="fr-FR" dirty="0" smtClean="0">
              <a:solidFill>
                <a:schemeClr val="tx1"/>
              </a:solidFill>
            </a:endParaRPr>
          </a:p>
          <a:p>
            <a:pPr lvl="0" algn="just"/>
            <a:r>
              <a:rPr lang="en-GB" b="1" dirty="0" smtClean="0">
                <a:solidFill>
                  <a:schemeClr val="tx1"/>
                </a:solidFill>
              </a:rPr>
              <a:t>Real-Time Monitoring:</a:t>
            </a:r>
            <a:r>
              <a:rPr lang="en-GB" dirty="0" smtClean="0">
                <a:solidFill>
                  <a:schemeClr val="tx1"/>
                </a:solidFill>
              </a:rPr>
              <a:t> Provides real-time insights into campaign performance, allowing quick adjustments to be made.</a:t>
            </a:r>
            <a:endParaRPr lang="fr-FR" dirty="0" smtClean="0">
              <a:solidFill>
                <a:schemeClr val="tx1"/>
              </a:solidFill>
            </a:endParaRPr>
          </a:p>
          <a:p>
            <a:pPr algn="just" rtl="1"/>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357298"/>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ثانيا - </a:t>
            </a:r>
            <a:endParaRPr lang="fr-FR" b="1"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pic>
        <p:nvPicPr>
          <p:cNvPr id="8195" name="Picture 3"/>
          <p:cNvPicPr>
            <a:picLocks noChangeAspect="1" noChangeArrowheads="1"/>
          </p:cNvPicPr>
          <p:nvPr/>
        </p:nvPicPr>
        <p:blipFill>
          <a:blip r:embed="rId3"/>
          <a:srcRect/>
          <a:stretch>
            <a:fillRect/>
          </a:stretch>
        </p:blipFill>
        <p:spPr bwMode="auto">
          <a:xfrm>
            <a:off x="0" y="2285992"/>
            <a:ext cx="8572527" cy="392908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ar-SA" dirty="0" smtClean="0">
                <a:solidFill>
                  <a:schemeClr val="tx1"/>
                </a:solidFill>
              </a:rPr>
              <a:t>يشترك </a:t>
            </a:r>
            <a:r>
              <a:rPr lang="ar-SA" b="1" dirty="0" smtClean="0">
                <a:solidFill>
                  <a:schemeClr val="tx1"/>
                </a:solidFill>
              </a:rPr>
              <a:t>نظام معلومات التسويق الرقمي</a:t>
            </a:r>
            <a:r>
              <a:rPr lang="fr-FR" b="1" dirty="0" smtClean="0">
                <a:solidFill>
                  <a:schemeClr val="tx1"/>
                </a:solidFill>
              </a:rPr>
              <a:t> (DMIS)</a:t>
            </a:r>
            <a:r>
              <a:rPr lang="fr-FR" dirty="0" smtClean="0">
                <a:solidFill>
                  <a:schemeClr val="tx1"/>
                </a:solidFill>
              </a:rPr>
              <a:t> </a:t>
            </a:r>
            <a:r>
              <a:rPr lang="ar-SA" dirty="0" smtClean="0">
                <a:solidFill>
                  <a:schemeClr val="tx1"/>
                </a:solidFill>
              </a:rPr>
              <a:t>و </a:t>
            </a:r>
            <a:r>
              <a:rPr lang="ar-SA" b="1" dirty="0" smtClean="0">
                <a:solidFill>
                  <a:schemeClr val="tx1"/>
                </a:solidFill>
              </a:rPr>
              <a:t>قواعد البيانات</a:t>
            </a:r>
            <a:r>
              <a:rPr lang="fr-FR" b="1" dirty="0" smtClean="0">
                <a:solidFill>
                  <a:schemeClr val="tx1"/>
                </a:solidFill>
              </a:rPr>
              <a:t> (</a:t>
            </a:r>
            <a:r>
              <a:rPr lang="fr-FR" b="1" dirty="0" err="1" smtClean="0">
                <a:solidFill>
                  <a:schemeClr val="tx1"/>
                </a:solidFill>
              </a:rPr>
              <a:t>Databases</a:t>
            </a:r>
            <a:r>
              <a:rPr lang="fr-FR" b="1" dirty="0" smtClean="0">
                <a:solidFill>
                  <a:schemeClr val="tx1"/>
                </a:solidFill>
              </a:rPr>
              <a:t>)</a:t>
            </a:r>
            <a:r>
              <a:rPr lang="fr-FR" dirty="0" smtClean="0">
                <a:solidFill>
                  <a:schemeClr val="tx1"/>
                </a:solidFill>
              </a:rPr>
              <a:t> </a:t>
            </a:r>
            <a:r>
              <a:rPr lang="ar-SA" dirty="0" smtClean="0">
                <a:solidFill>
                  <a:schemeClr val="tx1"/>
                </a:solidFill>
              </a:rPr>
              <a:t>في علاقة قوية ومترابطة، حيث تُعتبر </a:t>
            </a:r>
            <a:r>
              <a:rPr lang="ar-SA" b="1" dirty="0" smtClean="0">
                <a:solidFill>
                  <a:schemeClr val="tx1"/>
                </a:solidFill>
              </a:rPr>
              <a:t>قواعد البيانات</a:t>
            </a:r>
            <a:r>
              <a:rPr lang="ar-SA" dirty="0" smtClean="0">
                <a:solidFill>
                  <a:schemeClr val="tx1"/>
                </a:solidFill>
              </a:rPr>
              <a:t> جزءًا أساسيًا من بنية </a:t>
            </a:r>
            <a:r>
              <a:rPr lang="fr-FR" b="1" dirty="0" smtClean="0">
                <a:solidFill>
                  <a:schemeClr val="tx1"/>
                </a:solidFill>
              </a:rPr>
              <a:t>DMIS</a:t>
            </a:r>
            <a:r>
              <a:rPr lang="fr-FR" dirty="0" smtClean="0">
                <a:solidFill>
                  <a:schemeClr val="tx1"/>
                </a:solidFill>
              </a:rPr>
              <a:t>. </a:t>
            </a:r>
            <a:r>
              <a:rPr lang="ar-DZ" dirty="0" smtClean="0">
                <a:solidFill>
                  <a:schemeClr val="tx1"/>
                </a:solidFill>
              </a:rPr>
              <a:t> </a:t>
            </a:r>
            <a:r>
              <a:rPr lang="ar-SA" dirty="0" smtClean="0">
                <a:solidFill>
                  <a:schemeClr val="tx1"/>
                </a:solidFill>
              </a:rPr>
              <a:t>في </a:t>
            </a:r>
            <a:r>
              <a:rPr lang="ar-SA" dirty="0" smtClean="0">
                <a:solidFill>
                  <a:schemeClr val="tx1"/>
                </a:solidFill>
              </a:rPr>
              <a:t>الواقع، </a:t>
            </a:r>
            <a:r>
              <a:rPr lang="ar-SA" b="1" dirty="0" smtClean="0">
                <a:solidFill>
                  <a:schemeClr val="tx1"/>
                </a:solidFill>
              </a:rPr>
              <a:t>قواعد البيانات</a:t>
            </a:r>
            <a:r>
              <a:rPr lang="ar-SA" dirty="0" smtClean="0">
                <a:solidFill>
                  <a:schemeClr val="tx1"/>
                </a:solidFill>
              </a:rPr>
              <a:t> هي التي تتيح لـ </a:t>
            </a:r>
            <a:r>
              <a:rPr lang="fr-FR" b="1" dirty="0" smtClean="0">
                <a:solidFill>
                  <a:schemeClr val="tx1"/>
                </a:solidFill>
              </a:rPr>
              <a:t>DMIS</a:t>
            </a:r>
            <a:r>
              <a:rPr lang="fr-FR" dirty="0" smtClean="0">
                <a:solidFill>
                  <a:schemeClr val="tx1"/>
                </a:solidFill>
              </a:rPr>
              <a:t> </a:t>
            </a:r>
            <a:r>
              <a:rPr lang="ar-DZ" dirty="0" smtClean="0">
                <a:solidFill>
                  <a:schemeClr val="tx1"/>
                </a:solidFill>
              </a:rPr>
              <a:t> </a:t>
            </a:r>
            <a:r>
              <a:rPr lang="ar-SA" dirty="0" smtClean="0">
                <a:solidFill>
                  <a:schemeClr val="tx1"/>
                </a:solidFill>
              </a:rPr>
              <a:t>تخزين</a:t>
            </a:r>
            <a:r>
              <a:rPr lang="ar-SA" dirty="0" smtClean="0">
                <a:solidFill>
                  <a:schemeClr val="tx1"/>
                </a:solidFill>
              </a:rPr>
              <a:t>، إدارة، واسترجاع البيانات التي يحتاجها النظام لتحليل وتنفيذ استراتيجيات التسويق الرقمي بشكل </a:t>
            </a:r>
            <a:r>
              <a:rPr lang="ar-SA" dirty="0" smtClean="0">
                <a:solidFill>
                  <a:schemeClr val="tx1"/>
                </a:solidFill>
              </a:rPr>
              <a:t>فعال</a:t>
            </a:r>
            <a:r>
              <a:rPr lang="fr-FR" dirty="0" smtClean="0">
                <a:solidFill>
                  <a:schemeClr val="tx1"/>
                </a:solidFill>
              </a:rPr>
              <a:t>:</a:t>
            </a:r>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أولا- </a:t>
            </a:r>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357298"/>
            <a:ext cx="3786215" cy="785818"/>
          </a:xfrm>
          <a:prstGeom prst="rect">
            <a:avLst/>
          </a:prstGeom>
          <a:noFill/>
          <a:ln w="9525">
            <a:noFill/>
            <a:miter lim="800000"/>
            <a:headEnd/>
            <a:tailEnd/>
          </a:ln>
          <a:effectLst/>
        </p:spPr>
      </p:pic>
      <p:pic>
        <p:nvPicPr>
          <p:cNvPr id="4098" name="Picture 2"/>
          <p:cNvPicPr>
            <a:picLocks noChangeAspect="1" noChangeArrowheads="1"/>
          </p:cNvPicPr>
          <p:nvPr/>
        </p:nvPicPr>
        <p:blipFill>
          <a:blip r:embed="rId3"/>
          <a:srcRect/>
          <a:stretch>
            <a:fillRect/>
          </a:stretch>
        </p:blipFill>
        <p:spPr bwMode="auto">
          <a:xfrm>
            <a:off x="709605" y="2143116"/>
            <a:ext cx="7148543" cy="40719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fontScale="92500" lnSpcReduction="10000"/>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1 </a:t>
            </a:r>
            <a:r>
              <a:rPr lang="ar-DZ" b="1" dirty="0" smtClean="0">
                <a:solidFill>
                  <a:schemeClr val="tx1"/>
                </a:solidFill>
              </a:rPr>
              <a:t> </a:t>
            </a:r>
            <a:r>
              <a:rPr lang="ar-SA" b="1" dirty="0" smtClean="0">
                <a:solidFill>
                  <a:schemeClr val="tx1"/>
                </a:solidFill>
              </a:rPr>
              <a:t>دور </a:t>
            </a:r>
            <a:r>
              <a:rPr lang="ar-SA" b="1" dirty="0" smtClean="0">
                <a:solidFill>
                  <a:schemeClr val="tx1"/>
                </a:solidFill>
              </a:rPr>
              <a:t>قواعد البيانات </a:t>
            </a:r>
            <a:r>
              <a:rPr lang="ar-SA" b="1" dirty="0" smtClean="0">
                <a:solidFill>
                  <a:schemeClr val="tx1"/>
                </a:solidFill>
              </a:rPr>
              <a:t>في</a:t>
            </a:r>
            <a:r>
              <a:rPr lang="ar-DZ" b="1" dirty="0" smtClean="0">
                <a:solidFill>
                  <a:schemeClr val="tx1"/>
                </a:solidFill>
              </a:rPr>
              <a:t> </a:t>
            </a:r>
            <a:r>
              <a:rPr lang="fr-FR" b="1" dirty="0" smtClean="0">
                <a:solidFill>
                  <a:schemeClr val="tx1"/>
                </a:solidFill>
              </a:rPr>
              <a:t> DMIS</a:t>
            </a:r>
            <a:r>
              <a:rPr lang="ar-DZ" b="1" dirty="0" smtClean="0">
                <a:solidFill>
                  <a:schemeClr val="tx1"/>
                </a:solidFill>
              </a:rPr>
              <a:t> </a:t>
            </a:r>
            <a:endParaRPr lang="fr-FR" b="1" dirty="0" smtClean="0">
              <a:solidFill>
                <a:schemeClr val="tx1"/>
              </a:solidFill>
            </a:endParaRPr>
          </a:p>
          <a:p>
            <a:pPr algn="just" rtl="1"/>
            <a:r>
              <a:rPr lang="ar-SA" i="1" u="sng" dirty="0" smtClean="0">
                <a:solidFill>
                  <a:schemeClr val="tx1"/>
                </a:solidFill>
              </a:rPr>
              <a:t>تخزين البيانات</a:t>
            </a:r>
            <a:r>
              <a:rPr lang="fr-FR" b="1" i="1" dirty="0" smtClean="0">
                <a:solidFill>
                  <a:schemeClr val="tx1"/>
                </a:solidFill>
              </a:rPr>
              <a:t>:	</a:t>
            </a:r>
          </a:p>
          <a:p>
            <a:pPr lvl="0" algn="just" rtl="1"/>
            <a:r>
              <a:rPr lang="fr-FR" b="1" dirty="0" smtClean="0">
                <a:solidFill>
                  <a:schemeClr val="tx1"/>
                </a:solidFill>
              </a:rPr>
              <a:t>DMIS</a:t>
            </a:r>
            <a:r>
              <a:rPr lang="fr-FR" dirty="0" smtClean="0">
                <a:solidFill>
                  <a:schemeClr val="tx1"/>
                </a:solidFill>
              </a:rPr>
              <a:t> </a:t>
            </a:r>
            <a:r>
              <a:rPr lang="ar-DZ" dirty="0" smtClean="0">
                <a:solidFill>
                  <a:schemeClr val="tx1"/>
                </a:solidFill>
              </a:rPr>
              <a:t> </a:t>
            </a:r>
            <a:r>
              <a:rPr lang="ar-SA" dirty="0" smtClean="0">
                <a:solidFill>
                  <a:schemeClr val="tx1"/>
                </a:solidFill>
              </a:rPr>
              <a:t>يتعامل </a:t>
            </a:r>
            <a:r>
              <a:rPr lang="ar-SA" dirty="0" smtClean="0">
                <a:solidFill>
                  <a:schemeClr val="tx1"/>
                </a:solidFill>
              </a:rPr>
              <a:t>مع كميات ضخمة من البيانات المتعلقة بالعملاء، الحملات التسويقية، أداء المواقع الإلكترونية، التفاعلات على منصات التواصل الاجتماعي، وأكثر من ذلك</a:t>
            </a:r>
            <a:r>
              <a:rPr lang="fr-FR" dirty="0" smtClean="0">
                <a:solidFill>
                  <a:schemeClr val="tx1"/>
                </a:solidFill>
              </a:rPr>
              <a:t>.</a:t>
            </a:r>
          </a:p>
          <a:p>
            <a:pPr lvl="0" algn="just" rtl="1"/>
            <a:r>
              <a:rPr lang="ar-SA" dirty="0" smtClean="0">
                <a:solidFill>
                  <a:schemeClr val="tx1"/>
                </a:solidFill>
              </a:rPr>
              <a:t>يتم تخزين هذه البيانات في </a:t>
            </a:r>
            <a:r>
              <a:rPr lang="ar-SA" b="1" dirty="0" smtClean="0">
                <a:solidFill>
                  <a:schemeClr val="tx1"/>
                </a:solidFill>
              </a:rPr>
              <a:t>قواعد البيانات</a:t>
            </a:r>
            <a:r>
              <a:rPr lang="ar-SA" dirty="0" smtClean="0">
                <a:solidFill>
                  <a:schemeClr val="tx1"/>
                </a:solidFill>
              </a:rPr>
              <a:t> التي تُستخدم كقاعدة مركزية لحفظ البيانات المرتبطة بالعملاء (مثل السجلات الشخصية، البيانات السلوكية، التفاعلات مع الحملة) والمحتوى (مثل الإعلانات، العروض الترويجية</a:t>
            </a:r>
            <a:r>
              <a:rPr lang="fr-FR" dirty="0" smtClean="0">
                <a:solidFill>
                  <a:schemeClr val="tx1"/>
                </a:solidFill>
              </a:rPr>
              <a:t>).</a:t>
            </a:r>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1 </a:t>
            </a:r>
            <a:r>
              <a:rPr lang="ar-DZ" b="1" dirty="0" smtClean="0">
                <a:solidFill>
                  <a:schemeClr val="tx1"/>
                </a:solidFill>
              </a:rPr>
              <a:t> </a:t>
            </a:r>
            <a:r>
              <a:rPr lang="ar-SA" b="1" dirty="0" smtClean="0">
                <a:solidFill>
                  <a:schemeClr val="tx1"/>
                </a:solidFill>
              </a:rPr>
              <a:t>دور </a:t>
            </a:r>
            <a:r>
              <a:rPr lang="ar-SA" b="1" dirty="0" smtClean="0">
                <a:solidFill>
                  <a:schemeClr val="tx1"/>
                </a:solidFill>
              </a:rPr>
              <a:t>قواعد البيانات </a:t>
            </a:r>
            <a:r>
              <a:rPr lang="ar-SA" b="1" dirty="0" smtClean="0">
                <a:solidFill>
                  <a:schemeClr val="tx1"/>
                </a:solidFill>
              </a:rPr>
              <a:t>في</a:t>
            </a:r>
            <a:r>
              <a:rPr lang="ar-DZ" b="1" dirty="0" smtClean="0">
                <a:solidFill>
                  <a:schemeClr val="tx1"/>
                </a:solidFill>
              </a:rPr>
              <a:t> </a:t>
            </a:r>
            <a:r>
              <a:rPr lang="fr-FR" b="1" dirty="0" smtClean="0">
                <a:solidFill>
                  <a:schemeClr val="tx1"/>
                </a:solidFill>
              </a:rPr>
              <a:t> DMIS</a:t>
            </a:r>
            <a:r>
              <a:rPr lang="ar-DZ" b="1" dirty="0" smtClean="0">
                <a:solidFill>
                  <a:schemeClr val="tx1"/>
                </a:solidFill>
              </a:rPr>
              <a:t> </a:t>
            </a:r>
            <a:endParaRPr lang="fr-FR" b="1" dirty="0" smtClean="0">
              <a:solidFill>
                <a:schemeClr val="tx1"/>
              </a:solidFill>
            </a:endParaRPr>
          </a:p>
          <a:p>
            <a:pPr algn="just" rtl="1"/>
            <a:r>
              <a:rPr lang="ar-SA" i="1" u="sng" dirty="0" smtClean="0">
                <a:solidFill>
                  <a:schemeClr val="tx1"/>
                </a:solidFill>
              </a:rPr>
              <a:t>إدارة البيانات</a:t>
            </a:r>
            <a:r>
              <a:rPr lang="fr-FR" b="1" dirty="0" smtClean="0">
                <a:solidFill>
                  <a:schemeClr val="tx1"/>
                </a:solidFill>
              </a:rPr>
              <a:t>:</a:t>
            </a:r>
          </a:p>
          <a:p>
            <a:pPr lvl="0" algn="just" rtl="1"/>
            <a:r>
              <a:rPr lang="ar-SA" dirty="0" smtClean="0">
                <a:solidFill>
                  <a:schemeClr val="tx1"/>
                </a:solidFill>
              </a:rPr>
              <a:t>قواعد البيانات توفر الأدوات اللازمة لتنظيم البيانات وتخزينها بشكل منظم ومرتب. في </a:t>
            </a:r>
            <a:r>
              <a:rPr lang="fr-FR" b="1" dirty="0" smtClean="0">
                <a:solidFill>
                  <a:schemeClr val="tx1"/>
                </a:solidFill>
              </a:rPr>
              <a:t>DMIS</a:t>
            </a:r>
            <a:r>
              <a:rPr lang="ar-SA" dirty="0" smtClean="0">
                <a:solidFill>
                  <a:schemeClr val="tx1"/>
                </a:solidFill>
              </a:rPr>
              <a:t>، يُستخدم هذا التنظيم لتسهيل الوصول إلى البيانات عند الحاجة إليها، سواء لأغراض تحليلية أو لتخصيص الحملات التسويقية</a:t>
            </a:r>
            <a:r>
              <a:rPr lang="fr-FR" dirty="0" smtClean="0">
                <a:solidFill>
                  <a:schemeClr val="tx1"/>
                </a:solidFill>
              </a:rPr>
              <a:t>.</a:t>
            </a:r>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1 </a:t>
            </a:r>
            <a:r>
              <a:rPr lang="ar-DZ" b="1" dirty="0" smtClean="0">
                <a:solidFill>
                  <a:schemeClr val="tx1"/>
                </a:solidFill>
              </a:rPr>
              <a:t> </a:t>
            </a:r>
            <a:r>
              <a:rPr lang="ar-SA" b="1" dirty="0" smtClean="0">
                <a:solidFill>
                  <a:schemeClr val="tx1"/>
                </a:solidFill>
              </a:rPr>
              <a:t>دور </a:t>
            </a:r>
            <a:r>
              <a:rPr lang="ar-SA" b="1" dirty="0" smtClean="0">
                <a:solidFill>
                  <a:schemeClr val="tx1"/>
                </a:solidFill>
              </a:rPr>
              <a:t>قواعد البيانات </a:t>
            </a:r>
            <a:r>
              <a:rPr lang="ar-SA" b="1" dirty="0" smtClean="0">
                <a:solidFill>
                  <a:schemeClr val="tx1"/>
                </a:solidFill>
              </a:rPr>
              <a:t>في</a:t>
            </a:r>
            <a:r>
              <a:rPr lang="ar-DZ" b="1" dirty="0" smtClean="0">
                <a:solidFill>
                  <a:schemeClr val="tx1"/>
                </a:solidFill>
              </a:rPr>
              <a:t> </a:t>
            </a:r>
            <a:r>
              <a:rPr lang="fr-FR" b="1" dirty="0" smtClean="0">
                <a:solidFill>
                  <a:schemeClr val="tx1"/>
                </a:solidFill>
              </a:rPr>
              <a:t> DMIS</a:t>
            </a:r>
            <a:r>
              <a:rPr lang="ar-DZ" b="1" dirty="0" smtClean="0">
                <a:solidFill>
                  <a:schemeClr val="tx1"/>
                </a:solidFill>
              </a:rPr>
              <a:t> </a:t>
            </a:r>
            <a:endParaRPr lang="fr-FR" b="1" dirty="0" smtClean="0">
              <a:solidFill>
                <a:schemeClr val="tx1"/>
              </a:solidFill>
            </a:endParaRPr>
          </a:p>
          <a:p>
            <a:pPr algn="just" rtl="1"/>
            <a:r>
              <a:rPr lang="ar-SA" i="1" u="sng" dirty="0" smtClean="0">
                <a:solidFill>
                  <a:schemeClr val="tx1"/>
                </a:solidFill>
              </a:rPr>
              <a:t>إجراء الاستعلامات والتحليلات</a:t>
            </a:r>
            <a:r>
              <a:rPr lang="fr-FR" b="1" i="1" dirty="0" smtClean="0">
                <a:solidFill>
                  <a:schemeClr val="tx1"/>
                </a:solidFill>
              </a:rPr>
              <a:t>:</a:t>
            </a:r>
          </a:p>
          <a:p>
            <a:pPr lvl="0" algn="just" rtl="1"/>
            <a:r>
              <a:rPr lang="ar-SA" dirty="0" smtClean="0">
                <a:solidFill>
                  <a:schemeClr val="tx1"/>
                </a:solidFill>
              </a:rPr>
              <a:t>من خلال قواعد البيانات، يمكن </a:t>
            </a:r>
            <a:r>
              <a:rPr lang="ar-SA" b="1" dirty="0" smtClean="0">
                <a:solidFill>
                  <a:schemeClr val="tx1"/>
                </a:solidFill>
              </a:rPr>
              <a:t>استرجاع</a:t>
            </a:r>
            <a:r>
              <a:rPr lang="ar-SA" dirty="0" smtClean="0">
                <a:solidFill>
                  <a:schemeClr val="tx1"/>
                </a:solidFill>
              </a:rPr>
              <a:t> وتحليل البيانات التي تم جمعها من قنوات متعددة (مثل حملات الإعلانات، البريد الإلكتروني، أو وسائل التواصل </a:t>
            </a:r>
            <a:r>
              <a:rPr lang="ar-SA" dirty="0" smtClean="0">
                <a:solidFill>
                  <a:schemeClr val="tx1"/>
                </a:solidFill>
              </a:rPr>
              <a:t>الاجتماعي</a:t>
            </a:r>
            <a:r>
              <a:rPr lang="ar-DZ" dirty="0" smtClean="0">
                <a:solidFill>
                  <a:schemeClr val="tx1"/>
                </a:solidFill>
              </a:rPr>
              <a:t>)</a:t>
            </a:r>
            <a:endParaRPr lang="fr-FR" dirty="0" smtClean="0">
              <a:solidFill>
                <a:schemeClr val="tx1"/>
              </a:solidFill>
            </a:endParaRPr>
          </a:p>
          <a:p>
            <a:pPr lvl="0" algn="just" rtl="1"/>
            <a:r>
              <a:rPr lang="fr-FR" b="1" dirty="0" smtClean="0">
                <a:solidFill>
                  <a:schemeClr val="tx1"/>
                </a:solidFill>
              </a:rPr>
              <a:t>DMIS</a:t>
            </a:r>
            <a:r>
              <a:rPr lang="fr-FR" dirty="0" smtClean="0">
                <a:solidFill>
                  <a:schemeClr val="tx1"/>
                </a:solidFill>
              </a:rPr>
              <a:t> </a:t>
            </a:r>
            <a:r>
              <a:rPr lang="ar-DZ" dirty="0" smtClean="0">
                <a:solidFill>
                  <a:schemeClr val="tx1"/>
                </a:solidFill>
              </a:rPr>
              <a:t> </a:t>
            </a:r>
            <a:r>
              <a:rPr lang="ar-SA" dirty="0" smtClean="0">
                <a:solidFill>
                  <a:schemeClr val="tx1"/>
                </a:solidFill>
              </a:rPr>
              <a:t>يستخدم </a:t>
            </a:r>
            <a:r>
              <a:rPr lang="ar-SA" dirty="0" smtClean="0">
                <a:solidFill>
                  <a:schemeClr val="tx1"/>
                </a:solidFill>
              </a:rPr>
              <a:t>هذه البيانات لتحليل الأداء وتوليد تقارير تسويقية دقيقة، مثل تتبع </a:t>
            </a:r>
            <a:r>
              <a:rPr lang="ar-SA" b="1" dirty="0" smtClean="0">
                <a:solidFill>
                  <a:schemeClr val="tx1"/>
                </a:solidFill>
              </a:rPr>
              <a:t>معدلات التحويل</a:t>
            </a:r>
            <a:r>
              <a:rPr lang="ar-SA" dirty="0" smtClean="0">
                <a:solidFill>
                  <a:schemeClr val="tx1"/>
                </a:solidFill>
              </a:rPr>
              <a:t> أو </a:t>
            </a:r>
            <a:r>
              <a:rPr lang="ar-SA" b="1" dirty="0" smtClean="0">
                <a:solidFill>
                  <a:schemeClr val="tx1"/>
                </a:solidFill>
              </a:rPr>
              <a:t>معدل النقرات</a:t>
            </a:r>
            <a:r>
              <a:rPr lang="fr-FR" dirty="0" smtClean="0">
                <a:solidFill>
                  <a:schemeClr val="tx1"/>
                </a:solidFill>
              </a:rPr>
              <a:t>.</a:t>
            </a:r>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lnSpcReduction="10000"/>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2 </a:t>
            </a:r>
            <a:r>
              <a:rPr lang="ar-DZ" b="1" dirty="0" smtClean="0">
                <a:solidFill>
                  <a:schemeClr val="tx1"/>
                </a:solidFill>
              </a:rPr>
              <a:t> </a:t>
            </a:r>
            <a:r>
              <a:rPr lang="ar-SA" b="1" dirty="0" smtClean="0">
                <a:solidFill>
                  <a:schemeClr val="tx1"/>
                </a:solidFill>
              </a:rPr>
              <a:t>دور</a:t>
            </a:r>
            <a:r>
              <a:rPr lang="fr-FR" b="1" dirty="0" smtClean="0">
                <a:solidFill>
                  <a:schemeClr val="tx1"/>
                </a:solidFill>
              </a:rPr>
              <a:t> </a:t>
            </a:r>
            <a:r>
              <a:rPr lang="fr-FR" b="1" dirty="0" smtClean="0">
                <a:solidFill>
                  <a:schemeClr val="tx1"/>
                </a:solidFill>
              </a:rPr>
              <a:t>DMIS </a:t>
            </a:r>
            <a:r>
              <a:rPr lang="ar-SA" b="1" dirty="0" smtClean="0">
                <a:solidFill>
                  <a:schemeClr val="tx1"/>
                </a:solidFill>
              </a:rPr>
              <a:t>في استخدام قواعد البيانات</a:t>
            </a:r>
            <a:r>
              <a:rPr lang="fr-FR" b="1" dirty="0" smtClean="0">
                <a:solidFill>
                  <a:schemeClr val="tx1"/>
                </a:solidFill>
              </a:rPr>
              <a:t>:</a:t>
            </a:r>
          </a:p>
          <a:p>
            <a:pPr algn="just" rtl="1"/>
            <a:r>
              <a:rPr lang="ar-SA" i="1" u="sng" dirty="0" smtClean="0">
                <a:solidFill>
                  <a:schemeClr val="tx1"/>
                </a:solidFill>
              </a:rPr>
              <a:t>تحليل البيانات واتخاذ القرارات</a:t>
            </a:r>
            <a:r>
              <a:rPr lang="fr-FR" b="1" i="1" dirty="0" smtClean="0">
                <a:solidFill>
                  <a:schemeClr val="tx1"/>
                </a:solidFill>
              </a:rPr>
              <a:t>:</a:t>
            </a:r>
          </a:p>
          <a:p>
            <a:pPr lvl="0" algn="just" rtl="1"/>
            <a:r>
              <a:rPr lang="fr-FR" b="1" dirty="0" smtClean="0">
                <a:solidFill>
                  <a:schemeClr val="tx1"/>
                </a:solidFill>
              </a:rPr>
              <a:t>DMIS</a:t>
            </a:r>
            <a:r>
              <a:rPr lang="fr-FR" dirty="0" smtClean="0">
                <a:solidFill>
                  <a:schemeClr val="tx1"/>
                </a:solidFill>
              </a:rPr>
              <a:t> </a:t>
            </a:r>
            <a:r>
              <a:rPr lang="ar-DZ" dirty="0" smtClean="0">
                <a:solidFill>
                  <a:schemeClr val="tx1"/>
                </a:solidFill>
              </a:rPr>
              <a:t> </a:t>
            </a:r>
            <a:r>
              <a:rPr lang="ar-SA" dirty="0" smtClean="0">
                <a:solidFill>
                  <a:schemeClr val="tx1"/>
                </a:solidFill>
              </a:rPr>
              <a:t>يعتمد </a:t>
            </a:r>
            <a:r>
              <a:rPr lang="ar-SA" dirty="0" smtClean="0">
                <a:solidFill>
                  <a:schemeClr val="tx1"/>
                </a:solidFill>
              </a:rPr>
              <a:t>بشكل كبير على البيانات المخزنة في قواعد البيانات لتوفير </a:t>
            </a:r>
            <a:r>
              <a:rPr lang="ar-SA" b="1" dirty="0" smtClean="0">
                <a:solidFill>
                  <a:schemeClr val="tx1"/>
                </a:solidFill>
              </a:rPr>
              <a:t>رؤى وتحليلات</a:t>
            </a:r>
            <a:r>
              <a:rPr lang="ar-SA" dirty="0" smtClean="0">
                <a:solidFill>
                  <a:schemeClr val="tx1"/>
                </a:solidFill>
              </a:rPr>
              <a:t> دقيقة يمكن أن تؤثر على قرارات التسويق</a:t>
            </a:r>
            <a:r>
              <a:rPr lang="fr-FR" dirty="0" smtClean="0">
                <a:solidFill>
                  <a:schemeClr val="tx1"/>
                </a:solidFill>
              </a:rPr>
              <a:t>.</a:t>
            </a:r>
          </a:p>
          <a:p>
            <a:pPr lvl="1" algn="just" rtl="1"/>
            <a:r>
              <a:rPr lang="ar-SA" dirty="0" smtClean="0">
                <a:solidFill>
                  <a:schemeClr val="tx1"/>
                </a:solidFill>
              </a:rPr>
              <a:t>على سبيل المثال: إذا كانت قاعدة البيانات تحتوي على بيانات حول سلوك العملاء (مثل المنتجات التي قاموا بشرائها أو تصفحوها)، يمكن استخدام هذه البيانات لتحليل أنماط الشراء وخلق استراتيجيات تسويقية موجهة</a:t>
            </a:r>
            <a:r>
              <a:rPr lang="fr-FR" dirty="0" smtClean="0">
                <a:solidFill>
                  <a:schemeClr val="tx1"/>
                </a:solidFill>
              </a:rPr>
              <a:t>.</a:t>
            </a:r>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lnSpcReduction="10000"/>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2 </a:t>
            </a:r>
            <a:r>
              <a:rPr lang="ar-DZ" b="1" dirty="0" smtClean="0">
                <a:solidFill>
                  <a:schemeClr val="tx1"/>
                </a:solidFill>
              </a:rPr>
              <a:t> </a:t>
            </a:r>
            <a:r>
              <a:rPr lang="ar-SA" b="1" dirty="0" smtClean="0">
                <a:solidFill>
                  <a:schemeClr val="tx1"/>
                </a:solidFill>
              </a:rPr>
              <a:t>دور</a:t>
            </a:r>
            <a:r>
              <a:rPr lang="fr-FR" b="1" dirty="0" smtClean="0">
                <a:solidFill>
                  <a:schemeClr val="tx1"/>
                </a:solidFill>
              </a:rPr>
              <a:t> </a:t>
            </a:r>
            <a:r>
              <a:rPr lang="fr-FR" b="1" dirty="0" smtClean="0">
                <a:solidFill>
                  <a:schemeClr val="tx1"/>
                </a:solidFill>
              </a:rPr>
              <a:t>DMIS </a:t>
            </a:r>
            <a:r>
              <a:rPr lang="ar-SA" b="1" dirty="0" smtClean="0">
                <a:solidFill>
                  <a:schemeClr val="tx1"/>
                </a:solidFill>
              </a:rPr>
              <a:t>في استخدام قواعد البيانات</a:t>
            </a:r>
            <a:r>
              <a:rPr lang="fr-FR" b="1" dirty="0" smtClean="0">
                <a:solidFill>
                  <a:schemeClr val="tx1"/>
                </a:solidFill>
              </a:rPr>
              <a:t>:</a:t>
            </a:r>
          </a:p>
          <a:p>
            <a:pPr algn="just" rtl="1"/>
            <a:r>
              <a:rPr lang="ar-SA" i="1" u="sng" dirty="0" smtClean="0">
                <a:solidFill>
                  <a:schemeClr val="tx1"/>
                </a:solidFill>
              </a:rPr>
              <a:t>التخصيص وتحسين الحملة</a:t>
            </a:r>
            <a:r>
              <a:rPr lang="fr-FR" i="1" dirty="0" smtClean="0">
                <a:solidFill>
                  <a:schemeClr val="tx1"/>
                </a:solidFill>
              </a:rPr>
              <a:t>:</a:t>
            </a:r>
            <a:endParaRPr lang="fr-FR" b="1" i="1" dirty="0" smtClean="0">
              <a:solidFill>
                <a:schemeClr val="tx1"/>
              </a:solidFill>
            </a:endParaRPr>
          </a:p>
          <a:p>
            <a:pPr lvl="0" algn="just" rtl="1"/>
            <a:r>
              <a:rPr lang="ar-SA" dirty="0" smtClean="0">
                <a:solidFill>
                  <a:schemeClr val="tx1"/>
                </a:solidFill>
              </a:rPr>
              <a:t>من خلال دمج البيانات الشخصية التي تخزنها قواعد البيانات مع أدوات </a:t>
            </a:r>
            <a:r>
              <a:rPr lang="ar-SA" b="1" dirty="0" smtClean="0">
                <a:solidFill>
                  <a:schemeClr val="tx1"/>
                </a:solidFill>
              </a:rPr>
              <a:t>التخصيص</a:t>
            </a:r>
            <a:r>
              <a:rPr lang="ar-SA" dirty="0" smtClean="0">
                <a:solidFill>
                  <a:schemeClr val="tx1"/>
                </a:solidFill>
              </a:rPr>
              <a:t> داخل </a:t>
            </a:r>
            <a:r>
              <a:rPr lang="fr-FR" b="1" dirty="0" smtClean="0">
                <a:solidFill>
                  <a:schemeClr val="tx1"/>
                </a:solidFill>
              </a:rPr>
              <a:t>DMIS</a:t>
            </a:r>
            <a:r>
              <a:rPr lang="ar-SA" dirty="0" smtClean="0">
                <a:solidFill>
                  <a:schemeClr val="tx1"/>
                </a:solidFill>
              </a:rPr>
              <a:t>، يتم تقديم </a:t>
            </a:r>
            <a:r>
              <a:rPr lang="ar-SA" b="1" dirty="0" smtClean="0">
                <a:solidFill>
                  <a:schemeClr val="tx1"/>
                </a:solidFill>
              </a:rPr>
              <a:t>رسائل تسويقية موجهة</a:t>
            </a:r>
            <a:r>
              <a:rPr lang="ar-SA" dirty="0" smtClean="0">
                <a:solidFill>
                  <a:schemeClr val="tx1"/>
                </a:solidFill>
              </a:rPr>
              <a:t> للعملاء بناءً على سلوكهم واحتياجاتهم</a:t>
            </a:r>
            <a:r>
              <a:rPr lang="fr-FR" dirty="0" smtClean="0">
                <a:solidFill>
                  <a:schemeClr val="tx1"/>
                </a:solidFill>
              </a:rPr>
              <a:t>.</a:t>
            </a:r>
          </a:p>
          <a:p>
            <a:pPr lvl="1" algn="just" rtl="1"/>
            <a:r>
              <a:rPr lang="ar-SA" dirty="0" smtClean="0">
                <a:solidFill>
                  <a:schemeClr val="tx1"/>
                </a:solidFill>
              </a:rPr>
              <a:t>مثال: إذا كان العميل قد اشترى منتجًا في السابق، يمكن </a:t>
            </a:r>
            <a:r>
              <a:rPr lang="fr-FR" b="1" dirty="0" smtClean="0">
                <a:solidFill>
                  <a:schemeClr val="tx1"/>
                </a:solidFill>
              </a:rPr>
              <a:t>DMIS</a:t>
            </a:r>
            <a:r>
              <a:rPr lang="fr-FR" dirty="0" smtClean="0">
                <a:solidFill>
                  <a:schemeClr val="tx1"/>
                </a:solidFill>
              </a:rPr>
              <a:t> </a:t>
            </a:r>
            <a:r>
              <a:rPr lang="ar-SA" dirty="0" smtClean="0">
                <a:solidFill>
                  <a:schemeClr val="tx1"/>
                </a:solidFill>
              </a:rPr>
              <a:t>استخدام قاعدة البيانات لإرسال رسائل موجهة (مثل العروض الترويجية الخاصة أو التوصيات</a:t>
            </a:r>
            <a:r>
              <a:rPr lang="fr-FR" dirty="0" smtClean="0">
                <a:solidFill>
                  <a:schemeClr val="tx1"/>
                </a:solidFill>
              </a:rPr>
              <a:t>).</a:t>
            </a:r>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lnSpcReduction="10000"/>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2 </a:t>
            </a:r>
            <a:r>
              <a:rPr lang="ar-DZ" b="1" dirty="0" smtClean="0">
                <a:solidFill>
                  <a:schemeClr val="tx1"/>
                </a:solidFill>
              </a:rPr>
              <a:t> </a:t>
            </a:r>
            <a:r>
              <a:rPr lang="ar-SA" b="1" dirty="0" smtClean="0">
                <a:solidFill>
                  <a:schemeClr val="tx1"/>
                </a:solidFill>
              </a:rPr>
              <a:t>دور</a:t>
            </a:r>
            <a:r>
              <a:rPr lang="fr-FR" b="1" dirty="0" smtClean="0">
                <a:solidFill>
                  <a:schemeClr val="tx1"/>
                </a:solidFill>
              </a:rPr>
              <a:t> </a:t>
            </a:r>
            <a:r>
              <a:rPr lang="fr-FR" b="1" dirty="0" smtClean="0">
                <a:solidFill>
                  <a:schemeClr val="tx1"/>
                </a:solidFill>
              </a:rPr>
              <a:t>DMIS </a:t>
            </a:r>
            <a:r>
              <a:rPr lang="ar-SA" b="1" dirty="0" smtClean="0">
                <a:solidFill>
                  <a:schemeClr val="tx1"/>
                </a:solidFill>
              </a:rPr>
              <a:t>في استخدام قواعد البيانات</a:t>
            </a:r>
            <a:r>
              <a:rPr lang="fr-FR" b="1" dirty="0" smtClean="0">
                <a:solidFill>
                  <a:schemeClr val="tx1"/>
                </a:solidFill>
              </a:rPr>
              <a:t>:</a:t>
            </a:r>
          </a:p>
          <a:p>
            <a:pPr algn="just" rtl="1"/>
            <a:r>
              <a:rPr lang="ar-SA" i="1" u="sng" dirty="0" smtClean="0">
                <a:solidFill>
                  <a:schemeClr val="tx1"/>
                </a:solidFill>
              </a:rPr>
              <a:t>تخزين وتوزيع البيانات عبر الأنظمة</a:t>
            </a:r>
            <a:r>
              <a:rPr lang="fr-FR" i="1" dirty="0" smtClean="0">
                <a:solidFill>
                  <a:schemeClr val="tx1"/>
                </a:solidFill>
              </a:rPr>
              <a:t>:</a:t>
            </a:r>
            <a:endParaRPr lang="fr-FR" b="1" i="1" dirty="0" smtClean="0">
              <a:solidFill>
                <a:schemeClr val="tx1"/>
              </a:solidFill>
            </a:endParaRPr>
          </a:p>
          <a:p>
            <a:pPr lvl="0" algn="just" rtl="1"/>
            <a:r>
              <a:rPr lang="fr-FR" b="1" dirty="0" smtClean="0">
                <a:solidFill>
                  <a:schemeClr val="tx1"/>
                </a:solidFill>
              </a:rPr>
              <a:t>DMIS</a:t>
            </a:r>
            <a:r>
              <a:rPr lang="fr-FR" dirty="0" smtClean="0">
                <a:solidFill>
                  <a:schemeClr val="tx1"/>
                </a:solidFill>
              </a:rPr>
              <a:t> </a:t>
            </a:r>
            <a:r>
              <a:rPr lang="ar-DZ" dirty="0" smtClean="0">
                <a:solidFill>
                  <a:schemeClr val="tx1"/>
                </a:solidFill>
              </a:rPr>
              <a:t> </a:t>
            </a:r>
            <a:r>
              <a:rPr lang="ar-SA" dirty="0" smtClean="0">
                <a:solidFill>
                  <a:schemeClr val="tx1"/>
                </a:solidFill>
              </a:rPr>
              <a:t>قد </a:t>
            </a:r>
            <a:r>
              <a:rPr lang="ar-SA" dirty="0" smtClean="0">
                <a:solidFill>
                  <a:schemeClr val="tx1"/>
                </a:solidFill>
              </a:rPr>
              <a:t>يتكامل مع أنظمة أخرى مثل </a:t>
            </a:r>
            <a:r>
              <a:rPr lang="ar-SA" b="1" dirty="0" smtClean="0">
                <a:solidFill>
                  <a:schemeClr val="tx1"/>
                </a:solidFill>
              </a:rPr>
              <a:t>أنظمة</a:t>
            </a:r>
            <a:r>
              <a:rPr lang="fr-FR" b="1" dirty="0" smtClean="0">
                <a:solidFill>
                  <a:schemeClr val="tx1"/>
                </a:solidFill>
              </a:rPr>
              <a:t> CRM </a:t>
            </a:r>
            <a:r>
              <a:rPr lang="ar-SA" b="1" dirty="0" smtClean="0">
                <a:solidFill>
                  <a:schemeClr val="tx1"/>
                </a:solidFill>
              </a:rPr>
              <a:t>إدارة </a:t>
            </a:r>
            <a:r>
              <a:rPr lang="ar-SA" b="1" dirty="0" smtClean="0">
                <a:solidFill>
                  <a:schemeClr val="tx1"/>
                </a:solidFill>
              </a:rPr>
              <a:t>علاقات </a:t>
            </a:r>
            <a:r>
              <a:rPr lang="ar-SA" b="1" dirty="0" smtClean="0">
                <a:solidFill>
                  <a:schemeClr val="tx1"/>
                </a:solidFill>
              </a:rPr>
              <a:t>العملاء</a:t>
            </a:r>
            <a:r>
              <a:rPr lang="fr-FR" dirty="0" smtClean="0">
                <a:solidFill>
                  <a:schemeClr val="tx1"/>
                </a:solidFill>
              </a:rPr>
              <a:t> </a:t>
            </a:r>
            <a:r>
              <a:rPr lang="ar-SA" dirty="0" smtClean="0">
                <a:solidFill>
                  <a:schemeClr val="tx1"/>
                </a:solidFill>
              </a:rPr>
              <a:t>و </a:t>
            </a:r>
            <a:r>
              <a:rPr lang="ar-SA" b="1" dirty="0" smtClean="0">
                <a:solidFill>
                  <a:schemeClr val="tx1"/>
                </a:solidFill>
              </a:rPr>
              <a:t>أدوات أتمتة التسويق</a:t>
            </a:r>
            <a:r>
              <a:rPr lang="ar-SA" dirty="0" smtClean="0">
                <a:solidFill>
                  <a:schemeClr val="tx1"/>
                </a:solidFill>
              </a:rPr>
              <a:t>، التي تخزن البيانات في قواعد البيانات وتوفرها للمستخدمين عبر منصات متعددة</a:t>
            </a:r>
            <a:r>
              <a:rPr lang="fr-FR" dirty="0" smtClean="0">
                <a:solidFill>
                  <a:schemeClr val="tx1"/>
                </a:solidFill>
              </a:rPr>
              <a:t>.</a:t>
            </a:r>
          </a:p>
          <a:p>
            <a:pPr lvl="1" algn="just" rtl="1"/>
            <a:r>
              <a:rPr lang="ar-SA" dirty="0" smtClean="0">
                <a:solidFill>
                  <a:schemeClr val="tx1"/>
                </a:solidFill>
              </a:rPr>
              <a:t>على سبيل المثال: عندما يتم جمع بيانات من حملات التسويق عبر البريد الإلكتروني، تُخزن هذه البيانات في قاعدة بيانات مركزية يمكن للمسوقين من خلالها تحليل الأداء أو تعديل استراتيجيات الحملة</a:t>
            </a:r>
            <a:r>
              <a:rPr lang="fr-FR" dirty="0" smtClean="0">
                <a:solidFill>
                  <a:schemeClr val="tx1"/>
                </a:solidFill>
              </a:rPr>
              <a:t>.</a:t>
            </a:r>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3 </a:t>
            </a:r>
            <a:r>
              <a:rPr lang="ar-DZ" b="1" dirty="0" smtClean="0">
                <a:solidFill>
                  <a:schemeClr val="tx1"/>
                </a:solidFill>
              </a:rPr>
              <a:t> </a:t>
            </a:r>
            <a:r>
              <a:rPr lang="ar-SA" b="1" dirty="0" smtClean="0">
                <a:solidFill>
                  <a:schemeClr val="tx1"/>
                </a:solidFill>
              </a:rPr>
              <a:t>أنواع </a:t>
            </a:r>
            <a:r>
              <a:rPr lang="ar-SA" b="1" dirty="0" smtClean="0">
                <a:solidFill>
                  <a:schemeClr val="tx1"/>
                </a:solidFill>
              </a:rPr>
              <a:t>قواعد البيانات التي تدعم</a:t>
            </a:r>
            <a:r>
              <a:rPr lang="fr-FR" b="1" dirty="0" smtClean="0">
                <a:solidFill>
                  <a:schemeClr val="tx1"/>
                </a:solidFill>
              </a:rPr>
              <a:t> DMIS:</a:t>
            </a:r>
          </a:p>
          <a:p>
            <a:pPr lvl="0" algn="just" rtl="1"/>
            <a:r>
              <a:rPr lang="ar-DZ" b="1" dirty="0" smtClean="0">
                <a:solidFill>
                  <a:schemeClr val="tx1"/>
                </a:solidFill>
              </a:rPr>
              <a:t>	</a:t>
            </a:r>
            <a:r>
              <a:rPr lang="ar-SA" b="1" u="sng" dirty="0" smtClean="0">
                <a:solidFill>
                  <a:schemeClr val="tx1"/>
                </a:solidFill>
              </a:rPr>
              <a:t>قواعد </a:t>
            </a:r>
            <a:r>
              <a:rPr lang="ar-SA" b="1" u="sng" dirty="0" smtClean="0">
                <a:solidFill>
                  <a:schemeClr val="tx1"/>
                </a:solidFill>
              </a:rPr>
              <a:t>البيانات العلائقية</a:t>
            </a:r>
            <a:r>
              <a:rPr lang="fr-FR" b="1" u="sng" dirty="0" smtClean="0">
                <a:solidFill>
                  <a:schemeClr val="tx1"/>
                </a:solidFill>
              </a:rPr>
              <a:t> </a:t>
            </a:r>
            <a:r>
              <a:rPr lang="fr-FR" b="1" dirty="0" smtClean="0">
                <a:solidFill>
                  <a:schemeClr val="tx1"/>
                </a:solidFill>
              </a:rPr>
              <a:t>(</a:t>
            </a:r>
            <a:r>
              <a:rPr lang="fr-FR" b="1" dirty="0" err="1" smtClean="0">
                <a:solidFill>
                  <a:schemeClr val="tx1"/>
                </a:solidFill>
              </a:rPr>
              <a:t>Relational</a:t>
            </a:r>
            <a:r>
              <a:rPr lang="fr-FR" b="1" dirty="0" smtClean="0">
                <a:solidFill>
                  <a:schemeClr val="tx1"/>
                </a:solidFill>
              </a:rPr>
              <a:t> </a:t>
            </a:r>
            <a:r>
              <a:rPr lang="fr-FR" b="1" dirty="0" err="1" smtClean="0">
                <a:solidFill>
                  <a:schemeClr val="tx1"/>
                </a:solidFill>
              </a:rPr>
              <a:t>Databases</a:t>
            </a:r>
            <a:r>
              <a:rPr lang="fr-FR" b="1" dirty="0" smtClean="0">
                <a:solidFill>
                  <a:schemeClr val="tx1"/>
                </a:solidFill>
              </a:rPr>
              <a:t>):</a:t>
            </a:r>
            <a:endParaRPr lang="fr-FR" dirty="0" smtClean="0">
              <a:solidFill>
                <a:schemeClr val="tx1"/>
              </a:solidFill>
            </a:endParaRPr>
          </a:p>
          <a:p>
            <a:pPr lvl="1" algn="just" rtl="1"/>
            <a:r>
              <a:rPr lang="ar-SA" dirty="0" smtClean="0">
                <a:solidFill>
                  <a:schemeClr val="tx1"/>
                </a:solidFill>
              </a:rPr>
              <a:t>مثل </a:t>
            </a:r>
            <a:r>
              <a:rPr lang="fr-FR" b="1" dirty="0" smtClean="0">
                <a:solidFill>
                  <a:schemeClr val="tx1"/>
                </a:solidFill>
              </a:rPr>
              <a:t>MySQL</a:t>
            </a:r>
            <a:r>
              <a:rPr lang="ar-SA" dirty="0" smtClean="0">
                <a:solidFill>
                  <a:schemeClr val="tx1"/>
                </a:solidFill>
              </a:rPr>
              <a:t>، </a:t>
            </a:r>
            <a:r>
              <a:rPr lang="fr-FR" b="1" dirty="0" err="1" smtClean="0">
                <a:solidFill>
                  <a:schemeClr val="tx1"/>
                </a:solidFill>
              </a:rPr>
              <a:t>PostgreSQL</a:t>
            </a:r>
            <a:r>
              <a:rPr lang="ar-SA" dirty="0" smtClean="0">
                <a:solidFill>
                  <a:schemeClr val="tx1"/>
                </a:solidFill>
              </a:rPr>
              <a:t>، و </a:t>
            </a:r>
            <a:r>
              <a:rPr lang="fr-FR" b="1" dirty="0" smtClean="0">
                <a:solidFill>
                  <a:schemeClr val="tx1"/>
                </a:solidFill>
              </a:rPr>
              <a:t>Microsoft SQL Server</a:t>
            </a:r>
            <a:r>
              <a:rPr lang="fr-FR" dirty="0" smtClean="0">
                <a:solidFill>
                  <a:schemeClr val="tx1"/>
                </a:solidFill>
              </a:rPr>
              <a:t>. </a:t>
            </a:r>
            <a:r>
              <a:rPr lang="ar-SA" dirty="0" smtClean="0">
                <a:solidFill>
                  <a:schemeClr val="tx1"/>
                </a:solidFill>
              </a:rPr>
              <a:t>تستخدم هذه الأنظمة لتخزين البيانات المنظمة في جداول مترابطة، وهي أساسية للعديد من تطبيقات </a:t>
            </a:r>
            <a:r>
              <a:rPr lang="fr-FR" b="1" dirty="0" smtClean="0">
                <a:solidFill>
                  <a:schemeClr val="tx1"/>
                </a:solidFill>
              </a:rPr>
              <a:t>DMIS</a:t>
            </a:r>
            <a:r>
              <a:rPr lang="fr-FR" dirty="0" smtClean="0">
                <a:solidFill>
                  <a:schemeClr val="tx1"/>
                </a:solidFill>
              </a:rPr>
              <a:t> </a:t>
            </a:r>
            <a:r>
              <a:rPr lang="ar-SA" dirty="0" smtClean="0">
                <a:solidFill>
                  <a:schemeClr val="tx1"/>
                </a:solidFill>
              </a:rPr>
              <a:t>التي تعتمد على استعلامات معقدة وتحليل البيانات التاريخية</a:t>
            </a:r>
            <a:r>
              <a:rPr lang="fr-FR" dirty="0" smtClean="0">
                <a:solidFill>
                  <a:schemeClr val="tx1"/>
                </a:solidFill>
              </a:rPr>
              <a:t>.</a:t>
            </a:r>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3 </a:t>
            </a:r>
            <a:r>
              <a:rPr lang="ar-DZ" b="1" dirty="0" smtClean="0">
                <a:solidFill>
                  <a:schemeClr val="tx1"/>
                </a:solidFill>
              </a:rPr>
              <a:t> </a:t>
            </a:r>
            <a:r>
              <a:rPr lang="ar-SA" b="1" dirty="0" smtClean="0">
                <a:solidFill>
                  <a:schemeClr val="tx1"/>
                </a:solidFill>
              </a:rPr>
              <a:t>أنواع </a:t>
            </a:r>
            <a:r>
              <a:rPr lang="ar-SA" b="1" dirty="0" smtClean="0">
                <a:solidFill>
                  <a:schemeClr val="tx1"/>
                </a:solidFill>
              </a:rPr>
              <a:t>قواعد البيانات التي تدعم</a:t>
            </a:r>
            <a:r>
              <a:rPr lang="fr-FR" b="1" dirty="0" smtClean="0">
                <a:solidFill>
                  <a:schemeClr val="tx1"/>
                </a:solidFill>
              </a:rPr>
              <a:t> DMIS:</a:t>
            </a:r>
          </a:p>
          <a:p>
            <a:pPr lvl="0" algn="just" rtl="1"/>
            <a:r>
              <a:rPr lang="ar-DZ" b="1" dirty="0" smtClean="0">
                <a:solidFill>
                  <a:schemeClr val="tx1"/>
                </a:solidFill>
              </a:rPr>
              <a:t>	</a:t>
            </a:r>
            <a:r>
              <a:rPr lang="ar-SA" b="1" u="sng" dirty="0" smtClean="0">
                <a:solidFill>
                  <a:schemeClr val="tx1"/>
                </a:solidFill>
              </a:rPr>
              <a:t>قواعد البيانات غير العلائقية</a:t>
            </a:r>
            <a:r>
              <a:rPr lang="fr-FR" b="1" u="sng" dirty="0" smtClean="0">
                <a:solidFill>
                  <a:schemeClr val="tx1"/>
                </a:solidFill>
              </a:rPr>
              <a:t> </a:t>
            </a:r>
            <a:r>
              <a:rPr lang="fr-FR" b="1" dirty="0" smtClean="0">
                <a:solidFill>
                  <a:schemeClr val="tx1"/>
                </a:solidFill>
              </a:rPr>
              <a:t>(</a:t>
            </a:r>
            <a:r>
              <a:rPr lang="fr-FR" b="1" dirty="0" err="1" smtClean="0">
                <a:solidFill>
                  <a:schemeClr val="tx1"/>
                </a:solidFill>
              </a:rPr>
              <a:t>NoSQL</a:t>
            </a:r>
            <a:r>
              <a:rPr lang="fr-FR" b="1" dirty="0" smtClean="0">
                <a:solidFill>
                  <a:schemeClr val="tx1"/>
                </a:solidFill>
              </a:rPr>
              <a:t> </a:t>
            </a:r>
            <a:r>
              <a:rPr lang="fr-FR" b="1" dirty="0" err="1" smtClean="0">
                <a:solidFill>
                  <a:schemeClr val="tx1"/>
                </a:solidFill>
              </a:rPr>
              <a:t>Databases</a:t>
            </a:r>
            <a:r>
              <a:rPr lang="fr-FR" b="1" dirty="0" smtClean="0">
                <a:solidFill>
                  <a:schemeClr val="tx1"/>
                </a:solidFill>
              </a:rPr>
              <a:t>):</a:t>
            </a:r>
            <a:endParaRPr lang="fr-FR" dirty="0" smtClean="0">
              <a:solidFill>
                <a:schemeClr val="tx1"/>
              </a:solidFill>
            </a:endParaRPr>
          </a:p>
          <a:p>
            <a:pPr lvl="1" algn="just" rtl="1"/>
            <a:r>
              <a:rPr lang="ar-SA" dirty="0" smtClean="0">
                <a:solidFill>
                  <a:schemeClr val="tx1"/>
                </a:solidFill>
              </a:rPr>
              <a:t>مثل </a:t>
            </a:r>
            <a:r>
              <a:rPr lang="fr-FR" b="1" dirty="0" err="1" smtClean="0">
                <a:solidFill>
                  <a:schemeClr val="tx1"/>
                </a:solidFill>
              </a:rPr>
              <a:t>MongoDB</a:t>
            </a:r>
            <a:r>
              <a:rPr lang="ar-SA" dirty="0" smtClean="0">
                <a:solidFill>
                  <a:schemeClr val="tx1"/>
                </a:solidFill>
              </a:rPr>
              <a:t>، </a:t>
            </a:r>
            <a:r>
              <a:rPr lang="fr-FR" b="1" dirty="0" smtClean="0">
                <a:solidFill>
                  <a:schemeClr val="tx1"/>
                </a:solidFill>
              </a:rPr>
              <a:t>Cassandra</a:t>
            </a:r>
            <a:r>
              <a:rPr lang="ar-SA" dirty="0" smtClean="0">
                <a:solidFill>
                  <a:schemeClr val="tx1"/>
                </a:solidFill>
              </a:rPr>
              <a:t>، و </a:t>
            </a:r>
            <a:r>
              <a:rPr lang="fr-FR" b="1" dirty="0" err="1" smtClean="0">
                <a:solidFill>
                  <a:schemeClr val="tx1"/>
                </a:solidFill>
              </a:rPr>
              <a:t>CouchDB</a:t>
            </a:r>
            <a:r>
              <a:rPr lang="fr-FR" dirty="0" smtClean="0">
                <a:solidFill>
                  <a:schemeClr val="tx1"/>
                </a:solidFill>
              </a:rPr>
              <a:t>. </a:t>
            </a:r>
            <a:r>
              <a:rPr lang="ar-SA" dirty="0" smtClean="0">
                <a:solidFill>
                  <a:schemeClr val="tx1"/>
                </a:solidFill>
              </a:rPr>
              <a:t>هذه الأنواع من قواعد البيانات تُستخدم في حالات حيث تكون البيانات غير هيكلية أو يتم جمع كميات ضخمة من البيانات (مثل </a:t>
            </a:r>
            <a:r>
              <a:rPr lang="ar-SA" b="1" dirty="0" smtClean="0">
                <a:solidFill>
                  <a:schemeClr val="tx1"/>
                </a:solidFill>
              </a:rPr>
              <a:t>بيانات الوسائط الاجتماعية</a:t>
            </a:r>
            <a:r>
              <a:rPr lang="ar-SA" dirty="0" smtClean="0">
                <a:solidFill>
                  <a:schemeClr val="tx1"/>
                </a:solidFill>
              </a:rPr>
              <a:t> أو </a:t>
            </a:r>
            <a:r>
              <a:rPr lang="ar-SA" b="1" dirty="0" smtClean="0">
                <a:solidFill>
                  <a:schemeClr val="tx1"/>
                </a:solidFill>
              </a:rPr>
              <a:t>بيانات التفاعل في الوقت الحقيقي</a:t>
            </a:r>
            <a:r>
              <a:rPr lang="fr-FR" dirty="0" smtClean="0">
                <a:solidFill>
                  <a:schemeClr val="tx1"/>
                </a:solidFill>
              </a:rPr>
              <a:t>).</a:t>
            </a:r>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3 </a:t>
            </a:r>
            <a:r>
              <a:rPr lang="ar-DZ" b="1" dirty="0" smtClean="0">
                <a:solidFill>
                  <a:schemeClr val="tx1"/>
                </a:solidFill>
              </a:rPr>
              <a:t> </a:t>
            </a:r>
            <a:r>
              <a:rPr lang="ar-SA" b="1" dirty="0" smtClean="0">
                <a:solidFill>
                  <a:schemeClr val="tx1"/>
                </a:solidFill>
              </a:rPr>
              <a:t>أنواع </a:t>
            </a:r>
            <a:r>
              <a:rPr lang="ar-SA" b="1" dirty="0" smtClean="0">
                <a:solidFill>
                  <a:schemeClr val="tx1"/>
                </a:solidFill>
              </a:rPr>
              <a:t>قواعد البيانات التي تدعم</a:t>
            </a:r>
            <a:r>
              <a:rPr lang="fr-FR" b="1" dirty="0" smtClean="0">
                <a:solidFill>
                  <a:schemeClr val="tx1"/>
                </a:solidFill>
              </a:rPr>
              <a:t> DMIS:</a:t>
            </a:r>
          </a:p>
          <a:p>
            <a:pPr lvl="0" algn="just" rtl="1"/>
            <a:r>
              <a:rPr lang="ar-DZ" b="1" dirty="0" smtClean="0">
                <a:solidFill>
                  <a:schemeClr val="tx1"/>
                </a:solidFill>
              </a:rPr>
              <a:t>	</a:t>
            </a:r>
            <a:r>
              <a:rPr lang="ar-SA" b="1" u="sng" dirty="0" smtClean="0">
                <a:solidFill>
                  <a:schemeClr val="tx1"/>
                </a:solidFill>
              </a:rPr>
              <a:t>قواعد البيانات الموزعة</a:t>
            </a:r>
            <a:r>
              <a:rPr lang="fr-FR" b="1" u="sng" dirty="0" smtClean="0">
                <a:solidFill>
                  <a:schemeClr val="tx1"/>
                </a:solidFill>
              </a:rPr>
              <a:t> </a:t>
            </a:r>
            <a:r>
              <a:rPr lang="fr-FR" b="1" dirty="0" smtClean="0">
                <a:solidFill>
                  <a:schemeClr val="tx1"/>
                </a:solidFill>
              </a:rPr>
              <a:t>(</a:t>
            </a:r>
            <a:r>
              <a:rPr lang="fr-FR" b="1" dirty="0" err="1" smtClean="0">
                <a:solidFill>
                  <a:schemeClr val="tx1"/>
                </a:solidFill>
              </a:rPr>
              <a:t>Distributed</a:t>
            </a:r>
            <a:r>
              <a:rPr lang="fr-FR" b="1" dirty="0" smtClean="0">
                <a:solidFill>
                  <a:schemeClr val="tx1"/>
                </a:solidFill>
              </a:rPr>
              <a:t> </a:t>
            </a:r>
            <a:r>
              <a:rPr lang="fr-FR" b="1" dirty="0" err="1" smtClean="0">
                <a:solidFill>
                  <a:schemeClr val="tx1"/>
                </a:solidFill>
              </a:rPr>
              <a:t>Databases</a:t>
            </a:r>
            <a:r>
              <a:rPr lang="fr-FR" b="1" dirty="0" smtClean="0">
                <a:solidFill>
                  <a:schemeClr val="tx1"/>
                </a:solidFill>
              </a:rPr>
              <a:t>):</a:t>
            </a:r>
            <a:endParaRPr lang="fr-FR" dirty="0" smtClean="0">
              <a:solidFill>
                <a:schemeClr val="tx1"/>
              </a:solidFill>
            </a:endParaRPr>
          </a:p>
          <a:p>
            <a:pPr lvl="1" algn="just" rtl="1"/>
            <a:r>
              <a:rPr lang="ar-SA" dirty="0" smtClean="0">
                <a:solidFill>
                  <a:schemeClr val="tx1"/>
                </a:solidFill>
              </a:rPr>
              <a:t>تُستخدم في بيئات الشركات الكبرى حيث يتم تخزين البيانات عبر عدة خوادم أو مواقع. يساعد ذلك في تحسين الأداء والتوافر</a:t>
            </a:r>
            <a:r>
              <a:rPr lang="fr-FR" dirty="0" smtClean="0">
                <a:solidFill>
                  <a:schemeClr val="tx1"/>
                </a:solidFill>
              </a:rPr>
              <a:t>.</a:t>
            </a:r>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lnSpcReduction="10000"/>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4  </a:t>
            </a:r>
            <a:r>
              <a:rPr lang="ar-DZ" b="1" dirty="0" smtClean="0">
                <a:solidFill>
                  <a:schemeClr val="tx1"/>
                </a:solidFill>
              </a:rPr>
              <a:t> </a:t>
            </a:r>
            <a:r>
              <a:rPr lang="ar-SA" b="1" dirty="0" smtClean="0">
                <a:solidFill>
                  <a:schemeClr val="tx1"/>
                </a:solidFill>
              </a:rPr>
              <a:t>كيف </a:t>
            </a:r>
            <a:r>
              <a:rPr lang="ar-SA" b="1" dirty="0" smtClean="0">
                <a:solidFill>
                  <a:schemeClr val="tx1"/>
                </a:solidFill>
              </a:rPr>
              <a:t>يدعم</a:t>
            </a:r>
            <a:r>
              <a:rPr lang="fr-FR" b="1" dirty="0" smtClean="0">
                <a:solidFill>
                  <a:schemeClr val="tx1"/>
                </a:solidFill>
              </a:rPr>
              <a:t> DMIS </a:t>
            </a:r>
            <a:r>
              <a:rPr lang="ar-SA" b="1" dirty="0" smtClean="0">
                <a:solidFill>
                  <a:schemeClr val="tx1"/>
                </a:solidFill>
              </a:rPr>
              <a:t>البيانات في قواعد البيانات؟</a:t>
            </a:r>
            <a:endParaRPr lang="fr-FR" b="1" dirty="0" smtClean="0">
              <a:solidFill>
                <a:schemeClr val="tx1"/>
              </a:solidFill>
            </a:endParaRPr>
          </a:p>
          <a:p>
            <a:pPr algn="just" rtl="1"/>
            <a:r>
              <a:rPr lang="ar-SA" b="1" i="1" u="sng" dirty="0" smtClean="0">
                <a:solidFill>
                  <a:schemeClr val="tx1"/>
                </a:solidFill>
              </a:rPr>
              <a:t>التحليل المتقدم للبيانات</a:t>
            </a:r>
            <a:r>
              <a:rPr lang="fr-FR" b="1" i="1" u="sng" dirty="0" smtClean="0">
                <a:solidFill>
                  <a:schemeClr val="tx1"/>
                </a:solidFill>
              </a:rPr>
              <a:t> </a:t>
            </a:r>
            <a:r>
              <a:rPr lang="fr-FR" b="1" i="1" dirty="0" smtClean="0">
                <a:solidFill>
                  <a:schemeClr val="tx1"/>
                </a:solidFill>
              </a:rPr>
              <a:t>(Advanced </a:t>
            </a:r>
            <a:r>
              <a:rPr lang="fr-FR" b="1" i="1" dirty="0" err="1" smtClean="0">
                <a:solidFill>
                  <a:schemeClr val="tx1"/>
                </a:solidFill>
              </a:rPr>
              <a:t>Analytics</a:t>
            </a:r>
            <a:r>
              <a:rPr lang="fr-FR" b="1" i="1" dirty="0" smtClean="0">
                <a:solidFill>
                  <a:schemeClr val="tx1"/>
                </a:solidFill>
              </a:rPr>
              <a:t>):</a:t>
            </a:r>
          </a:p>
          <a:p>
            <a:pPr lvl="0" algn="just" rtl="1"/>
            <a:r>
              <a:rPr lang="ar-SA" dirty="0" smtClean="0">
                <a:solidFill>
                  <a:schemeClr val="tx1"/>
                </a:solidFill>
              </a:rPr>
              <a:t>يستخدم</a:t>
            </a:r>
            <a:r>
              <a:rPr lang="fr-FR" b="1" dirty="0" smtClean="0">
                <a:solidFill>
                  <a:schemeClr val="tx1"/>
                </a:solidFill>
              </a:rPr>
              <a:t>DMIS</a:t>
            </a:r>
            <a:r>
              <a:rPr lang="fr-FR" dirty="0" smtClean="0">
                <a:solidFill>
                  <a:schemeClr val="tx1"/>
                </a:solidFill>
              </a:rPr>
              <a:t> </a:t>
            </a:r>
            <a:r>
              <a:rPr lang="ar-DZ" dirty="0" smtClean="0">
                <a:solidFill>
                  <a:schemeClr val="tx1"/>
                </a:solidFill>
              </a:rPr>
              <a:t> </a:t>
            </a:r>
            <a:r>
              <a:rPr lang="ar-SA" dirty="0" smtClean="0">
                <a:solidFill>
                  <a:schemeClr val="tx1"/>
                </a:solidFill>
              </a:rPr>
              <a:t>تقنيات </a:t>
            </a:r>
            <a:r>
              <a:rPr lang="ar-SA" b="1" dirty="0" smtClean="0">
                <a:solidFill>
                  <a:schemeClr val="tx1"/>
                </a:solidFill>
              </a:rPr>
              <a:t>التحليل المتقدم</a:t>
            </a:r>
            <a:r>
              <a:rPr lang="ar-SA" dirty="0" smtClean="0">
                <a:solidFill>
                  <a:schemeClr val="tx1"/>
                </a:solidFill>
              </a:rPr>
              <a:t> مثل </a:t>
            </a:r>
            <a:r>
              <a:rPr lang="ar-SA" b="1" dirty="0" smtClean="0">
                <a:solidFill>
                  <a:schemeClr val="tx1"/>
                </a:solidFill>
              </a:rPr>
              <a:t>التعلم الآلي</a:t>
            </a:r>
            <a:r>
              <a:rPr lang="fr-FR" b="1" dirty="0" smtClean="0">
                <a:solidFill>
                  <a:schemeClr val="tx1"/>
                </a:solidFill>
              </a:rPr>
              <a:t> (Machine Learning)</a:t>
            </a:r>
            <a:r>
              <a:rPr lang="fr-FR" dirty="0" smtClean="0">
                <a:solidFill>
                  <a:schemeClr val="tx1"/>
                </a:solidFill>
              </a:rPr>
              <a:t> </a:t>
            </a:r>
            <a:r>
              <a:rPr lang="ar-SA" dirty="0" smtClean="0">
                <a:solidFill>
                  <a:schemeClr val="tx1"/>
                </a:solidFill>
              </a:rPr>
              <a:t>و </a:t>
            </a:r>
            <a:r>
              <a:rPr lang="ar-SA" b="1" dirty="0" smtClean="0">
                <a:solidFill>
                  <a:schemeClr val="tx1"/>
                </a:solidFill>
              </a:rPr>
              <a:t>الذكاء الاصطناعي</a:t>
            </a:r>
            <a:r>
              <a:rPr lang="fr-FR" b="1" dirty="0" smtClean="0">
                <a:solidFill>
                  <a:schemeClr val="tx1"/>
                </a:solidFill>
              </a:rPr>
              <a:t> (AI)</a:t>
            </a:r>
            <a:r>
              <a:rPr lang="fr-FR" dirty="0" smtClean="0">
                <a:solidFill>
                  <a:schemeClr val="tx1"/>
                </a:solidFill>
              </a:rPr>
              <a:t> </a:t>
            </a:r>
            <a:r>
              <a:rPr lang="ar-SA" dirty="0" smtClean="0">
                <a:solidFill>
                  <a:schemeClr val="tx1"/>
                </a:solidFill>
              </a:rPr>
              <a:t>لتحليل البيانات المخزنة في قواعد البيانات واستخلاص </a:t>
            </a:r>
            <a:r>
              <a:rPr lang="ar-SA" b="1" dirty="0" smtClean="0">
                <a:solidFill>
                  <a:schemeClr val="tx1"/>
                </a:solidFill>
              </a:rPr>
              <a:t>أنماط سلوكية</a:t>
            </a:r>
            <a:r>
              <a:rPr lang="ar-SA" dirty="0" smtClean="0">
                <a:solidFill>
                  <a:schemeClr val="tx1"/>
                </a:solidFill>
              </a:rPr>
              <a:t> أو </a:t>
            </a:r>
            <a:r>
              <a:rPr lang="ar-SA" b="1" dirty="0" smtClean="0">
                <a:solidFill>
                  <a:schemeClr val="tx1"/>
                </a:solidFill>
              </a:rPr>
              <a:t>تنبؤات</a:t>
            </a:r>
            <a:r>
              <a:rPr lang="fr-FR" dirty="0" smtClean="0">
                <a:solidFill>
                  <a:schemeClr val="tx1"/>
                </a:solidFill>
              </a:rPr>
              <a:t>.</a:t>
            </a:r>
          </a:p>
          <a:p>
            <a:pPr lvl="1" algn="just" rtl="1"/>
            <a:r>
              <a:rPr lang="ar-SA" dirty="0" smtClean="0">
                <a:solidFill>
                  <a:schemeClr val="tx1"/>
                </a:solidFill>
              </a:rPr>
              <a:t>مثال: قد يقوم النظام بتحليل سلوك المستخدمين على الموقع الإلكتروني واستخدام هذا التحليل لتخصيص الإعلانات أو العروض الترويجية</a:t>
            </a:r>
            <a:r>
              <a:rPr lang="fr-FR" dirty="0" smtClean="0">
                <a:solidFill>
                  <a:schemeClr val="tx1"/>
                </a:solidFill>
              </a:rPr>
              <a:t>.</a:t>
            </a:r>
          </a:p>
          <a:p>
            <a:pPr lvl="1" algn="just" rtl="1"/>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just" rtl="1"/>
            <a:endParaRPr lang="fr-FR" b="1" dirty="0" smtClean="0">
              <a:solidFill>
                <a:schemeClr val="tx1"/>
              </a:solidFill>
            </a:endParaRPr>
          </a:p>
          <a:p>
            <a:pPr algn="just" rtl="1"/>
            <a:r>
              <a:rPr lang="fr-FR" b="1" dirty="0" smtClean="0">
                <a:solidFill>
                  <a:schemeClr val="tx1"/>
                </a:solidFill>
              </a:rPr>
              <a:t>I</a:t>
            </a:r>
            <a:r>
              <a:rPr lang="ar-DZ" b="1" dirty="0" smtClean="0">
                <a:solidFill>
                  <a:schemeClr val="tx1"/>
                </a:solidFill>
              </a:rPr>
              <a:t> ـــ </a:t>
            </a:r>
            <a:r>
              <a:rPr lang="ar-SA" b="1" dirty="0" smtClean="0">
                <a:solidFill>
                  <a:schemeClr val="tx1"/>
                </a:solidFill>
              </a:rPr>
              <a:t>نظام المعلومات التسويقية</a:t>
            </a:r>
            <a:r>
              <a:rPr lang="fr-FR" b="1" dirty="0" smtClean="0">
                <a:solidFill>
                  <a:schemeClr val="tx1"/>
                </a:solidFill>
              </a:rPr>
              <a:t> </a:t>
            </a:r>
            <a:r>
              <a:rPr lang="fr-FR" sz="2800" b="1" dirty="0" smtClean="0">
                <a:solidFill>
                  <a:schemeClr val="tx1"/>
                </a:solidFill>
              </a:rPr>
              <a:t>(Marketing Information </a:t>
            </a:r>
            <a:r>
              <a:rPr lang="fr-FR" sz="2800" b="1" dirty="0" err="1" smtClean="0">
                <a:solidFill>
                  <a:schemeClr val="tx1"/>
                </a:solidFill>
              </a:rPr>
              <a:t>Syst</a:t>
            </a:r>
            <a:r>
              <a:rPr lang="fr-FR" sz="2800" b="1" dirty="0" smtClean="0">
                <a:solidFill>
                  <a:schemeClr val="tx1"/>
                </a:solidFill>
              </a:rPr>
              <a:t>. - MKIS)</a:t>
            </a:r>
            <a:r>
              <a:rPr lang="fr-FR" sz="2800" dirty="0" smtClean="0">
                <a:solidFill>
                  <a:schemeClr val="tx1"/>
                </a:solidFill>
              </a:rPr>
              <a:t>  </a:t>
            </a:r>
            <a:r>
              <a:rPr lang="ar-DZ" sz="2800" dirty="0" smtClean="0">
                <a:solidFill>
                  <a:schemeClr val="tx1"/>
                </a:solidFill>
              </a:rPr>
              <a:t> </a:t>
            </a:r>
            <a:r>
              <a:rPr lang="ar-SA" dirty="0" smtClean="0">
                <a:solidFill>
                  <a:schemeClr val="tx1"/>
                </a:solidFill>
              </a:rPr>
              <a:t>هو مجموعة من </a:t>
            </a:r>
            <a:r>
              <a:rPr lang="ar-SA" b="1" dirty="0" smtClean="0">
                <a:solidFill>
                  <a:schemeClr val="tx1"/>
                </a:solidFill>
              </a:rPr>
              <a:t>الأدوات</a:t>
            </a:r>
            <a:r>
              <a:rPr lang="ar-SA" dirty="0" smtClean="0">
                <a:solidFill>
                  <a:schemeClr val="tx1"/>
                </a:solidFill>
              </a:rPr>
              <a:t> و </a:t>
            </a:r>
            <a:r>
              <a:rPr lang="ar-SA" b="1" dirty="0" smtClean="0">
                <a:solidFill>
                  <a:schemeClr val="tx1"/>
                </a:solidFill>
              </a:rPr>
              <a:t>التقنيات</a:t>
            </a:r>
            <a:r>
              <a:rPr lang="ar-SA" dirty="0" smtClean="0">
                <a:solidFill>
                  <a:schemeClr val="tx1"/>
                </a:solidFill>
              </a:rPr>
              <a:t> التي تُستخدم </a:t>
            </a:r>
            <a:r>
              <a:rPr lang="ar-SA" b="1" dirty="0" smtClean="0">
                <a:solidFill>
                  <a:schemeClr val="tx1"/>
                </a:solidFill>
              </a:rPr>
              <a:t>لجمع، تخزين، تحليل، وتنظيم البيانات</a:t>
            </a:r>
            <a:r>
              <a:rPr lang="ar-SA" dirty="0" smtClean="0">
                <a:solidFill>
                  <a:schemeClr val="tx1"/>
                </a:solidFill>
              </a:rPr>
              <a:t> المتعلقة بالتسويق بهدف </a:t>
            </a:r>
            <a:r>
              <a:rPr lang="ar-SA" b="1" dirty="0" smtClean="0">
                <a:solidFill>
                  <a:schemeClr val="tx1"/>
                </a:solidFill>
              </a:rPr>
              <a:t>دعم اتخاذ القرارات</a:t>
            </a:r>
            <a:r>
              <a:rPr lang="ar-SA" dirty="0" smtClean="0">
                <a:solidFill>
                  <a:schemeClr val="tx1"/>
                </a:solidFill>
              </a:rPr>
              <a:t> وتخطيط استراتيجيات التسويق. يهدف النظام إلى توفير </a:t>
            </a:r>
            <a:r>
              <a:rPr lang="ar-SA" b="1" dirty="0" smtClean="0">
                <a:solidFill>
                  <a:schemeClr val="tx1"/>
                </a:solidFill>
              </a:rPr>
              <a:t>رؤى دقيقة</a:t>
            </a:r>
            <a:r>
              <a:rPr lang="ar-SA" dirty="0" smtClean="0">
                <a:solidFill>
                  <a:schemeClr val="tx1"/>
                </a:solidFill>
              </a:rPr>
              <a:t> وفورية لأداء الحملات التسويقية، سلوك العملاء، الاتجاهات السوقية، والمنافسة، مما يساعد الشركات في اتخاذ قرارات تسويقية مدروسة وتحقيق أهدافها</a:t>
            </a:r>
            <a:r>
              <a:rPr lang="fr-FR" dirty="0" smtClean="0">
                <a:solidFill>
                  <a:schemeClr val="tx1"/>
                </a:solidFill>
              </a:rPr>
              <a:t>.</a:t>
            </a:r>
          </a:p>
          <a:p>
            <a:pPr algn="just" rtl="1"/>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357298"/>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lnSpcReduction="10000"/>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4  </a:t>
            </a:r>
            <a:r>
              <a:rPr lang="ar-DZ" b="1" dirty="0" smtClean="0">
                <a:solidFill>
                  <a:schemeClr val="tx1"/>
                </a:solidFill>
              </a:rPr>
              <a:t> </a:t>
            </a:r>
            <a:r>
              <a:rPr lang="ar-SA" b="1" dirty="0" smtClean="0">
                <a:solidFill>
                  <a:schemeClr val="tx1"/>
                </a:solidFill>
              </a:rPr>
              <a:t>كيف </a:t>
            </a:r>
            <a:r>
              <a:rPr lang="ar-SA" b="1" dirty="0" smtClean="0">
                <a:solidFill>
                  <a:schemeClr val="tx1"/>
                </a:solidFill>
              </a:rPr>
              <a:t>يدعم</a:t>
            </a:r>
            <a:r>
              <a:rPr lang="fr-FR" b="1" dirty="0" smtClean="0">
                <a:solidFill>
                  <a:schemeClr val="tx1"/>
                </a:solidFill>
              </a:rPr>
              <a:t> DMIS </a:t>
            </a:r>
            <a:r>
              <a:rPr lang="ar-SA" b="1" dirty="0" smtClean="0">
                <a:solidFill>
                  <a:schemeClr val="tx1"/>
                </a:solidFill>
              </a:rPr>
              <a:t>البيانات في قواعد البيانات؟</a:t>
            </a:r>
            <a:endParaRPr lang="fr-FR" b="1" dirty="0" smtClean="0">
              <a:solidFill>
                <a:schemeClr val="tx1"/>
              </a:solidFill>
            </a:endParaRPr>
          </a:p>
          <a:p>
            <a:pPr algn="just" rtl="1"/>
            <a:r>
              <a:rPr lang="ar-SA" b="1" i="1" u="sng" dirty="0" smtClean="0">
                <a:solidFill>
                  <a:schemeClr val="tx1"/>
                </a:solidFill>
              </a:rPr>
              <a:t>التقارير والتصورات</a:t>
            </a:r>
            <a:r>
              <a:rPr lang="fr-FR" b="1" i="1" u="sng" dirty="0" smtClean="0">
                <a:solidFill>
                  <a:schemeClr val="tx1"/>
                </a:solidFill>
              </a:rPr>
              <a:t> </a:t>
            </a:r>
            <a:r>
              <a:rPr lang="fr-FR" i="1" dirty="0" smtClean="0">
                <a:solidFill>
                  <a:schemeClr val="tx1"/>
                </a:solidFill>
              </a:rPr>
              <a:t>(</a:t>
            </a:r>
            <a:r>
              <a:rPr lang="fr-FR" b="1" i="1" dirty="0" err="1" smtClean="0">
                <a:solidFill>
                  <a:schemeClr val="tx1"/>
                </a:solidFill>
              </a:rPr>
              <a:t>Reporting</a:t>
            </a:r>
            <a:r>
              <a:rPr lang="fr-FR" b="1" i="1" dirty="0" smtClean="0">
                <a:solidFill>
                  <a:schemeClr val="tx1"/>
                </a:solidFill>
              </a:rPr>
              <a:t> and </a:t>
            </a:r>
            <a:r>
              <a:rPr lang="fr-FR" b="1" i="1" dirty="0" err="1" smtClean="0">
                <a:solidFill>
                  <a:schemeClr val="tx1"/>
                </a:solidFill>
              </a:rPr>
              <a:t>Dashboards</a:t>
            </a:r>
            <a:r>
              <a:rPr lang="fr-FR" i="1" dirty="0" smtClean="0">
                <a:solidFill>
                  <a:schemeClr val="tx1"/>
                </a:solidFill>
              </a:rPr>
              <a:t>):</a:t>
            </a:r>
            <a:endParaRPr lang="fr-FR" b="1" i="1" dirty="0" smtClean="0">
              <a:solidFill>
                <a:schemeClr val="tx1"/>
              </a:solidFill>
            </a:endParaRPr>
          </a:p>
          <a:p>
            <a:pPr lvl="0" algn="just" rtl="1"/>
            <a:r>
              <a:rPr lang="ar-SA" dirty="0" smtClean="0">
                <a:solidFill>
                  <a:schemeClr val="tx1"/>
                </a:solidFill>
              </a:rPr>
              <a:t>يعتمد </a:t>
            </a:r>
            <a:r>
              <a:rPr lang="fr-FR" b="1" dirty="0" smtClean="0">
                <a:solidFill>
                  <a:schemeClr val="tx1"/>
                </a:solidFill>
              </a:rPr>
              <a:t>DMIS</a:t>
            </a:r>
            <a:r>
              <a:rPr lang="fr-FR" dirty="0" smtClean="0">
                <a:solidFill>
                  <a:schemeClr val="tx1"/>
                </a:solidFill>
              </a:rPr>
              <a:t> </a:t>
            </a:r>
            <a:r>
              <a:rPr lang="ar-SA" dirty="0" smtClean="0">
                <a:solidFill>
                  <a:schemeClr val="tx1"/>
                </a:solidFill>
              </a:rPr>
              <a:t>على البيانات المخزنة في قواعد البيانات لإنشاء </a:t>
            </a:r>
            <a:r>
              <a:rPr lang="ar-SA" b="1" dirty="0" smtClean="0">
                <a:solidFill>
                  <a:schemeClr val="tx1"/>
                </a:solidFill>
              </a:rPr>
              <a:t>تقارير مخصصة</a:t>
            </a:r>
            <a:r>
              <a:rPr lang="ar-SA" dirty="0" smtClean="0">
                <a:solidFill>
                  <a:schemeClr val="tx1"/>
                </a:solidFill>
              </a:rPr>
              <a:t> و </a:t>
            </a:r>
            <a:r>
              <a:rPr lang="ar-SA" b="1" dirty="0" smtClean="0">
                <a:solidFill>
                  <a:schemeClr val="tx1"/>
                </a:solidFill>
              </a:rPr>
              <a:t>لوحات تحكم</a:t>
            </a:r>
            <a:r>
              <a:rPr lang="fr-FR" b="1" dirty="0" smtClean="0">
                <a:solidFill>
                  <a:schemeClr val="tx1"/>
                </a:solidFill>
              </a:rPr>
              <a:t> (</a:t>
            </a:r>
            <a:r>
              <a:rPr lang="fr-FR" b="1" dirty="0" err="1" smtClean="0">
                <a:solidFill>
                  <a:schemeClr val="tx1"/>
                </a:solidFill>
              </a:rPr>
              <a:t>Dashboards</a:t>
            </a:r>
            <a:r>
              <a:rPr lang="fr-FR" b="1" dirty="0" smtClean="0">
                <a:solidFill>
                  <a:schemeClr val="tx1"/>
                </a:solidFill>
              </a:rPr>
              <a:t>)</a:t>
            </a:r>
            <a:r>
              <a:rPr lang="fr-FR" dirty="0" smtClean="0">
                <a:solidFill>
                  <a:schemeClr val="tx1"/>
                </a:solidFill>
              </a:rPr>
              <a:t> </a:t>
            </a:r>
            <a:r>
              <a:rPr lang="ar-SA" dirty="0" smtClean="0">
                <a:solidFill>
                  <a:schemeClr val="tx1"/>
                </a:solidFill>
              </a:rPr>
              <a:t>تعرض المقاييس الهامة مثل</a:t>
            </a:r>
            <a:r>
              <a:rPr lang="fr-FR" dirty="0" smtClean="0">
                <a:solidFill>
                  <a:schemeClr val="tx1"/>
                </a:solidFill>
              </a:rPr>
              <a:t>:</a:t>
            </a:r>
          </a:p>
          <a:p>
            <a:pPr lvl="1" algn="just" rtl="1"/>
            <a:r>
              <a:rPr lang="ar-SA" dirty="0" smtClean="0">
                <a:solidFill>
                  <a:schemeClr val="tx1"/>
                </a:solidFill>
              </a:rPr>
              <a:t>أداء الحملات (عدد النقرات، التحويلات، </a:t>
            </a:r>
            <a:r>
              <a:rPr lang="ar-SA" dirty="0" smtClean="0">
                <a:solidFill>
                  <a:schemeClr val="tx1"/>
                </a:solidFill>
              </a:rPr>
              <a:t>إلخ</a:t>
            </a:r>
            <a:r>
              <a:rPr lang="ar-DZ" dirty="0" smtClean="0">
                <a:solidFill>
                  <a:schemeClr val="tx1"/>
                </a:solidFill>
              </a:rPr>
              <a:t>)</a:t>
            </a:r>
            <a:endParaRPr lang="fr-FR" dirty="0" smtClean="0">
              <a:solidFill>
                <a:schemeClr val="tx1"/>
              </a:solidFill>
            </a:endParaRPr>
          </a:p>
          <a:p>
            <a:pPr lvl="1" algn="just" rtl="1"/>
            <a:r>
              <a:rPr lang="ar-SA" dirty="0" smtClean="0">
                <a:solidFill>
                  <a:schemeClr val="tx1"/>
                </a:solidFill>
              </a:rPr>
              <a:t>أداء المواقع (الزوار، الوقت على الصفحة، معدل </a:t>
            </a:r>
            <a:r>
              <a:rPr lang="ar-SA" dirty="0" smtClean="0">
                <a:solidFill>
                  <a:schemeClr val="tx1"/>
                </a:solidFill>
              </a:rPr>
              <a:t>الارتداد</a:t>
            </a:r>
            <a:r>
              <a:rPr lang="ar-DZ" dirty="0" smtClean="0">
                <a:solidFill>
                  <a:schemeClr val="tx1"/>
                </a:solidFill>
              </a:rPr>
              <a:t>)</a:t>
            </a:r>
            <a:endParaRPr lang="fr-FR" dirty="0" smtClean="0">
              <a:solidFill>
                <a:schemeClr val="tx1"/>
              </a:solidFill>
            </a:endParaRPr>
          </a:p>
          <a:p>
            <a:pPr lvl="1" algn="just" rtl="1"/>
            <a:r>
              <a:rPr lang="ar-SA" dirty="0" smtClean="0">
                <a:solidFill>
                  <a:schemeClr val="tx1"/>
                </a:solidFill>
              </a:rPr>
              <a:t>تفاعلات وسائل التواصل الاجتماعي</a:t>
            </a:r>
            <a:endParaRPr lang="fr-FR" dirty="0" smtClean="0">
              <a:solidFill>
                <a:schemeClr val="tx1"/>
              </a:solidFill>
            </a:endParaRPr>
          </a:p>
          <a:p>
            <a:pPr lvl="1" algn="just" rtl="1"/>
            <a:endParaRPr lang="fr-FR" dirty="0" smtClean="0">
              <a:solidFill>
                <a:schemeClr val="tx1"/>
              </a:solidFill>
            </a:endParaRPr>
          </a:p>
          <a:p>
            <a:pPr lvl="1" algn="just" rtl="1"/>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normAutofit lnSpcReduction="10000"/>
          </a:bodyPr>
          <a:lstStyle/>
          <a:p>
            <a:pPr algn="r" rtl="1"/>
            <a:endParaRPr lang="ar-DZ" dirty="0" smtClean="0"/>
          </a:p>
          <a:p>
            <a:pPr algn="r" rtl="1"/>
            <a:r>
              <a:rPr lang="ar-DZ" b="1" dirty="0" smtClean="0">
                <a:solidFill>
                  <a:schemeClr val="tx1"/>
                </a:solidFill>
              </a:rPr>
              <a:t>ثانيا </a:t>
            </a:r>
            <a:r>
              <a:rPr lang="ar-DZ" b="1" dirty="0" smtClean="0">
                <a:solidFill>
                  <a:schemeClr val="tx1"/>
                </a:solidFill>
              </a:rPr>
              <a:t>–</a:t>
            </a:r>
          </a:p>
          <a:p>
            <a:pPr algn="just" rtl="1"/>
            <a:r>
              <a:rPr lang="ar-DZ" b="1" dirty="0" smtClean="0">
                <a:solidFill>
                  <a:schemeClr val="tx1"/>
                </a:solidFill>
              </a:rPr>
              <a:t> </a:t>
            </a:r>
          </a:p>
          <a:p>
            <a:pPr algn="just" rtl="1"/>
            <a:r>
              <a:rPr lang="fr-FR" b="1" dirty="0" smtClean="0">
                <a:solidFill>
                  <a:schemeClr val="tx1"/>
                </a:solidFill>
              </a:rPr>
              <a:t>4  </a:t>
            </a:r>
            <a:r>
              <a:rPr lang="ar-DZ" b="1" dirty="0" smtClean="0">
                <a:solidFill>
                  <a:schemeClr val="tx1"/>
                </a:solidFill>
              </a:rPr>
              <a:t> </a:t>
            </a:r>
            <a:r>
              <a:rPr lang="ar-SA" b="1" dirty="0" smtClean="0">
                <a:solidFill>
                  <a:schemeClr val="tx1"/>
                </a:solidFill>
              </a:rPr>
              <a:t>كيف </a:t>
            </a:r>
            <a:r>
              <a:rPr lang="ar-SA" b="1" dirty="0" smtClean="0">
                <a:solidFill>
                  <a:schemeClr val="tx1"/>
                </a:solidFill>
              </a:rPr>
              <a:t>يدعم</a:t>
            </a:r>
            <a:r>
              <a:rPr lang="fr-FR" b="1" dirty="0" smtClean="0">
                <a:solidFill>
                  <a:schemeClr val="tx1"/>
                </a:solidFill>
              </a:rPr>
              <a:t> DMIS </a:t>
            </a:r>
            <a:r>
              <a:rPr lang="ar-SA" b="1" dirty="0" smtClean="0">
                <a:solidFill>
                  <a:schemeClr val="tx1"/>
                </a:solidFill>
              </a:rPr>
              <a:t>البيانات في قواعد البيانات؟</a:t>
            </a:r>
            <a:endParaRPr lang="fr-FR" b="1" dirty="0" smtClean="0">
              <a:solidFill>
                <a:schemeClr val="tx1"/>
              </a:solidFill>
            </a:endParaRPr>
          </a:p>
          <a:p>
            <a:pPr algn="just" rtl="1"/>
            <a:r>
              <a:rPr lang="ar-SA" i="1" u="sng" dirty="0" smtClean="0">
                <a:solidFill>
                  <a:schemeClr val="tx1"/>
                </a:solidFill>
              </a:rPr>
              <a:t>التحسين المستمر للحملات</a:t>
            </a:r>
            <a:r>
              <a:rPr lang="fr-FR" i="1" dirty="0" smtClean="0">
                <a:solidFill>
                  <a:schemeClr val="tx1"/>
                </a:solidFill>
              </a:rPr>
              <a:t>:</a:t>
            </a:r>
            <a:endParaRPr lang="fr-FR" b="1" i="1" dirty="0" smtClean="0">
              <a:solidFill>
                <a:schemeClr val="tx1"/>
              </a:solidFill>
            </a:endParaRPr>
          </a:p>
          <a:p>
            <a:pPr lvl="0" algn="just" rtl="1"/>
            <a:r>
              <a:rPr lang="ar-SA" dirty="0" smtClean="0">
                <a:solidFill>
                  <a:schemeClr val="tx1"/>
                </a:solidFill>
              </a:rPr>
              <a:t>من خلال الوصول إلى </a:t>
            </a:r>
            <a:r>
              <a:rPr lang="ar-SA" b="1" dirty="0" smtClean="0">
                <a:solidFill>
                  <a:schemeClr val="tx1"/>
                </a:solidFill>
              </a:rPr>
              <a:t>البيانات التاريخية</a:t>
            </a:r>
            <a:r>
              <a:rPr lang="ar-SA" dirty="0" smtClean="0">
                <a:solidFill>
                  <a:schemeClr val="tx1"/>
                </a:solidFill>
              </a:rPr>
              <a:t> المخزنة في قواعد البيانات، يمكن </a:t>
            </a:r>
            <a:r>
              <a:rPr lang="fr-FR" b="1" dirty="0" smtClean="0">
                <a:solidFill>
                  <a:schemeClr val="tx1"/>
                </a:solidFill>
              </a:rPr>
              <a:t>DMIS</a:t>
            </a:r>
            <a:r>
              <a:rPr lang="fr-FR" dirty="0" smtClean="0">
                <a:solidFill>
                  <a:schemeClr val="tx1"/>
                </a:solidFill>
              </a:rPr>
              <a:t> </a:t>
            </a:r>
            <a:r>
              <a:rPr lang="ar-DZ" dirty="0" smtClean="0">
                <a:solidFill>
                  <a:schemeClr val="tx1"/>
                </a:solidFill>
              </a:rPr>
              <a:t> </a:t>
            </a:r>
            <a:r>
              <a:rPr lang="ar-SA" dirty="0" smtClean="0">
                <a:solidFill>
                  <a:schemeClr val="tx1"/>
                </a:solidFill>
              </a:rPr>
              <a:t>مراقبة </a:t>
            </a:r>
            <a:r>
              <a:rPr lang="ar-SA" dirty="0" smtClean="0">
                <a:solidFill>
                  <a:schemeClr val="tx1"/>
                </a:solidFill>
              </a:rPr>
              <a:t>وتحليل الأداء عبر الزمن، مما يسمح بتحسين الحملات بناءً على هذه الرؤى</a:t>
            </a:r>
            <a:r>
              <a:rPr lang="fr-FR" dirty="0" smtClean="0">
                <a:solidFill>
                  <a:schemeClr val="tx1"/>
                </a:solidFill>
              </a:rPr>
              <a:t>.</a:t>
            </a:r>
          </a:p>
          <a:p>
            <a:pPr lvl="1" algn="just" rtl="1"/>
            <a:r>
              <a:rPr lang="ar-SA" dirty="0" smtClean="0">
                <a:solidFill>
                  <a:schemeClr val="tx1"/>
                </a:solidFill>
              </a:rPr>
              <a:t>على سبيل المثال: إذا كانت قاعدة البيانات تحتوي على معلومات حول الحملات السابقة، يمكن </a:t>
            </a:r>
            <a:r>
              <a:rPr lang="fr-FR" b="1" dirty="0" smtClean="0">
                <a:solidFill>
                  <a:schemeClr val="tx1"/>
                </a:solidFill>
              </a:rPr>
              <a:t>DMIS</a:t>
            </a:r>
            <a:r>
              <a:rPr lang="fr-FR" dirty="0" smtClean="0">
                <a:solidFill>
                  <a:schemeClr val="tx1"/>
                </a:solidFill>
              </a:rPr>
              <a:t> </a:t>
            </a:r>
            <a:r>
              <a:rPr lang="ar-DZ" dirty="0" smtClean="0">
                <a:solidFill>
                  <a:schemeClr val="tx1"/>
                </a:solidFill>
              </a:rPr>
              <a:t> </a:t>
            </a:r>
            <a:r>
              <a:rPr lang="ar-SA" dirty="0" smtClean="0">
                <a:solidFill>
                  <a:schemeClr val="tx1"/>
                </a:solidFill>
              </a:rPr>
              <a:t>تحسين </a:t>
            </a:r>
            <a:r>
              <a:rPr lang="ar-SA" dirty="0" smtClean="0">
                <a:solidFill>
                  <a:schemeClr val="tx1"/>
                </a:solidFill>
              </a:rPr>
              <a:t>الحملة الحالية باستخدام البيانات السابقة للمساعدة في اتخاذ قرارات حول التوقيت والمحتوى والجمهور المستهدف</a:t>
            </a:r>
            <a:r>
              <a:rPr lang="fr-FR" dirty="0" smtClean="0">
                <a:solidFill>
                  <a:schemeClr val="tx1"/>
                </a:solidFill>
              </a:rPr>
              <a:t>.</a:t>
            </a:r>
          </a:p>
          <a:p>
            <a:pPr lvl="1" algn="just" rtl="1"/>
            <a:endParaRPr lang="fr-FR" dirty="0" smtClean="0">
              <a:solidFill>
                <a:schemeClr val="tx1"/>
              </a:solidFill>
            </a:endParaRPr>
          </a:p>
          <a:p>
            <a:pPr lvl="1" algn="just" rtl="1"/>
            <a:endParaRPr lang="fr-FR" dirty="0">
              <a:solidFill>
                <a:schemeClr val="tx1"/>
              </a:solidFill>
            </a:endParaRPr>
          </a:p>
        </p:txBody>
      </p:sp>
      <p:pic>
        <p:nvPicPr>
          <p:cNvPr id="8194" name="Picture 2"/>
          <p:cNvPicPr>
            <a:picLocks noChangeAspect="1" noChangeArrowheads="1"/>
          </p:cNvPicPr>
          <p:nvPr/>
        </p:nvPicPr>
        <p:blipFill>
          <a:blip r:embed="rId2"/>
          <a:srcRect/>
          <a:stretch>
            <a:fillRect/>
          </a:stretch>
        </p:blipFill>
        <p:spPr bwMode="auto">
          <a:xfrm>
            <a:off x="5143503" y="1285860"/>
            <a:ext cx="2714645"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just" rtl="1"/>
            <a:endParaRPr lang="fr-FR" b="1" dirty="0" smtClean="0">
              <a:solidFill>
                <a:schemeClr val="tx1"/>
              </a:solidFill>
            </a:endParaRPr>
          </a:p>
          <a:p>
            <a:pPr algn="just" rtl="1"/>
            <a:r>
              <a:rPr lang="ar-SA" b="1" dirty="0" smtClean="0">
                <a:solidFill>
                  <a:schemeClr val="tx1"/>
                </a:solidFill>
              </a:rPr>
              <a:t>مكونات نظام المعلومات التسويقية</a:t>
            </a:r>
            <a:r>
              <a:rPr lang="fr-FR" b="1" dirty="0" smtClean="0">
                <a:solidFill>
                  <a:schemeClr val="tx1"/>
                </a:solidFill>
              </a:rPr>
              <a:t> (MKIS):</a:t>
            </a:r>
            <a:endParaRPr lang="fr-FR" dirty="0" smtClean="0">
              <a:solidFill>
                <a:schemeClr val="tx1"/>
              </a:solidFill>
            </a:endParaRPr>
          </a:p>
          <a:p>
            <a:pPr lvl="0" algn="just" rtl="1"/>
            <a:r>
              <a:rPr lang="ar-DZ" sz="2800" b="1" dirty="0" smtClean="0">
                <a:solidFill>
                  <a:schemeClr val="tx1"/>
                </a:solidFill>
              </a:rPr>
              <a:t>1 </a:t>
            </a:r>
            <a:r>
              <a:rPr lang="ar-SA" sz="2800" b="1" dirty="0" smtClean="0">
                <a:solidFill>
                  <a:schemeClr val="tx1"/>
                </a:solidFill>
              </a:rPr>
              <a:t>جمع البيانات</a:t>
            </a:r>
            <a:r>
              <a:rPr lang="fr-FR" sz="2800" b="1" dirty="0" smtClean="0">
                <a:solidFill>
                  <a:schemeClr val="tx1"/>
                </a:solidFill>
              </a:rPr>
              <a:t> (Data Collection):</a:t>
            </a:r>
            <a:endParaRPr lang="fr-FR" sz="2800" dirty="0" smtClean="0">
              <a:solidFill>
                <a:schemeClr val="tx1"/>
              </a:solidFill>
            </a:endParaRPr>
          </a:p>
          <a:p>
            <a:pPr lvl="1" algn="just" rtl="1"/>
            <a:r>
              <a:rPr lang="ar-SA" dirty="0" smtClean="0">
                <a:solidFill>
                  <a:schemeClr val="tx1"/>
                </a:solidFill>
              </a:rPr>
              <a:t>يتم جمع البيانات من مصادر متعددة مثل</a:t>
            </a:r>
            <a:r>
              <a:rPr lang="fr-FR" dirty="0" smtClean="0">
                <a:solidFill>
                  <a:schemeClr val="tx1"/>
                </a:solidFill>
              </a:rPr>
              <a:t>:</a:t>
            </a:r>
          </a:p>
          <a:p>
            <a:pPr lvl="2" algn="just" rtl="1"/>
            <a:r>
              <a:rPr lang="ar-DZ" b="1" dirty="0" smtClean="0">
                <a:solidFill>
                  <a:schemeClr val="tx1"/>
                </a:solidFill>
              </a:rPr>
              <a:t>ال</a:t>
            </a:r>
            <a:r>
              <a:rPr lang="ar-SA" b="1" dirty="0" smtClean="0">
                <a:solidFill>
                  <a:schemeClr val="tx1"/>
                </a:solidFill>
              </a:rPr>
              <a:t>بحوث ال</a:t>
            </a:r>
            <a:r>
              <a:rPr lang="ar-DZ" b="1" dirty="0" smtClean="0">
                <a:solidFill>
                  <a:schemeClr val="tx1"/>
                </a:solidFill>
              </a:rPr>
              <a:t>ت</a:t>
            </a:r>
            <a:r>
              <a:rPr lang="ar-SA" b="1" dirty="0" smtClean="0">
                <a:solidFill>
                  <a:schemeClr val="tx1"/>
                </a:solidFill>
              </a:rPr>
              <a:t>سو</a:t>
            </a:r>
            <a:r>
              <a:rPr lang="ar-DZ" b="1" dirty="0" smtClean="0">
                <a:solidFill>
                  <a:schemeClr val="tx1"/>
                </a:solidFill>
              </a:rPr>
              <a:t>ي</a:t>
            </a:r>
            <a:r>
              <a:rPr lang="ar-SA" b="1" dirty="0" smtClean="0">
                <a:solidFill>
                  <a:schemeClr val="tx1"/>
                </a:solidFill>
              </a:rPr>
              <a:t>قية</a:t>
            </a:r>
            <a:r>
              <a:rPr lang="fr-FR" dirty="0" smtClean="0">
                <a:solidFill>
                  <a:schemeClr val="tx1"/>
                </a:solidFill>
              </a:rPr>
              <a:t>: </a:t>
            </a:r>
            <a:r>
              <a:rPr lang="ar-SA" dirty="0" smtClean="0">
                <a:solidFill>
                  <a:schemeClr val="tx1"/>
                </a:solidFill>
              </a:rPr>
              <a:t>دراسات السوق حول سلوك العملاء والاتجاها</a:t>
            </a:r>
            <a:r>
              <a:rPr lang="ar-DZ" dirty="0" smtClean="0">
                <a:solidFill>
                  <a:schemeClr val="tx1"/>
                </a:solidFill>
              </a:rPr>
              <a:t>، وتشمل</a:t>
            </a:r>
            <a:r>
              <a:rPr lang="fr-FR" dirty="0" smtClean="0">
                <a:solidFill>
                  <a:schemeClr val="tx1"/>
                </a:solidFill>
              </a:rPr>
              <a:t>.</a:t>
            </a:r>
          </a:p>
          <a:p>
            <a:pPr lvl="2" algn="just" rtl="1"/>
            <a:r>
              <a:rPr lang="ar-SA" b="1" dirty="0" smtClean="0">
                <a:solidFill>
                  <a:schemeClr val="tx1"/>
                </a:solidFill>
              </a:rPr>
              <a:t>البيانات الأولية</a:t>
            </a:r>
            <a:r>
              <a:rPr lang="fr-FR" dirty="0" smtClean="0">
                <a:solidFill>
                  <a:schemeClr val="tx1"/>
                </a:solidFill>
              </a:rPr>
              <a:t>: </a:t>
            </a:r>
            <a:r>
              <a:rPr lang="ar-SA" dirty="0" smtClean="0">
                <a:solidFill>
                  <a:schemeClr val="tx1"/>
                </a:solidFill>
              </a:rPr>
              <a:t>مثل النتائج من الاستبيانات أو المجموعات المركزة</a:t>
            </a:r>
            <a:r>
              <a:rPr lang="fr-FR" dirty="0" smtClean="0">
                <a:solidFill>
                  <a:schemeClr val="tx1"/>
                </a:solidFill>
              </a:rPr>
              <a:t> (Focus Groups).</a:t>
            </a:r>
          </a:p>
          <a:p>
            <a:pPr lvl="2" algn="just" rtl="1"/>
            <a:r>
              <a:rPr lang="ar-SA" b="1" dirty="0" smtClean="0">
                <a:solidFill>
                  <a:schemeClr val="tx1"/>
                </a:solidFill>
              </a:rPr>
              <a:t>البيانات الثانوية</a:t>
            </a:r>
            <a:r>
              <a:rPr lang="fr-FR" dirty="0" smtClean="0">
                <a:solidFill>
                  <a:schemeClr val="tx1"/>
                </a:solidFill>
              </a:rPr>
              <a:t>: </a:t>
            </a:r>
            <a:r>
              <a:rPr lang="ar-SA" dirty="0" smtClean="0">
                <a:solidFill>
                  <a:schemeClr val="tx1"/>
                </a:solidFill>
              </a:rPr>
              <a:t>مثل التقارير التي تتيحها المنظمات أو الوكالات الحكومية</a:t>
            </a:r>
            <a:r>
              <a:rPr lang="fr-FR" dirty="0" smtClean="0">
                <a:solidFill>
                  <a:schemeClr val="tx1"/>
                </a:solidFill>
              </a:rPr>
              <a:t>.</a:t>
            </a:r>
            <a:endParaRPr lang="ar-DZ" dirty="0" smtClean="0">
              <a:solidFill>
                <a:schemeClr val="tx1"/>
              </a:solidFill>
            </a:endParaRPr>
          </a:p>
          <a:p>
            <a:pPr lvl="2" algn="just" rtl="1"/>
            <a:r>
              <a:rPr lang="ar-DZ" b="1" dirty="0" smtClean="0">
                <a:solidFill>
                  <a:schemeClr val="tx1"/>
                </a:solidFill>
              </a:rPr>
              <a:t>التقارير الداخلية، المخابرات التسويقية </a:t>
            </a:r>
            <a:r>
              <a:rPr lang="ar-DZ" dirty="0" smtClean="0">
                <a:solidFill>
                  <a:schemeClr val="tx1"/>
                </a:solidFill>
              </a:rPr>
              <a:t>....الخ</a:t>
            </a:r>
          </a:p>
          <a:p>
            <a:pPr lvl="2" algn="just" rtl="1"/>
            <a:endParaRPr lang="fr-FR" dirty="0" smtClean="0">
              <a:solidFill>
                <a:schemeClr val="tx1"/>
              </a:solidFill>
            </a:endParaRPr>
          </a:p>
          <a:p>
            <a:pPr algn="just" rtl="1"/>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357298"/>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just" rtl="1"/>
            <a:endParaRPr lang="fr-FR" b="1" dirty="0" smtClean="0">
              <a:solidFill>
                <a:schemeClr val="tx1"/>
              </a:solidFill>
            </a:endParaRPr>
          </a:p>
          <a:p>
            <a:pPr algn="just" rtl="1"/>
            <a:r>
              <a:rPr lang="ar-SA" b="1" dirty="0" smtClean="0">
                <a:solidFill>
                  <a:schemeClr val="tx1"/>
                </a:solidFill>
              </a:rPr>
              <a:t>مكونات نظام المعلومات التسويقية</a:t>
            </a:r>
            <a:r>
              <a:rPr lang="fr-FR" b="1" dirty="0" smtClean="0">
                <a:solidFill>
                  <a:schemeClr val="tx1"/>
                </a:solidFill>
              </a:rPr>
              <a:t> (MKIS):</a:t>
            </a:r>
            <a:endParaRPr lang="fr-FR" dirty="0" smtClean="0">
              <a:solidFill>
                <a:schemeClr val="tx1"/>
              </a:solidFill>
            </a:endParaRPr>
          </a:p>
          <a:p>
            <a:pPr lvl="0" algn="just" rtl="1"/>
            <a:r>
              <a:rPr lang="ar-DZ" sz="2800" b="1" dirty="0" smtClean="0">
                <a:solidFill>
                  <a:schemeClr val="tx1"/>
                </a:solidFill>
              </a:rPr>
              <a:t>2 </a:t>
            </a:r>
            <a:r>
              <a:rPr lang="ar-SA" sz="2800" b="1" dirty="0" smtClean="0">
                <a:solidFill>
                  <a:schemeClr val="tx1"/>
                </a:solidFill>
              </a:rPr>
              <a:t>تخزين البيانات</a:t>
            </a:r>
            <a:r>
              <a:rPr lang="fr-FR" sz="2800" b="1" dirty="0" smtClean="0">
                <a:solidFill>
                  <a:schemeClr val="tx1"/>
                </a:solidFill>
              </a:rPr>
              <a:t> (Data Storage):</a:t>
            </a:r>
            <a:endParaRPr lang="fr-FR" sz="2800" dirty="0" smtClean="0">
              <a:solidFill>
                <a:schemeClr val="tx1"/>
              </a:solidFill>
            </a:endParaRPr>
          </a:p>
          <a:p>
            <a:pPr lvl="1" algn="just" rtl="1"/>
            <a:r>
              <a:rPr lang="ar-SA" dirty="0" smtClean="0">
                <a:solidFill>
                  <a:schemeClr val="tx1"/>
                </a:solidFill>
              </a:rPr>
              <a:t>تخزين البيانات باستخدام </a:t>
            </a:r>
            <a:r>
              <a:rPr lang="ar-SA" b="1" dirty="0" smtClean="0">
                <a:solidFill>
                  <a:schemeClr val="tx1"/>
                </a:solidFill>
              </a:rPr>
              <a:t>قواعد بيانات</a:t>
            </a:r>
            <a:r>
              <a:rPr lang="ar-SA" dirty="0" smtClean="0">
                <a:solidFill>
                  <a:schemeClr val="tx1"/>
                </a:solidFill>
              </a:rPr>
              <a:t> </a:t>
            </a:r>
            <a:r>
              <a:rPr lang="fr-FR" dirty="0" smtClean="0">
                <a:solidFill>
                  <a:schemeClr val="tx1"/>
                </a:solidFill>
              </a:rPr>
              <a:t>(</a:t>
            </a:r>
            <a:r>
              <a:rPr lang="ar-SA" dirty="0" smtClean="0">
                <a:solidFill>
                  <a:schemeClr val="tx1"/>
                </a:solidFill>
              </a:rPr>
              <a:t>مثل</a:t>
            </a:r>
            <a:r>
              <a:rPr lang="fr-FR" dirty="0" smtClean="0">
                <a:solidFill>
                  <a:schemeClr val="tx1"/>
                </a:solidFill>
              </a:rPr>
              <a:t> SQL </a:t>
            </a:r>
            <a:r>
              <a:rPr lang="ar-SA" dirty="0" smtClean="0">
                <a:solidFill>
                  <a:schemeClr val="tx1"/>
                </a:solidFill>
              </a:rPr>
              <a:t>أو</a:t>
            </a:r>
            <a:r>
              <a:rPr lang="fr-FR" dirty="0" smtClean="0">
                <a:solidFill>
                  <a:schemeClr val="tx1"/>
                </a:solidFill>
              </a:rPr>
              <a:t> </a:t>
            </a:r>
            <a:r>
              <a:rPr lang="fr-FR" dirty="0" err="1" smtClean="0">
                <a:solidFill>
                  <a:schemeClr val="tx1"/>
                </a:solidFill>
              </a:rPr>
              <a:t>NoSQL</a:t>
            </a:r>
            <a:r>
              <a:rPr lang="fr-FR" dirty="0" smtClean="0">
                <a:solidFill>
                  <a:schemeClr val="tx1"/>
                </a:solidFill>
              </a:rPr>
              <a:t>) </a:t>
            </a:r>
            <a:r>
              <a:rPr lang="ar-SA" dirty="0" smtClean="0">
                <a:solidFill>
                  <a:schemeClr val="tx1"/>
                </a:solidFill>
              </a:rPr>
              <a:t>لتمكين الوصول السريع والسهل إلى المعلومات وتحليلها</a:t>
            </a:r>
            <a:r>
              <a:rPr lang="fr-FR" dirty="0" smtClean="0">
                <a:solidFill>
                  <a:schemeClr val="tx1"/>
                </a:solidFill>
              </a:rPr>
              <a:t>.</a:t>
            </a:r>
          </a:p>
          <a:p>
            <a:pPr lvl="1" algn="just" rtl="1"/>
            <a:r>
              <a:rPr lang="ar-SA" dirty="0" smtClean="0">
                <a:solidFill>
                  <a:schemeClr val="tx1"/>
                </a:solidFill>
              </a:rPr>
              <a:t>يمكن تخزين البيانات في </a:t>
            </a:r>
            <a:r>
              <a:rPr lang="ar-SA" b="1" dirty="0" smtClean="0">
                <a:solidFill>
                  <a:schemeClr val="tx1"/>
                </a:solidFill>
              </a:rPr>
              <a:t>مستودعات البيانات</a:t>
            </a:r>
            <a:r>
              <a:rPr lang="fr-FR" b="1" dirty="0" smtClean="0">
                <a:solidFill>
                  <a:schemeClr val="tx1"/>
                </a:solidFill>
              </a:rPr>
              <a:t> (Data </a:t>
            </a:r>
            <a:r>
              <a:rPr lang="fr-FR" b="1" dirty="0" err="1" smtClean="0">
                <a:solidFill>
                  <a:schemeClr val="tx1"/>
                </a:solidFill>
              </a:rPr>
              <a:t>Warehouses</a:t>
            </a:r>
            <a:r>
              <a:rPr lang="fr-FR" b="1" dirty="0" smtClean="0">
                <a:solidFill>
                  <a:schemeClr val="tx1"/>
                </a:solidFill>
              </a:rPr>
              <a:t>)</a:t>
            </a:r>
            <a:r>
              <a:rPr lang="fr-FR" dirty="0" smtClean="0">
                <a:solidFill>
                  <a:schemeClr val="tx1"/>
                </a:solidFill>
              </a:rPr>
              <a:t> </a:t>
            </a:r>
            <a:r>
              <a:rPr lang="ar-SA" dirty="0" smtClean="0">
                <a:solidFill>
                  <a:schemeClr val="tx1"/>
                </a:solidFill>
              </a:rPr>
              <a:t>أو </a:t>
            </a:r>
            <a:r>
              <a:rPr lang="ar-SA" b="1" dirty="0" smtClean="0">
                <a:solidFill>
                  <a:schemeClr val="tx1"/>
                </a:solidFill>
              </a:rPr>
              <a:t>قواعد بيانات</a:t>
            </a:r>
            <a:r>
              <a:rPr lang="ar-SA" dirty="0" smtClean="0">
                <a:solidFill>
                  <a:schemeClr val="tx1"/>
                </a:solidFill>
              </a:rPr>
              <a:t> خاصة بالعملاء</a:t>
            </a:r>
            <a:r>
              <a:rPr lang="fr-FR" dirty="0" smtClean="0">
                <a:solidFill>
                  <a:schemeClr val="tx1"/>
                </a:solidFill>
              </a:rPr>
              <a:t>.</a:t>
            </a:r>
          </a:p>
          <a:p>
            <a:pPr algn="just" rtl="1"/>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357298"/>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just" rtl="1"/>
            <a:endParaRPr lang="fr-FR" b="1" dirty="0" smtClean="0">
              <a:solidFill>
                <a:schemeClr val="tx1"/>
              </a:solidFill>
            </a:endParaRPr>
          </a:p>
          <a:p>
            <a:pPr algn="just" rtl="1"/>
            <a:r>
              <a:rPr lang="ar-SA" b="1" dirty="0" smtClean="0">
                <a:solidFill>
                  <a:schemeClr val="tx1"/>
                </a:solidFill>
              </a:rPr>
              <a:t>مكونات نظام المعلومات التسويقية</a:t>
            </a:r>
            <a:r>
              <a:rPr lang="fr-FR" b="1" dirty="0" smtClean="0">
                <a:solidFill>
                  <a:schemeClr val="tx1"/>
                </a:solidFill>
              </a:rPr>
              <a:t> (MKIS):</a:t>
            </a:r>
            <a:endParaRPr lang="fr-FR" dirty="0" smtClean="0">
              <a:solidFill>
                <a:schemeClr val="tx1"/>
              </a:solidFill>
            </a:endParaRPr>
          </a:p>
          <a:p>
            <a:pPr lvl="0" algn="just" rtl="1"/>
            <a:r>
              <a:rPr lang="ar-DZ" sz="2800" b="1" dirty="0" smtClean="0">
                <a:solidFill>
                  <a:schemeClr val="tx1"/>
                </a:solidFill>
              </a:rPr>
              <a:t>3 </a:t>
            </a:r>
            <a:r>
              <a:rPr lang="ar-SA" sz="2800" b="1" dirty="0" smtClean="0">
                <a:solidFill>
                  <a:schemeClr val="tx1"/>
                </a:solidFill>
              </a:rPr>
              <a:t>تحليل البيانات</a:t>
            </a:r>
            <a:r>
              <a:rPr lang="fr-FR" sz="2800" b="1" dirty="0" smtClean="0">
                <a:solidFill>
                  <a:schemeClr val="tx1"/>
                </a:solidFill>
              </a:rPr>
              <a:t> (Data </a:t>
            </a:r>
            <a:r>
              <a:rPr lang="fr-FR" sz="2800" b="1" dirty="0" err="1" smtClean="0">
                <a:solidFill>
                  <a:schemeClr val="tx1"/>
                </a:solidFill>
              </a:rPr>
              <a:t>Analysis</a:t>
            </a:r>
            <a:r>
              <a:rPr lang="fr-FR" sz="2800" b="1" dirty="0" smtClean="0">
                <a:solidFill>
                  <a:schemeClr val="tx1"/>
                </a:solidFill>
              </a:rPr>
              <a:t>):</a:t>
            </a:r>
            <a:endParaRPr lang="fr-FR" sz="2800" dirty="0" smtClean="0">
              <a:solidFill>
                <a:schemeClr val="tx1"/>
              </a:solidFill>
            </a:endParaRPr>
          </a:p>
          <a:p>
            <a:pPr lvl="1" algn="just" rtl="1"/>
            <a:r>
              <a:rPr lang="ar-SA" b="1" dirty="0" smtClean="0">
                <a:solidFill>
                  <a:schemeClr val="tx1"/>
                </a:solidFill>
              </a:rPr>
              <a:t>تحليل البيانات</a:t>
            </a:r>
            <a:r>
              <a:rPr lang="ar-SA" dirty="0" smtClean="0">
                <a:solidFill>
                  <a:schemeClr val="tx1"/>
                </a:solidFill>
              </a:rPr>
              <a:t> يتم باستخدام أدوات مثل </a:t>
            </a:r>
            <a:r>
              <a:rPr lang="ar-SA" b="1" dirty="0" smtClean="0">
                <a:solidFill>
                  <a:schemeClr val="tx1"/>
                </a:solidFill>
              </a:rPr>
              <a:t>الذكاء الاصطناعي</a:t>
            </a:r>
            <a:r>
              <a:rPr lang="ar-SA" dirty="0" smtClean="0">
                <a:solidFill>
                  <a:schemeClr val="tx1"/>
                </a:solidFill>
              </a:rPr>
              <a:t> و </a:t>
            </a:r>
            <a:r>
              <a:rPr lang="ar-SA" b="1" dirty="0" smtClean="0">
                <a:solidFill>
                  <a:schemeClr val="tx1"/>
                </a:solidFill>
              </a:rPr>
              <a:t>التحليل التنبؤي</a:t>
            </a:r>
            <a:r>
              <a:rPr lang="ar-SA" dirty="0" smtClean="0">
                <a:solidFill>
                  <a:schemeClr val="tx1"/>
                </a:solidFill>
              </a:rPr>
              <a:t> لفهم سلوك العملاء وتوجهات السوق</a:t>
            </a:r>
            <a:r>
              <a:rPr lang="fr-FR" dirty="0" smtClean="0">
                <a:solidFill>
                  <a:schemeClr val="tx1"/>
                </a:solidFill>
              </a:rPr>
              <a:t>.</a:t>
            </a:r>
          </a:p>
          <a:p>
            <a:pPr lvl="1" algn="just" rtl="1"/>
            <a:r>
              <a:rPr lang="ar-SA" dirty="0" smtClean="0">
                <a:solidFill>
                  <a:schemeClr val="tx1"/>
                </a:solidFill>
              </a:rPr>
              <a:t>تحليل أداء الحملات التسويقية مثل </a:t>
            </a:r>
            <a:r>
              <a:rPr lang="ar-SA" b="1" dirty="0" smtClean="0">
                <a:solidFill>
                  <a:schemeClr val="tx1"/>
                </a:solidFill>
              </a:rPr>
              <a:t>معدل التحويل</a:t>
            </a:r>
            <a:r>
              <a:rPr lang="fr-FR" b="1" dirty="0" smtClean="0">
                <a:solidFill>
                  <a:schemeClr val="tx1"/>
                </a:solidFill>
              </a:rPr>
              <a:t> (Conversion Rate)</a:t>
            </a:r>
            <a:r>
              <a:rPr lang="ar-SA" dirty="0" smtClean="0">
                <a:solidFill>
                  <a:schemeClr val="tx1"/>
                </a:solidFill>
              </a:rPr>
              <a:t>، </a:t>
            </a:r>
            <a:r>
              <a:rPr lang="ar-SA" b="1" dirty="0" smtClean="0">
                <a:solidFill>
                  <a:schemeClr val="tx1"/>
                </a:solidFill>
              </a:rPr>
              <a:t>عدد النقرات</a:t>
            </a:r>
            <a:r>
              <a:rPr lang="fr-FR" b="1" dirty="0" smtClean="0">
                <a:solidFill>
                  <a:schemeClr val="tx1"/>
                </a:solidFill>
              </a:rPr>
              <a:t> (Click-</a:t>
            </a:r>
            <a:r>
              <a:rPr lang="fr-FR" b="1" dirty="0" err="1" smtClean="0">
                <a:solidFill>
                  <a:schemeClr val="tx1"/>
                </a:solidFill>
              </a:rPr>
              <a:t>through</a:t>
            </a:r>
            <a:r>
              <a:rPr lang="fr-FR" b="1" dirty="0" smtClean="0">
                <a:solidFill>
                  <a:schemeClr val="tx1"/>
                </a:solidFill>
              </a:rPr>
              <a:t> Rate)</a:t>
            </a:r>
            <a:r>
              <a:rPr lang="ar-SA" dirty="0" smtClean="0">
                <a:solidFill>
                  <a:schemeClr val="tx1"/>
                </a:solidFill>
              </a:rPr>
              <a:t>، </a:t>
            </a:r>
            <a:r>
              <a:rPr lang="ar-SA" b="1" dirty="0" smtClean="0">
                <a:solidFill>
                  <a:schemeClr val="tx1"/>
                </a:solidFill>
              </a:rPr>
              <a:t>معدل الارتداد</a:t>
            </a:r>
            <a:r>
              <a:rPr lang="fr-FR" b="1" dirty="0" smtClean="0">
                <a:solidFill>
                  <a:schemeClr val="tx1"/>
                </a:solidFill>
              </a:rPr>
              <a:t> (</a:t>
            </a:r>
            <a:r>
              <a:rPr lang="fr-FR" b="1" dirty="0" err="1" smtClean="0">
                <a:solidFill>
                  <a:schemeClr val="tx1"/>
                </a:solidFill>
              </a:rPr>
              <a:t>Bounce</a:t>
            </a:r>
            <a:r>
              <a:rPr lang="fr-FR" b="1" dirty="0" smtClean="0">
                <a:solidFill>
                  <a:schemeClr val="tx1"/>
                </a:solidFill>
              </a:rPr>
              <a:t> Rate)</a:t>
            </a:r>
            <a:r>
              <a:rPr lang="ar-SA" dirty="0" smtClean="0">
                <a:solidFill>
                  <a:schemeClr val="tx1"/>
                </a:solidFill>
              </a:rPr>
              <a:t>، وغيرها</a:t>
            </a:r>
            <a:r>
              <a:rPr lang="fr-FR" dirty="0" smtClean="0">
                <a:solidFill>
                  <a:schemeClr val="tx1"/>
                </a:solidFill>
              </a:rPr>
              <a:t>.</a:t>
            </a:r>
          </a:p>
          <a:p>
            <a:pPr algn="just" rtl="1"/>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357298"/>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just" rtl="1"/>
            <a:endParaRPr lang="fr-FR" b="1" dirty="0" smtClean="0">
              <a:solidFill>
                <a:schemeClr val="tx1"/>
              </a:solidFill>
            </a:endParaRPr>
          </a:p>
          <a:p>
            <a:pPr algn="just" rtl="1"/>
            <a:r>
              <a:rPr lang="ar-SA" b="1" dirty="0" smtClean="0">
                <a:solidFill>
                  <a:schemeClr val="tx1"/>
                </a:solidFill>
              </a:rPr>
              <a:t>مكونات نظام المعلومات التسويقية</a:t>
            </a:r>
            <a:r>
              <a:rPr lang="fr-FR" b="1" dirty="0" smtClean="0">
                <a:solidFill>
                  <a:schemeClr val="tx1"/>
                </a:solidFill>
              </a:rPr>
              <a:t> (MKIS):</a:t>
            </a:r>
            <a:endParaRPr lang="fr-FR" dirty="0" smtClean="0">
              <a:solidFill>
                <a:schemeClr val="tx1"/>
              </a:solidFill>
            </a:endParaRPr>
          </a:p>
          <a:p>
            <a:pPr lvl="0" algn="just" rtl="1"/>
            <a:r>
              <a:rPr lang="ar-DZ" sz="2800" b="1" dirty="0" smtClean="0">
                <a:solidFill>
                  <a:schemeClr val="tx1"/>
                </a:solidFill>
              </a:rPr>
              <a:t>4 </a:t>
            </a:r>
            <a:r>
              <a:rPr lang="ar-SA" sz="2800" b="1" dirty="0" smtClean="0">
                <a:solidFill>
                  <a:schemeClr val="tx1"/>
                </a:solidFill>
              </a:rPr>
              <a:t>توزيع المعلومات</a:t>
            </a:r>
            <a:r>
              <a:rPr lang="fr-FR" sz="2800" b="1" dirty="0" smtClean="0">
                <a:solidFill>
                  <a:schemeClr val="tx1"/>
                </a:solidFill>
              </a:rPr>
              <a:t> (Information Distribution):</a:t>
            </a:r>
            <a:endParaRPr lang="fr-FR" sz="2800" dirty="0" smtClean="0">
              <a:solidFill>
                <a:schemeClr val="tx1"/>
              </a:solidFill>
            </a:endParaRPr>
          </a:p>
          <a:p>
            <a:pPr lvl="1" algn="just" rtl="1"/>
            <a:r>
              <a:rPr lang="ar-SA" dirty="0" smtClean="0">
                <a:solidFill>
                  <a:schemeClr val="tx1"/>
                </a:solidFill>
              </a:rPr>
              <a:t>توفير </a:t>
            </a:r>
            <a:r>
              <a:rPr lang="ar-SA" b="1" dirty="0" smtClean="0">
                <a:solidFill>
                  <a:schemeClr val="tx1"/>
                </a:solidFill>
              </a:rPr>
              <a:t>التقارير واللوحات التحليلية</a:t>
            </a:r>
            <a:r>
              <a:rPr lang="fr-FR" b="1" dirty="0" smtClean="0">
                <a:solidFill>
                  <a:schemeClr val="tx1"/>
                </a:solidFill>
              </a:rPr>
              <a:t> (</a:t>
            </a:r>
            <a:r>
              <a:rPr lang="fr-FR" b="1" dirty="0" err="1" smtClean="0">
                <a:solidFill>
                  <a:schemeClr val="tx1"/>
                </a:solidFill>
              </a:rPr>
              <a:t>Dashboards</a:t>
            </a:r>
            <a:r>
              <a:rPr lang="fr-FR" b="1" dirty="0" smtClean="0">
                <a:solidFill>
                  <a:schemeClr val="tx1"/>
                </a:solidFill>
              </a:rPr>
              <a:t>)</a:t>
            </a:r>
            <a:r>
              <a:rPr lang="fr-FR" dirty="0" smtClean="0">
                <a:solidFill>
                  <a:schemeClr val="tx1"/>
                </a:solidFill>
              </a:rPr>
              <a:t> </a:t>
            </a:r>
            <a:r>
              <a:rPr lang="ar-SA" dirty="0" smtClean="0">
                <a:solidFill>
                  <a:schemeClr val="tx1"/>
                </a:solidFill>
              </a:rPr>
              <a:t>للمسوقين وصانعي القرار لتحليل الأداء واتخاذ القرارات</a:t>
            </a:r>
            <a:r>
              <a:rPr lang="fr-FR" dirty="0" smtClean="0">
                <a:solidFill>
                  <a:schemeClr val="tx1"/>
                </a:solidFill>
              </a:rPr>
              <a:t>.</a:t>
            </a:r>
          </a:p>
          <a:p>
            <a:pPr lvl="1" algn="just" rtl="1"/>
            <a:r>
              <a:rPr lang="ar-SA" dirty="0" smtClean="0">
                <a:solidFill>
                  <a:schemeClr val="tx1"/>
                </a:solidFill>
              </a:rPr>
              <a:t>يُمكن تقديم المعلومات على شكل </a:t>
            </a:r>
            <a:r>
              <a:rPr lang="ar-SA" b="1" dirty="0" smtClean="0">
                <a:solidFill>
                  <a:schemeClr val="tx1"/>
                </a:solidFill>
              </a:rPr>
              <a:t>تقارير</a:t>
            </a:r>
            <a:r>
              <a:rPr lang="ar-SA" dirty="0" smtClean="0">
                <a:solidFill>
                  <a:schemeClr val="tx1"/>
                </a:solidFill>
              </a:rPr>
              <a:t>، </a:t>
            </a:r>
            <a:r>
              <a:rPr lang="ar-SA" b="1" dirty="0" smtClean="0">
                <a:solidFill>
                  <a:schemeClr val="tx1"/>
                </a:solidFill>
              </a:rPr>
              <a:t>مؤشرات أداء رئيسية</a:t>
            </a:r>
            <a:r>
              <a:rPr lang="fr-FR" b="1" dirty="0" smtClean="0">
                <a:solidFill>
                  <a:schemeClr val="tx1"/>
                </a:solidFill>
              </a:rPr>
              <a:t> (</a:t>
            </a:r>
            <a:r>
              <a:rPr lang="fr-FR" b="1" dirty="0" err="1" smtClean="0">
                <a:solidFill>
                  <a:schemeClr val="tx1"/>
                </a:solidFill>
              </a:rPr>
              <a:t>KPIs</a:t>
            </a:r>
            <a:r>
              <a:rPr lang="fr-FR" b="1" dirty="0" smtClean="0">
                <a:solidFill>
                  <a:schemeClr val="tx1"/>
                </a:solidFill>
              </a:rPr>
              <a:t>)</a:t>
            </a:r>
            <a:r>
              <a:rPr lang="ar-SA" dirty="0" smtClean="0">
                <a:solidFill>
                  <a:schemeClr val="tx1"/>
                </a:solidFill>
              </a:rPr>
              <a:t>، أو </a:t>
            </a:r>
            <a:r>
              <a:rPr lang="ar-SA" b="1" dirty="0" smtClean="0">
                <a:solidFill>
                  <a:schemeClr val="tx1"/>
                </a:solidFill>
              </a:rPr>
              <a:t>لوحات معلومات تفاعلية</a:t>
            </a:r>
            <a:r>
              <a:rPr lang="ar-SA" dirty="0" smtClean="0">
                <a:solidFill>
                  <a:schemeClr val="tx1"/>
                </a:solidFill>
              </a:rPr>
              <a:t> عبر منصات تكنولوجيا المعلومات</a:t>
            </a:r>
            <a:r>
              <a:rPr lang="fr-FR" dirty="0" smtClean="0">
                <a:solidFill>
                  <a:schemeClr val="tx1"/>
                </a:solidFill>
              </a:rPr>
              <a:t>.</a:t>
            </a:r>
          </a:p>
          <a:p>
            <a:pPr algn="just" rtl="1"/>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357298"/>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00232" y="-23"/>
            <a:ext cx="5214974" cy="928693"/>
          </a:xfrm>
        </p:spPr>
        <p:txBody>
          <a:bodyPr>
            <a:normAutofit/>
          </a:bodyPr>
          <a:lstStyle/>
          <a:p>
            <a:r>
              <a:rPr lang="ar-DZ" sz="3200" b="1" dirty="0" smtClean="0">
                <a:solidFill>
                  <a:srgbClr val="FF0000"/>
                </a:solidFill>
              </a:rPr>
              <a:t>نظم معلومات التسويق الرقمي</a:t>
            </a:r>
            <a:endParaRPr lang="fr-FR" sz="3200" dirty="0">
              <a:solidFill>
                <a:srgbClr val="FF0000"/>
              </a:solidFill>
            </a:endParaRPr>
          </a:p>
        </p:txBody>
      </p:sp>
      <p:sp>
        <p:nvSpPr>
          <p:cNvPr id="3" name="Sous-titre 2"/>
          <p:cNvSpPr>
            <a:spLocks noGrp="1"/>
          </p:cNvSpPr>
          <p:nvPr>
            <p:ph type="subTitle" idx="1"/>
          </p:nvPr>
        </p:nvSpPr>
        <p:spPr>
          <a:xfrm>
            <a:off x="285720" y="785794"/>
            <a:ext cx="8572560" cy="5786478"/>
          </a:xfrm>
        </p:spPr>
        <p:txBody>
          <a:bodyPr/>
          <a:lstStyle/>
          <a:p>
            <a:pPr algn="r" rtl="1"/>
            <a:endParaRPr lang="ar-DZ" dirty="0" smtClean="0"/>
          </a:p>
          <a:p>
            <a:pPr algn="r" rtl="1"/>
            <a:r>
              <a:rPr lang="ar-DZ" b="1" dirty="0" smtClean="0">
                <a:solidFill>
                  <a:schemeClr val="tx1"/>
                </a:solidFill>
              </a:rPr>
              <a:t>أولا- </a:t>
            </a:r>
            <a:endParaRPr lang="fr-FR" b="1" dirty="0" smtClean="0">
              <a:solidFill>
                <a:schemeClr val="tx1"/>
              </a:solidFill>
            </a:endParaRPr>
          </a:p>
          <a:p>
            <a:pPr algn="just" rtl="1"/>
            <a:endParaRPr lang="fr-FR" b="1" dirty="0" smtClean="0">
              <a:solidFill>
                <a:schemeClr val="tx1"/>
              </a:solidFill>
            </a:endParaRPr>
          </a:p>
          <a:p>
            <a:pPr algn="just" rtl="1"/>
            <a:r>
              <a:rPr lang="ar-SA" b="1" dirty="0" smtClean="0">
                <a:solidFill>
                  <a:schemeClr val="tx1"/>
                </a:solidFill>
              </a:rPr>
              <a:t>مكونات نظام المعلومات التسويقية</a:t>
            </a:r>
            <a:r>
              <a:rPr lang="fr-FR" b="1" dirty="0" smtClean="0">
                <a:solidFill>
                  <a:schemeClr val="tx1"/>
                </a:solidFill>
              </a:rPr>
              <a:t> (MKIS):</a:t>
            </a:r>
            <a:endParaRPr lang="fr-FR" dirty="0" smtClean="0">
              <a:solidFill>
                <a:schemeClr val="tx1"/>
              </a:solidFill>
            </a:endParaRPr>
          </a:p>
          <a:p>
            <a:pPr lvl="0" algn="just" rtl="1"/>
            <a:r>
              <a:rPr lang="ar-DZ" sz="2800" b="1" dirty="0" smtClean="0">
                <a:solidFill>
                  <a:schemeClr val="tx1"/>
                </a:solidFill>
              </a:rPr>
              <a:t>5 </a:t>
            </a:r>
            <a:r>
              <a:rPr lang="ar-SA" sz="2800" b="1" dirty="0" smtClean="0">
                <a:solidFill>
                  <a:schemeClr val="tx1"/>
                </a:solidFill>
              </a:rPr>
              <a:t>استخدام البيانات في اتخاذ القرارات</a:t>
            </a:r>
            <a:r>
              <a:rPr lang="fr-FR" sz="2800" b="1" dirty="0" smtClean="0">
                <a:solidFill>
                  <a:schemeClr val="tx1"/>
                </a:solidFill>
              </a:rPr>
              <a:t> (</a:t>
            </a:r>
            <a:r>
              <a:rPr lang="fr-FR" sz="2800" b="1" dirty="0" err="1" smtClean="0">
                <a:solidFill>
                  <a:schemeClr val="tx1"/>
                </a:solidFill>
              </a:rPr>
              <a:t>Decision</a:t>
            </a:r>
            <a:r>
              <a:rPr lang="fr-FR" sz="2800" b="1" dirty="0" smtClean="0">
                <a:solidFill>
                  <a:schemeClr val="tx1"/>
                </a:solidFill>
              </a:rPr>
              <a:t> </a:t>
            </a:r>
            <a:r>
              <a:rPr lang="fr-FR" sz="2800" b="1" dirty="0" err="1" smtClean="0">
                <a:solidFill>
                  <a:schemeClr val="tx1"/>
                </a:solidFill>
              </a:rPr>
              <a:t>Making</a:t>
            </a:r>
            <a:r>
              <a:rPr lang="fr-FR" sz="2800" b="1" dirty="0" smtClean="0">
                <a:solidFill>
                  <a:schemeClr val="tx1"/>
                </a:solidFill>
              </a:rPr>
              <a:t>):</a:t>
            </a:r>
            <a:endParaRPr lang="fr-FR" sz="2800" dirty="0" smtClean="0">
              <a:solidFill>
                <a:schemeClr val="tx1"/>
              </a:solidFill>
            </a:endParaRPr>
          </a:p>
          <a:p>
            <a:pPr lvl="1" algn="just" rtl="1"/>
            <a:r>
              <a:rPr lang="ar-SA" b="1" dirty="0" smtClean="0">
                <a:solidFill>
                  <a:schemeClr val="tx1"/>
                </a:solidFill>
              </a:rPr>
              <a:t>القرارات الاستراتيجية</a:t>
            </a:r>
            <a:r>
              <a:rPr lang="ar-SA" dirty="0" smtClean="0">
                <a:solidFill>
                  <a:schemeClr val="tx1"/>
                </a:solidFill>
              </a:rPr>
              <a:t> مثل تحديد الأسواق المستهدفة، تخصيص الميزانية الإعلانية، واختيار القنوات التسويقية المناسبة</a:t>
            </a:r>
            <a:r>
              <a:rPr lang="fr-FR" dirty="0" smtClean="0">
                <a:solidFill>
                  <a:schemeClr val="tx1"/>
                </a:solidFill>
              </a:rPr>
              <a:t>.</a:t>
            </a:r>
          </a:p>
          <a:p>
            <a:pPr lvl="1" algn="just" rtl="1"/>
            <a:r>
              <a:rPr lang="ar-SA" b="1" dirty="0" smtClean="0">
                <a:solidFill>
                  <a:schemeClr val="tx1"/>
                </a:solidFill>
              </a:rPr>
              <a:t>القرارات التكتيكية</a:t>
            </a:r>
            <a:r>
              <a:rPr lang="ar-SA" dirty="0" smtClean="0">
                <a:solidFill>
                  <a:schemeClr val="tx1"/>
                </a:solidFill>
              </a:rPr>
              <a:t> مثل تحسين الحملات التسويقية أو تصميم محتوى جديد بناءً على تحليلات الأداء</a:t>
            </a:r>
            <a:r>
              <a:rPr lang="fr-FR" dirty="0" smtClean="0">
                <a:solidFill>
                  <a:schemeClr val="tx1"/>
                </a:solidFill>
              </a:rPr>
              <a:t>.</a:t>
            </a:r>
          </a:p>
          <a:p>
            <a:pPr algn="just" rtl="1"/>
            <a:endParaRPr lang="fr-FR" b="1"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4214810" y="1357298"/>
            <a:ext cx="3786215"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2615</Words>
  <Application>Microsoft Office PowerPoint</Application>
  <PresentationFormat>On-screen Show (4:3)</PresentationFormat>
  <Paragraphs>318</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lpstr>نظم معلومات التسويق الرقمي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21</cp:revision>
  <dcterms:created xsi:type="dcterms:W3CDTF">2024-11-25T17:35:42Z</dcterms:created>
  <dcterms:modified xsi:type="dcterms:W3CDTF">2024-12-02T20:06:37Z</dcterms:modified>
</cp:coreProperties>
</file>