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74" r:id="rId3"/>
    <p:sldId id="277" r:id="rId4"/>
    <p:sldId id="278" r:id="rId5"/>
    <p:sldId id="295" r:id="rId6"/>
    <p:sldId id="279" r:id="rId7"/>
    <p:sldId id="292" r:id="rId8"/>
    <p:sldId id="280" r:id="rId9"/>
    <p:sldId id="281" r:id="rId10"/>
    <p:sldId id="282" r:id="rId11"/>
    <p:sldId id="283" r:id="rId12"/>
    <p:sldId id="284" r:id="rId13"/>
    <p:sldId id="285" r:id="rId14"/>
    <p:sldId id="286" r:id="rId15"/>
    <p:sldId id="287" r:id="rId16"/>
    <p:sldId id="288" r:id="rId17"/>
    <p:sldId id="289" r:id="rId18"/>
    <p:sldId id="296" r:id="rId19"/>
    <p:sldId id="290" r:id="rId20"/>
    <p:sldId id="297" r:id="rId21"/>
    <p:sldId id="298"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311EC304-63F1-47D1-8107-431EC5609438}" type="datetimeFigureOut">
              <a:rPr lang="fr-FR" smtClean="0"/>
              <a:pPr/>
              <a:t>18/11/2024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06250BA-EFBF-4E07-B00A-8E066EC07FCA}"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311EC304-63F1-47D1-8107-431EC5609438}" type="datetimeFigureOut">
              <a:rPr lang="fr-FR" smtClean="0"/>
              <a:pPr/>
              <a:t>18/11/2024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06250BA-EFBF-4E07-B00A-8E066EC07FCA}"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311EC304-63F1-47D1-8107-431EC5609438}" type="datetimeFigureOut">
              <a:rPr lang="fr-FR" smtClean="0"/>
              <a:pPr/>
              <a:t>18/11/2024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06250BA-EFBF-4E07-B00A-8E066EC07FCA}"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311EC304-63F1-47D1-8107-431EC5609438}" type="datetimeFigureOut">
              <a:rPr lang="fr-FR" smtClean="0"/>
              <a:pPr/>
              <a:t>18/11/2024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06250BA-EFBF-4E07-B00A-8E066EC07FCA}"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1EC304-63F1-47D1-8107-431EC5609438}" type="datetimeFigureOut">
              <a:rPr lang="fr-FR" smtClean="0"/>
              <a:pPr/>
              <a:t>18/11/2024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06250BA-EFBF-4E07-B00A-8E066EC07FCA}"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311EC304-63F1-47D1-8107-431EC5609438}" type="datetimeFigureOut">
              <a:rPr lang="fr-FR" smtClean="0"/>
              <a:pPr/>
              <a:t>18/11/2024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06250BA-EFBF-4E07-B00A-8E066EC07FCA}"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311EC304-63F1-47D1-8107-431EC5609438}" type="datetimeFigureOut">
              <a:rPr lang="fr-FR" smtClean="0"/>
              <a:pPr/>
              <a:t>18/11/2024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06250BA-EFBF-4E07-B00A-8E066EC07FCA}"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311EC304-63F1-47D1-8107-431EC5609438}" type="datetimeFigureOut">
              <a:rPr lang="fr-FR" smtClean="0"/>
              <a:pPr/>
              <a:t>18/11/2024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06250BA-EFBF-4E07-B00A-8E066EC07FCA}"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1EC304-63F1-47D1-8107-431EC5609438}" type="datetimeFigureOut">
              <a:rPr lang="fr-FR" smtClean="0"/>
              <a:pPr/>
              <a:t>18/11/2024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06250BA-EFBF-4E07-B00A-8E066EC07FCA}"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1EC304-63F1-47D1-8107-431EC5609438}" type="datetimeFigureOut">
              <a:rPr lang="fr-FR" smtClean="0"/>
              <a:pPr/>
              <a:t>18/11/2024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06250BA-EFBF-4E07-B00A-8E066EC07FCA}"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1EC304-63F1-47D1-8107-431EC5609438}" type="datetimeFigureOut">
              <a:rPr lang="fr-FR" smtClean="0"/>
              <a:pPr/>
              <a:t>18/11/2024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06250BA-EFBF-4E07-B00A-8E066EC07FCA}"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1EC304-63F1-47D1-8107-431EC5609438}" type="datetimeFigureOut">
              <a:rPr lang="fr-FR" smtClean="0"/>
              <a:pPr/>
              <a:t>18/11/2024</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6250BA-EFBF-4E07-B00A-8E066EC07FCA}"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fontScale="85000" lnSpcReduction="20000"/>
          </a:bodyPr>
          <a:lstStyle/>
          <a:p>
            <a:r>
              <a:rPr lang="en-US" sz="3800" b="1" dirty="0" smtClean="0">
                <a:solidFill>
                  <a:schemeClr val="tx1"/>
                </a:solidFill>
              </a:rPr>
              <a:t>D</a:t>
            </a:r>
            <a:r>
              <a:rPr lang="fr-FR" sz="3800" b="1" dirty="0" err="1" smtClean="0">
                <a:solidFill>
                  <a:schemeClr val="tx1"/>
                </a:solidFill>
              </a:rPr>
              <a:t>igital</a:t>
            </a:r>
            <a:r>
              <a:rPr lang="fr-FR" sz="3800" b="1" dirty="0" smtClean="0">
                <a:solidFill>
                  <a:schemeClr val="tx1"/>
                </a:solidFill>
              </a:rPr>
              <a:t> Marketing</a:t>
            </a:r>
          </a:p>
          <a:p>
            <a:endParaRPr lang="en-US" b="1" dirty="0" smtClean="0">
              <a:solidFill>
                <a:schemeClr val="tx1"/>
              </a:solidFill>
            </a:endParaRPr>
          </a:p>
          <a:p>
            <a:pPr algn="l"/>
            <a:r>
              <a:rPr lang="fr-FR" b="1" dirty="0" smtClean="0">
                <a:solidFill>
                  <a:schemeClr val="tx1"/>
                </a:solidFill>
              </a:rPr>
              <a:t>Digital marketing </a:t>
            </a:r>
            <a:r>
              <a:rPr lang="fr-FR" b="1" dirty="0" err="1" smtClean="0">
                <a:solidFill>
                  <a:schemeClr val="tx1"/>
                </a:solidFill>
              </a:rPr>
              <a:t>fundamentals</a:t>
            </a:r>
            <a:r>
              <a:rPr lang="fr-FR" dirty="0" smtClean="0">
                <a:solidFill>
                  <a:schemeClr val="tx1"/>
                </a:solidFill>
              </a:rPr>
              <a:t>:</a:t>
            </a:r>
          </a:p>
          <a:p>
            <a:pPr marL="514350" indent="-514350" algn="l">
              <a:buFont typeface="+mj-lt"/>
              <a:buAutoNum type="arabicPeriod"/>
            </a:pPr>
            <a:r>
              <a:rPr lang="en-US" b="1" dirty="0" smtClean="0">
                <a:solidFill>
                  <a:schemeClr val="tx1"/>
                </a:solidFill>
              </a:rPr>
              <a:t>	</a:t>
            </a:r>
            <a:r>
              <a:rPr lang="en-US" dirty="0" smtClean="0">
                <a:solidFill>
                  <a:schemeClr val="tx1"/>
                </a:solidFill>
              </a:rPr>
              <a:t>ICT ; Internet; Marketing</a:t>
            </a:r>
          </a:p>
          <a:p>
            <a:pPr marL="514350" indent="-514350" algn="l">
              <a:buFont typeface="+mj-lt"/>
              <a:buAutoNum type="arabicPeriod"/>
            </a:pPr>
            <a:r>
              <a:rPr lang="en-US" b="1" dirty="0" smtClean="0">
                <a:solidFill>
                  <a:schemeClr val="tx1"/>
                </a:solidFill>
              </a:rPr>
              <a:t>	</a:t>
            </a:r>
            <a:r>
              <a:rPr lang="fr-FR" dirty="0" err="1" smtClean="0">
                <a:solidFill>
                  <a:schemeClr val="tx1"/>
                </a:solidFill>
              </a:rPr>
              <a:t>What</a:t>
            </a:r>
            <a:r>
              <a:rPr lang="fr-FR" dirty="0" smtClean="0">
                <a:solidFill>
                  <a:schemeClr val="tx1"/>
                </a:solidFill>
              </a:rPr>
              <a:t> </a:t>
            </a:r>
            <a:r>
              <a:rPr lang="fr-FR" dirty="0" err="1" smtClean="0">
                <a:solidFill>
                  <a:schemeClr val="tx1"/>
                </a:solidFill>
              </a:rPr>
              <a:t>is</a:t>
            </a:r>
            <a:r>
              <a:rPr lang="fr-FR" dirty="0" smtClean="0">
                <a:solidFill>
                  <a:schemeClr val="tx1"/>
                </a:solidFill>
              </a:rPr>
              <a:t> Internet/ Digital marketing</a:t>
            </a:r>
            <a:r>
              <a:rPr lang="en-US" dirty="0" smtClean="0">
                <a:solidFill>
                  <a:schemeClr val="tx1"/>
                </a:solidFill>
              </a:rPr>
              <a:t>?</a:t>
            </a:r>
            <a:endParaRPr lang="fr-FR" dirty="0" smtClean="0">
              <a:solidFill>
                <a:schemeClr val="tx1"/>
              </a:solidFill>
            </a:endParaRPr>
          </a:p>
          <a:p>
            <a:pPr marL="514350" indent="-514350" algn="l">
              <a:buFont typeface="+mj-lt"/>
              <a:buAutoNum type="arabicPeriod"/>
            </a:pPr>
            <a:r>
              <a:rPr lang="en-US" dirty="0" smtClean="0">
                <a:solidFill>
                  <a:schemeClr val="tx1"/>
                </a:solidFill>
              </a:rPr>
              <a:t>	the </a:t>
            </a:r>
            <a:r>
              <a:rPr lang="fr-FR" dirty="0" smtClean="0">
                <a:solidFill>
                  <a:schemeClr val="tx1"/>
                </a:solidFill>
              </a:rPr>
              <a:t>digital marketing </a:t>
            </a:r>
            <a:r>
              <a:rPr lang="fr-FR" dirty="0" err="1" smtClean="0">
                <a:solidFill>
                  <a:schemeClr val="tx1"/>
                </a:solidFill>
              </a:rPr>
              <a:t>environment</a:t>
            </a:r>
            <a:endParaRPr lang="fr-FR" dirty="0" smtClean="0">
              <a:solidFill>
                <a:schemeClr val="tx1"/>
              </a:solidFill>
            </a:endParaRPr>
          </a:p>
          <a:p>
            <a:pPr marL="514350" indent="-514350" algn="l">
              <a:buFont typeface="+mj-lt"/>
              <a:buAutoNum type="arabicPeriod"/>
            </a:pPr>
            <a:r>
              <a:rPr lang="en-US" dirty="0" smtClean="0">
                <a:solidFill>
                  <a:schemeClr val="tx1"/>
                </a:solidFill>
              </a:rPr>
              <a:t>	</a:t>
            </a:r>
            <a:r>
              <a:rPr lang="en-US" b="1" i="1" dirty="0" smtClean="0">
                <a:solidFill>
                  <a:schemeClr val="tx1"/>
                </a:solidFill>
              </a:rPr>
              <a:t> </a:t>
            </a:r>
            <a:r>
              <a:rPr lang="en-US" dirty="0" smtClean="0">
                <a:solidFill>
                  <a:schemeClr val="tx1"/>
                </a:solidFill>
              </a:rPr>
              <a:t>the digital consumer </a:t>
            </a:r>
            <a:r>
              <a:rPr lang="en-US" dirty="0" err="1" smtClean="0">
                <a:solidFill>
                  <a:schemeClr val="tx1"/>
                </a:solidFill>
              </a:rPr>
              <a:t>behaviour</a:t>
            </a:r>
            <a:endParaRPr lang="en-US" dirty="0" smtClean="0">
              <a:solidFill>
                <a:schemeClr val="tx1"/>
              </a:solidFill>
            </a:endParaRPr>
          </a:p>
          <a:p>
            <a:pPr marL="514350" indent="-514350" algn="l"/>
            <a:r>
              <a:rPr lang="en-US" b="1" dirty="0" smtClean="0">
                <a:solidFill>
                  <a:schemeClr val="tx1"/>
                </a:solidFill>
              </a:rPr>
              <a:t>Digital marketing information systems</a:t>
            </a:r>
          </a:p>
          <a:p>
            <a:pPr algn="l"/>
            <a:r>
              <a:rPr lang="fr-FR" b="1" dirty="0" smtClean="0">
                <a:solidFill>
                  <a:schemeClr val="tx1"/>
                </a:solidFill>
              </a:rPr>
              <a:t>Digital marketing </a:t>
            </a:r>
            <a:r>
              <a:rPr lang="fr-FR" b="1" dirty="0" err="1" smtClean="0">
                <a:solidFill>
                  <a:schemeClr val="tx1"/>
                </a:solidFill>
              </a:rPr>
              <a:t>strategy</a:t>
            </a:r>
            <a:r>
              <a:rPr lang="fr-FR" b="1" dirty="0" smtClean="0">
                <a:solidFill>
                  <a:schemeClr val="tx1"/>
                </a:solidFill>
              </a:rPr>
              <a:t> </a:t>
            </a:r>
            <a:r>
              <a:rPr lang="fr-FR" b="1" dirty="0" err="1" smtClean="0">
                <a:solidFill>
                  <a:schemeClr val="tx1"/>
                </a:solidFill>
              </a:rPr>
              <a:t>development</a:t>
            </a:r>
            <a:endParaRPr lang="fr-FR" b="1" dirty="0" smtClean="0">
              <a:solidFill>
                <a:schemeClr val="tx1"/>
              </a:solidFill>
            </a:endParaRPr>
          </a:p>
          <a:p>
            <a:pPr marL="514350" indent="-514350" algn="l">
              <a:buFont typeface="+mj-lt"/>
              <a:buAutoNum type="arabicPeriod"/>
            </a:pPr>
            <a:r>
              <a:rPr lang="en-US" dirty="0" smtClean="0">
                <a:solidFill>
                  <a:schemeClr val="tx1"/>
                </a:solidFill>
              </a:rPr>
              <a:t>	</a:t>
            </a:r>
            <a:r>
              <a:rPr lang="fr-FR" dirty="0" smtClean="0">
                <a:solidFill>
                  <a:schemeClr val="tx1"/>
                </a:solidFill>
              </a:rPr>
              <a:t> Digital marketing </a:t>
            </a:r>
            <a:r>
              <a:rPr lang="fr-FR" dirty="0" err="1" smtClean="0">
                <a:solidFill>
                  <a:schemeClr val="tx1"/>
                </a:solidFill>
              </a:rPr>
              <a:t>strategy</a:t>
            </a:r>
            <a:endParaRPr lang="fr-FR" dirty="0" smtClean="0">
              <a:solidFill>
                <a:schemeClr val="tx1"/>
              </a:solidFill>
            </a:endParaRPr>
          </a:p>
          <a:p>
            <a:pPr marL="514350" indent="-514350" algn="l">
              <a:buFont typeface="+mj-lt"/>
              <a:buAutoNum type="arabicPeriod"/>
            </a:pPr>
            <a:r>
              <a:rPr lang="en-US" dirty="0" smtClean="0">
                <a:solidFill>
                  <a:schemeClr val="tx1"/>
                </a:solidFill>
              </a:rPr>
              <a:t>	</a:t>
            </a:r>
            <a:r>
              <a:rPr lang="fr-FR" dirty="0" smtClean="0">
                <a:solidFill>
                  <a:schemeClr val="tx1"/>
                </a:solidFill>
              </a:rPr>
              <a:t> digital </a:t>
            </a:r>
            <a:r>
              <a:rPr lang="en-US" dirty="0" smtClean="0">
                <a:solidFill>
                  <a:schemeClr val="tx1"/>
                </a:solidFill>
              </a:rPr>
              <a:t>marketing mix</a:t>
            </a:r>
          </a:p>
          <a:p>
            <a:pPr marL="514350" indent="-514350" algn="l">
              <a:buFont typeface="+mj-lt"/>
              <a:buAutoNum type="arabicPeriod"/>
            </a:pPr>
            <a:r>
              <a:rPr lang="en-US" dirty="0" smtClean="0">
                <a:solidFill>
                  <a:schemeClr val="tx1"/>
                </a:solidFill>
              </a:rPr>
              <a:t>	</a:t>
            </a:r>
            <a:r>
              <a:rPr lang="fr-FR" dirty="0" smtClean="0">
                <a:solidFill>
                  <a:schemeClr val="tx1"/>
                </a:solidFill>
              </a:rPr>
              <a:t> E-Relationship marketing</a:t>
            </a:r>
          </a:p>
          <a:p>
            <a:pPr algn="l"/>
            <a:r>
              <a:rPr lang="fr-FR" b="1" dirty="0" smtClean="0">
                <a:solidFill>
                  <a:schemeClr val="tx1"/>
                </a:solidFill>
              </a:rPr>
              <a:t>Digital marketing: </a:t>
            </a:r>
            <a:r>
              <a:rPr lang="fr-FR" b="1" dirty="0" err="1" smtClean="0">
                <a:solidFill>
                  <a:schemeClr val="tx1"/>
                </a:solidFill>
              </a:rPr>
              <a:t>implementation</a:t>
            </a:r>
            <a:r>
              <a:rPr lang="fr-FR" b="1" dirty="0" smtClean="0">
                <a:solidFill>
                  <a:schemeClr val="tx1"/>
                </a:solidFill>
              </a:rPr>
              <a:t> and practice</a:t>
            </a:r>
          </a:p>
          <a:p>
            <a:pPr algn="l"/>
            <a:r>
              <a:rPr lang="fr-FR" b="1" dirty="0" smtClean="0">
                <a:solidFill>
                  <a:schemeClr val="tx1"/>
                </a:solidFill>
              </a:rPr>
              <a:t>Digital marketing: Evaluation and </a:t>
            </a:r>
            <a:r>
              <a:rPr lang="fr-FR" b="1" dirty="0" err="1" smtClean="0">
                <a:solidFill>
                  <a:schemeClr val="tx1"/>
                </a:solidFill>
              </a:rPr>
              <a:t>Improvement</a:t>
            </a:r>
            <a:endParaRPr lang="ar-DZ" b="1" dirty="0" smtClean="0">
              <a:solidFill>
                <a:schemeClr val="tx1"/>
              </a:solidFill>
            </a:endParaRPr>
          </a:p>
        </p:txBody>
      </p:sp>
      <p:pic>
        <p:nvPicPr>
          <p:cNvPr id="1026" name="Picture 2"/>
          <p:cNvPicPr>
            <a:picLocks noChangeAspect="1" noChangeArrowheads="1"/>
          </p:cNvPicPr>
          <p:nvPr/>
        </p:nvPicPr>
        <p:blipFill>
          <a:blip r:embed="rId2"/>
          <a:srcRect/>
          <a:stretch>
            <a:fillRect/>
          </a:stretch>
        </p:blipFill>
        <p:spPr bwMode="auto">
          <a:xfrm>
            <a:off x="6543707" y="-24"/>
            <a:ext cx="2600325" cy="18192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a:bodyPr>
          <a:lstStyle/>
          <a:p>
            <a:pPr lvl="2" algn="just"/>
            <a:endParaRPr lang="en-US" sz="2800" i="1" dirty="0" smtClean="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285721" y="285728"/>
            <a:ext cx="8572560" cy="63579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a:bodyPr>
          <a:lstStyle/>
          <a:p>
            <a:pPr lvl="2" algn="just"/>
            <a:endParaRPr lang="en-US" sz="2800" i="1" dirty="0" smtClean="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238090" y="285728"/>
            <a:ext cx="9810750" cy="6357982"/>
          </a:xfrm>
          <a:prstGeom prst="rect">
            <a:avLst/>
          </a:prstGeom>
          <a:noFill/>
          <a:ln w="9525">
            <a:noFill/>
            <a:miter lim="800000"/>
            <a:headEnd/>
            <a:tailEnd/>
          </a:ln>
          <a:effectLst/>
        </p:spPr>
      </p:pic>
      <p:sp>
        <p:nvSpPr>
          <p:cNvPr id="5" name="Rectangle 4"/>
          <p:cNvSpPr/>
          <p:nvPr/>
        </p:nvSpPr>
        <p:spPr>
          <a:xfrm>
            <a:off x="3428992" y="6215082"/>
            <a:ext cx="4786346" cy="461665"/>
          </a:xfrm>
          <a:prstGeom prst="rect">
            <a:avLst/>
          </a:prstGeom>
        </p:spPr>
        <p:txBody>
          <a:bodyPr wrap="square">
            <a:spAutoFit/>
          </a:bodyPr>
          <a:lstStyle/>
          <a:p>
            <a:pPr algn="ctr"/>
            <a:r>
              <a:rPr lang="fr-FR" sz="2400" b="1" dirty="0" err="1" smtClean="0"/>
              <a:t>Multichannel</a:t>
            </a:r>
            <a:r>
              <a:rPr lang="fr-FR" sz="2400" b="1" dirty="0" smtClean="0"/>
              <a:t> conversion </a:t>
            </a:r>
            <a:r>
              <a:rPr lang="fr-FR" sz="2400" b="1" dirty="0" err="1" smtClean="0"/>
              <a:t>models</a:t>
            </a:r>
            <a:endParaRPr lang="fr-FR" sz="2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lnSpcReduction="10000"/>
          </a:bodyPr>
          <a:lstStyle/>
          <a:p>
            <a:r>
              <a:rPr lang="fr-FR" sz="3500" b="1" dirty="0" smtClean="0">
                <a:solidFill>
                  <a:schemeClr val="tx1"/>
                </a:solidFill>
              </a:rPr>
              <a:t>The Digital Consumer </a:t>
            </a:r>
            <a:r>
              <a:rPr lang="fr-FR" sz="3500" b="1" dirty="0" err="1" smtClean="0">
                <a:solidFill>
                  <a:schemeClr val="tx1"/>
                </a:solidFill>
              </a:rPr>
              <a:t>Behaviour</a:t>
            </a:r>
            <a:endParaRPr lang="fr-FR" sz="3500" b="1" dirty="0" smtClean="0">
              <a:solidFill>
                <a:schemeClr val="tx1"/>
              </a:solidFill>
            </a:endParaRPr>
          </a:p>
          <a:p>
            <a:r>
              <a:rPr lang="fr-FR" sz="3500" b="1" dirty="0" smtClean="0">
                <a:solidFill>
                  <a:schemeClr val="tx1"/>
                </a:solidFill>
              </a:rPr>
              <a:t>Customer </a:t>
            </a:r>
            <a:r>
              <a:rPr lang="en-US" sz="3500" b="1" dirty="0" smtClean="0">
                <a:solidFill>
                  <a:schemeClr val="tx1"/>
                </a:solidFill>
              </a:rPr>
              <a:t>Analysis</a:t>
            </a:r>
            <a:endParaRPr lang="fr-FR" sz="3500" b="1" dirty="0" smtClean="0">
              <a:solidFill>
                <a:schemeClr val="tx1"/>
              </a:solidFill>
            </a:endParaRPr>
          </a:p>
          <a:p>
            <a:pPr marL="514350" indent="-514350"/>
            <a:r>
              <a:rPr lang="en-US" sz="2800" b="1" i="1" dirty="0" smtClean="0">
                <a:solidFill>
                  <a:schemeClr val="tx1"/>
                </a:solidFill>
              </a:rPr>
              <a:t>2. Digital consumer </a:t>
            </a:r>
            <a:r>
              <a:rPr lang="en-US" sz="2800" b="1" i="1" dirty="0" err="1" smtClean="0">
                <a:solidFill>
                  <a:schemeClr val="tx1"/>
                </a:solidFill>
              </a:rPr>
              <a:t>behaviour</a:t>
            </a:r>
            <a:r>
              <a:rPr lang="en-US" sz="2800" i="1" dirty="0" smtClean="0">
                <a:solidFill>
                  <a:schemeClr val="tx1"/>
                </a:solidFill>
              </a:rPr>
              <a:t>. </a:t>
            </a:r>
          </a:p>
          <a:p>
            <a:pPr algn="just"/>
            <a:r>
              <a:rPr lang="en-US" sz="2800" dirty="0" smtClean="0">
                <a:solidFill>
                  <a:schemeClr val="tx1"/>
                </a:solidFill>
              </a:rPr>
              <a:t>Developing an understanding of digital customer </a:t>
            </a:r>
            <a:r>
              <a:rPr lang="en-US" sz="2800" dirty="0" err="1" smtClean="0">
                <a:solidFill>
                  <a:schemeClr val="tx1"/>
                </a:solidFill>
              </a:rPr>
              <a:t>behaviour</a:t>
            </a:r>
            <a:r>
              <a:rPr lang="en-US" sz="2800" dirty="0" smtClean="0">
                <a:solidFill>
                  <a:schemeClr val="tx1"/>
                </a:solidFill>
              </a:rPr>
              <a:t>, is the second point to consider in customer analysis. This includes: </a:t>
            </a:r>
          </a:p>
          <a:p>
            <a:pPr algn="just">
              <a:buFont typeface="Wingdings" pitchFamily="2" charset="2"/>
              <a:buChar char="§"/>
            </a:pPr>
            <a:r>
              <a:rPr lang="en-US" sz="2800" b="1" dirty="0" smtClean="0">
                <a:solidFill>
                  <a:schemeClr val="tx1"/>
                </a:solidFill>
              </a:rPr>
              <a:t>Customer characteristics</a:t>
            </a:r>
            <a:r>
              <a:rPr lang="en-US" sz="2800" dirty="0" smtClean="0">
                <a:solidFill>
                  <a:schemeClr val="tx1"/>
                </a:solidFill>
              </a:rPr>
              <a:t>, which reveal how different types of individual </a:t>
            </a:r>
            <a:r>
              <a:rPr lang="en-US" sz="2800" dirty="0" err="1" smtClean="0">
                <a:solidFill>
                  <a:schemeClr val="tx1"/>
                </a:solidFill>
              </a:rPr>
              <a:t>behaviour</a:t>
            </a:r>
            <a:r>
              <a:rPr lang="en-US" sz="2800" dirty="0" smtClean="0">
                <a:solidFill>
                  <a:schemeClr val="tx1"/>
                </a:solidFill>
              </a:rPr>
              <a:t> can affect engagement with the digital marketplace. </a:t>
            </a:r>
          </a:p>
          <a:p>
            <a:pPr algn="just">
              <a:buFont typeface="Wingdings" pitchFamily="2" charset="2"/>
              <a:buChar char="§"/>
            </a:pPr>
            <a:r>
              <a:rPr lang="en-US" sz="2800" b="1" dirty="0" smtClean="0">
                <a:solidFill>
                  <a:schemeClr val="tx1"/>
                </a:solidFill>
              </a:rPr>
              <a:t>Customer personas</a:t>
            </a:r>
            <a:r>
              <a:rPr lang="en-US" sz="2800" dirty="0" smtClean="0">
                <a:solidFill>
                  <a:schemeClr val="tx1"/>
                </a:solidFill>
              </a:rPr>
              <a:t>. These are thumbnail summaries of a target audience which provide ways to </a:t>
            </a:r>
            <a:r>
              <a:rPr lang="en-US" sz="2800" dirty="0" err="1" smtClean="0">
                <a:solidFill>
                  <a:schemeClr val="tx1"/>
                </a:solidFill>
              </a:rPr>
              <a:t>visualise</a:t>
            </a:r>
            <a:r>
              <a:rPr lang="en-US" sz="2800" dirty="0" smtClean="0">
                <a:solidFill>
                  <a:schemeClr val="tx1"/>
                </a:solidFill>
              </a:rPr>
              <a:t> a target audience.</a:t>
            </a:r>
          </a:p>
          <a:p>
            <a:pPr algn="just">
              <a:buFont typeface="Wingdings" pitchFamily="2" charset="2"/>
              <a:buChar char="§"/>
            </a:pPr>
            <a:r>
              <a:rPr lang="en-US" sz="2800" b="1" dirty="0" smtClean="0">
                <a:solidFill>
                  <a:schemeClr val="tx1"/>
                </a:solidFill>
              </a:rPr>
              <a:t>The buying process </a:t>
            </a:r>
            <a:r>
              <a:rPr lang="en-US" sz="2800" dirty="0" smtClean="0">
                <a:solidFill>
                  <a:schemeClr val="tx1"/>
                </a:solidFill>
              </a:rPr>
              <a:t>and how digital marketing </a:t>
            </a:r>
            <a:r>
              <a:rPr lang="fr-FR" sz="2800" dirty="0" smtClean="0">
                <a:solidFill>
                  <a:schemeClr val="tx1"/>
                </a:solidFill>
              </a:rPr>
              <a:t>techniques </a:t>
            </a:r>
            <a:r>
              <a:rPr lang="fr-FR" sz="2800" dirty="0" err="1" smtClean="0">
                <a:solidFill>
                  <a:schemeClr val="tx1"/>
                </a:solidFill>
              </a:rPr>
              <a:t>can</a:t>
            </a:r>
            <a:r>
              <a:rPr lang="fr-FR" sz="2800" dirty="0" smtClean="0">
                <a:solidFill>
                  <a:schemeClr val="tx1"/>
                </a:solidFill>
              </a:rPr>
              <a:t> </a:t>
            </a:r>
            <a:r>
              <a:rPr lang="fr-FR" sz="2800" dirty="0" err="1" smtClean="0">
                <a:solidFill>
                  <a:schemeClr val="tx1"/>
                </a:solidFill>
              </a:rPr>
              <a:t>be</a:t>
            </a:r>
            <a:r>
              <a:rPr lang="fr-FR" sz="2800" dirty="0" smtClean="0">
                <a:solidFill>
                  <a:schemeClr val="tx1"/>
                </a:solidFill>
              </a:rPr>
              <a:t> </a:t>
            </a:r>
            <a:r>
              <a:rPr lang="fr-FR" sz="2800" dirty="0" err="1" smtClean="0">
                <a:solidFill>
                  <a:schemeClr val="tx1"/>
                </a:solidFill>
              </a:rPr>
              <a:t>applied</a:t>
            </a:r>
            <a:r>
              <a:rPr lang="fr-FR" sz="2800" dirty="0" smtClean="0">
                <a:solidFill>
                  <a:schemeClr val="tx1"/>
                </a:solidFill>
              </a:rPr>
              <a:t>.</a:t>
            </a:r>
            <a:endParaRPr lang="en-US" sz="2800" i="1" dirty="0"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a:bodyPr>
          <a:lstStyle/>
          <a:p>
            <a:r>
              <a:rPr lang="fr-FR" sz="3500" b="1" dirty="0" smtClean="0">
                <a:solidFill>
                  <a:schemeClr val="tx1"/>
                </a:solidFill>
              </a:rPr>
              <a:t>The Digital Consumer </a:t>
            </a:r>
            <a:r>
              <a:rPr lang="fr-FR" sz="3500" b="1" dirty="0" err="1" smtClean="0">
                <a:solidFill>
                  <a:schemeClr val="tx1"/>
                </a:solidFill>
              </a:rPr>
              <a:t>Behaviour</a:t>
            </a:r>
            <a:endParaRPr lang="fr-FR" sz="3500" b="1" dirty="0" smtClean="0">
              <a:solidFill>
                <a:schemeClr val="tx1"/>
              </a:solidFill>
            </a:endParaRPr>
          </a:p>
          <a:p>
            <a:r>
              <a:rPr lang="fr-FR" sz="3500" b="1" dirty="0" smtClean="0">
                <a:solidFill>
                  <a:schemeClr val="tx1"/>
                </a:solidFill>
              </a:rPr>
              <a:t>Customer </a:t>
            </a:r>
            <a:r>
              <a:rPr lang="en-US" sz="3500" b="1" dirty="0" smtClean="0">
                <a:solidFill>
                  <a:schemeClr val="tx1"/>
                </a:solidFill>
              </a:rPr>
              <a:t>Analysis</a:t>
            </a:r>
            <a:endParaRPr lang="fr-FR" sz="3500" b="1" dirty="0" smtClean="0">
              <a:solidFill>
                <a:schemeClr val="tx1"/>
              </a:solidFill>
            </a:endParaRPr>
          </a:p>
          <a:p>
            <a:pPr marL="514350" indent="-514350"/>
            <a:r>
              <a:rPr lang="en-US" sz="2800" b="1" i="1" dirty="0" smtClean="0">
                <a:solidFill>
                  <a:schemeClr val="tx1"/>
                </a:solidFill>
              </a:rPr>
              <a:t>2. Digital consumer </a:t>
            </a:r>
            <a:r>
              <a:rPr lang="en-US" sz="2800" b="1" i="1" dirty="0" err="1" smtClean="0">
                <a:solidFill>
                  <a:schemeClr val="tx1"/>
                </a:solidFill>
              </a:rPr>
              <a:t>behaviour</a:t>
            </a:r>
            <a:r>
              <a:rPr lang="en-US" sz="2800" i="1" dirty="0" smtClean="0">
                <a:solidFill>
                  <a:schemeClr val="tx1"/>
                </a:solidFill>
              </a:rPr>
              <a:t>. </a:t>
            </a:r>
          </a:p>
          <a:p>
            <a:pPr algn="just"/>
            <a:endParaRPr lang="en-US" sz="2800" dirty="0" smtClean="0">
              <a:solidFill>
                <a:schemeClr val="tx1"/>
              </a:solidFill>
            </a:endParaRPr>
          </a:p>
          <a:p>
            <a:pPr algn="just">
              <a:buFont typeface="Wingdings" pitchFamily="2" charset="2"/>
              <a:buChar char="§"/>
            </a:pPr>
            <a:r>
              <a:rPr lang="en-US" sz="2800" b="1" dirty="0" smtClean="0">
                <a:solidFill>
                  <a:schemeClr val="tx1"/>
                </a:solidFill>
              </a:rPr>
              <a:t>Customer characteristics:</a:t>
            </a:r>
            <a:endParaRPr lang="en-US" sz="2800" dirty="0" smtClean="0">
              <a:solidFill>
                <a:schemeClr val="tx1"/>
              </a:solidFill>
            </a:endParaRPr>
          </a:p>
          <a:p>
            <a:pPr algn="just"/>
            <a:r>
              <a:rPr lang="en-US" sz="2800" dirty="0" smtClean="0">
                <a:solidFill>
                  <a:schemeClr val="tx1"/>
                </a:solidFill>
              </a:rPr>
              <a:t>Types of individuals using the web have changed significantly since 1995. In those early days, online shoppers tended to be </a:t>
            </a:r>
            <a:r>
              <a:rPr lang="en-US" sz="2800" u="sng" dirty="0" smtClean="0">
                <a:solidFill>
                  <a:schemeClr val="tx1"/>
                </a:solidFill>
              </a:rPr>
              <a:t>young males</a:t>
            </a:r>
            <a:r>
              <a:rPr lang="en-US" sz="2800" dirty="0" smtClean="0">
                <a:solidFill>
                  <a:schemeClr val="tx1"/>
                </a:solidFill>
              </a:rPr>
              <a:t>, who were generally </a:t>
            </a:r>
            <a:r>
              <a:rPr lang="en-US" sz="2800" u="sng" dirty="0" smtClean="0">
                <a:solidFill>
                  <a:schemeClr val="tx1"/>
                </a:solidFill>
              </a:rPr>
              <a:t>better educated </a:t>
            </a:r>
            <a:r>
              <a:rPr lang="en-US" sz="2800" dirty="0" smtClean="0">
                <a:solidFill>
                  <a:schemeClr val="tx1"/>
                </a:solidFill>
              </a:rPr>
              <a:t>and </a:t>
            </a:r>
            <a:r>
              <a:rPr lang="en-US" sz="2800" u="sng" dirty="0" smtClean="0">
                <a:solidFill>
                  <a:schemeClr val="tx1"/>
                </a:solidFill>
              </a:rPr>
              <a:t>wealthier</a:t>
            </a:r>
            <a:r>
              <a:rPr lang="en-US" sz="2800" dirty="0" smtClean="0">
                <a:solidFill>
                  <a:schemeClr val="tx1"/>
                </a:solidFill>
              </a:rPr>
              <a:t> than their contemporaries. They also had both the </a:t>
            </a:r>
            <a:r>
              <a:rPr lang="en-US" sz="2800" u="sng" dirty="0" smtClean="0">
                <a:solidFill>
                  <a:schemeClr val="tx1"/>
                </a:solidFill>
              </a:rPr>
              <a:t>confidence and desire</a:t>
            </a:r>
            <a:r>
              <a:rPr lang="en-US" sz="2800" dirty="0" smtClean="0">
                <a:solidFill>
                  <a:schemeClr val="tx1"/>
                </a:solidFill>
              </a:rPr>
              <a:t> to experiment with the Internet, which at the time was an  exciting new channel.</a:t>
            </a:r>
            <a:endParaRPr lang="en-US" sz="2800" i="1" dirty="0" smtClean="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lnSpcReduction="10000"/>
          </a:bodyPr>
          <a:lstStyle/>
          <a:p>
            <a:r>
              <a:rPr lang="fr-FR" sz="3500" b="1" dirty="0" smtClean="0">
                <a:solidFill>
                  <a:schemeClr val="tx1"/>
                </a:solidFill>
              </a:rPr>
              <a:t>The Digital Consumer </a:t>
            </a:r>
            <a:r>
              <a:rPr lang="fr-FR" sz="3500" b="1" dirty="0" err="1" smtClean="0">
                <a:solidFill>
                  <a:schemeClr val="tx1"/>
                </a:solidFill>
              </a:rPr>
              <a:t>Behaviour</a:t>
            </a:r>
            <a:endParaRPr lang="fr-FR" sz="3500" b="1" dirty="0" smtClean="0">
              <a:solidFill>
                <a:schemeClr val="tx1"/>
              </a:solidFill>
            </a:endParaRPr>
          </a:p>
          <a:p>
            <a:r>
              <a:rPr lang="fr-FR" sz="3500" b="1" dirty="0" smtClean="0">
                <a:solidFill>
                  <a:schemeClr val="tx1"/>
                </a:solidFill>
              </a:rPr>
              <a:t>Customer </a:t>
            </a:r>
            <a:r>
              <a:rPr lang="en-US" sz="3500" b="1" dirty="0" smtClean="0">
                <a:solidFill>
                  <a:schemeClr val="tx1"/>
                </a:solidFill>
              </a:rPr>
              <a:t>Analysis</a:t>
            </a:r>
            <a:endParaRPr lang="fr-FR" sz="3500" b="1" dirty="0" smtClean="0">
              <a:solidFill>
                <a:schemeClr val="tx1"/>
              </a:solidFill>
            </a:endParaRPr>
          </a:p>
          <a:p>
            <a:endParaRPr lang="fr-FR" sz="3500" b="1" dirty="0" err="1" smtClean="0">
              <a:solidFill>
                <a:schemeClr val="tx1"/>
              </a:solidFill>
            </a:endParaRPr>
          </a:p>
          <a:p>
            <a:pPr marL="514350" indent="-514350"/>
            <a:r>
              <a:rPr lang="en-US" sz="2800" b="1" i="1" dirty="0" smtClean="0">
                <a:solidFill>
                  <a:schemeClr val="tx1"/>
                </a:solidFill>
              </a:rPr>
              <a:t>2. Digital consumer </a:t>
            </a:r>
            <a:r>
              <a:rPr lang="en-US" sz="2800" b="1" i="1" dirty="0" err="1" smtClean="0">
                <a:solidFill>
                  <a:schemeClr val="tx1"/>
                </a:solidFill>
              </a:rPr>
              <a:t>behaviour</a:t>
            </a:r>
            <a:r>
              <a:rPr lang="en-US" sz="2800" i="1" dirty="0" smtClean="0">
                <a:solidFill>
                  <a:schemeClr val="tx1"/>
                </a:solidFill>
              </a:rPr>
              <a:t>. </a:t>
            </a:r>
          </a:p>
          <a:p>
            <a:pPr marL="514350" indent="-514350"/>
            <a:endParaRPr lang="en-US" sz="2800" i="1" dirty="0" smtClean="0">
              <a:solidFill>
                <a:schemeClr val="tx1"/>
              </a:solidFill>
            </a:endParaRPr>
          </a:p>
          <a:p>
            <a:pPr algn="just">
              <a:buFont typeface="Wingdings" pitchFamily="2" charset="2"/>
              <a:buChar char="§"/>
            </a:pPr>
            <a:r>
              <a:rPr lang="en-US" sz="2800" b="1" dirty="0" smtClean="0">
                <a:solidFill>
                  <a:schemeClr val="tx1"/>
                </a:solidFill>
              </a:rPr>
              <a:t>Customer characteristics</a:t>
            </a:r>
            <a:endParaRPr lang="en-US" sz="2800" dirty="0" smtClean="0">
              <a:solidFill>
                <a:schemeClr val="tx1"/>
              </a:solidFill>
            </a:endParaRPr>
          </a:p>
          <a:p>
            <a:pPr algn="just"/>
            <a:r>
              <a:rPr lang="en-US" sz="2800" dirty="0" smtClean="0">
                <a:solidFill>
                  <a:schemeClr val="tx1"/>
                </a:solidFill>
              </a:rPr>
              <a:t>Two key areas can prove very fruitful when aiming to identify consumer </a:t>
            </a:r>
            <a:r>
              <a:rPr lang="fr-FR" sz="2800" dirty="0" err="1" smtClean="0">
                <a:solidFill>
                  <a:schemeClr val="tx1"/>
                </a:solidFill>
              </a:rPr>
              <a:t>behaviour</a:t>
            </a:r>
            <a:r>
              <a:rPr lang="en-US" sz="2800" dirty="0" smtClean="0">
                <a:solidFill>
                  <a:schemeClr val="tx1"/>
                </a:solidFill>
              </a:rPr>
              <a:t>:</a:t>
            </a:r>
          </a:p>
          <a:p>
            <a:pPr marL="514350" indent="-514350" algn="just">
              <a:buFont typeface="+mj-lt"/>
              <a:buAutoNum type="arabicPeriod"/>
            </a:pPr>
            <a:r>
              <a:rPr lang="en-US" sz="2800" b="1" i="1" dirty="0" smtClean="0">
                <a:solidFill>
                  <a:schemeClr val="tx1"/>
                </a:solidFill>
              </a:rPr>
              <a:t>Demographic variables</a:t>
            </a:r>
            <a:r>
              <a:rPr lang="en-US" sz="2800" i="1" dirty="0" smtClean="0">
                <a:solidFill>
                  <a:schemeClr val="tx1"/>
                </a:solidFill>
              </a:rPr>
              <a:t>: any personal </a:t>
            </a:r>
            <a:r>
              <a:rPr lang="en-US" sz="2800" dirty="0" smtClean="0">
                <a:solidFill>
                  <a:schemeClr val="tx1"/>
                </a:solidFill>
              </a:rPr>
              <a:t>attributes such as age, gender, race, </a:t>
            </a:r>
            <a:r>
              <a:rPr lang="fr-FR" sz="2800" dirty="0" err="1" smtClean="0">
                <a:solidFill>
                  <a:schemeClr val="tx1"/>
                </a:solidFill>
              </a:rPr>
              <a:t>income</a:t>
            </a:r>
            <a:r>
              <a:rPr lang="fr-FR" sz="2800" dirty="0" smtClean="0">
                <a:solidFill>
                  <a:schemeClr val="tx1"/>
                </a:solidFill>
              </a:rPr>
              <a:t>, </a:t>
            </a:r>
            <a:r>
              <a:rPr lang="fr-FR" sz="2800" dirty="0" err="1" smtClean="0">
                <a:solidFill>
                  <a:schemeClr val="tx1"/>
                </a:solidFill>
              </a:rPr>
              <a:t>education</a:t>
            </a:r>
            <a:r>
              <a:rPr lang="fr-FR" sz="2800" dirty="0" smtClean="0">
                <a:solidFill>
                  <a:schemeClr val="tx1"/>
                </a:solidFill>
              </a:rPr>
              <a:t>,…</a:t>
            </a:r>
          </a:p>
          <a:p>
            <a:pPr marL="514350" indent="-514350" algn="just">
              <a:buFont typeface="+mj-lt"/>
              <a:buAutoNum type="arabicPeriod"/>
            </a:pPr>
            <a:r>
              <a:rPr lang="en-US" sz="2800" b="1" i="1" dirty="0" smtClean="0">
                <a:solidFill>
                  <a:schemeClr val="tx1"/>
                </a:solidFill>
              </a:rPr>
              <a:t>Psychographic and </a:t>
            </a:r>
            <a:r>
              <a:rPr lang="en-US" sz="2800" b="1" i="1" dirty="0" err="1" smtClean="0">
                <a:solidFill>
                  <a:schemeClr val="tx1"/>
                </a:solidFill>
              </a:rPr>
              <a:t>behavioural</a:t>
            </a:r>
            <a:r>
              <a:rPr lang="en-US" sz="2800" b="1" i="1" dirty="0" smtClean="0">
                <a:solidFill>
                  <a:schemeClr val="tx1"/>
                </a:solidFill>
              </a:rPr>
              <a:t> variables </a:t>
            </a:r>
            <a:r>
              <a:rPr lang="en-US" sz="2800" i="1" dirty="0" smtClean="0">
                <a:solidFill>
                  <a:schemeClr val="tx1"/>
                </a:solidFill>
              </a:rPr>
              <a:t>. Any aspect of a consumer’s perceptions, beliefs </a:t>
            </a:r>
            <a:r>
              <a:rPr lang="en-US" sz="2800" dirty="0" smtClean="0">
                <a:solidFill>
                  <a:schemeClr val="tx1"/>
                </a:solidFill>
              </a:rPr>
              <a:t>and attitudes</a:t>
            </a:r>
          </a:p>
          <a:p>
            <a:pPr algn="just"/>
            <a:r>
              <a:rPr lang="en-US" sz="2800" dirty="0" smtClean="0">
                <a:solidFill>
                  <a:schemeClr val="tx1"/>
                </a:solidFill>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fontScale="92500" lnSpcReduction="20000"/>
          </a:bodyPr>
          <a:lstStyle/>
          <a:p>
            <a:r>
              <a:rPr lang="fr-FR" sz="3500" b="1" dirty="0" smtClean="0">
                <a:solidFill>
                  <a:schemeClr val="tx1"/>
                </a:solidFill>
              </a:rPr>
              <a:t>The Digital Consumer </a:t>
            </a:r>
            <a:r>
              <a:rPr lang="fr-FR" sz="3500" b="1" dirty="0" err="1" smtClean="0">
                <a:solidFill>
                  <a:schemeClr val="tx1"/>
                </a:solidFill>
              </a:rPr>
              <a:t>Behaviour</a:t>
            </a:r>
            <a:endParaRPr lang="fr-FR" sz="3500" b="1" dirty="0" smtClean="0">
              <a:solidFill>
                <a:schemeClr val="tx1"/>
              </a:solidFill>
            </a:endParaRPr>
          </a:p>
          <a:p>
            <a:r>
              <a:rPr lang="fr-FR" sz="3500" b="1" dirty="0" smtClean="0">
                <a:solidFill>
                  <a:schemeClr val="tx1"/>
                </a:solidFill>
              </a:rPr>
              <a:t>Customer </a:t>
            </a:r>
            <a:r>
              <a:rPr lang="en-US" sz="3500" b="1" dirty="0" smtClean="0">
                <a:solidFill>
                  <a:schemeClr val="tx1"/>
                </a:solidFill>
              </a:rPr>
              <a:t>Analysis</a:t>
            </a:r>
            <a:endParaRPr lang="fr-FR" sz="3500" b="1" dirty="0" smtClean="0">
              <a:solidFill>
                <a:schemeClr val="tx1"/>
              </a:solidFill>
            </a:endParaRPr>
          </a:p>
          <a:p>
            <a:pPr marL="514350" indent="-514350"/>
            <a:r>
              <a:rPr lang="en-US" sz="2800" b="1" i="1" dirty="0" smtClean="0">
                <a:solidFill>
                  <a:schemeClr val="tx1"/>
                </a:solidFill>
              </a:rPr>
              <a:t>2. Digital consumer </a:t>
            </a:r>
            <a:r>
              <a:rPr lang="en-US" sz="2800" b="1" i="1" dirty="0" err="1" smtClean="0">
                <a:solidFill>
                  <a:schemeClr val="tx1"/>
                </a:solidFill>
              </a:rPr>
              <a:t>behaviour</a:t>
            </a:r>
            <a:r>
              <a:rPr lang="en-US" sz="2800" i="1" dirty="0" smtClean="0">
                <a:solidFill>
                  <a:schemeClr val="tx1"/>
                </a:solidFill>
              </a:rPr>
              <a:t>. </a:t>
            </a:r>
          </a:p>
          <a:p>
            <a:pPr algn="just"/>
            <a:endParaRPr lang="en-US" sz="2800" b="1" dirty="0" smtClean="0">
              <a:solidFill>
                <a:schemeClr val="tx1"/>
              </a:solidFill>
            </a:endParaRPr>
          </a:p>
          <a:p>
            <a:pPr algn="just">
              <a:buFont typeface="Wingdings" pitchFamily="2" charset="2"/>
              <a:buChar char="§"/>
            </a:pPr>
            <a:r>
              <a:rPr lang="en-US" sz="2800" b="1" dirty="0" smtClean="0">
                <a:solidFill>
                  <a:schemeClr val="tx1"/>
                </a:solidFill>
              </a:rPr>
              <a:t>Customer characteristics</a:t>
            </a:r>
            <a:endParaRPr lang="en-US" sz="2800" dirty="0" smtClean="0">
              <a:solidFill>
                <a:schemeClr val="tx1"/>
              </a:solidFill>
            </a:endParaRPr>
          </a:p>
          <a:p>
            <a:pPr algn="just"/>
            <a:endParaRPr lang="en-US" sz="2800" dirty="0" smtClean="0">
              <a:solidFill>
                <a:schemeClr val="tx1"/>
              </a:solidFill>
            </a:endParaRPr>
          </a:p>
          <a:p>
            <a:pPr algn="just"/>
            <a:r>
              <a:rPr lang="en-US" sz="2800" dirty="0" smtClean="0">
                <a:solidFill>
                  <a:schemeClr val="tx1"/>
                </a:solidFill>
              </a:rPr>
              <a:t>These variables influence online </a:t>
            </a:r>
            <a:r>
              <a:rPr lang="en-US" sz="2800" dirty="0" err="1" smtClean="0">
                <a:solidFill>
                  <a:schemeClr val="tx1"/>
                </a:solidFill>
              </a:rPr>
              <a:t>behaviour</a:t>
            </a:r>
            <a:r>
              <a:rPr lang="en-US" sz="2800" dirty="0" smtClean="0">
                <a:solidFill>
                  <a:schemeClr val="tx1"/>
                </a:solidFill>
              </a:rPr>
              <a:t>, and in particular a consumer’s intention </a:t>
            </a:r>
            <a:r>
              <a:rPr lang="fr-FR" sz="2800" dirty="0" smtClean="0">
                <a:solidFill>
                  <a:schemeClr val="tx1"/>
                </a:solidFill>
              </a:rPr>
              <a:t>to shop online. </a:t>
            </a:r>
            <a:r>
              <a:rPr lang="en-US" sz="2800" dirty="0" smtClean="0">
                <a:solidFill>
                  <a:schemeClr val="tx1"/>
                </a:solidFill>
              </a:rPr>
              <a:t>It has been found that consumers who are primarily motivated by </a:t>
            </a:r>
            <a:r>
              <a:rPr lang="en-US" sz="2800" u="sng" dirty="0" smtClean="0">
                <a:solidFill>
                  <a:schemeClr val="tx1"/>
                </a:solidFill>
              </a:rPr>
              <a:t>convenience</a:t>
            </a:r>
            <a:r>
              <a:rPr lang="fr-FR" sz="2800" dirty="0" smtClean="0"/>
              <a:t> </a:t>
            </a:r>
            <a:r>
              <a:rPr lang="fr-FR" sz="2800" dirty="0" smtClean="0">
                <a:solidFill>
                  <a:schemeClr val="tx1"/>
                </a:solidFill>
              </a:rPr>
              <a:t>(</a:t>
            </a:r>
            <a:r>
              <a:rPr lang="fr-FR" sz="2800" u="sng" dirty="0" err="1" smtClean="0">
                <a:solidFill>
                  <a:schemeClr val="tx1"/>
                </a:solidFill>
              </a:rPr>
              <a:t>risk</a:t>
            </a:r>
            <a:r>
              <a:rPr lang="fr-FR" sz="2800" u="sng" dirty="0" smtClean="0">
                <a:solidFill>
                  <a:schemeClr val="tx1"/>
                </a:solidFill>
              </a:rPr>
              <a:t> aversion</a:t>
            </a:r>
            <a:r>
              <a:rPr lang="fr-FR" sz="2800" dirty="0" smtClean="0">
                <a:solidFill>
                  <a:schemeClr val="tx1"/>
                </a:solidFill>
              </a:rPr>
              <a:t>)</a:t>
            </a:r>
            <a:r>
              <a:rPr lang="en-US" sz="2800" dirty="0" smtClean="0">
                <a:solidFill>
                  <a:schemeClr val="tx1"/>
                </a:solidFill>
              </a:rPr>
              <a:t> were more likely to make purchases online, while those who </a:t>
            </a:r>
            <a:r>
              <a:rPr lang="en-US" sz="2800" u="sng" dirty="0" smtClean="0">
                <a:solidFill>
                  <a:schemeClr val="tx1"/>
                </a:solidFill>
              </a:rPr>
              <a:t>value</a:t>
            </a:r>
            <a:r>
              <a:rPr lang="en-US" sz="2800" dirty="0" smtClean="0">
                <a:solidFill>
                  <a:schemeClr val="tx1"/>
                </a:solidFill>
              </a:rPr>
              <a:t> social interactions were found to be less interested</a:t>
            </a:r>
            <a:endParaRPr lang="en-US" sz="2800" i="1" dirty="0" smtClean="0">
              <a:solidFill>
                <a:schemeClr val="tx1"/>
              </a:solidFill>
            </a:endParaRPr>
          </a:p>
          <a:p>
            <a:pPr algn="just"/>
            <a:endParaRPr lang="en-US" sz="2800" dirty="0" smtClean="0">
              <a:solidFill>
                <a:schemeClr val="tx1"/>
              </a:solidFill>
            </a:endParaRPr>
          </a:p>
          <a:p>
            <a:pPr algn="just"/>
            <a:r>
              <a:rPr lang="en-US" sz="2800" dirty="0" smtClean="0">
                <a:solidFill>
                  <a:schemeClr val="tx1"/>
                </a:solidFill>
              </a:rPr>
              <a:t>For those who are more likely to make purchases online ‘their interactions with an </a:t>
            </a:r>
            <a:r>
              <a:rPr lang="en-US" sz="2800" dirty="0" err="1" smtClean="0">
                <a:solidFill>
                  <a:schemeClr val="tx1"/>
                </a:solidFill>
              </a:rPr>
              <a:t>organisation’s</a:t>
            </a:r>
            <a:r>
              <a:rPr lang="en-US" sz="2800" dirty="0" smtClean="0">
                <a:solidFill>
                  <a:schemeClr val="tx1"/>
                </a:solidFill>
              </a:rPr>
              <a:t> website creates opportunities for </a:t>
            </a:r>
            <a:r>
              <a:rPr lang="en-US" sz="2800" b="1" u="sng" dirty="0" smtClean="0">
                <a:solidFill>
                  <a:schemeClr val="tx1"/>
                </a:solidFill>
              </a:rPr>
              <a:t>positive experiences</a:t>
            </a:r>
            <a:r>
              <a:rPr lang="en-US" sz="2800" b="1" dirty="0" smtClean="0">
                <a:solidFill>
                  <a:schemeClr val="tx1"/>
                </a:solidFill>
              </a:rPr>
              <a:t> </a:t>
            </a:r>
            <a:r>
              <a:rPr lang="en-US" sz="2800" dirty="0" smtClean="0">
                <a:solidFill>
                  <a:schemeClr val="tx1"/>
                </a:solidFill>
              </a:rPr>
              <a:t>that can lead to long-term relationship </a:t>
            </a:r>
            <a:r>
              <a:rPr lang="fr-FR" sz="2800" dirty="0" smtClean="0">
                <a:solidFill>
                  <a:schemeClr val="tx1"/>
                </a:solidFill>
              </a:rPr>
              <a:t>building’</a:t>
            </a:r>
            <a:endParaRPr lang="en-US" sz="2800" i="1" dirty="0" smtClean="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a:bodyPr>
          <a:lstStyle/>
          <a:p>
            <a:r>
              <a:rPr lang="fr-FR" sz="3500" b="1" dirty="0" smtClean="0">
                <a:solidFill>
                  <a:schemeClr val="tx1"/>
                </a:solidFill>
              </a:rPr>
              <a:t>The Digital Consumer </a:t>
            </a:r>
            <a:r>
              <a:rPr lang="fr-FR" sz="3500" b="1" dirty="0" err="1" smtClean="0">
                <a:solidFill>
                  <a:schemeClr val="tx1"/>
                </a:solidFill>
              </a:rPr>
              <a:t>Behaviour</a:t>
            </a:r>
            <a:endParaRPr lang="fr-FR" sz="3500" b="1" dirty="0" smtClean="0">
              <a:solidFill>
                <a:schemeClr val="tx1"/>
              </a:solidFill>
            </a:endParaRPr>
          </a:p>
          <a:p>
            <a:r>
              <a:rPr lang="fr-FR" sz="3500" b="1" dirty="0" smtClean="0">
                <a:solidFill>
                  <a:schemeClr val="tx1"/>
                </a:solidFill>
              </a:rPr>
              <a:t>Customer </a:t>
            </a:r>
            <a:r>
              <a:rPr lang="en-US" sz="3500" b="1" dirty="0" smtClean="0">
                <a:solidFill>
                  <a:schemeClr val="tx1"/>
                </a:solidFill>
              </a:rPr>
              <a:t>Analysis</a:t>
            </a:r>
            <a:endParaRPr lang="fr-FR" sz="3500" b="1" dirty="0" smtClean="0">
              <a:solidFill>
                <a:schemeClr val="tx1"/>
              </a:solidFill>
            </a:endParaRPr>
          </a:p>
          <a:p>
            <a:pPr marL="514350" indent="-514350"/>
            <a:r>
              <a:rPr lang="en-US" sz="2800" b="1" i="1" dirty="0" smtClean="0">
                <a:solidFill>
                  <a:schemeClr val="tx1"/>
                </a:solidFill>
              </a:rPr>
              <a:t>2. Digital consumer </a:t>
            </a:r>
            <a:r>
              <a:rPr lang="en-US" sz="2800" b="1" i="1" dirty="0" err="1" smtClean="0">
                <a:solidFill>
                  <a:schemeClr val="tx1"/>
                </a:solidFill>
              </a:rPr>
              <a:t>behaviour</a:t>
            </a:r>
            <a:r>
              <a:rPr lang="en-US" sz="2800" i="1" dirty="0" smtClean="0">
                <a:solidFill>
                  <a:schemeClr val="tx1"/>
                </a:solidFill>
              </a:rPr>
              <a:t>. </a:t>
            </a:r>
          </a:p>
          <a:p>
            <a:pPr algn="just"/>
            <a:endParaRPr lang="en-US" sz="2800" dirty="0" smtClean="0">
              <a:solidFill>
                <a:schemeClr val="tx1"/>
              </a:solidFill>
            </a:endParaRPr>
          </a:p>
        </p:txBody>
      </p:sp>
      <p:pic>
        <p:nvPicPr>
          <p:cNvPr id="1026" name="Picture 2"/>
          <p:cNvPicPr>
            <a:picLocks noChangeAspect="1" noChangeArrowheads="1"/>
          </p:cNvPicPr>
          <p:nvPr/>
        </p:nvPicPr>
        <p:blipFill>
          <a:blip r:embed="rId2"/>
          <a:srcRect/>
          <a:stretch>
            <a:fillRect/>
          </a:stretch>
        </p:blipFill>
        <p:spPr bwMode="auto">
          <a:xfrm>
            <a:off x="0" y="2000240"/>
            <a:ext cx="9143999" cy="48577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fontScale="92500"/>
          </a:bodyPr>
          <a:lstStyle/>
          <a:p>
            <a:r>
              <a:rPr lang="fr-FR" sz="3500" b="1" dirty="0" smtClean="0">
                <a:solidFill>
                  <a:schemeClr val="tx1"/>
                </a:solidFill>
              </a:rPr>
              <a:t>The Digital Consumer </a:t>
            </a:r>
            <a:r>
              <a:rPr lang="fr-FR" sz="3500" b="1" dirty="0" err="1" smtClean="0">
                <a:solidFill>
                  <a:schemeClr val="tx1"/>
                </a:solidFill>
              </a:rPr>
              <a:t>Behaviour</a:t>
            </a:r>
            <a:endParaRPr lang="fr-FR" sz="3500" b="1" dirty="0" smtClean="0">
              <a:solidFill>
                <a:schemeClr val="tx1"/>
              </a:solidFill>
            </a:endParaRPr>
          </a:p>
          <a:p>
            <a:r>
              <a:rPr lang="fr-FR" sz="3500" b="1" dirty="0" smtClean="0">
                <a:solidFill>
                  <a:schemeClr val="tx1"/>
                </a:solidFill>
              </a:rPr>
              <a:t>Customer </a:t>
            </a:r>
            <a:r>
              <a:rPr lang="en-US" sz="3500" b="1" dirty="0" smtClean="0">
                <a:solidFill>
                  <a:schemeClr val="tx1"/>
                </a:solidFill>
              </a:rPr>
              <a:t>Analysis</a:t>
            </a:r>
            <a:endParaRPr lang="fr-FR" sz="3500" b="1" dirty="0" smtClean="0">
              <a:solidFill>
                <a:schemeClr val="tx1"/>
              </a:solidFill>
            </a:endParaRPr>
          </a:p>
          <a:p>
            <a:pPr marL="514350" indent="-514350"/>
            <a:r>
              <a:rPr lang="en-US" sz="2800" b="1" i="1" dirty="0" smtClean="0">
                <a:solidFill>
                  <a:schemeClr val="tx1"/>
                </a:solidFill>
              </a:rPr>
              <a:t>2. Digital consumer </a:t>
            </a:r>
            <a:r>
              <a:rPr lang="en-US" sz="2800" b="1" i="1" dirty="0" err="1" smtClean="0">
                <a:solidFill>
                  <a:schemeClr val="tx1"/>
                </a:solidFill>
              </a:rPr>
              <a:t>behaviour</a:t>
            </a:r>
            <a:r>
              <a:rPr lang="en-US" sz="2800" i="1" dirty="0" smtClean="0">
                <a:solidFill>
                  <a:schemeClr val="tx1"/>
                </a:solidFill>
              </a:rPr>
              <a:t>. </a:t>
            </a:r>
          </a:p>
          <a:p>
            <a:pPr marL="514350" indent="-514350"/>
            <a:endParaRPr lang="en-US" sz="2800" i="1" dirty="0" smtClean="0">
              <a:solidFill>
                <a:schemeClr val="tx1"/>
              </a:solidFill>
            </a:endParaRPr>
          </a:p>
          <a:p>
            <a:pPr algn="just">
              <a:buFont typeface="Wingdings" pitchFamily="2" charset="2"/>
              <a:buChar char="§"/>
            </a:pPr>
            <a:r>
              <a:rPr lang="en-US" sz="3000" b="1" dirty="0" smtClean="0">
                <a:solidFill>
                  <a:schemeClr val="tx1"/>
                </a:solidFill>
              </a:rPr>
              <a:t>Customer personas</a:t>
            </a:r>
            <a:endParaRPr lang="en-US" sz="3000" dirty="0" smtClean="0">
              <a:solidFill>
                <a:schemeClr val="tx1"/>
              </a:solidFill>
            </a:endParaRPr>
          </a:p>
          <a:p>
            <a:pPr algn="just"/>
            <a:r>
              <a:rPr lang="fr-FR" sz="2800" dirty="0" smtClean="0">
                <a:solidFill>
                  <a:schemeClr val="tx1"/>
                </a:solidFill>
              </a:rPr>
              <a:t>A </a:t>
            </a:r>
            <a:r>
              <a:rPr lang="fr-FR" sz="2800" dirty="0" err="1" smtClean="0">
                <a:solidFill>
                  <a:schemeClr val="tx1"/>
                </a:solidFill>
              </a:rPr>
              <a:t>fictional</a:t>
            </a:r>
            <a:r>
              <a:rPr lang="fr-FR" sz="2800" dirty="0" smtClean="0">
                <a:solidFill>
                  <a:schemeClr val="tx1"/>
                </a:solidFill>
              </a:rPr>
              <a:t> profile </a:t>
            </a:r>
            <a:r>
              <a:rPr lang="fr-FR" sz="2800" dirty="0" err="1" smtClean="0">
                <a:solidFill>
                  <a:schemeClr val="tx1"/>
                </a:solidFill>
              </a:rPr>
              <a:t>that</a:t>
            </a:r>
            <a:r>
              <a:rPr lang="fr-FR" sz="2800" dirty="0" smtClean="0">
                <a:solidFill>
                  <a:schemeClr val="tx1"/>
                </a:solidFill>
              </a:rPr>
              <a:t> </a:t>
            </a:r>
            <a:r>
              <a:rPr lang="fr-FR" sz="2800" dirty="0" err="1" smtClean="0">
                <a:solidFill>
                  <a:schemeClr val="tx1"/>
                </a:solidFill>
              </a:rPr>
              <a:t>represents</a:t>
            </a:r>
            <a:r>
              <a:rPr lang="fr-FR" sz="2800" dirty="0" smtClean="0">
                <a:solidFill>
                  <a:schemeClr val="tx1"/>
                </a:solidFill>
              </a:rPr>
              <a:t> a </a:t>
            </a:r>
            <a:r>
              <a:rPr lang="fr-FR" sz="2800" dirty="0" err="1" smtClean="0">
                <a:solidFill>
                  <a:schemeClr val="tx1"/>
                </a:solidFill>
              </a:rPr>
              <a:t>particular</a:t>
            </a:r>
            <a:r>
              <a:rPr lang="fr-FR" sz="2800" dirty="0" smtClean="0">
                <a:solidFill>
                  <a:schemeClr val="tx1"/>
                </a:solidFill>
              </a:rPr>
              <a:t> </a:t>
            </a:r>
            <a:r>
              <a:rPr lang="fr-FR" sz="2800" dirty="0" err="1" smtClean="0">
                <a:solidFill>
                  <a:schemeClr val="tx1"/>
                </a:solidFill>
              </a:rPr>
              <a:t>target</a:t>
            </a:r>
            <a:r>
              <a:rPr lang="fr-FR" sz="2800" dirty="0" smtClean="0">
                <a:solidFill>
                  <a:schemeClr val="tx1"/>
                </a:solidFill>
              </a:rPr>
              <a:t> audience. A </a:t>
            </a:r>
            <a:r>
              <a:rPr lang="fr-FR" sz="2800" dirty="0" err="1" smtClean="0">
                <a:solidFill>
                  <a:schemeClr val="tx1"/>
                </a:solidFill>
              </a:rPr>
              <a:t>thumbnail</a:t>
            </a:r>
            <a:r>
              <a:rPr lang="fr-FR" sz="2800" dirty="0" smtClean="0">
                <a:solidFill>
                  <a:schemeClr val="tx1"/>
                </a:solidFill>
              </a:rPr>
              <a:t> </a:t>
            </a:r>
            <a:r>
              <a:rPr lang="fr-FR" sz="2800" dirty="0" err="1" smtClean="0">
                <a:solidFill>
                  <a:schemeClr val="tx1"/>
                </a:solidFill>
              </a:rPr>
              <a:t>summary</a:t>
            </a:r>
            <a:r>
              <a:rPr lang="fr-FR" sz="2800" dirty="0" smtClean="0">
                <a:solidFill>
                  <a:schemeClr val="tx1"/>
                </a:solidFill>
              </a:rPr>
              <a:t> of the </a:t>
            </a:r>
            <a:r>
              <a:rPr lang="fr-FR" sz="2800" dirty="0" err="1" smtClean="0">
                <a:solidFill>
                  <a:schemeClr val="tx1"/>
                </a:solidFill>
              </a:rPr>
              <a:t>characteristics</a:t>
            </a:r>
            <a:r>
              <a:rPr lang="fr-FR" sz="2800" dirty="0" smtClean="0">
                <a:solidFill>
                  <a:schemeClr val="tx1"/>
                </a:solidFill>
              </a:rPr>
              <a:t>, </a:t>
            </a:r>
            <a:r>
              <a:rPr lang="fr-FR" sz="2800" dirty="0" err="1" smtClean="0">
                <a:solidFill>
                  <a:schemeClr val="tx1"/>
                </a:solidFill>
              </a:rPr>
              <a:t>needs</a:t>
            </a:r>
            <a:r>
              <a:rPr lang="fr-FR" sz="2800" dirty="0" smtClean="0">
                <a:solidFill>
                  <a:schemeClr val="tx1"/>
                </a:solidFill>
              </a:rPr>
              <a:t>, motivations and </a:t>
            </a:r>
            <a:r>
              <a:rPr lang="fr-FR" sz="2800" dirty="0" err="1" smtClean="0">
                <a:solidFill>
                  <a:schemeClr val="tx1"/>
                </a:solidFill>
              </a:rPr>
              <a:t>environment</a:t>
            </a:r>
            <a:r>
              <a:rPr lang="fr-FR" sz="2800" dirty="0" smtClean="0">
                <a:solidFill>
                  <a:schemeClr val="tx1"/>
                </a:solidFill>
              </a:rPr>
              <a:t> of </a:t>
            </a:r>
            <a:r>
              <a:rPr lang="fr-FR" sz="2800" dirty="0" err="1" smtClean="0">
                <a:solidFill>
                  <a:schemeClr val="tx1"/>
                </a:solidFill>
              </a:rPr>
              <a:t>typical</a:t>
            </a:r>
            <a:r>
              <a:rPr lang="fr-FR" sz="2800" dirty="0" smtClean="0">
                <a:solidFill>
                  <a:schemeClr val="tx1"/>
                </a:solidFill>
              </a:rPr>
              <a:t> </a:t>
            </a:r>
            <a:r>
              <a:rPr lang="fr-FR" sz="2800" dirty="0" err="1" smtClean="0">
                <a:solidFill>
                  <a:schemeClr val="tx1"/>
                </a:solidFill>
              </a:rPr>
              <a:t>website</a:t>
            </a:r>
            <a:r>
              <a:rPr lang="fr-FR" sz="2800" dirty="0" smtClean="0">
                <a:solidFill>
                  <a:schemeClr val="tx1"/>
                </a:solidFill>
              </a:rPr>
              <a:t> </a:t>
            </a:r>
            <a:r>
              <a:rPr lang="fr-FR" sz="2800" dirty="0" err="1" smtClean="0">
                <a:solidFill>
                  <a:schemeClr val="tx1"/>
                </a:solidFill>
              </a:rPr>
              <a:t>users</a:t>
            </a:r>
            <a:r>
              <a:rPr lang="fr-FR" sz="2800" dirty="0" smtClean="0">
                <a:solidFill>
                  <a:schemeClr val="tx1"/>
                </a:solidFill>
              </a:rPr>
              <a:t>.</a:t>
            </a:r>
          </a:p>
          <a:p>
            <a:pPr algn="just"/>
            <a:r>
              <a:rPr lang="en-US" sz="2800" dirty="0" smtClean="0">
                <a:solidFill>
                  <a:schemeClr val="tx1"/>
                </a:solidFill>
              </a:rPr>
              <a:t>Creating personas is a powerful technique for developing customer-</a:t>
            </a:r>
            <a:r>
              <a:rPr lang="en-US" sz="2800" dirty="0" err="1" smtClean="0">
                <a:solidFill>
                  <a:schemeClr val="tx1"/>
                </a:solidFill>
              </a:rPr>
              <a:t>centred</a:t>
            </a:r>
            <a:r>
              <a:rPr lang="en-US" sz="2800" dirty="0" smtClean="0">
                <a:solidFill>
                  <a:schemeClr val="tx1"/>
                </a:solidFill>
              </a:rPr>
              <a:t> online strategies, company presences and campaigns.</a:t>
            </a:r>
          </a:p>
          <a:p>
            <a:pPr algn="just"/>
            <a:r>
              <a:rPr lang="en-US" sz="2800" dirty="0" smtClean="0">
                <a:solidFill>
                  <a:schemeClr val="tx1"/>
                </a:solidFill>
              </a:rPr>
              <a:t>Marketers can also develop secondary personas and complementary personas to </a:t>
            </a:r>
            <a:r>
              <a:rPr lang="fr-FR" sz="2800" dirty="0" err="1" smtClean="0">
                <a:solidFill>
                  <a:schemeClr val="tx1"/>
                </a:solidFill>
              </a:rPr>
              <a:t>provide</a:t>
            </a:r>
            <a:r>
              <a:rPr lang="fr-FR" sz="2800" dirty="0" smtClean="0">
                <a:solidFill>
                  <a:schemeClr val="tx1"/>
                </a:solidFill>
              </a:rPr>
              <a:t> </a:t>
            </a:r>
            <a:r>
              <a:rPr lang="en-US" sz="2800" dirty="0" smtClean="0">
                <a:solidFill>
                  <a:schemeClr val="tx1"/>
                </a:solidFill>
              </a:rPr>
              <a:t>a fuller range of options.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a:bodyPr>
          <a:lstStyle/>
          <a:p>
            <a:r>
              <a:rPr lang="fr-FR" sz="3500" b="1" dirty="0" smtClean="0">
                <a:solidFill>
                  <a:schemeClr val="tx1"/>
                </a:solidFill>
              </a:rPr>
              <a:t>The Digital Consumer </a:t>
            </a:r>
            <a:r>
              <a:rPr lang="fr-FR" sz="3500" b="1" dirty="0" err="1" smtClean="0">
                <a:solidFill>
                  <a:schemeClr val="tx1"/>
                </a:solidFill>
              </a:rPr>
              <a:t>Behaviour</a:t>
            </a:r>
            <a:endParaRPr lang="fr-FR" sz="3500" b="1" dirty="0" smtClean="0">
              <a:solidFill>
                <a:schemeClr val="tx1"/>
              </a:solidFill>
            </a:endParaRPr>
          </a:p>
          <a:p>
            <a:r>
              <a:rPr lang="fr-FR" sz="3500" b="1" dirty="0" smtClean="0">
                <a:solidFill>
                  <a:schemeClr val="tx1"/>
                </a:solidFill>
              </a:rPr>
              <a:t>Customer </a:t>
            </a:r>
            <a:r>
              <a:rPr lang="en-US" sz="3500" b="1" dirty="0" smtClean="0">
                <a:solidFill>
                  <a:schemeClr val="tx1"/>
                </a:solidFill>
              </a:rPr>
              <a:t>Analysis</a:t>
            </a:r>
            <a:endParaRPr lang="fr-FR" sz="3500" b="1" dirty="0" smtClean="0">
              <a:solidFill>
                <a:schemeClr val="tx1"/>
              </a:solidFill>
            </a:endParaRPr>
          </a:p>
          <a:p>
            <a:pPr marL="514350" indent="-514350"/>
            <a:r>
              <a:rPr lang="en-US" sz="2800" b="1" i="1" dirty="0" smtClean="0">
                <a:solidFill>
                  <a:schemeClr val="tx1"/>
                </a:solidFill>
              </a:rPr>
              <a:t>2. Digital consumer </a:t>
            </a:r>
            <a:r>
              <a:rPr lang="en-US" sz="2800" b="1" i="1" dirty="0" err="1" smtClean="0">
                <a:solidFill>
                  <a:schemeClr val="tx1"/>
                </a:solidFill>
              </a:rPr>
              <a:t>behaviour</a:t>
            </a:r>
            <a:r>
              <a:rPr lang="en-US" sz="2800" i="1" dirty="0" smtClean="0">
                <a:solidFill>
                  <a:schemeClr val="tx1"/>
                </a:solidFill>
              </a:rPr>
              <a:t>. </a:t>
            </a:r>
          </a:p>
          <a:p>
            <a:pPr marL="514350" indent="-514350"/>
            <a:endParaRPr lang="en-US" sz="2800" i="1" dirty="0" smtClean="0">
              <a:solidFill>
                <a:schemeClr val="tx1"/>
              </a:solidFill>
            </a:endParaRPr>
          </a:p>
          <a:p>
            <a:pPr algn="just">
              <a:buFont typeface="Wingdings" pitchFamily="2" charset="2"/>
              <a:buChar char="§"/>
            </a:pPr>
            <a:r>
              <a:rPr lang="en-US" sz="3000" b="1" dirty="0" smtClean="0">
                <a:solidFill>
                  <a:schemeClr val="tx1"/>
                </a:solidFill>
              </a:rPr>
              <a:t>Customer personas</a:t>
            </a:r>
            <a:endParaRPr lang="en-US" sz="3000" dirty="0" smtClean="0">
              <a:solidFill>
                <a:schemeClr val="tx1"/>
              </a:solidFill>
            </a:endParaRPr>
          </a:p>
          <a:p>
            <a:pPr algn="just" rtl="1"/>
            <a:r>
              <a:rPr lang="ar-DZ" sz="2800" dirty="0" smtClean="0">
                <a:solidFill>
                  <a:schemeClr val="tx1"/>
                </a:solidFill>
              </a:rPr>
              <a:t>ملف تعريفي خيالي يمثل جمهورًا مستهدفًا معينًا. </a:t>
            </a:r>
            <a:endParaRPr lang="ar-DZ" sz="2800" dirty="0" smtClean="0">
              <a:solidFill>
                <a:schemeClr val="tx1"/>
              </a:solidFill>
            </a:endParaRPr>
          </a:p>
          <a:p>
            <a:pPr algn="just" rtl="1"/>
            <a:r>
              <a:rPr lang="ar-DZ" sz="2800" dirty="0" smtClean="0">
                <a:solidFill>
                  <a:schemeClr val="tx1"/>
                </a:solidFill>
              </a:rPr>
              <a:t>ملخص </a:t>
            </a:r>
            <a:r>
              <a:rPr lang="ar-DZ" sz="2800" dirty="0" smtClean="0">
                <a:solidFill>
                  <a:schemeClr val="tx1"/>
                </a:solidFill>
              </a:rPr>
              <a:t>مصغر لخصائص واحتياجات ودوافع وبيئة مستخدمي الموقع النموذجيين. </a:t>
            </a:r>
            <a:endParaRPr lang="ar-DZ" sz="2800" dirty="0" smtClean="0">
              <a:solidFill>
                <a:schemeClr val="tx1"/>
              </a:solidFill>
            </a:endParaRPr>
          </a:p>
          <a:p>
            <a:pPr algn="just" rtl="1"/>
            <a:r>
              <a:rPr lang="ar-DZ" sz="2800" dirty="0" smtClean="0">
                <a:solidFill>
                  <a:schemeClr val="tx1"/>
                </a:solidFill>
              </a:rPr>
              <a:t>إن </a:t>
            </a:r>
            <a:r>
              <a:rPr lang="ar-DZ" sz="2800" dirty="0" smtClean="0">
                <a:solidFill>
                  <a:schemeClr val="tx1"/>
                </a:solidFill>
              </a:rPr>
              <a:t>إنشاء </a:t>
            </a:r>
            <a:r>
              <a:rPr lang="en-US" sz="2800" dirty="0" smtClean="0">
                <a:solidFill>
                  <a:schemeClr val="tx1"/>
                </a:solidFill>
              </a:rPr>
              <a:t>personas </a:t>
            </a:r>
            <a:r>
              <a:rPr lang="ar-DZ" sz="2800" dirty="0" smtClean="0">
                <a:solidFill>
                  <a:schemeClr val="tx1"/>
                </a:solidFill>
              </a:rPr>
              <a:t> (الشخصيات) </a:t>
            </a:r>
            <a:r>
              <a:rPr lang="ar-DZ" sz="2800" dirty="0" smtClean="0">
                <a:solidFill>
                  <a:schemeClr val="tx1"/>
                </a:solidFill>
              </a:rPr>
              <a:t>يعد أسلوبًا قويًا لتطوير استراتيجيات عبر الإنترنت تركز على </a:t>
            </a:r>
            <a:r>
              <a:rPr lang="ar-DZ" sz="2800" dirty="0" smtClean="0">
                <a:solidFill>
                  <a:schemeClr val="tx1"/>
                </a:solidFill>
              </a:rPr>
              <a:t>العملاء.</a:t>
            </a:r>
          </a:p>
          <a:p>
            <a:pPr algn="just" rtl="1"/>
            <a:r>
              <a:rPr lang="ar-DZ" sz="2800" dirty="0" smtClean="0">
                <a:solidFill>
                  <a:schemeClr val="tx1"/>
                </a:solidFill>
              </a:rPr>
              <a:t>يمكن </a:t>
            </a:r>
            <a:r>
              <a:rPr lang="ar-DZ" sz="2800" dirty="0" smtClean="0">
                <a:solidFill>
                  <a:schemeClr val="tx1"/>
                </a:solidFill>
              </a:rPr>
              <a:t>للمسوقين أيضًا تطوير شخصيات ثانوية وشخصيات تكميلية لتوفير مجموعة أكثر اكتمالاً من الخيارات.</a:t>
            </a:r>
            <a:endParaRPr lang="en-US" sz="2800" dirty="0" smtClean="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a:bodyPr>
          <a:lstStyle/>
          <a:p>
            <a:pPr algn="just">
              <a:buFont typeface="Wingdings" pitchFamily="2" charset="2"/>
              <a:buChar char="§"/>
            </a:pPr>
            <a:r>
              <a:rPr lang="fr-FR" sz="2000" b="1" dirty="0" smtClean="0">
                <a:solidFill>
                  <a:schemeClr val="tx1"/>
                </a:solidFill>
              </a:rPr>
              <a:t>The </a:t>
            </a:r>
            <a:r>
              <a:rPr lang="fr-FR" sz="2000" b="1" dirty="0" err="1" smtClean="0">
                <a:solidFill>
                  <a:schemeClr val="tx1"/>
                </a:solidFill>
              </a:rPr>
              <a:t>buying</a:t>
            </a:r>
            <a:r>
              <a:rPr lang="fr-FR" sz="2000" b="1" dirty="0" smtClean="0">
                <a:solidFill>
                  <a:schemeClr val="tx1"/>
                </a:solidFill>
              </a:rPr>
              <a:t> </a:t>
            </a:r>
            <a:r>
              <a:rPr lang="fr-FR" sz="2000" b="1" dirty="0" err="1" smtClean="0">
                <a:solidFill>
                  <a:schemeClr val="tx1"/>
                </a:solidFill>
              </a:rPr>
              <a:t>process</a:t>
            </a:r>
            <a:endParaRPr lang="fr-FR" sz="2000" b="1" dirty="0" smtClean="0">
              <a:solidFill>
                <a:schemeClr val="tx1"/>
              </a:solidFill>
            </a:endParaRPr>
          </a:p>
          <a:p>
            <a:pPr algn="just"/>
            <a:endParaRPr lang="fr-FR" sz="3000" b="1" dirty="0" smtClean="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142844" y="785794"/>
            <a:ext cx="9001156" cy="607220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a:bodyPr>
          <a:lstStyle/>
          <a:p>
            <a:r>
              <a:rPr lang="fr-FR" b="1" dirty="0">
                <a:solidFill>
                  <a:schemeClr val="tx1"/>
                </a:solidFill>
              </a:rPr>
              <a:t>The </a:t>
            </a:r>
            <a:r>
              <a:rPr lang="fr-FR" b="1" dirty="0" smtClean="0">
                <a:solidFill>
                  <a:schemeClr val="tx1"/>
                </a:solidFill>
              </a:rPr>
              <a:t>digital </a:t>
            </a:r>
            <a:r>
              <a:rPr lang="fr-FR" b="1" dirty="0">
                <a:solidFill>
                  <a:schemeClr val="tx1"/>
                </a:solidFill>
              </a:rPr>
              <a:t>marketing </a:t>
            </a:r>
            <a:r>
              <a:rPr lang="fr-FR" b="1" dirty="0" smtClean="0">
                <a:solidFill>
                  <a:schemeClr val="tx1"/>
                </a:solidFill>
              </a:rPr>
              <a:t>environment</a:t>
            </a:r>
          </a:p>
          <a:p>
            <a:r>
              <a:rPr lang="fr-FR" b="1" dirty="0" smtClean="0">
                <a:solidFill>
                  <a:schemeClr val="tx1"/>
                </a:solidFill>
              </a:rPr>
              <a:t>II- Customer </a:t>
            </a:r>
            <a:r>
              <a:rPr lang="fr-FR" b="1" dirty="0" err="1" smtClean="0">
                <a:solidFill>
                  <a:schemeClr val="tx1"/>
                </a:solidFill>
              </a:rPr>
              <a:t>journeys</a:t>
            </a:r>
          </a:p>
          <a:p>
            <a:r>
              <a:rPr lang="fr-FR" dirty="0" smtClean="0"/>
              <a:t> </a:t>
            </a:r>
          </a:p>
          <a:p>
            <a:endParaRPr lang="en-US" dirty="0" smtClean="0"/>
          </a:p>
          <a:p>
            <a:endParaRPr lang="en-US" dirty="0" smtClean="0">
              <a:solidFill>
                <a:schemeClr val="tx1"/>
              </a:solidFill>
            </a:endParaRPr>
          </a:p>
          <a:p>
            <a:r>
              <a:rPr lang="en-US" dirty="0" smtClean="0">
                <a:solidFill>
                  <a:schemeClr val="tx1"/>
                </a:solidFill>
              </a:rPr>
              <a:t> </a:t>
            </a:r>
            <a:endParaRPr lang="fr-FR" dirty="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0" y="-71462"/>
            <a:ext cx="9144000" cy="6929462"/>
          </a:xfrm>
          <a:prstGeom prst="rect">
            <a:avLst/>
          </a:prstGeom>
          <a:noFill/>
          <a:ln w="9525">
            <a:noFill/>
            <a:miter lim="800000"/>
            <a:headEnd/>
            <a:tailEnd/>
          </a:ln>
          <a:effectLst/>
        </p:spPr>
      </p:pic>
      <p:sp>
        <p:nvSpPr>
          <p:cNvPr id="4" name="Freeform 3"/>
          <p:cNvSpPr/>
          <p:nvPr/>
        </p:nvSpPr>
        <p:spPr>
          <a:xfrm>
            <a:off x="-242957" y="638313"/>
            <a:ext cx="9205844" cy="3025913"/>
          </a:xfrm>
          <a:custGeom>
            <a:avLst/>
            <a:gdLst>
              <a:gd name="connsiteX0" fmla="*/ 8724348 w 9205844"/>
              <a:gd name="connsiteY0" fmla="*/ 951948 h 3025913"/>
              <a:gd name="connsiteX1" fmla="*/ 6882296 w 9205844"/>
              <a:gd name="connsiteY1" fmla="*/ 130313 h 3025913"/>
              <a:gd name="connsiteX2" fmla="*/ 4165600 w 9205844"/>
              <a:gd name="connsiteY2" fmla="*/ 170070 h 3025913"/>
              <a:gd name="connsiteX3" fmla="*/ 547757 w 9205844"/>
              <a:gd name="connsiteY3" fmla="*/ 713409 h 3025913"/>
              <a:gd name="connsiteX4" fmla="*/ 879061 w 9205844"/>
              <a:gd name="connsiteY4" fmla="*/ 1747078 h 3025913"/>
              <a:gd name="connsiteX5" fmla="*/ 4364383 w 9205844"/>
              <a:gd name="connsiteY5" fmla="*/ 2833757 h 3025913"/>
              <a:gd name="connsiteX6" fmla="*/ 8419548 w 9205844"/>
              <a:gd name="connsiteY6" fmla="*/ 2860261 h 3025913"/>
              <a:gd name="connsiteX7" fmla="*/ 9082157 w 9205844"/>
              <a:gd name="connsiteY7" fmla="*/ 1839844 h 3025913"/>
              <a:gd name="connsiteX8" fmla="*/ 8671340 w 9205844"/>
              <a:gd name="connsiteY8" fmla="*/ 925444 h 3025913"/>
              <a:gd name="connsiteX9" fmla="*/ 8658087 w 9205844"/>
              <a:gd name="connsiteY9" fmla="*/ 912191 h 3025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05844" h="3025913">
                <a:moveTo>
                  <a:pt x="8724348" y="951948"/>
                </a:moveTo>
                <a:cubicBezTo>
                  <a:pt x="8183217" y="606287"/>
                  <a:pt x="7642087" y="260626"/>
                  <a:pt x="6882296" y="130313"/>
                </a:cubicBezTo>
                <a:cubicBezTo>
                  <a:pt x="6122505" y="0"/>
                  <a:pt x="5221357" y="72887"/>
                  <a:pt x="4165600" y="170070"/>
                </a:cubicBezTo>
                <a:cubicBezTo>
                  <a:pt x="3109844" y="267253"/>
                  <a:pt x="1095514" y="450574"/>
                  <a:pt x="547757" y="713409"/>
                </a:cubicBezTo>
                <a:cubicBezTo>
                  <a:pt x="0" y="976244"/>
                  <a:pt x="242957" y="1393687"/>
                  <a:pt x="879061" y="1747078"/>
                </a:cubicBezTo>
                <a:cubicBezTo>
                  <a:pt x="1515165" y="2100469"/>
                  <a:pt x="3107635" y="2648227"/>
                  <a:pt x="4364383" y="2833757"/>
                </a:cubicBezTo>
                <a:cubicBezTo>
                  <a:pt x="5621131" y="3019288"/>
                  <a:pt x="7633252" y="3025913"/>
                  <a:pt x="8419548" y="2860261"/>
                </a:cubicBezTo>
                <a:cubicBezTo>
                  <a:pt x="9205844" y="2694609"/>
                  <a:pt x="9040192" y="2162314"/>
                  <a:pt x="9082157" y="1839844"/>
                </a:cubicBezTo>
                <a:cubicBezTo>
                  <a:pt x="9124122" y="1517374"/>
                  <a:pt x="8742018" y="1080053"/>
                  <a:pt x="8671340" y="925444"/>
                </a:cubicBezTo>
                <a:cubicBezTo>
                  <a:pt x="8600662" y="770835"/>
                  <a:pt x="8629374" y="841513"/>
                  <a:pt x="8658087" y="912191"/>
                </a:cubicBezTo>
              </a:path>
            </a:pathLst>
          </a:cu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fontScale="92500" lnSpcReduction="20000"/>
          </a:bodyPr>
          <a:lstStyle/>
          <a:p>
            <a:pPr algn="just" rtl="1"/>
            <a:endParaRPr lang="ar-DZ" sz="2800" dirty="0" smtClean="0">
              <a:solidFill>
                <a:schemeClr val="tx1"/>
              </a:solidFill>
            </a:endParaRPr>
          </a:p>
          <a:p>
            <a:pPr algn="just" rtl="1"/>
            <a:r>
              <a:rPr lang="ar-DZ" sz="2800" dirty="0" smtClean="0">
                <a:solidFill>
                  <a:schemeClr val="tx1"/>
                </a:solidFill>
              </a:rPr>
              <a:t>في </a:t>
            </a:r>
            <a:r>
              <a:rPr lang="ar-DZ" sz="2800" dirty="0" smtClean="0">
                <a:solidFill>
                  <a:schemeClr val="tx1"/>
                </a:solidFill>
              </a:rPr>
              <a:t>التسويق الرقمي، ترتبط </a:t>
            </a:r>
            <a:r>
              <a:rPr lang="ar-DZ" sz="2800" b="1" dirty="0" smtClean="0">
                <a:solidFill>
                  <a:schemeClr val="tx1"/>
                </a:solidFill>
              </a:rPr>
              <a:t>الصفحة الواحدة للدفع </a:t>
            </a:r>
            <a:r>
              <a:rPr lang="fr-FR" sz="2800" b="1" dirty="0" smtClean="0">
                <a:solidFill>
                  <a:schemeClr val="tx1"/>
                </a:solidFill>
              </a:rPr>
              <a:t>One-page </a:t>
            </a:r>
            <a:r>
              <a:rPr lang="fr-FR" sz="2800" b="1" dirty="0" err="1" smtClean="0">
                <a:solidFill>
                  <a:schemeClr val="tx1"/>
                </a:solidFill>
              </a:rPr>
              <a:t>Payment</a:t>
            </a:r>
            <a:r>
              <a:rPr lang="ar-DZ" sz="2800" b="1" dirty="0" smtClean="0">
                <a:solidFill>
                  <a:schemeClr val="tx1"/>
                </a:solidFill>
              </a:rPr>
              <a:t> </a:t>
            </a:r>
            <a:r>
              <a:rPr lang="ar-DZ" sz="2800" dirty="0" smtClean="0">
                <a:solidFill>
                  <a:schemeClr val="tx1"/>
                </a:solidFill>
              </a:rPr>
              <a:t>بزيادة </a:t>
            </a:r>
            <a:r>
              <a:rPr lang="ar-DZ" sz="2800" dirty="0" smtClean="0">
                <a:solidFill>
                  <a:schemeClr val="tx1"/>
                </a:solidFill>
              </a:rPr>
              <a:t>معدلات التحويل وتحسين تجربة المستخدم، وهو ما يسهم بشكل مباشر في نجاح الحملات التسويقية </a:t>
            </a:r>
            <a:r>
              <a:rPr lang="ar-DZ" sz="2800" dirty="0" smtClean="0">
                <a:solidFill>
                  <a:schemeClr val="tx1"/>
                </a:solidFill>
              </a:rPr>
              <a:t>الرقمية:</a:t>
            </a:r>
            <a:endParaRPr lang="ar-DZ" sz="2800" dirty="0" smtClean="0">
              <a:solidFill>
                <a:schemeClr val="tx1"/>
              </a:solidFill>
            </a:endParaRPr>
          </a:p>
          <a:p>
            <a:pPr algn="just" rtl="1"/>
            <a:r>
              <a:rPr lang="ar-DZ" sz="2800" b="1" dirty="0" smtClean="0">
                <a:solidFill>
                  <a:schemeClr val="tx1"/>
                </a:solidFill>
              </a:rPr>
              <a:t>تقليل خطوات الدفع</a:t>
            </a:r>
            <a:r>
              <a:rPr lang="ar-DZ" sz="2800" dirty="0" smtClean="0">
                <a:solidFill>
                  <a:schemeClr val="tx1"/>
                </a:solidFill>
              </a:rPr>
              <a:t>: يجعل تصميم الدفع عبر صفحة واحدة عملية الشراء أسهل وأسرع، مما يقلل من الخطوات التي على العميل اتخاذها لإتمام الدفع، وبالتالي يقلل من معدلات التخلي عن السلة.</a:t>
            </a:r>
          </a:p>
          <a:p>
            <a:pPr algn="just" rtl="1"/>
            <a:r>
              <a:rPr lang="ar-DZ" sz="2800" b="1" dirty="0" smtClean="0">
                <a:solidFill>
                  <a:schemeClr val="tx1"/>
                </a:solidFill>
              </a:rPr>
              <a:t>تحسين تجربة </a:t>
            </a:r>
            <a:r>
              <a:rPr lang="ar-DZ" sz="2800" b="1" dirty="0" smtClean="0">
                <a:solidFill>
                  <a:schemeClr val="tx1"/>
                </a:solidFill>
              </a:rPr>
              <a:t>المستخدم</a:t>
            </a:r>
            <a:r>
              <a:rPr lang="fr-FR" sz="2800" b="1" dirty="0" smtClean="0">
                <a:solidFill>
                  <a:schemeClr val="tx1"/>
                </a:solidFill>
              </a:rPr>
              <a:t>UX</a:t>
            </a:r>
            <a:r>
              <a:rPr lang="fr-FR" sz="2800" dirty="0" smtClean="0">
                <a:solidFill>
                  <a:schemeClr val="tx1"/>
                </a:solidFill>
              </a:rPr>
              <a:t> </a:t>
            </a:r>
            <a:r>
              <a:rPr lang="ar-DZ" sz="2800" b="1" dirty="0" smtClean="0">
                <a:solidFill>
                  <a:schemeClr val="tx1"/>
                </a:solidFill>
              </a:rPr>
              <a:t>:</a:t>
            </a:r>
            <a:r>
              <a:rPr lang="ar-DZ" sz="2800" dirty="0" smtClean="0">
                <a:solidFill>
                  <a:schemeClr val="tx1"/>
                </a:solidFill>
              </a:rPr>
              <a:t> عندما </a:t>
            </a:r>
            <a:r>
              <a:rPr lang="ar-DZ" sz="2800" dirty="0" smtClean="0">
                <a:solidFill>
                  <a:schemeClr val="tx1"/>
                </a:solidFill>
              </a:rPr>
              <a:t>تكون عملية الدفع سلسة وبسيطة، يشعر العميل بالرضا، مما يرفع احتمال عودته للشراء مجددًا. هذا يساهم في زيادة ولاء العملاء وبناء علاقات طويلة الأمد معهم، وهو هدف أساسي في التسويق الرقمي.</a:t>
            </a:r>
          </a:p>
          <a:p>
            <a:pPr algn="just" rtl="1"/>
            <a:r>
              <a:rPr lang="ar-DZ" sz="2800" b="1" dirty="0" smtClean="0">
                <a:solidFill>
                  <a:schemeClr val="tx1"/>
                </a:solidFill>
              </a:rPr>
              <a:t>تسهيل قياس وتحليل التحويلات</a:t>
            </a:r>
            <a:r>
              <a:rPr lang="ar-DZ" sz="2800" dirty="0" smtClean="0">
                <a:solidFill>
                  <a:schemeClr val="tx1"/>
                </a:solidFill>
              </a:rPr>
              <a:t>: بما أن عملية الشراء تتم في صفحة واحدة، يسهل على المسوقين قياس الأداء وتتبع التحويلات ومعرفة أين قد يواجه العملاء مشكلات، مما يساعد في تحسين الاستراتيجيات الرقمية.</a:t>
            </a:r>
          </a:p>
          <a:p>
            <a:pPr algn="just" rtl="1"/>
            <a:r>
              <a:rPr lang="ar-DZ" sz="2800" b="1" dirty="0" smtClean="0">
                <a:solidFill>
                  <a:schemeClr val="tx1"/>
                </a:solidFill>
              </a:rPr>
              <a:t>دعم الحملات التسويقية</a:t>
            </a:r>
            <a:r>
              <a:rPr lang="ar-DZ" sz="2800" dirty="0" smtClean="0">
                <a:solidFill>
                  <a:schemeClr val="tx1"/>
                </a:solidFill>
              </a:rPr>
              <a:t>: أثناء إطلاق حملات تسويقية، قد تؤدي عملية دفع بسيطة في صفحة واحدة إلى رفع نسب نجاح الحملات، حيث يكون من السهل على العملاء الجدد الانتقال من الإعلان إلى الشراء مباشرةً بدون عقبات.</a:t>
            </a:r>
          </a:p>
          <a:p>
            <a:pPr algn="just" rtl="1"/>
            <a:r>
              <a:rPr lang="ar-DZ" sz="2800" dirty="0" smtClean="0">
                <a:solidFill>
                  <a:schemeClr val="tx1"/>
                </a:solidFill>
              </a:rPr>
              <a:t>بشكل عام، يُعد الدفع عبر صفحة واحدة أداة قوية في التسويق الرقمي، تساعد على زيادة كفاءة حملات التسويق وتحسين معدل نجاحها.</a:t>
            </a:r>
          </a:p>
          <a:p>
            <a:pPr algn="just"/>
            <a:endParaRPr lang="fr-FR" sz="3000" b="1" dirty="0" smtClean="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fontScale="55000" lnSpcReduction="20000"/>
          </a:bodyPr>
          <a:lstStyle/>
          <a:p>
            <a:pPr algn="just" rtl="1"/>
            <a:endParaRPr lang="ar-DZ" sz="4000" dirty="0" smtClean="0">
              <a:solidFill>
                <a:schemeClr val="tx1"/>
              </a:solidFill>
            </a:endParaRPr>
          </a:p>
          <a:p>
            <a:pPr algn="just" rtl="1"/>
            <a:r>
              <a:rPr lang="ar-DZ" sz="4000" dirty="0" smtClean="0">
                <a:solidFill>
                  <a:schemeClr val="tx1"/>
                </a:solidFill>
              </a:rPr>
              <a:t>في عملية الشراء عبر الإنترنت، يمكن أن تكون </a:t>
            </a:r>
            <a:r>
              <a:rPr lang="ar-DZ" sz="4000" b="1" dirty="0" smtClean="0">
                <a:solidFill>
                  <a:schemeClr val="tx1"/>
                </a:solidFill>
              </a:rPr>
              <a:t>التذكيرات الآلية بالبريد </a:t>
            </a:r>
            <a:r>
              <a:rPr lang="ar-DZ" sz="4000" b="1" dirty="0" smtClean="0">
                <a:solidFill>
                  <a:schemeClr val="tx1"/>
                </a:solidFill>
              </a:rPr>
              <a:t>الإلكتروني</a:t>
            </a:r>
            <a:r>
              <a:rPr lang="fr-FR" sz="4000" b="1" dirty="0" err="1" smtClean="0">
                <a:solidFill>
                  <a:schemeClr val="tx1"/>
                </a:solidFill>
              </a:rPr>
              <a:t>Automated</a:t>
            </a:r>
            <a:r>
              <a:rPr lang="fr-FR" sz="4000" b="1" dirty="0" smtClean="0">
                <a:solidFill>
                  <a:schemeClr val="tx1"/>
                </a:solidFill>
              </a:rPr>
              <a:t> </a:t>
            </a:r>
            <a:r>
              <a:rPr lang="fr-FR" sz="4000" b="1" dirty="0" smtClean="0">
                <a:solidFill>
                  <a:schemeClr val="tx1"/>
                </a:solidFill>
              </a:rPr>
              <a:t>Email </a:t>
            </a:r>
            <a:r>
              <a:rPr lang="fr-FR" sz="4000" b="1" dirty="0" err="1" smtClean="0">
                <a:solidFill>
                  <a:schemeClr val="tx1"/>
                </a:solidFill>
              </a:rPr>
              <a:t>Reminders</a:t>
            </a:r>
            <a:r>
              <a:rPr lang="fr-FR" sz="4000" dirty="0" smtClean="0">
                <a:solidFill>
                  <a:schemeClr val="tx1"/>
                </a:solidFill>
              </a:rPr>
              <a:t> </a:t>
            </a:r>
            <a:r>
              <a:rPr lang="ar-DZ" sz="4000" dirty="0" smtClean="0">
                <a:solidFill>
                  <a:schemeClr val="tx1"/>
                </a:solidFill>
              </a:rPr>
              <a:t>مفيدة للغاية في تحسين تجربة العملاء وزيادة </a:t>
            </a:r>
            <a:r>
              <a:rPr lang="ar-DZ" sz="4000" dirty="0" smtClean="0">
                <a:solidFill>
                  <a:schemeClr val="tx1"/>
                </a:solidFill>
              </a:rPr>
              <a:t>المبيعات:</a:t>
            </a:r>
            <a:endParaRPr lang="ar-DZ" sz="4000" dirty="0" smtClean="0">
              <a:solidFill>
                <a:schemeClr val="tx1"/>
              </a:solidFill>
            </a:endParaRPr>
          </a:p>
          <a:p>
            <a:pPr algn="just" rtl="1"/>
            <a:r>
              <a:rPr lang="ar-DZ" sz="4000" b="1" dirty="0" smtClean="0">
                <a:solidFill>
                  <a:schemeClr val="tx1"/>
                </a:solidFill>
              </a:rPr>
              <a:t>تذكير بالعربة المتروكة</a:t>
            </a:r>
            <a:r>
              <a:rPr lang="ar-DZ" sz="4000" dirty="0" smtClean="0">
                <a:solidFill>
                  <a:schemeClr val="tx1"/>
                </a:solidFill>
              </a:rPr>
              <a:t>: إذا أضاف العميل منتجات إلى سلة التسوق ولم يكمل عملية الشراء، يتم إرسال رسالة تذكير تلقائيًا لتشجيعه على إتمام الشراء، مما يساعد على زيادة معدلات التحويل وتقليل فقدان المبيعات.</a:t>
            </a:r>
          </a:p>
          <a:p>
            <a:pPr algn="just" rtl="1"/>
            <a:r>
              <a:rPr lang="ar-DZ" sz="4000" b="1" dirty="0" smtClean="0">
                <a:solidFill>
                  <a:schemeClr val="tx1"/>
                </a:solidFill>
              </a:rPr>
              <a:t>تأكيد الطلب وتحديثات الشحن</a:t>
            </a:r>
            <a:r>
              <a:rPr lang="ar-DZ" sz="4000" dirty="0" smtClean="0">
                <a:solidFill>
                  <a:schemeClr val="tx1"/>
                </a:solidFill>
              </a:rPr>
              <a:t>: بعد إتمام الشراء، يحصل العميل على تأكيد للطلب وتحديثات آلية حول حالة الشحن والتسليم، مما يعزز الشفافية والثقة ويطمئن العميل حول سير العملية.</a:t>
            </a:r>
          </a:p>
          <a:p>
            <a:pPr algn="just" rtl="1"/>
            <a:r>
              <a:rPr lang="ar-DZ" sz="4000" b="1" dirty="0" smtClean="0">
                <a:solidFill>
                  <a:schemeClr val="tx1"/>
                </a:solidFill>
              </a:rPr>
              <a:t>التذكير بإعادة الشراء</a:t>
            </a:r>
            <a:r>
              <a:rPr lang="ar-DZ" sz="4000" dirty="0" smtClean="0">
                <a:solidFill>
                  <a:schemeClr val="tx1"/>
                </a:solidFill>
              </a:rPr>
              <a:t>: إذا كان المنتج يحتاج إلى إعادة شراء دوري (مثل المستلزمات الشخصية أو المواد الغذائية)، يمكن للتذكيرات التلقائية أن تشجع العميل على إعادة الطلب، مما يعزز </a:t>
            </a:r>
            <a:r>
              <a:rPr lang="ar-DZ" sz="4000" b="1" dirty="0" smtClean="0">
                <a:solidFill>
                  <a:schemeClr val="tx1"/>
                </a:solidFill>
              </a:rPr>
              <a:t>الولاء </a:t>
            </a:r>
            <a:r>
              <a:rPr lang="ar-DZ" sz="4000" dirty="0" smtClean="0">
                <a:solidFill>
                  <a:schemeClr val="tx1"/>
                </a:solidFill>
              </a:rPr>
              <a:t>ويحافظ على العملاء الدائمين.</a:t>
            </a:r>
          </a:p>
          <a:p>
            <a:pPr algn="just" rtl="1"/>
            <a:r>
              <a:rPr lang="ar-DZ" sz="4000" b="1" dirty="0" smtClean="0">
                <a:solidFill>
                  <a:schemeClr val="tx1"/>
                </a:solidFill>
              </a:rPr>
              <a:t>تذكير بالدفع المتأخر أو إتمام العملية</a:t>
            </a:r>
            <a:r>
              <a:rPr lang="ar-DZ" sz="4000" dirty="0" smtClean="0">
                <a:solidFill>
                  <a:schemeClr val="tx1"/>
                </a:solidFill>
              </a:rPr>
              <a:t>: إذا كان العميل قد بدأ بعملية الدفع ولم يُكملها، يمكن إرسال تذكير يدعوه لإتمام العملية، مما يزيد من فرص نجاح عملية الدفع.</a:t>
            </a:r>
          </a:p>
          <a:p>
            <a:pPr algn="just" rtl="1"/>
            <a:r>
              <a:rPr lang="ar-DZ" sz="4000" b="1" dirty="0" smtClean="0">
                <a:solidFill>
                  <a:schemeClr val="tx1"/>
                </a:solidFill>
              </a:rPr>
              <a:t>الترويج للعروض الخاصة</a:t>
            </a:r>
            <a:r>
              <a:rPr lang="ar-DZ" sz="4000" dirty="0" smtClean="0">
                <a:solidFill>
                  <a:schemeClr val="tx1"/>
                </a:solidFill>
              </a:rPr>
              <a:t>: يمكن إرسال تذكيرات تلقائية بمناسبة مواعيد معينة أو أعياد ميلاد العملاء، تعرض عليهم عروضًا خاصة أو خصومات، ما يحفزهم على العودة للشراء.</a:t>
            </a:r>
          </a:p>
          <a:p>
            <a:pPr algn="just" rtl="1"/>
            <a:r>
              <a:rPr lang="ar-DZ" sz="4000" b="1" dirty="0" smtClean="0">
                <a:solidFill>
                  <a:schemeClr val="tx1"/>
                </a:solidFill>
              </a:rPr>
              <a:t>التذكير بالمنتجات التي قد تهم العميل</a:t>
            </a:r>
            <a:r>
              <a:rPr lang="ar-DZ" sz="4000" dirty="0" smtClean="0">
                <a:solidFill>
                  <a:schemeClr val="tx1"/>
                </a:solidFill>
              </a:rPr>
              <a:t>: بناءً على سلوك الشراء السابق، تُرسل رسائل تذكير بمنتجات مماثلة قد تهم العميل، مما يساعد على </a:t>
            </a:r>
            <a:r>
              <a:rPr lang="ar-DZ" sz="4000" b="1" dirty="0" smtClean="0">
                <a:solidFill>
                  <a:schemeClr val="tx1"/>
                </a:solidFill>
              </a:rPr>
              <a:t>زيادة </a:t>
            </a:r>
            <a:r>
              <a:rPr lang="ar-DZ" sz="4000" dirty="0" smtClean="0">
                <a:solidFill>
                  <a:schemeClr val="tx1"/>
                </a:solidFill>
              </a:rPr>
              <a:t>المبيعات من خلال التوصيات الشخصية.</a:t>
            </a:r>
          </a:p>
          <a:p>
            <a:pPr algn="just" rtl="1"/>
            <a:r>
              <a:rPr lang="ar-DZ" sz="4000" dirty="0" smtClean="0">
                <a:solidFill>
                  <a:schemeClr val="tx1"/>
                </a:solidFill>
              </a:rPr>
              <a:t>تُعد التذكيرات الآلية بالبريد الإلكتروني أداة قوية في التجارة الإلكترونية، فهي ليست مجرد تذكير بسيط، بل جزء من </a:t>
            </a:r>
            <a:r>
              <a:rPr lang="ar-DZ" sz="4000" b="1" dirty="0" smtClean="0">
                <a:solidFill>
                  <a:schemeClr val="tx1"/>
                </a:solidFill>
              </a:rPr>
              <a:t>استراتيجية تسويقية شاملة</a:t>
            </a:r>
            <a:r>
              <a:rPr lang="ar-DZ" sz="4000" dirty="0" smtClean="0">
                <a:solidFill>
                  <a:schemeClr val="tx1"/>
                </a:solidFill>
              </a:rPr>
              <a:t> تهدف إلى تحسين التفاعل مع العملاء، زيادة المبيعات، وتعزيز ولاء العملاء.</a:t>
            </a:r>
          </a:p>
          <a:p>
            <a:pPr algn="just"/>
            <a:endParaRPr lang="fr-FR" sz="3000" b="1"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fontScale="92500" lnSpcReduction="10000"/>
          </a:bodyPr>
          <a:lstStyle/>
          <a:p>
            <a:r>
              <a:rPr lang="fr-FR" sz="3500" b="1" dirty="0">
                <a:solidFill>
                  <a:schemeClr val="tx1"/>
                </a:solidFill>
              </a:rPr>
              <a:t>The </a:t>
            </a:r>
            <a:r>
              <a:rPr lang="fr-FR" sz="3500" b="1" dirty="0" smtClean="0">
                <a:solidFill>
                  <a:schemeClr val="tx1"/>
                </a:solidFill>
              </a:rPr>
              <a:t>Digital Consumer </a:t>
            </a:r>
            <a:r>
              <a:rPr lang="fr-FR" sz="3500" b="1" dirty="0" err="1" smtClean="0">
                <a:solidFill>
                  <a:schemeClr val="tx1"/>
                </a:solidFill>
              </a:rPr>
              <a:t>Behaviour</a:t>
            </a:r>
            <a:endParaRPr lang="fr-FR" sz="3500" b="1" dirty="0" smtClean="0">
              <a:solidFill>
                <a:schemeClr val="tx1"/>
              </a:solidFill>
            </a:endParaRPr>
          </a:p>
          <a:p>
            <a:r>
              <a:rPr lang="fr-FR" sz="3500" b="1" dirty="0" smtClean="0">
                <a:solidFill>
                  <a:schemeClr val="tx1"/>
                </a:solidFill>
              </a:rPr>
              <a:t>Customer </a:t>
            </a:r>
            <a:r>
              <a:rPr lang="en-US" sz="3500" b="1" dirty="0" smtClean="0">
                <a:solidFill>
                  <a:schemeClr val="tx1"/>
                </a:solidFill>
              </a:rPr>
              <a:t>Analysis</a:t>
            </a:r>
            <a:endParaRPr lang="fr-FR" sz="3500" b="1" dirty="0" err="1" smtClean="0">
              <a:solidFill>
                <a:schemeClr val="tx1"/>
              </a:solidFill>
            </a:endParaRPr>
          </a:p>
          <a:p>
            <a:pPr algn="just"/>
            <a:endParaRPr lang="en-US" sz="3400" b="1" dirty="0" smtClean="0"/>
          </a:p>
          <a:p>
            <a:pPr algn="just"/>
            <a:r>
              <a:rPr lang="en-US" sz="3000" dirty="0" smtClean="0">
                <a:solidFill>
                  <a:schemeClr val="tx1"/>
                </a:solidFill>
              </a:rPr>
              <a:t>Situation analysis should start with and centre on the </a:t>
            </a:r>
            <a:r>
              <a:rPr lang="en-US" sz="3000" b="1" dirty="0" smtClean="0">
                <a:solidFill>
                  <a:schemeClr val="tx1"/>
                </a:solidFill>
              </a:rPr>
              <a:t>customer</a:t>
            </a:r>
            <a:r>
              <a:rPr lang="en-US" sz="3000" dirty="0" smtClean="0">
                <a:solidFill>
                  <a:schemeClr val="tx1"/>
                </a:solidFill>
              </a:rPr>
              <a:t>. Customers’ attitudes towards the Internet have changed significantly. </a:t>
            </a:r>
            <a:r>
              <a:rPr lang="en-US" sz="3000" b="1" dirty="0" smtClean="0">
                <a:solidFill>
                  <a:schemeClr val="tx1"/>
                </a:solidFill>
              </a:rPr>
              <a:t>In</a:t>
            </a:r>
            <a:r>
              <a:rPr lang="en-US" sz="3000" dirty="0" smtClean="0">
                <a:solidFill>
                  <a:schemeClr val="tx1"/>
                </a:solidFill>
              </a:rPr>
              <a:t> </a:t>
            </a:r>
            <a:r>
              <a:rPr lang="en-US" sz="3000" b="1" dirty="0" smtClean="0">
                <a:solidFill>
                  <a:schemeClr val="tx1"/>
                </a:solidFill>
              </a:rPr>
              <a:t>consumer markets</a:t>
            </a:r>
            <a:r>
              <a:rPr lang="en-US" sz="3000" dirty="0" smtClean="0">
                <a:solidFill>
                  <a:schemeClr val="tx1"/>
                </a:solidFill>
              </a:rPr>
              <a:t>, shoppers are becoming more familiar with buying online and digital technologies enable them to be well-informed when making purchasing decisions.</a:t>
            </a:r>
          </a:p>
          <a:p>
            <a:pPr algn="just"/>
            <a:r>
              <a:rPr lang="en-US" sz="3000" b="1" dirty="0" smtClean="0">
                <a:solidFill>
                  <a:schemeClr val="tx1"/>
                </a:solidFill>
              </a:rPr>
              <a:t>In business markets</a:t>
            </a:r>
            <a:r>
              <a:rPr lang="en-US" sz="3000" dirty="0" smtClean="0">
                <a:solidFill>
                  <a:schemeClr val="tx1"/>
                </a:solidFill>
              </a:rPr>
              <a:t>, some of the same principles apply but the balance of power is less likely to be determined by the Internet, this is because personal relationships currently tend to be of greater importance when negotiating sales </a:t>
            </a:r>
            <a:r>
              <a:rPr lang="fr-FR" sz="3000" dirty="0" smtClean="0">
                <a:solidFill>
                  <a:schemeClr val="tx1"/>
                </a:solidFill>
              </a:rPr>
              <a:t>than remotely transacted arrangements.</a:t>
            </a:r>
            <a:endParaRPr lang="fr-FR" sz="30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fontScale="92500" lnSpcReduction="20000"/>
          </a:bodyPr>
          <a:lstStyle/>
          <a:p>
            <a:r>
              <a:rPr lang="fr-FR" sz="3500" b="1" dirty="0" smtClean="0">
                <a:solidFill>
                  <a:schemeClr val="tx1"/>
                </a:solidFill>
              </a:rPr>
              <a:t>The Digital Consumer </a:t>
            </a:r>
            <a:r>
              <a:rPr lang="fr-FR" sz="3500" b="1" dirty="0" err="1" smtClean="0">
                <a:solidFill>
                  <a:schemeClr val="tx1"/>
                </a:solidFill>
              </a:rPr>
              <a:t>Behaviour</a:t>
            </a:r>
            <a:endParaRPr lang="fr-FR" sz="3500" b="1" dirty="0" smtClean="0">
              <a:solidFill>
                <a:schemeClr val="tx1"/>
              </a:solidFill>
            </a:endParaRPr>
          </a:p>
          <a:p>
            <a:r>
              <a:rPr lang="fr-FR" sz="3500" b="1" dirty="0" smtClean="0">
                <a:solidFill>
                  <a:schemeClr val="tx1"/>
                </a:solidFill>
              </a:rPr>
              <a:t>Customer </a:t>
            </a:r>
            <a:r>
              <a:rPr lang="en-US" sz="3500" b="1" dirty="0" smtClean="0">
                <a:solidFill>
                  <a:schemeClr val="tx1"/>
                </a:solidFill>
              </a:rPr>
              <a:t>Analysis</a:t>
            </a:r>
            <a:endParaRPr lang="fr-FR" sz="3500" b="1" dirty="0" smtClean="0">
              <a:solidFill>
                <a:schemeClr val="tx1"/>
              </a:solidFill>
            </a:endParaRPr>
          </a:p>
          <a:p>
            <a:pPr algn="just"/>
            <a:endParaRPr lang="en-US" sz="3400" b="1" dirty="0" smtClean="0"/>
          </a:p>
          <a:p>
            <a:pPr algn="just"/>
            <a:r>
              <a:rPr lang="en-US" sz="2800" dirty="0" smtClean="0">
                <a:solidFill>
                  <a:schemeClr val="tx1"/>
                </a:solidFill>
              </a:rPr>
              <a:t>Consumer </a:t>
            </a:r>
            <a:r>
              <a:rPr lang="en-US" sz="2800" dirty="0" err="1" smtClean="0">
                <a:solidFill>
                  <a:schemeClr val="tx1"/>
                </a:solidFill>
              </a:rPr>
              <a:t>behaviour</a:t>
            </a:r>
            <a:r>
              <a:rPr lang="en-US" sz="2800" dirty="0" smtClean="0">
                <a:solidFill>
                  <a:schemeClr val="tx1"/>
                </a:solidFill>
              </a:rPr>
              <a:t> analysis can be considered from two perspectives:</a:t>
            </a:r>
          </a:p>
          <a:p>
            <a:pPr marL="514350" indent="-514350" algn="just">
              <a:buFont typeface="+mj-lt"/>
              <a:buAutoNum type="arabicPeriod"/>
            </a:pPr>
            <a:r>
              <a:rPr lang="en-US" sz="2800" b="1" i="1" dirty="0" smtClean="0">
                <a:solidFill>
                  <a:schemeClr val="tx1"/>
                </a:solidFill>
              </a:rPr>
              <a:t>Demand analysis</a:t>
            </a:r>
            <a:r>
              <a:rPr lang="en-US" sz="2800" i="1" dirty="0" smtClean="0">
                <a:solidFill>
                  <a:schemeClr val="tx1"/>
                </a:solidFill>
              </a:rPr>
              <a:t>. This involves understanding the potential and actual volume of visitors </a:t>
            </a:r>
            <a:r>
              <a:rPr lang="en-US" sz="2800" dirty="0" smtClean="0">
                <a:solidFill>
                  <a:schemeClr val="tx1"/>
                </a:solidFill>
              </a:rPr>
              <a:t>to an online presence and the extent to which prospects convert to tactical and strategic outcomes, e.g. lead generation and sales.</a:t>
            </a:r>
          </a:p>
          <a:p>
            <a:pPr marL="514350" indent="-514350" algn="just">
              <a:buFont typeface="+mj-lt"/>
              <a:buAutoNum type="arabicPeriod"/>
            </a:pPr>
            <a:r>
              <a:rPr lang="en-US" sz="2800" dirty="0" smtClean="0">
                <a:solidFill>
                  <a:schemeClr val="tx1"/>
                </a:solidFill>
              </a:rPr>
              <a:t> </a:t>
            </a:r>
            <a:r>
              <a:rPr lang="en-US" sz="2800" b="1" i="1" dirty="0" smtClean="0">
                <a:solidFill>
                  <a:schemeClr val="tx1"/>
                </a:solidFill>
              </a:rPr>
              <a:t>Digital consumer </a:t>
            </a:r>
            <a:r>
              <a:rPr lang="en-US" sz="2800" b="1" i="1" dirty="0" err="1" smtClean="0">
                <a:solidFill>
                  <a:schemeClr val="tx1"/>
                </a:solidFill>
              </a:rPr>
              <a:t>behaviour</a:t>
            </a:r>
            <a:r>
              <a:rPr lang="en-US" sz="2800" i="1" dirty="0" smtClean="0">
                <a:solidFill>
                  <a:schemeClr val="tx1"/>
                </a:solidFill>
              </a:rPr>
              <a:t>. Here a marketer wants to understand the needs, characteristics </a:t>
            </a:r>
            <a:r>
              <a:rPr lang="en-US" sz="2800" dirty="0" smtClean="0">
                <a:solidFill>
                  <a:schemeClr val="tx1"/>
                </a:solidFill>
              </a:rPr>
              <a:t>and digital experiences or </a:t>
            </a:r>
            <a:r>
              <a:rPr lang="en-US" sz="2800" dirty="0" err="1" smtClean="0">
                <a:solidFill>
                  <a:schemeClr val="tx1"/>
                </a:solidFill>
              </a:rPr>
              <a:t>behaviours</a:t>
            </a:r>
            <a:r>
              <a:rPr lang="en-US" sz="2800" dirty="0" smtClean="0">
                <a:solidFill>
                  <a:schemeClr val="tx1"/>
                </a:solidFill>
              </a:rPr>
              <a:t> of target consumers. These variables are often collectively referred to as customer insight. Based on this analysis, customer segments can be created which will be used to develop targeting approaches as part of strategy and planning .</a:t>
            </a:r>
            <a:endParaRPr lang="fr-FR" sz="30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fontScale="92500"/>
          </a:bodyPr>
          <a:lstStyle/>
          <a:p>
            <a:r>
              <a:rPr lang="fr-FR" sz="3500" b="1" dirty="0" smtClean="0">
                <a:solidFill>
                  <a:schemeClr val="tx1"/>
                </a:solidFill>
              </a:rPr>
              <a:t>The Digital Consumer </a:t>
            </a:r>
            <a:r>
              <a:rPr lang="fr-FR" sz="3500" b="1" dirty="0" err="1" smtClean="0">
                <a:solidFill>
                  <a:schemeClr val="tx1"/>
                </a:solidFill>
              </a:rPr>
              <a:t>Behaviour</a:t>
            </a:r>
            <a:endParaRPr lang="fr-FR" sz="3500" b="1" dirty="0" smtClean="0">
              <a:solidFill>
                <a:schemeClr val="tx1"/>
              </a:solidFill>
            </a:endParaRPr>
          </a:p>
          <a:p>
            <a:r>
              <a:rPr lang="fr-FR" sz="3500" b="1" dirty="0" smtClean="0">
                <a:solidFill>
                  <a:schemeClr val="tx1"/>
                </a:solidFill>
              </a:rPr>
              <a:t>Customer </a:t>
            </a:r>
            <a:r>
              <a:rPr lang="en-US" sz="3500" b="1" dirty="0" smtClean="0">
                <a:solidFill>
                  <a:schemeClr val="tx1"/>
                </a:solidFill>
              </a:rPr>
              <a:t>Analysis</a:t>
            </a:r>
            <a:endParaRPr lang="fr-FR" sz="3500" b="1" dirty="0" smtClean="0">
              <a:solidFill>
                <a:schemeClr val="tx1"/>
              </a:solidFill>
            </a:endParaRPr>
          </a:p>
          <a:p>
            <a:pPr algn="just"/>
            <a:endParaRPr lang="en-US" sz="3400" b="1" dirty="0" smtClean="0"/>
          </a:p>
          <a:p>
            <a:pPr algn="just"/>
            <a:r>
              <a:rPr lang="en-US" sz="2800" dirty="0" smtClean="0">
                <a:solidFill>
                  <a:schemeClr val="tx1"/>
                </a:solidFill>
              </a:rPr>
              <a:t>Consumer </a:t>
            </a:r>
            <a:r>
              <a:rPr lang="en-US" sz="2800" dirty="0" err="1" smtClean="0">
                <a:solidFill>
                  <a:schemeClr val="tx1"/>
                </a:solidFill>
              </a:rPr>
              <a:t>behaviour</a:t>
            </a:r>
            <a:r>
              <a:rPr lang="en-US" sz="2800" dirty="0" smtClean="0">
                <a:solidFill>
                  <a:schemeClr val="tx1"/>
                </a:solidFill>
              </a:rPr>
              <a:t> analysis can be considered from two perspectives:</a:t>
            </a:r>
          </a:p>
          <a:p>
            <a:pPr marL="514350" indent="-514350" algn="just">
              <a:buFont typeface="+mj-lt"/>
              <a:buAutoNum type="arabicPeriod"/>
            </a:pPr>
            <a:r>
              <a:rPr lang="en-US" sz="2800" b="1" i="1" dirty="0" smtClean="0">
                <a:solidFill>
                  <a:schemeClr val="tx1"/>
                </a:solidFill>
              </a:rPr>
              <a:t>Demand analysis</a:t>
            </a:r>
            <a:r>
              <a:rPr lang="en-US" sz="2800" i="1" dirty="0" smtClean="0">
                <a:solidFill>
                  <a:schemeClr val="tx1"/>
                </a:solidFill>
              </a:rPr>
              <a:t>. </a:t>
            </a:r>
            <a:r>
              <a:rPr lang="ar-DZ" sz="2800" b="1" dirty="0" smtClean="0">
                <a:solidFill>
                  <a:schemeClr val="tx1"/>
                </a:solidFill>
              </a:rPr>
              <a:t>تحليل الطلب</a:t>
            </a:r>
            <a:r>
              <a:rPr lang="ar-DZ" sz="2800" b="1" dirty="0" smtClean="0">
                <a:solidFill>
                  <a:schemeClr val="tx1"/>
                </a:solidFill>
              </a:rPr>
              <a:t>:</a:t>
            </a:r>
            <a:r>
              <a:rPr lang="ar-DZ" sz="2800" b="1" dirty="0" smtClean="0">
                <a:solidFill>
                  <a:schemeClr val="tx1"/>
                </a:solidFill>
              </a:rPr>
              <a:t> </a:t>
            </a:r>
            <a:r>
              <a:rPr lang="ar-DZ" sz="2800" dirty="0" smtClean="0">
                <a:solidFill>
                  <a:schemeClr val="tx1"/>
                </a:solidFill>
              </a:rPr>
              <a:t>يتضمن </a:t>
            </a:r>
            <a:r>
              <a:rPr lang="ar-DZ" sz="2800" dirty="0" smtClean="0">
                <a:solidFill>
                  <a:schemeClr val="tx1"/>
                </a:solidFill>
              </a:rPr>
              <a:t>ذلك فهم الحجم المحتمل والفعلي </a:t>
            </a:r>
            <a:r>
              <a:rPr lang="ar-DZ" sz="2800" dirty="0" smtClean="0">
                <a:solidFill>
                  <a:schemeClr val="tx1"/>
                </a:solidFill>
              </a:rPr>
              <a:t>للزوار </a:t>
            </a:r>
            <a:r>
              <a:rPr lang="ar-DZ" sz="2800" dirty="0" smtClean="0">
                <a:solidFill>
                  <a:schemeClr val="tx1"/>
                </a:solidFill>
              </a:rPr>
              <a:t>لموقع على الإنترنت ومدى تحويل العملاء المحتملين إلى نتائج تكتيكية </a:t>
            </a:r>
            <a:r>
              <a:rPr lang="ar-DZ" sz="2800" dirty="0" smtClean="0">
                <a:solidFill>
                  <a:schemeClr val="tx1"/>
                </a:solidFill>
              </a:rPr>
              <a:t>واستراتيجية (توليد </a:t>
            </a:r>
            <a:r>
              <a:rPr lang="ar-DZ" sz="2800" dirty="0" smtClean="0">
                <a:solidFill>
                  <a:schemeClr val="tx1"/>
                </a:solidFill>
              </a:rPr>
              <a:t>العملاء المحتملين </a:t>
            </a:r>
            <a:r>
              <a:rPr lang="ar-DZ" sz="2800" dirty="0" smtClean="0">
                <a:solidFill>
                  <a:schemeClr val="tx1"/>
                </a:solidFill>
              </a:rPr>
              <a:t>وتحقيق مبيعات).</a:t>
            </a:r>
            <a:endParaRPr lang="en-US" sz="2800" dirty="0" smtClean="0">
              <a:solidFill>
                <a:schemeClr val="tx1"/>
              </a:solidFill>
            </a:endParaRPr>
          </a:p>
          <a:p>
            <a:pPr marL="514350" indent="-514350" algn="just">
              <a:buFont typeface="+mj-lt"/>
              <a:buAutoNum type="arabicPeriod"/>
            </a:pPr>
            <a:r>
              <a:rPr lang="en-US" sz="2800" dirty="0" smtClean="0">
                <a:solidFill>
                  <a:schemeClr val="tx1"/>
                </a:solidFill>
              </a:rPr>
              <a:t> </a:t>
            </a:r>
            <a:r>
              <a:rPr lang="en-US" sz="2800" b="1" i="1" dirty="0" smtClean="0">
                <a:solidFill>
                  <a:schemeClr val="tx1"/>
                </a:solidFill>
              </a:rPr>
              <a:t>Digital consumer </a:t>
            </a:r>
            <a:r>
              <a:rPr lang="en-US" sz="2800" b="1" i="1" dirty="0" err="1" smtClean="0">
                <a:solidFill>
                  <a:schemeClr val="tx1"/>
                </a:solidFill>
              </a:rPr>
              <a:t>behaviour</a:t>
            </a:r>
            <a:r>
              <a:rPr lang="en-US" sz="2800" i="1" dirty="0" smtClean="0">
                <a:solidFill>
                  <a:schemeClr val="tx1"/>
                </a:solidFill>
              </a:rPr>
              <a:t>. </a:t>
            </a:r>
            <a:r>
              <a:rPr lang="ar-DZ" sz="2800" b="1" dirty="0" smtClean="0">
                <a:solidFill>
                  <a:schemeClr val="tx1"/>
                </a:solidFill>
              </a:rPr>
              <a:t>سلوك المستهلك الرقمي</a:t>
            </a:r>
            <a:r>
              <a:rPr lang="ar-DZ" sz="2800" dirty="0" smtClean="0">
                <a:solidFill>
                  <a:schemeClr val="tx1"/>
                </a:solidFill>
              </a:rPr>
              <a:t>: هنا يريد المسوق أن يفهم احتياجات وخصائص وتجارب </a:t>
            </a:r>
            <a:r>
              <a:rPr lang="ar-DZ" sz="2800" dirty="0" smtClean="0">
                <a:solidFill>
                  <a:schemeClr val="tx1"/>
                </a:solidFill>
              </a:rPr>
              <a:t>وسلوكيات </a:t>
            </a:r>
            <a:r>
              <a:rPr lang="ar-DZ" sz="2800" dirty="0" smtClean="0">
                <a:solidFill>
                  <a:schemeClr val="tx1"/>
                </a:solidFill>
              </a:rPr>
              <a:t>المستهلكين المستهدفين الرقمية. غالبًا ما يشار إلى هذه المتغيرات </a:t>
            </a:r>
            <a:r>
              <a:rPr lang="ar-DZ" sz="2800" dirty="0" smtClean="0">
                <a:solidFill>
                  <a:schemeClr val="tx1"/>
                </a:solidFill>
              </a:rPr>
              <a:t>برؤى </a:t>
            </a:r>
            <a:r>
              <a:rPr lang="ar-DZ" sz="2800" dirty="0" smtClean="0">
                <a:solidFill>
                  <a:schemeClr val="tx1"/>
                </a:solidFill>
              </a:rPr>
              <a:t>العملاء. بناءً على هذا التحليل، يمكن إنشاء </a:t>
            </a:r>
            <a:r>
              <a:rPr lang="ar-DZ" sz="2800" dirty="0" smtClean="0">
                <a:solidFill>
                  <a:schemeClr val="tx1"/>
                </a:solidFill>
              </a:rPr>
              <a:t>مقاطعات العملاء </a:t>
            </a:r>
            <a:r>
              <a:rPr lang="ar-DZ" sz="2800" dirty="0" smtClean="0">
                <a:solidFill>
                  <a:schemeClr val="tx1"/>
                </a:solidFill>
              </a:rPr>
              <a:t>التي سيتم استخدامها لتطوير أساليب الاستهداف كجزء من </a:t>
            </a:r>
            <a:r>
              <a:rPr lang="ar-DZ" sz="2800" dirty="0" smtClean="0">
                <a:solidFill>
                  <a:schemeClr val="tx1"/>
                </a:solidFill>
              </a:rPr>
              <a:t>استراتيجية المؤسسة.</a:t>
            </a:r>
            <a:endParaRPr lang="fr-FR" sz="30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a:bodyPr>
          <a:lstStyle/>
          <a:p>
            <a:r>
              <a:rPr lang="fr-FR" sz="3500" b="1" dirty="0" smtClean="0">
                <a:solidFill>
                  <a:schemeClr val="tx1"/>
                </a:solidFill>
              </a:rPr>
              <a:t>The Digital Consumer </a:t>
            </a:r>
            <a:r>
              <a:rPr lang="fr-FR" sz="3500" b="1" dirty="0" err="1" smtClean="0">
                <a:solidFill>
                  <a:schemeClr val="tx1"/>
                </a:solidFill>
              </a:rPr>
              <a:t>Behaviour</a:t>
            </a:r>
            <a:endParaRPr lang="fr-FR" sz="3500" b="1" dirty="0" smtClean="0">
              <a:solidFill>
                <a:schemeClr val="tx1"/>
              </a:solidFill>
            </a:endParaRPr>
          </a:p>
          <a:p>
            <a:r>
              <a:rPr lang="fr-FR" sz="3500" b="1" dirty="0" smtClean="0">
                <a:solidFill>
                  <a:schemeClr val="tx1"/>
                </a:solidFill>
              </a:rPr>
              <a:t>Customer </a:t>
            </a:r>
            <a:r>
              <a:rPr lang="en-US" sz="3500" b="1" dirty="0" smtClean="0">
                <a:solidFill>
                  <a:schemeClr val="tx1"/>
                </a:solidFill>
              </a:rPr>
              <a:t>Analysis</a:t>
            </a:r>
          </a:p>
          <a:p>
            <a:endParaRPr lang="fr-FR" sz="3500" b="1" dirty="0" smtClean="0">
              <a:solidFill>
                <a:schemeClr val="tx1"/>
              </a:solidFill>
            </a:endParaRPr>
          </a:p>
          <a:p>
            <a:pPr marL="514350" indent="-514350">
              <a:buFont typeface="+mj-lt"/>
              <a:buAutoNum type="arabicPeriod"/>
            </a:pPr>
            <a:r>
              <a:rPr lang="en-US" sz="2800" b="1" i="1" dirty="0" smtClean="0">
                <a:solidFill>
                  <a:schemeClr val="tx1"/>
                </a:solidFill>
              </a:rPr>
              <a:t>Demand analysis</a:t>
            </a:r>
            <a:r>
              <a:rPr lang="en-US" sz="2800" i="1" dirty="0" smtClean="0">
                <a:solidFill>
                  <a:schemeClr val="tx1"/>
                </a:solidFill>
              </a:rPr>
              <a:t>. </a:t>
            </a:r>
          </a:p>
          <a:p>
            <a:pPr algn="just"/>
            <a:r>
              <a:rPr lang="en-US" sz="2800" dirty="0" smtClean="0">
                <a:solidFill>
                  <a:schemeClr val="tx1"/>
                </a:solidFill>
              </a:rPr>
              <a:t>Digital demand analysis is about understanding: </a:t>
            </a:r>
          </a:p>
          <a:p>
            <a:pPr lvl="2" algn="just">
              <a:buFont typeface="Wingdings" pitchFamily="2" charset="2"/>
              <a:buChar char="Ø"/>
            </a:pPr>
            <a:r>
              <a:rPr lang="en-US" sz="2800" dirty="0" smtClean="0">
                <a:solidFill>
                  <a:schemeClr val="tx1"/>
                </a:solidFill>
              </a:rPr>
              <a:t>current levels of use of the Internet and different online services</a:t>
            </a:r>
          </a:p>
          <a:p>
            <a:pPr lvl="2" algn="just">
              <a:buFont typeface="Wingdings" pitchFamily="2" charset="2"/>
              <a:buChar char="Ø"/>
            </a:pPr>
            <a:r>
              <a:rPr lang="en-US" sz="2800" dirty="0" smtClean="0">
                <a:solidFill>
                  <a:schemeClr val="tx1"/>
                </a:solidFill>
              </a:rPr>
              <a:t>how they relate to services and products the </a:t>
            </a:r>
            <a:r>
              <a:rPr lang="en-US" sz="2800" dirty="0" err="1" smtClean="0">
                <a:solidFill>
                  <a:schemeClr val="tx1"/>
                </a:solidFill>
              </a:rPr>
              <a:t>organisation</a:t>
            </a:r>
            <a:r>
              <a:rPr lang="en-US" sz="2800" dirty="0" smtClean="0">
                <a:solidFill>
                  <a:schemeClr val="tx1"/>
                </a:solidFill>
              </a:rPr>
              <a:t> wishes to deliver online.</a:t>
            </a:r>
          </a:p>
          <a:p>
            <a:pPr lvl="2" algn="just">
              <a:buFont typeface="Wingdings" pitchFamily="2" charset="2"/>
              <a:buChar char="Ø"/>
            </a:pPr>
            <a:r>
              <a:rPr lang="en-US" sz="2800" dirty="0" smtClean="0">
                <a:solidFill>
                  <a:schemeClr val="tx1"/>
                </a:solidFill>
              </a:rPr>
              <a:t>factors that affect how customers actively use the digital services on offer</a:t>
            </a:r>
          </a:p>
          <a:p>
            <a:pPr lvl="2" algn="just">
              <a:buFont typeface="Wingdings" pitchFamily="2" charset="2"/>
              <a:buChar char="Ø"/>
            </a:pPr>
            <a:r>
              <a:rPr lang="en-US" sz="2800" dirty="0" smtClean="0">
                <a:solidFill>
                  <a:schemeClr val="tx1"/>
                </a:solidFill>
              </a:rPr>
              <a:t>how conversion takes place</a:t>
            </a:r>
          </a:p>
          <a:p>
            <a:pPr lvl="2" algn="just">
              <a:buFont typeface="Wingdings" pitchFamily="2" charset="2"/>
              <a:buChar char="Ø"/>
            </a:pPr>
            <a:endParaRPr lang="en-US" sz="2800" i="1" dirty="0" smtClean="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a:bodyPr>
          <a:lstStyle/>
          <a:p>
            <a:r>
              <a:rPr lang="fr-FR" sz="3500" b="1" dirty="0" smtClean="0">
                <a:solidFill>
                  <a:schemeClr val="tx1"/>
                </a:solidFill>
              </a:rPr>
              <a:t>The Digital Consumer </a:t>
            </a:r>
            <a:r>
              <a:rPr lang="fr-FR" sz="3500" b="1" dirty="0" err="1" smtClean="0">
                <a:solidFill>
                  <a:schemeClr val="tx1"/>
                </a:solidFill>
              </a:rPr>
              <a:t>Behaviour</a:t>
            </a:r>
            <a:endParaRPr lang="fr-FR" sz="3500" b="1" dirty="0" smtClean="0">
              <a:solidFill>
                <a:schemeClr val="tx1"/>
              </a:solidFill>
            </a:endParaRPr>
          </a:p>
          <a:p>
            <a:r>
              <a:rPr lang="fr-FR" sz="3500" b="1" dirty="0" smtClean="0">
                <a:solidFill>
                  <a:schemeClr val="tx1"/>
                </a:solidFill>
              </a:rPr>
              <a:t>Customer </a:t>
            </a:r>
            <a:r>
              <a:rPr lang="en-US" sz="3500" b="1" dirty="0" smtClean="0">
                <a:solidFill>
                  <a:schemeClr val="tx1"/>
                </a:solidFill>
              </a:rPr>
              <a:t>Analysis</a:t>
            </a:r>
          </a:p>
          <a:p>
            <a:endParaRPr lang="fr-FR" sz="3500" b="1" dirty="0" smtClean="0">
              <a:solidFill>
                <a:schemeClr val="tx1"/>
              </a:solidFill>
            </a:endParaRPr>
          </a:p>
          <a:p>
            <a:pPr marL="514350" indent="-514350">
              <a:buFont typeface="+mj-lt"/>
              <a:buAutoNum type="arabicPeriod"/>
            </a:pPr>
            <a:r>
              <a:rPr lang="en-US" sz="2800" b="1" i="1" dirty="0" smtClean="0">
                <a:solidFill>
                  <a:schemeClr val="tx1"/>
                </a:solidFill>
              </a:rPr>
              <a:t>Demand analysis</a:t>
            </a:r>
            <a:r>
              <a:rPr lang="en-US" sz="2800" i="1" dirty="0" smtClean="0">
                <a:solidFill>
                  <a:schemeClr val="tx1"/>
                </a:solidFill>
              </a:rPr>
              <a:t>. </a:t>
            </a:r>
          </a:p>
          <a:p>
            <a:pPr algn="just"/>
            <a:r>
              <a:rPr lang="en-US" sz="2800" dirty="0" smtClean="0">
                <a:solidFill>
                  <a:schemeClr val="tx1"/>
                </a:solidFill>
              </a:rPr>
              <a:t>Digital demand analysis is about understanding: </a:t>
            </a:r>
            <a:endParaRPr lang="ar-DZ" sz="2800" dirty="0" smtClean="0">
              <a:solidFill>
                <a:schemeClr val="tx1"/>
              </a:solidFill>
            </a:endParaRPr>
          </a:p>
          <a:p>
            <a:pPr algn="just" rtl="1">
              <a:buFont typeface="Wingdings" pitchFamily="2" charset="2"/>
              <a:buChar char="Ø"/>
            </a:pPr>
            <a:r>
              <a:rPr lang="ar-DZ" sz="2800" dirty="0" smtClean="0">
                <a:solidFill>
                  <a:schemeClr val="tx1"/>
                </a:solidFill>
              </a:rPr>
              <a:t>مستويات الاستخدام الحالية للإنترنت والخدمات الإلكترونية المختلفة. </a:t>
            </a:r>
          </a:p>
          <a:p>
            <a:pPr algn="just" rtl="1">
              <a:buFont typeface="Wingdings" pitchFamily="2" charset="2"/>
              <a:buChar char="Ø"/>
            </a:pPr>
            <a:r>
              <a:rPr lang="ar-DZ" sz="2800" dirty="0" smtClean="0">
                <a:solidFill>
                  <a:schemeClr val="tx1"/>
                </a:solidFill>
              </a:rPr>
              <a:t>كيف ترتبط بالخدمات والمنتجات التي ترغب المؤسسة في تقديمها عبر الإنترنت. </a:t>
            </a:r>
          </a:p>
          <a:p>
            <a:pPr algn="just" rtl="1">
              <a:buFont typeface="Wingdings" pitchFamily="2" charset="2"/>
              <a:buChar char="Ø"/>
            </a:pPr>
            <a:r>
              <a:rPr lang="ar-DZ" sz="2800" dirty="0" smtClean="0">
                <a:solidFill>
                  <a:schemeClr val="tx1"/>
                </a:solidFill>
              </a:rPr>
              <a:t>العوامل التي تؤثر على كيفية استخدام العملاء للخدمات الرقمية التي يتم تقديمها بنشاط. </a:t>
            </a:r>
          </a:p>
          <a:p>
            <a:pPr algn="just" rtl="1">
              <a:buFont typeface="Wingdings" pitchFamily="2" charset="2"/>
              <a:buChar char="Ø"/>
            </a:pPr>
            <a:r>
              <a:rPr lang="ar-DZ" sz="2800" dirty="0" smtClean="0">
                <a:solidFill>
                  <a:schemeClr val="tx1"/>
                </a:solidFill>
              </a:rPr>
              <a:t>كيفية حدوث التحول </a:t>
            </a:r>
            <a:r>
              <a:rPr lang="ar-DZ" sz="2800" b="1" dirty="0" smtClean="0">
                <a:solidFill>
                  <a:schemeClr val="tx1"/>
                </a:solidFill>
              </a:rPr>
              <a:t>(التحول من زائر إلى عميل نشط)</a:t>
            </a:r>
            <a:r>
              <a:rPr lang="ar-DZ" sz="2800" b="1" dirty="0" smtClean="0"/>
              <a:t>.</a:t>
            </a:r>
            <a:endParaRPr lang="en-US" sz="2800" b="1" i="1" dirty="0" smtClean="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a:bodyPr>
          <a:lstStyle/>
          <a:p>
            <a:r>
              <a:rPr lang="fr-FR" sz="3500" b="1" dirty="0" smtClean="0">
                <a:solidFill>
                  <a:schemeClr val="tx1"/>
                </a:solidFill>
              </a:rPr>
              <a:t>The Digital Consumer </a:t>
            </a:r>
            <a:r>
              <a:rPr lang="fr-FR" sz="3500" b="1" dirty="0" err="1" smtClean="0">
                <a:solidFill>
                  <a:schemeClr val="tx1"/>
                </a:solidFill>
              </a:rPr>
              <a:t>Behaviour</a:t>
            </a:r>
            <a:endParaRPr lang="fr-FR" sz="3500" b="1" dirty="0" smtClean="0">
              <a:solidFill>
                <a:schemeClr val="tx1"/>
              </a:solidFill>
            </a:endParaRPr>
          </a:p>
          <a:p>
            <a:r>
              <a:rPr lang="fr-FR" sz="3500" b="1" dirty="0" smtClean="0">
                <a:solidFill>
                  <a:schemeClr val="tx1"/>
                </a:solidFill>
              </a:rPr>
              <a:t>Customer </a:t>
            </a:r>
            <a:r>
              <a:rPr lang="en-US" sz="3500" b="1" dirty="0" smtClean="0">
                <a:solidFill>
                  <a:schemeClr val="tx1"/>
                </a:solidFill>
              </a:rPr>
              <a:t>Analysis</a:t>
            </a:r>
          </a:p>
          <a:p>
            <a:endParaRPr lang="fr-FR" sz="3500" b="1" dirty="0" smtClean="0">
              <a:solidFill>
                <a:schemeClr val="tx1"/>
              </a:solidFill>
            </a:endParaRPr>
          </a:p>
          <a:p>
            <a:pPr marL="514350" indent="-514350">
              <a:buFont typeface="+mj-lt"/>
              <a:buAutoNum type="arabicPeriod"/>
            </a:pPr>
            <a:r>
              <a:rPr lang="en-US" sz="2800" b="1" i="1" dirty="0" smtClean="0">
                <a:solidFill>
                  <a:schemeClr val="tx1"/>
                </a:solidFill>
              </a:rPr>
              <a:t>Demand analysis</a:t>
            </a:r>
            <a:r>
              <a:rPr lang="en-US" sz="2800" i="1" dirty="0" smtClean="0">
                <a:solidFill>
                  <a:schemeClr val="tx1"/>
                </a:solidFill>
              </a:rPr>
              <a:t>. </a:t>
            </a:r>
          </a:p>
          <a:p>
            <a:pPr algn="just"/>
            <a:r>
              <a:rPr lang="en-US" sz="2800" dirty="0" smtClean="0">
                <a:solidFill>
                  <a:schemeClr val="tx1"/>
                </a:solidFill>
              </a:rPr>
              <a:t>Digital demand analysis is about understanding: </a:t>
            </a:r>
          </a:p>
          <a:p>
            <a:pPr algn="just"/>
            <a:endParaRPr lang="en-US" sz="2800" dirty="0" smtClean="0">
              <a:solidFill>
                <a:schemeClr val="tx1"/>
              </a:solidFill>
            </a:endParaRPr>
          </a:p>
          <a:p>
            <a:pPr lvl="2" algn="just">
              <a:buFont typeface="Wingdings" pitchFamily="2" charset="2"/>
              <a:buChar char="Ø"/>
            </a:pPr>
            <a:r>
              <a:rPr lang="en-US" sz="2800" dirty="0" smtClean="0">
                <a:solidFill>
                  <a:schemeClr val="tx1"/>
                </a:solidFill>
              </a:rPr>
              <a:t>how </a:t>
            </a:r>
            <a:r>
              <a:rPr lang="en-US" sz="2800" b="1" dirty="0" smtClean="0">
                <a:solidFill>
                  <a:schemeClr val="tx1"/>
                </a:solidFill>
              </a:rPr>
              <a:t>conversion</a:t>
            </a:r>
            <a:r>
              <a:rPr lang="en-US" sz="2800" dirty="0" smtClean="0">
                <a:solidFill>
                  <a:schemeClr val="tx1"/>
                </a:solidFill>
              </a:rPr>
              <a:t> takes place</a:t>
            </a:r>
          </a:p>
          <a:p>
            <a:pPr algn="just"/>
            <a:endParaRPr lang="en-US" sz="2800" dirty="0" smtClean="0">
              <a:solidFill>
                <a:schemeClr val="tx1"/>
              </a:solidFill>
            </a:endParaRPr>
          </a:p>
          <a:p>
            <a:pPr algn="just"/>
            <a:r>
              <a:rPr lang="en-US" sz="2800" b="1" dirty="0" smtClean="0">
                <a:solidFill>
                  <a:schemeClr val="tx1"/>
                </a:solidFill>
              </a:rPr>
              <a:t>Conversion marketing </a:t>
            </a:r>
            <a:r>
              <a:rPr lang="en-US" sz="2800" dirty="0" smtClean="0">
                <a:solidFill>
                  <a:schemeClr val="tx1"/>
                </a:solidFill>
              </a:rPr>
              <a:t>are</a:t>
            </a:r>
            <a:r>
              <a:rPr lang="en-US" sz="2800" b="1" dirty="0" smtClean="0">
                <a:solidFill>
                  <a:schemeClr val="tx1"/>
                </a:solidFill>
              </a:rPr>
              <a:t> </a:t>
            </a:r>
            <a:r>
              <a:rPr lang="en-US" sz="2800" dirty="0" smtClean="0">
                <a:solidFill>
                  <a:schemeClr val="tx1"/>
                </a:solidFill>
              </a:rPr>
              <a:t>tactics used to convert as many </a:t>
            </a:r>
            <a:r>
              <a:rPr lang="en-US" sz="2800" i="1" dirty="0" smtClean="0">
                <a:solidFill>
                  <a:schemeClr val="tx1"/>
                </a:solidFill>
              </a:rPr>
              <a:t>potential site visitors into actual visitors and then into leads (</a:t>
            </a:r>
            <a:r>
              <a:rPr lang="en-US" sz="2800" dirty="0" smtClean="0">
                <a:solidFill>
                  <a:schemeClr val="tx1"/>
                </a:solidFill>
              </a:rPr>
              <a:t>people who are interested in the products or services)</a:t>
            </a:r>
            <a:r>
              <a:rPr lang="en-US" sz="2800" i="1" dirty="0" smtClean="0">
                <a:solidFill>
                  <a:schemeClr val="tx1"/>
                </a:solidFill>
              </a:rPr>
              <a:t>, customers and repeat customers.</a:t>
            </a:r>
            <a:endParaRPr lang="en-US" sz="2800" dirty="0" smtClean="0">
              <a:solidFill>
                <a:schemeClr val="tx1"/>
              </a:solidFill>
            </a:endParaRPr>
          </a:p>
          <a:p>
            <a:pPr lvl="2" algn="just"/>
            <a:endParaRPr lang="en-US" sz="2800" i="1"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572560" cy="6357982"/>
          </a:xfrm>
        </p:spPr>
        <p:txBody>
          <a:bodyPr>
            <a:normAutofit/>
          </a:bodyPr>
          <a:lstStyle/>
          <a:p>
            <a:pPr lvl="2" algn="just"/>
            <a:endParaRPr lang="en-US" sz="2800" i="1" dirty="0" smtClean="0">
              <a:solidFill>
                <a:schemeClr val="tx1"/>
              </a:solidFill>
            </a:endParaRPr>
          </a:p>
        </p:txBody>
      </p:sp>
      <p:pic>
        <p:nvPicPr>
          <p:cNvPr id="1026" name="Picture 2"/>
          <p:cNvPicPr>
            <a:picLocks noChangeAspect="1" noChangeArrowheads="1"/>
          </p:cNvPicPr>
          <p:nvPr/>
        </p:nvPicPr>
        <p:blipFill>
          <a:blip r:embed="rId2"/>
          <a:srcRect/>
          <a:stretch>
            <a:fillRect/>
          </a:stretch>
        </p:blipFill>
        <p:spPr bwMode="auto">
          <a:xfrm>
            <a:off x="285720" y="285728"/>
            <a:ext cx="8572559" cy="63579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2229</TotalTime>
  <Words>1432</Words>
  <Application>Microsoft Office PowerPoint</Application>
  <PresentationFormat>On-screen Show (4:3)</PresentationFormat>
  <Paragraphs>134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dc:creator>
  <cp:lastModifiedBy>MS</cp:lastModifiedBy>
  <cp:revision>107</cp:revision>
  <dcterms:created xsi:type="dcterms:W3CDTF">2023-03-10T10:24:38Z</dcterms:created>
  <dcterms:modified xsi:type="dcterms:W3CDTF">2024-11-18T11:04:58Z</dcterms:modified>
</cp:coreProperties>
</file>