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EC304-63F1-47D1-8107-431EC5609438}" type="datetimeFigureOut">
              <a:rPr lang="fr-FR" smtClean="0"/>
              <a:pPr/>
              <a:t>18/11/2024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C304-63F1-47D1-8107-431EC5609438}" type="datetimeFigureOut">
              <a:rPr lang="fr-FR" smtClean="0"/>
              <a:pPr/>
              <a:t>18/11/2024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250BA-EFBF-4E07-B00A-8E066EC07FC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fontScale="85000" lnSpcReduction="20000"/>
          </a:bodyPr>
          <a:lstStyle/>
          <a:p>
            <a:r>
              <a:rPr lang="en-US" sz="3800" b="1" dirty="0" smtClean="0">
                <a:solidFill>
                  <a:schemeClr val="tx1"/>
                </a:solidFill>
              </a:rPr>
              <a:t>D</a:t>
            </a:r>
            <a:r>
              <a:rPr lang="fr-FR" sz="3800" b="1" dirty="0" err="1" smtClean="0">
                <a:solidFill>
                  <a:schemeClr val="tx1"/>
                </a:solidFill>
              </a:rPr>
              <a:t>igital</a:t>
            </a:r>
            <a:r>
              <a:rPr lang="fr-FR" sz="3800" b="1" dirty="0" smtClean="0">
                <a:solidFill>
                  <a:schemeClr val="tx1"/>
                </a:solidFill>
              </a:rPr>
              <a:t> Marketing</a:t>
            </a:r>
          </a:p>
          <a:p>
            <a:endParaRPr lang="en-US" b="1" dirty="0" smtClean="0">
              <a:solidFill>
                <a:schemeClr val="tx1"/>
              </a:solidFill>
            </a:endParaRPr>
          </a:p>
          <a:p>
            <a:pPr algn="l"/>
            <a:r>
              <a:rPr lang="fr-FR" b="1" dirty="0" smtClean="0">
                <a:solidFill>
                  <a:schemeClr val="tx1"/>
                </a:solidFill>
              </a:rPr>
              <a:t>Digital marketing </a:t>
            </a:r>
            <a:r>
              <a:rPr lang="fr-FR" b="1" dirty="0" err="1" smtClean="0">
                <a:solidFill>
                  <a:schemeClr val="tx1"/>
                </a:solidFill>
              </a:rPr>
              <a:t>fundamentals</a:t>
            </a:r>
            <a:r>
              <a:rPr lang="fr-FR" dirty="0" smtClean="0">
                <a:solidFill>
                  <a:schemeClr val="tx1"/>
                </a:solidFill>
              </a:rPr>
              <a:t>:</a:t>
            </a:r>
          </a:p>
          <a:p>
            <a:pPr marL="514350" indent="-514350" algn="l">
              <a:buFont typeface="+mj-lt"/>
              <a:buAutoNum type="arabicPeriod"/>
            </a:pPr>
            <a:r>
              <a:rPr lang="en-US" b="1" dirty="0" smtClean="0">
                <a:solidFill>
                  <a:schemeClr val="tx1"/>
                </a:solidFill>
              </a:rPr>
              <a:t>	</a:t>
            </a:r>
            <a:r>
              <a:rPr lang="en-US" dirty="0" smtClean="0">
                <a:solidFill>
                  <a:schemeClr val="tx1"/>
                </a:solidFill>
              </a:rPr>
              <a:t>ICT ; Internet; Marketing</a:t>
            </a:r>
          </a:p>
          <a:p>
            <a:pPr marL="514350" indent="-514350" algn="l">
              <a:buFont typeface="+mj-lt"/>
              <a:buAutoNum type="arabicPeriod"/>
            </a:pPr>
            <a:r>
              <a:rPr lang="en-US" b="1" dirty="0" smtClean="0">
                <a:solidFill>
                  <a:schemeClr val="tx1"/>
                </a:solidFill>
              </a:rPr>
              <a:t>	</a:t>
            </a:r>
            <a:r>
              <a:rPr lang="fr-FR" dirty="0" err="1" smtClean="0">
                <a:solidFill>
                  <a:schemeClr val="tx1"/>
                </a:solidFill>
              </a:rPr>
              <a:t>What</a:t>
            </a:r>
            <a:r>
              <a:rPr lang="fr-FR" dirty="0" smtClean="0">
                <a:solidFill>
                  <a:schemeClr val="tx1"/>
                </a:solidFill>
              </a:rPr>
              <a:t> </a:t>
            </a:r>
            <a:r>
              <a:rPr lang="fr-FR" dirty="0" err="1" smtClean="0">
                <a:solidFill>
                  <a:schemeClr val="tx1"/>
                </a:solidFill>
              </a:rPr>
              <a:t>is</a:t>
            </a:r>
            <a:r>
              <a:rPr lang="fr-FR" dirty="0" smtClean="0">
                <a:solidFill>
                  <a:schemeClr val="tx1"/>
                </a:solidFill>
              </a:rPr>
              <a:t> Internet/ Digital marketing</a:t>
            </a:r>
            <a:r>
              <a:rPr lang="en-US" dirty="0" smtClean="0">
                <a:solidFill>
                  <a:schemeClr val="tx1"/>
                </a:solidFill>
              </a:rPr>
              <a:t>?</a:t>
            </a:r>
            <a:endParaRPr lang="fr-FR" dirty="0" smtClean="0">
              <a:solidFill>
                <a:schemeClr val="tx1"/>
              </a:solidFill>
            </a:endParaRPr>
          </a:p>
          <a:p>
            <a:pPr marL="514350" indent="-514350" algn="l">
              <a:buFont typeface="+mj-lt"/>
              <a:buAutoNum type="arabicPeriod"/>
            </a:pPr>
            <a:r>
              <a:rPr lang="en-US" dirty="0" smtClean="0">
                <a:solidFill>
                  <a:schemeClr val="tx1"/>
                </a:solidFill>
              </a:rPr>
              <a:t>	the </a:t>
            </a:r>
            <a:r>
              <a:rPr lang="fr-FR" dirty="0" smtClean="0">
                <a:solidFill>
                  <a:schemeClr val="tx1"/>
                </a:solidFill>
              </a:rPr>
              <a:t>digital marketing </a:t>
            </a:r>
            <a:r>
              <a:rPr lang="fr-FR" dirty="0" err="1" smtClean="0">
                <a:solidFill>
                  <a:schemeClr val="tx1"/>
                </a:solidFill>
              </a:rPr>
              <a:t>environment</a:t>
            </a:r>
            <a:endParaRPr lang="fr-FR" dirty="0" smtClean="0">
              <a:solidFill>
                <a:schemeClr val="tx1"/>
              </a:solidFill>
            </a:endParaRPr>
          </a:p>
          <a:p>
            <a:pPr marL="514350" indent="-514350" algn="l">
              <a:buFont typeface="+mj-lt"/>
              <a:buAutoNum type="arabicPeriod"/>
            </a:pPr>
            <a:r>
              <a:rPr lang="en-US" dirty="0" smtClean="0">
                <a:solidFill>
                  <a:schemeClr val="tx1"/>
                </a:solidFill>
              </a:rPr>
              <a:t>	</a:t>
            </a:r>
            <a:r>
              <a:rPr lang="en-US" b="1" i="1" dirty="0" smtClean="0">
                <a:solidFill>
                  <a:schemeClr val="tx1"/>
                </a:solidFill>
              </a:rPr>
              <a:t> </a:t>
            </a:r>
            <a:r>
              <a:rPr lang="en-US" dirty="0" smtClean="0">
                <a:solidFill>
                  <a:schemeClr val="tx1"/>
                </a:solidFill>
              </a:rPr>
              <a:t>the digital consumer </a:t>
            </a:r>
            <a:r>
              <a:rPr lang="en-US" dirty="0" err="1" smtClean="0">
                <a:solidFill>
                  <a:schemeClr val="tx1"/>
                </a:solidFill>
              </a:rPr>
              <a:t>behaviour</a:t>
            </a:r>
            <a:endParaRPr lang="en-US" dirty="0" smtClean="0">
              <a:solidFill>
                <a:schemeClr val="tx1"/>
              </a:solidFill>
            </a:endParaRPr>
          </a:p>
          <a:p>
            <a:pPr marL="514350" indent="-514350" algn="l"/>
            <a:r>
              <a:rPr lang="en-US" b="1" dirty="0" smtClean="0">
                <a:solidFill>
                  <a:schemeClr val="tx1"/>
                </a:solidFill>
              </a:rPr>
              <a:t>Digital marketing information systems</a:t>
            </a:r>
          </a:p>
          <a:p>
            <a:pPr algn="l"/>
            <a:r>
              <a:rPr lang="fr-FR" b="1" dirty="0" smtClean="0">
                <a:solidFill>
                  <a:schemeClr val="tx1"/>
                </a:solidFill>
              </a:rPr>
              <a:t>Digital marketing </a:t>
            </a:r>
            <a:r>
              <a:rPr lang="fr-FR" b="1" dirty="0" err="1" smtClean="0">
                <a:solidFill>
                  <a:schemeClr val="tx1"/>
                </a:solidFill>
              </a:rPr>
              <a:t>strategy</a:t>
            </a:r>
            <a:r>
              <a:rPr lang="fr-FR" b="1" dirty="0" smtClean="0">
                <a:solidFill>
                  <a:schemeClr val="tx1"/>
                </a:solidFill>
              </a:rPr>
              <a:t> </a:t>
            </a:r>
            <a:r>
              <a:rPr lang="fr-FR" b="1" dirty="0" err="1" smtClean="0">
                <a:solidFill>
                  <a:schemeClr val="tx1"/>
                </a:solidFill>
              </a:rPr>
              <a:t>development</a:t>
            </a:r>
            <a:endParaRPr lang="fr-FR" b="1" dirty="0" smtClean="0">
              <a:solidFill>
                <a:schemeClr val="tx1"/>
              </a:solidFill>
            </a:endParaRPr>
          </a:p>
          <a:p>
            <a:pPr marL="514350" indent="-514350" algn="l">
              <a:buFont typeface="+mj-lt"/>
              <a:buAutoNum type="arabicPeriod"/>
            </a:pPr>
            <a:r>
              <a:rPr lang="en-US" dirty="0" smtClean="0">
                <a:solidFill>
                  <a:schemeClr val="tx1"/>
                </a:solidFill>
              </a:rPr>
              <a:t>	</a:t>
            </a:r>
            <a:r>
              <a:rPr lang="fr-FR" dirty="0" smtClean="0">
                <a:solidFill>
                  <a:schemeClr val="tx1"/>
                </a:solidFill>
              </a:rPr>
              <a:t> Digital marketing </a:t>
            </a:r>
            <a:r>
              <a:rPr lang="fr-FR" dirty="0" err="1" smtClean="0">
                <a:solidFill>
                  <a:schemeClr val="tx1"/>
                </a:solidFill>
              </a:rPr>
              <a:t>strategy</a:t>
            </a:r>
            <a:endParaRPr lang="fr-FR" dirty="0" smtClean="0">
              <a:solidFill>
                <a:schemeClr val="tx1"/>
              </a:solidFill>
            </a:endParaRPr>
          </a:p>
          <a:p>
            <a:pPr marL="514350" indent="-514350" algn="l">
              <a:buFont typeface="+mj-lt"/>
              <a:buAutoNum type="arabicPeriod"/>
            </a:pPr>
            <a:r>
              <a:rPr lang="en-US" dirty="0" smtClean="0">
                <a:solidFill>
                  <a:schemeClr val="tx1"/>
                </a:solidFill>
              </a:rPr>
              <a:t>	</a:t>
            </a:r>
            <a:r>
              <a:rPr lang="fr-FR" dirty="0" smtClean="0">
                <a:solidFill>
                  <a:schemeClr val="tx1"/>
                </a:solidFill>
              </a:rPr>
              <a:t> digital </a:t>
            </a:r>
            <a:r>
              <a:rPr lang="en-US" dirty="0" smtClean="0">
                <a:solidFill>
                  <a:schemeClr val="tx1"/>
                </a:solidFill>
              </a:rPr>
              <a:t>marketing mix</a:t>
            </a:r>
          </a:p>
          <a:p>
            <a:pPr marL="514350" indent="-514350" algn="l">
              <a:buFont typeface="+mj-lt"/>
              <a:buAutoNum type="arabicPeriod"/>
            </a:pPr>
            <a:r>
              <a:rPr lang="en-US" dirty="0" smtClean="0">
                <a:solidFill>
                  <a:schemeClr val="tx1"/>
                </a:solidFill>
              </a:rPr>
              <a:t>	</a:t>
            </a:r>
            <a:r>
              <a:rPr lang="fr-FR" dirty="0" smtClean="0">
                <a:solidFill>
                  <a:schemeClr val="tx1"/>
                </a:solidFill>
              </a:rPr>
              <a:t> E-Relationship marketing</a:t>
            </a:r>
          </a:p>
          <a:p>
            <a:pPr algn="l"/>
            <a:r>
              <a:rPr lang="fr-FR" b="1" dirty="0" smtClean="0">
                <a:solidFill>
                  <a:schemeClr val="tx1"/>
                </a:solidFill>
              </a:rPr>
              <a:t>Digital marketing: </a:t>
            </a:r>
            <a:r>
              <a:rPr lang="fr-FR" b="1" dirty="0" err="1" smtClean="0">
                <a:solidFill>
                  <a:schemeClr val="tx1"/>
                </a:solidFill>
              </a:rPr>
              <a:t>implementation</a:t>
            </a:r>
            <a:r>
              <a:rPr lang="fr-FR" b="1" dirty="0" smtClean="0">
                <a:solidFill>
                  <a:schemeClr val="tx1"/>
                </a:solidFill>
              </a:rPr>
              <a:t> and practice</a:t>
            </a:r>
          </a:p>
          <a:p>
            <a:pPr algn="l"/>
            <a:r>
              <a:rPr lang="fr-FR" b="1" dirty="0" smtClean="0">
                <a:solidFill>
                  <a:schemeClr val="tx1"/>
                </a:solidFill>
              </a:rPr>
              <a:t>Digital marketing: Evaluation and </a:t>
            </a:r>
            <a:r>
              <a:rPr lang="fr-FR" b="1" dirty="0" err="1" smtClean="0">
                <a:solidFill>
                  <a:schemeClr val="tx1"/>
                </a:solidFill>
              </a:rPr>
              <a:t>Improvement</a:t>
            </a:r>
            <a:endParaRPr lang="ar-DZ" b="1" dirty="0" smtClean="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6543707" y="-24"/>
            <a:ext cx="2600325" cy="181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endParaRPr lang="fr-FR"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r>
              <a:rPr lang="en-US" dirty="0" smtClean="0">
                <a:solidFill>
                  <a:schemeClr val="tx1"/>
                </a:solidFill>
              </a:rPr>
              <a:t>A consumer`s journey is emotional, trigged by need or want, influenced by direct and indirect brand messages, friends, WOM. It is not necessarily anything to do with brand owners, or their advertising</a:t>
            </a:r>
          </a:p>
          <a:p>
            <a:r>
              <a:rPr lang="ar-DZ" sz="1800" b="1" dirty="0" smtClean="0">
                <a:solidFill>
                  <a:schemeClr val="tx1"/>
                </a:solidFill>
              </a:rPr>
              <a:t>رحلة المستهلك هي عاطفية، تنشأ بفعل الحاجة أو الرغبة، وتتأثر بالرسائل المباشرة وغير المباشرة للعلامة التجارية، والأصدقاء، وتداول الخبرات الإيجابية أو السلبية حولها. ولا يرتبط ذلك بالضرورة بأصحاب العلامات التجارية أو إعلاناتهم</a:t>
            </a:r>
            <a:endParaRPr lang="fr-FR" sz="1800" b="1" dirty="0" smtClean="0">
              <a:solidFill>
                <a:schemeClr val="tx1"/>
              </a:solidFill>
            </a:endParaRPr>
          </a:p>
          <a:p>
            <a:endParaRPr lang="fr-FR" dirty="0">
              <a:solidFill>
                <a:schemeClr val="tx1"/>
              </a:solidFill>
            </a:endParaRPr>
          </a:p>
        </p:txBody>
      </p:sp>
      <p:pic>
        <p:nvPicPr>
          <p:cNvPr id="4" name="Picture 3"/>
          <p:cNvPicPr/>
          <p:nvPr/>
        </p:nvPicPr>
        <p:blipFill>
          <a:blip r:embed="rId2"/>
          <a:srcRect/>
          <a:stretch>
            <a:fillRect/>
          </a:stretch>
        </p:blipFill>
        <p:spPr bwMode="auto">
          <a:xfrm>
            <a:off x="3143241" y="1857364"/>
            <a:ext cx="2786082" cy="63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Consumer`s preconceived ideas, often enabling a rapid forming of an early consideration set for research and exploration, in store, at home online, or via mobile on the move</a:t>
            </a:r>
            <a:endParaRPr lang="fr-FR" dirty="0" smtClean="0">
              <a:solidFill>
                <a:schemeClr val="tx1"/>
              </a:solidFill>
            </a:endParaRPr>
          </a:p>
          <a:p>
            <a:r>
              <a:rPr lang="ar-DZ" sz="1700" b="1" dirty="0" smtClean="0">
                <a:solidFill>
                  <a:schemeClr val="tx1"/>
                </a:solidFill>
              </a:rPr>
              <a:t>الأفكار المسبقة لدى المستهلكين، في كثير من الأحيان تمكن من تكوين مجموعة من التفكير المبكر للبحث والاستكشاف، في المتاجر أو عند البيت عبر الإنترنت أو عن طريق الجوال أثناء التنقل</a:t>
            </a:r>
            <a:endParaRPr lang="fr-FR" sz="1700" b="1" dirty="0">
              <a:solidFill>
                <a:schemeClr val="tx1"/>
              </a:solidFill>
            </a:endParaRPr>
          </a:p>
        </p:txBody>
      </p:sp>
      <p:pic>
        <p:nvPicPr>
          <p:cNvPr id="5" name="Picture 4"/>
          <p:cNvPicPr/>
          <p:nvPr/>
        </p:nvPicPr>
        <p:blipFill>
          <a:blip r:embed="rId2"/>
          <a:srcRect/>
          <a:stretch>
            <a:fillRect/>
          </a:stretch>
        </p:blipFill>
        <p:spPr bwMode="auto">
          <a:xfrm>
            <a:off x="2786051" y="1785926"/>
            <a:ext cx="4286280" cy="857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Product or brand based research </a:t>
            </a:r>
            <a:r>
              <a:rPr lang="en-US" dirty="0" err="1" smtClean="0">
                <a:solidFill>
                  <a:schemeClr val="tx1"/>
                </a:solidFill>
              </a:rPr>
              <a:t>ssss</a:t>
            </a:r>
            <a:r>
              <a:rPr lang="en-US" dirty="0" smtClean="0">
                <a:solidFill>
                  <a:schemeClr val="tx1"/>
                </a:solidFill>
              </a:rPr>
              <a:t> brands added and subtracted to the early consideration set. Based upon price, performance, online reviews, in-store </a:t>
            </a:r>
            <a:r>
              <a:rPr lang="en-US" dirty="0" err="1" smtClean="0">
                <a:solidFill>
                  <a:schemeClr val="tx1"/>
                </a:solidFill>
              </a:rPr>
              <a:t>brousing</a:t>
            </a:r>
            <a:r>
              <a:rPr lang="en-US" dirty="0" smtClean="0">
                <a:solidFill>
                  <a:schemeClr val="tx1"/>
                </a:solidFill>
              </a:rPr>
              <a:t> and social media</a:t>
            </a:r>
          </a:p>
          <a:p>
            <a:r>
              <a:rPr lang="ar-DZ" sz="1700" b="1" dirty="0" smtClean="0">
                <a:solidFill>
                  <a:schemeClr val="tx1"/>
                </a:solidFill>
              </a:rPr>
              <a:t>البحث المستند إلى المنتج أو العلامة التجارية يؤدي إلى إضافة وإزالة العلامات التجارية من مجموعة التفكير المبكرة، استنادًا إلى السعر والأداء والمراجعات عبر الإنترنت وتصفح المتاجر ووسائل التواصل الاجتماعي.</a:t>
            </a:r>
            <a:endParaRPr lang="fr-FR" sz="1700" b="1" dirty="0">
              <a:solidFill>
                <a:schemeClr val="tx1"/>
              </a:solidFill>
            </a:endParaRPr>
          </a:p>
        </p:txBody>
      </p:sp>
      <p:pic>
        <p:nvPicPr>
          <p:cNvPr id="4" name="Picture 3"/>
          <p:cNvPicPr/>
          <p:nvPr/>
        </p:nvPicPr>
        <p:blipFill>
          <a:blip r:embed="rId2"/>
          <a:srcRect/>
          <a:stretch>
            <a:fillRect/>
          </a:stretch>
        </p:blipFill>
        <p:spPr bwMode="auto">
          <a:xfrm>
            <a:off x="2714612" y="1857364"/>
            <a:ext cx="3500461"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A final shortlist is set. Based upon the evaluation phase, products are viewed and reviewed either online {desktop and mobile} or at shelf in store, possibly both at the same time</a:t>
            </a:r>
            <a:endParaRPr lang="ar-DZ" dirty="0" smtClean="0">
              <a:solidFill>
                <a:schemeClr val="tx1"/>
              </a:solidFill>
            </a:endParaRPr>
          </a:p>
          <a:p>
            <a:r>
              <a:rPr lang="ar-DZ" sz="1700" b="1" dirty="0" smtClean="0">
                <a:solidFill>
                  <a:schemeClr val="tx1"/>
                </a:solidFill>
              </a:rPr>
              <a:t>تتم تحديد قائمة مختصرة نهائية. استنادًا إلى مرحلة التقييم، يتم استعراض المنتجات إما عبر الإنترنت {على أجهزة سطح المكتب والجوال} أو في الرف في المتجر، وربما يتم القيام بكليهما في نفس الوقت.</a:t>
            </a:r>
            <a:endParaRPr lang="fr-FR" sz="1700" b="1" dirty="0">
              <a:solidFill>
                <a:schemeClr val="tx1"/>
              </a:solidFill>
            </a:endParaRPr>
          </a:p>
        </p:txBody>
      </p:sp>
      <p:pic>
        <p:nvPicPr>
          <p:cNvPr id="5" name="Picture 4"/>
          <p:cNvPicPr/>
          <p:nvPr/>
        </p:nvPicPr>
        <p:blipFill>
          <a:blip r:embed="rId2"/>
          <a:srcRect/>
          <a:stretch>
            <a:fillRect/>
          </a:stretch>
        </p:blipFill>
        <p:spPr bwMode="auto">
          <a:xfrm>
            <a:off x="2714612" y="1785926"/>
            <a:ext cx="3857651"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The moment of purchase and associated experience is central to how the consumer feels about the brand, as well as the retailer, before consumption takes place, are they excited or impartial </a:t>
            </a:r>
            <a:endParaRPr lang="ar-DZ" dirty="0" smtClean="0">
              <a:solidFill>
                <a:schemeClr val="tx1"/>
              </a:solidFill>
            </a:endParaRPr>
          </a:p>
          <a:p>
            <a:r>
              <a:rPr lang="ar-DZ" sz="1700" b="1" dirty="0" smtClean="0">
                <a:solidFill>
                  <a:schemeClr val="tx1"/>
                </a:solidFill>
              </a:rPr>
              <a:t>لحظة الشراء والتجربة المرتبطة بها تعتبر محورية فيما يتعلق بمدى إحساس المستهلك بالعلامة التجارية، وكذلك بالنسبة للبائع، قبل حدوث الاستهلاك، فهل يشعر المستهلك بالحماس أو بالانزعاج؟</a:t>
            </a:r>
          </a:p>
          <a:p>
            <a:endParaRPr lang="fr-FR" dirty="0">
              <a:solidFill>
                <a:schemeClr val="tx1"/>
              </a:solidFill>
            </a:endParaRPr>
          </a:p>
        </p:txBody>
      </p:sp>
      <p:pic>
        <p:nvPicPr>
          <p:cNvPr id="4" name="Picture 3"/>
          <p:cNvPicPr/>
          <p:nvPr/>
        </p:nvPicPr>
        <p:blipFill>
          <a:blip r:embed="rId2"/>
          <a:srcRect/>
          <a:stretch>
            <a:fillRect/>
          </a:stretch>
        </p:blipFill>
        <p:spPr bwMode="auto">
          <a:xfrm>
            <a:off x="3071802" y="1857364"/>
            <a:ext cx="3143271"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lnSpcReduction="10000"/>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Unwrapping, </a:t>
            </a:r>
            <a:r>
              <a:rPr lang="en-US" dirty="0" err="1" smtClean="0">
                <a:solidFill>
                  <a:schemeClr val="tx1"/>
                </a:solidFill>
              </a:rPr>
              <a:t>unboxing</a:t>
            </a:r>
            <a:r>
              <a:rPr lang="en-US" dirty="0" smtClean="0">
                <a:solidFill>
                  <a:schemeClr val="tx1"/>
                </a:solidFill>
              </a:rPr>
              <a:t> and using, the consumer now has new information for future brand purchases, as well as the case and means to share those experiences, creating a brand foot print for future consumers to follow</a:t>
            </a:r>
            <a:endParaRPr lang="ar-DZ" dirty="0" smtClean="0">
              <a:solidFill>
                <a:schemeClr val="tx1"/>
              </a:solidFill>
            </a:endParaRPr>
          </a:p>
          <a:p>
            <a:r>
              <a:rPr lang="ar-DZ" sz="1900" b="1" dirty="0" smtClean="0">
                <a:solidFill>
                  <a:schemeClr val="tx1"/>
                </a:solidFill>
              </a:rPr>
              <a:t>بعد فتح العبوة، واستخدام المنتج، يكتسب المستهلك معلومات جديدة للمشتريات العلامات التجارية المستقبلية، بالإضافة إلى القدرة والوسائل لمشاركة تلك الخبرات، مما يخلق آثارًا دائمة للعلامة التجارية ليتبعها المستهلكون المستقبليون.</a:t>
            </a:r>
          </a:p>
          <a:p>
            <a:endParaRPr lang="fr-FR" dirty="0">
              <a:solidFill>
                <a:schemeClr val="tx1"/>
              </a:solidFill>
            </a:endParaRPr>
          </a:p>
        </p:txBody>
      </p:sp>
      <p:pic>
        <p:nvPicPr>
          <p:cNvPr id="5" name="Picture 4"/>
          <p:cNvPicPr/>
          <p:nvPr/>
        </p:nvPicPr>
        <p:blipFill>
          <a:blip r:embed="rId2"/>
          <a:srcRect/>
          <a:stretch>
            <a:fillRect/>
          </a:stretch>
        </p:blipFill>
        <p:spPr bwMode="auto">
          <a:xfrm>
            <a:off x="2857488" y="1643050"/>
            <a:ext cx="3357585"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Some triggers come with automatic brand selection based on previews experiences, advocacy born of emotions, trust, deep beliefs and relationship</a:t>
            </a:r>
            <a:endParaRPr lang="fr-FR" dirty="0" smtClean="0">
              <a:solidFill>
                <a:schemeClr val="tx1"/>
              </a:solidFill>
            </a:endParaRPr>
          </a:p>
          <a:p>
            <a:r>
              <a:rPr lang="en-US" dirty="0" smtClean="0">
                <a:solidFill>
                  <a:schemeClr val="tx1"/>
                </a:solidFill>
              </a:rPr>
              <a:t> </a:t>
            </a:r>
            <a:r>
              <a:rPr lang="ar-DZ" sz="1800" b="1" dirty="0" smtClean="0">
                <a:solidFill>
                  <a:schemeClr val="tx1"/>
                </a:solidFill>
              </a:rPr>
              <a:t>تأتي بعض الحوافز مع اختيار العلامة التجارية التلقائي استنادًا إلى الخبرات السابقة، والدعم الناتج عن العواطف، والثقة، والمعتقدات العميقة، والعلاقة.</a:t>
            </a:r>
            <a:endParaRPr lang="fr-FR" sz="1800" b="1" dirty="0">
              <a:solidFill>
                <a:schemeClr val="tx1"/>
              </a:solidFill>
            </a:endParaRPr>
          </a:p>
        </p:txBody>
      </p:sp>
      <p:pic>
        <p:nvPicPr>
          <p:cNvPr id="4" name="Picture 3"/>
          <p:cNvPicPr/>
          <p:nvPr/>
        </p:nvPicPr>
        <p:blipFill>
          <a:blip r:embed="rId2"/>
          <a:srcRect/>
          <a:stretch>
            <a:fillRect/>
          </a:stretch>
        </p:blipFill>
        <p:spPr bwMode="auto">
          <a:xfrm>
            <a:off x="3214678" y="1898324"/>
            <a:ext cx="2643206" cy="887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en-US" dirty="0" smtClean="0">
                <a:solidFill>
                  <a:schemeClr val="tx1"/>
                </a:solidFill>
              </a:rPr>
              <a:t> </a:t>
            </a:r>
            <a:endParaRPr lang="fr-FR"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0" y="-24"/>
            <a:ext cx="9144000" cy="704853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314700" y="6429396"/>
            <a:ext cx="2514600" cy="3143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476892" y="1571612"/>
            <a:ext cx="1524000" cy="238125"/>
          </a:xfrm>
          <a:prstGeom prst="rect">
            <a:avLst/>
          </a:prstGeom>
          <a:noFill/>
          <a:ln w="9525">
            <a:noFill/>
            <a:miter lim="800000"/>
            <a:headEnd/>
            <a:tailEnd/>
          </a:ln>
          <a:effectLst/>
        </p:spPr>
      </p:pic>
      <p:sp>
        <p:nvSpPr>
          <p:cNvPr id="7" name="Rectangle 6"/>
          <p:cNvSpPr/>
          <p:nvPr/>
        </p:nvSpPr>
        <p:spPr>
          <a:xfrm>
            <a:off x="5214942" y="3059668"/>
            <a:ext cx="724429" cy="369332"/>
          </a:xfrm>
          <a:prstGeom prst="rect">
            <a:avLst/>
          </a:prstGeom>
        </p:spPr>
        <p:txBody>
          <a:bodyPr wrap="none">
            <a:spAutoFit/>
          </a:bodyPr>
          <a:lstStyle/>
          <a:p>
            <a:r>
              <a:rPr lang="fr-FR" dirty="0" err="1" smtClean="0"/>
              <a:t>Eater</a:t>
            </a:r>
            <a:r>
              <a:rPr lang="fr-FR" dirty="0" smtClean="0"/>
              <a:t> </a:t>
            </a:r>
            <a:endParaRPr lang="fr-FR" dirty="0"/>
          </a:p>
        </p:txBody>
      </p:sp>
      <p:sp>
        <p:nvSpPr>
          <p:cNvPr id="8" name="Rectangle 7"/>
          <p:cNvSpPr/>
          <p:nvPr/>
        </p:nvSpPr>
        <p:spPr>
          <a:xfrm>
            <a:off x="6008409" y="3071810"/>
            <a:ext cx="1278235" cy="369332"/>
          </a:xfrm>
          <a:prstGeom prst="rect">
            <a:avLst/>
          </a:prstGeom>
        </p:spPr>
        <p:txBody>
          <a:bodyPr wrap="none">
            <a:spAutoFit/>
          </a:bodyPr>
          <a:lstStyle/>
          <a:p>
            <a:r>
              <a:rPr lang="fr-FR" dirty="0" err="1" smtClean="0"/>
              <a:t>TechCrunch</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fontScale="62500" lnSpcReduction="20000"/>
          </a:bodyPr>
          <a:lstStyle/>
          <a:p>
            <a:r>
              <a:rPr lang="fr-FR" sz="4600" b="1" dirty="0">
                <a:solidFill>
                  <a:schemeClr val="tx1"/>
                </a:solidFill>
              </a:rPr>
              <a:t>The </a:t>
            </a:r>
            <a:r>
              <a:rPr lang="fr-FR" sz="4600" b="1" dirty="0" smtClean="0">
                <a:solidFill>
                  <a:schemeClr val="tx1"/>
                </a:solidFill>
              </a:rPr>
              <a:t>digital </a:t>
            </a:r>
            <a:r>
              <a:rPr lang="fr-FR" sz="4600" b="1" dirty="0">
                <a:solidFill>
                  <a:schemeClr val="tx1"/>
                </a:solidFill>
              </a:rPr>
              <a:t>marketing </a:t>
            </a:r>
            <a:r>
              <a:rPr lang="fr-FR" sz="4600" b="1" dirty="0" smtClean="0">
                <a:solidFill>
                  <a:schemeClr val="tx1"/>
                </a:solidFill>
              </a:rPr>
              <a:t>environment</a:t>
            </a:r>
          </a:p>
          <a:p>
            <a:r>
              <a:rPr lang="fr-FR" sz="4600" b="1" dirty="0" smtClean="0">
                <a:solidFill>
                  <a:schemeClr val="tx1"/>
                </a:solidFill>
              </a:rPr>
              <a:t>II- Customer </a:t>
            </a:r>
            <a:r>
              <a:rPr lang="fr-FR" sz="4600" b="1" dirty="0" err="1" smtClean="0">
                <a:solidFill>
                  <a:schemeClr val="tx1"/>
                </a:solidFill>
              </a:rPr>
              <a:t>journeys</a:t>
            </a:r>
          </a:p>
          <a:p>
            <a:pPr algn="just"/>
            <a:endParaRPr lang="en-US" sz="3400" b="1" dirty="0" smtClean="0"/>
          </a:p>
          <a:p>
            <a:r>
              <a:rPr lang="en-US" sz="4000" b="1" u="sng" dirty="0" smtClean="0">
                <a:solidFill>
                  <a:schemeClr val="tx1"/>
                </a:solidFill>
              </a:rPr>
              <a:t>Lifecycle segmentation</a:t>
            </a:r>
            <a:r>
              <a:rPr lang="en-US" sz="4000" u="sng" dirty="0" smtClean="0">
                <a:solidFill>
                  <a:schemeClr val="tx1"/>
                </a:solidFill>
              </a:rPr>
              <a:t> </a:t>
            </a:r>
            <a:r>
              <a:rPr lang="en-US" sz="4000" dirty="0" smtClean="0">
                <a:solidFill>
                  <a:schemeClr val="tx1"/>
                </a:solidFill>
              </a:rPr>
              <a:t>is a marketing strategy that involves dividing a target audience into distinct groups based on where they are in the customer journey or product lifecycle. The customer lifecycle typically consists of several stages, such as awareness, consideration, purchase, retention, and advocacy.</a:t>
            </a:r>
          </a:p>
          <a:p>
            <a:endParaRPr lang="fr-FR" sz="4000" dirty="0" smtClean="0">
              <a:solidFill>
                <a:schemeClr val="tx1"/>
              </a:solidFill>
            </a:endParaRPr>
          </a:p>
          <a:p>
            <a:r>
              <a:rPr lang="en-US" sz="4000" dirty="0" smtClean="0">
                <a:solidFill>
                  <a:schemeClr val="tx1"/>
                </a:solidFill>
              </a:rPr>
              <a:t>The purpose of lifecycle segmentation is to create targeted marketing campaigns and messages that are relevant to each stage of the customer journey. For example, customers in the awareness stage may require different messaging than those in the retention stage. By tailoring marketing messages to each stage, marketers can improve engagement, increase conversions, and build stronger relationships with customers.</a:t>
            </a:r>
            <a:endParaRPr lang="fr-FR" sz="4000" dirty="0" smtClean="0">
              <a:solidFill>
                <a:schemeClr val="tx1"/>
              </a:solidFill>
            </a:endParaRPr>
          </a:p>
          <a:p>
            <a:endParaRPr lang="en-US" dirty="0" smtClean="0">
              <a:solidFill>
                <a:schemeClr val="tx1"/>
              </a:solidFill>
            </a:endParaRPr>
          </a:p>
          <a:p>
            <a:r>
              <a:rPr lang="en-US" dirty="0" smtClean="0">
                <a:solidFill>
                  <a:schemeClr val="tx1"/>
                </a:solidFill>
              </a:rPr>
              <a:t> </a:t>
            </a:r>
            <a:endParaRPr lang="fr-FR"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lnSpcReduction="10000"/>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en-US" b="1" dirty="0" smtClean="0">
                <a:solidFill>
                  <a:schemeClr val="tx1"/>
                </a:solidFill>
              </a:rPr>
              <a:t>I- Definitions</a:t>
            </a:r>
            <a:endParaRPr lang="fr-FR" b="1" dirty="0">
              <a:solidFill>
                <a:schemeClr val="tx1"/>
              </a:solidFill>
            </a:endParaRPr>
          </a:p>
          <a:p>
            <a:pPr algn="just"/>
            <a:r>
              <a:rPr lang="en-US" dirty="0">
                <a:solidFill>
                  <a:schemeClr val="tx1"/>
                </a:solidFill>
              </a:rPr>
              <a:t>The digital marketing environment refers to the contexts in which firms </a:t>
            </a:r>
            <a:r>
              <a:rPr lang="en-US" dirty="0" smtClean="0">
                <a:solidFill>
                  <a:schemeClr val="tx1"/>
                </a:solidFill>
              </a:rPr>
              <a:t>operate. It involves </a:t>
            </a:r>
            <a:r>
              <a:rPr lang="en-US" dirty="0">
                <a:solidFill>
                  <a:schemeClr val="tx1"/>
                </a:solidFill>
              </a:rPr>
              <a:t>two major elements</a:t>
            </a:r>
            <a:r>
              <a:rPr lang="en-US" dirty="0" smtClean="0">
                <a:solidFill>
                  <a:schemeClr val="tx1"/>
                </a:solidFill>
              </a:rPr>
              <a:t>: </a:t>
            </a:r>
          </a:p>
          <a:p>
            <a:pPr algn="just"/>
            <a:r>
              <a:rPr lang="fr-FR" b="1" dirty="0" smtClean="0">
                <a:solidFill>
                  <a:schemeClr val="tx1"/>
                </a:solidFill>
              </a:rPr>
              <a:t>Micro-environment</a:t>
            </a:r>
            <a:r>
              <a:rPr lang="fr-FR" dirty="0" smtClean="0">
                <a:solidFill>
                  <a:schemeClr val="tx1"/>
                </a:solidFill>
              </a:rPr>
              <a:t>: (The operating environment). It </a:t>
            </a:r>
            <a:r>
              <a:rPr lang="fr-FR" dirty="0" err="1" smtClean="0">
                <a:solidFill>
                  <a:schemeClr val="tx1"/>
                </a:solidFill>
              </a:rPr>
              <a:t>focuces</a:t>
            </a:r>
            <a:r>
              <a:rPr lang="fr-FR" dirty="0" smtClean="0">
                <a:solidFill>
                  <a:schemeClr val="tx1"/>
                </a:solidFill>
              </a:rPr>
              <a:t> on the </a:t>
            </a:r>
            <a:r>
              <a:rPr lang="fr-FR" i="1" dirty="0" err="1">
                <a:solidFill>
                  <a:schemeClr val="tx1"/>
                </a:solidFill>
              </a:rPr>
              <a:t>players</a:t>
            </a:r>
            <a:r>
              <a:rPr lang="fr-FR" i="1" dirty="0">
                <a:solidFill>
                  <a:schemeClr val="tx1"/>
                </a:solidFill>
              </a:rPr>
              <a:t> (</a:t>
            </a:r>
            <a:r>
              <a:rPr lang="fr-FR" i="1" dirty="0" err="1">
                <a:solidFill>
                  <a:schemeClr val="tx1"/>
                </a:solidFill>
              </a:rPr>
              <a:t>stakeholders</a:t>
            </a:r>
            <a:r>
              <a:rPr lang="fr-FR" i="1" dirty="0" smtClean="0">
                <a:solidFill>
                  <a:schemeClr val="tx1"/>
                </a:solidFill>
              </a:rPr>
              <a:t>) </a:t>
            </a:r>
            <a:r>
              <a:rPr lang="fr-FR" dirty="0" smtClean="0">
                <a:solidFill>
                  <a:schemeClr val="tx1"/>
                </a:solidFill>
              </a:rPr>
              <a:t>and </a:t>
            </a:r>
            <a:r>
              <a:rPr lang="fr-FR" dirty="0" err="1">
                <a:solidFill>
                  <a:schemeClr val="tx1"/>
                </a:solidFill>
              </a:rPr>
              <a:t>their</a:t>
            </a:r>
            <a:r>
              <a:rPr lang="fr-FR" dirty="0">
                <a:solidFill>
                  <a:schemeClr val="tx1"/>
                </a:solidFill>
              </a:rPr>
              <a:t> </a:t>
            </a:r>
            <a:r>
              <a:rPr lang="fr-FR" dirty="0" smtClean="0">
                <a:solidFill>
                  <a:schemeClr val="tx1"/>
                </a:solidFill>
              </a:rPr>
              <a:t>interactions </a:t>
            </a:r>
            <a:r>
              <a:rPr lang="fr-FR" dirty="0" err="1" smtClean="0">
                <a:solidFill>
                  <a:schemeClr val="tx1"/>
                </a:solidFill>
              </a:rPr>
              <a:t>which</a:t>
            </a:r>
            <a:r>
              <a:rPr lang="fr-FR" dirty="0" smtClean="0">
                <a:solidFill>
                  <a:schemeClr val="tx1"/>
                </a:solidFill>
              </a:rPr>
              <a:t> </a:t>
            </a:r>
            <a:r>
              <a:rPr lang="fr-FR" dirty="0">
                <a:solidFill>
                  <a:schemeClr val="tx1"/>
                </a:solidFill>
              </a:rPr>
              <a:t>influence how </a:t>
            </a:r>
            <a:r>
              <a:rPr lang="fr-FR" dirty="0" smtClean="0">
                <a:solidFill>
                  <a:schemeClr val="tx1"/>
                </a:solidFill>
              </a:rPr>
              <a:t>an organisation </a:t>
            </a:r>
            <a:r>
              <a:rPr lang="fr-FR" dirty="0" err="1">
                <a:solidFill>
                  <a:schemeClr val="tx1"/>
                </a:solidFill>
              </a:rPr>
              <a:t>responds</a:t>
            </a:r>
            <a:r>
              <a:rPr lang="fr-FR" dirty="0">
                <a:solidFill>
                  <a:schemeClr val="tx1"/>
                </a:solidFill>
              </a:rPr>
              <a:t> </a:t>
            </a:r>
            <a:r>
              <a:rPr lang="fr-FR" dirty="0" smtClean="0">
                <a:solidFill>
                  <a:schemeClr val="tx1"/>
                </a:solidFill>
              </a:rPr>
              <a:t>in </a:t>
            </a:r>
            <a:r>
              <a:rPr lang="fr-FR" dirty="0" err="1" smtClean="0">
                <a:solidFill>
                  <a:schemeClr val="tx1"/>
                </a:solidFill>
              </a:rPr>
              <a:t>its</a:t>
            </a:r>
            <a:r>
              <a:rPr lang="fr-FR" dirty="0" smtClean="0">
                <a:solidFill>
                  <a:schemeClr val="tx1"/>
                </a:solidFill>
              </a:rPr>
              <a:t> </a:t>
            </a:r>
            <a:r>
              <a:rPr lang="fr-FR" dirty="0" err="1">
                <a:solidFill>
                  <a:schemeClr val="tx1"/>
                </a:solidFill>
              </a:rPr>
              <a:t>marketplace</a:t>
            </a:r>
            <a:r>
              <a:rPr lang="fr-FR" dirty="0" smtClean="0">
                <a:solidFill>
                  <a:schemeClr val="tx1"/>
                </a:solidFill>
              </a:rPr>
              <a:t>.</a:t>
            </a:r>
          </a:p>
          <a:p>
            <a:pPr algn="just"/>
            <a:r>
              <a:rPr lang="fr-FR" b="1" dirty="0" smtClean="0">
                <a:solidFill>
                  <a:schemeClr val="tx1"/>
                </a:solidFill>
              </a:rPr>
              <a:t>Macro-environment</a:t>
            </a:r>
            <a:r>
              <a:rPr lang="fr-FR" dirty="0" smtClean="0">
                <a:solidFill>
                  <a:schemeClr val="tx1"/>
                </a:solidFill>
              </a:rPr>
              <a:t>: (the </a:t>
            </a:r>
            <a:r>
              <a:rPr lang="fr-FR" dirty="0" err="1">
                <a:solidFill>
                  <a:schemeClr val="tx1"/>
                </a:solidFill>
              </a:rPr>
              <a:t>remote</a:t>
            </a:r>
            <a:r>
              <a:rPr lang="fr-FR" dirty="0">
                <a:solidFill>
                  <a:schemeClr val="tx1"/>
                </a:solidFill>
              </a:rPr>
              <a:t> </a:t>
            </a:r>
            <a:r>
              <a:rPr lang="fr-FR" dirty="0" smtClean="0">
                <a:solidFill>
                  <a:schemeClr val="tx1"/>
                </a:solidFill>
              </a:rPr>
              <a:t>environment) Broad </a:t>
            </a:r>
            <a:r>
              <a:rPr lang="fr-FR" dirty="0">
                <a:solidFill>
                  <a:schemeClr val="tx1"/>
                </a:solidFill>
              </a:rPr>
              <a:t>forces </a:t>
            </a:r>
            <a:r>
              <a:rPr lang="fr-FR" dirty="0" err="1" smtClean="0">
                <a:solidFill>
                  <a:schemeClr val="tx1"/>
                </a:solidFill>
              </a:rPr>
              <a:t>affecting</a:t>
            </a:r>
            <a:r>
              <a:rPr lang="fr-FR" dirty="0" smtClean="0">
                <a:solidFill>
                  <a:schemeClr val="tx1"/>
                </a:solidFill>
              </a:rPr>
              <a:t> all </a:t>
            </a:r>
            <a:r>
              <a:rPr lang="fr-FR" dirty="0">
                <a:solidFill>
                  <a:schemeClr val="tx1"/>
                </a:solidFill>
              </a:rPr>
              <a:t>organisations in </a:t>
            </a:r>
            <a:r>
              <a:rPr lang="fr-FR" dirty="0" smtClean="0">
                <a:solidFill>
                  <a:schemeClr val="tx1"/>
                </a:solidFill>
              </a:rPr>
              <a:t>the </a:t>
            </a:r>
            <a:r>
              <a:rPr lang="fr-FR" dirty="0" err="1" smtClean="0">
                <a:solidFill>
                  <a:schemeClr val="tx1"/>
                </a:solidFill>
              </a:rPr>
              <a:t>marketplace</a:t>
            </a:r>
            <a:r>
              <a:rPr lang="fr-FR" dirty="0">
                <a:solidFill>
                  <a:schemeClr val="tx1"/>
                </a:solidFill>
              </a:rPr>
              <a:t>, </a:t>
            </a:r>
            <a:r>
              <a:rPr lang="fr-FR" dirty="0" err="1" smtClean="0">
                <a:solidFill>
                  <a:schemeClr val="tx1"/>
                </a:solidFill>
              </a:rPr>
              <a:t>including</a:t>
            </a:r>
            <a:r>
              <a:rPr lang="fr-FR" dirty="0" smtClean="0">
                <a:solidFill>
                  <a:schemeClr val="tx1"/>
                </a:solidFill>
              </a:rPr>
              <a:t> social</a:t>
            </a:r>
            <a:r>
              <a:rPr lang="fr-FR" dirty="0">
                <a:solidFill>
                  <a:schemeClr val="tx1"/>
                </a:solidFill>
              </a:rPr>
              <a:t>, </a:t>
            </a:r>
            <a:r>
              <a:rPr lang="fr-FR" dirty="0" err="1">
                <a:solidFill>
                  <a:schemeClr val="tx1"/>
                </a:solidFill>
              </a:rPr>
              <a:t>technological</a:t>
            </a:r>
            <a:r>
              <a:rPr lang="fr-FR" dirty="0" smtClean="0">
                <a:solidFill>
                  <a:schemeClr val="tx1"/>
                </a:solidFill>
              </a:rPr>
              <a:t>, </a:t>
            </a:r>
            <a:r>
              <a:rPr lang="fr-FR" dirty="0" err="1" smtClean="0">
                <a:solidFill>
                  <a:schemeClr val="tx1"/>
                </a:solidFill>
              </a:rPr>
              <a:t>economic</a:t>
            </a:r>
            <a:r>
              <a:rPr lang="fr-FR" dirty="0">
                <a:solidFill>
                  <a:schemeClr val="tx1"/>
                </a:solidFill>
              </a:rPr>
              <a:t>, </a:t>
            </a:r>
            <a:r>
              <a:rPr lang="fr-FR" dirty="0" err="1">
                <a:solidFill>
                  <a:schemeClr val="tx1"/>
                </a:solidFill>
              </a:rPr>
              <a:t>political</a:t>
            </a:r>
            <a:r>
              <a:rPr lang="fr-FR" dirty="0">
                <a:solidFill>
                  <a:schemeClr val="tx1"/>
                </a:solidFill>
              </a:rPr>
              <a:t>, </a:t>
            </a:r>
            <a:r>
              <a:rPr lang="fr-FR" dirty="0" err="1" smtClean="0">
                <a:solidFill>
                  <a:schemeClr val="tx1"/>
                </a:solidFill>
              </a:rPr>
              <a:t>legal</a:t>
            </a:r>
            <a:r>
              <a:rPr lang="fr-FR" dirty="0" smtClean="0">
                <a:solidFill>
                  <a:schemeClr val="tx1"/>
                </a:solidFill>
              </a:rPr>
              <a:t> and </a:t>
            </a:r>
            <a:r>
              <a:rPr lang="fr-FR" dirty="0" err="1">
                <a:solidFill>
                  <a:schemeClr val="tx1"/>
                </a:solidFill>
              </a:rPr>
              <a:t>ecological</a:t>
            </a:r>
            <a:r>
              <a:rPr lang="fr-FR" dirty="0">
                <a:solidFill>
                  <a:schemeClr val="tx1"/>
                </a:solidFill>
              </a:rPr>
              <a:t> influences.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fontScale="70000" lnSpcReduction="20000"/>
          </a:bodyPr>
          <a:lstStyle/>
          <a:p>
            <a:r>
              <a:rPr lang="fr-FR" sz="4600" b="1" dirty="0">
                <a:solidFill>
                  <a:schemeClr val="tx1"/>
                </a:solidFill>
              </a:rPr>
              <a:t>The </a:t>
            </a:r>
            <a:r>
              <a:rPr lang="fr-FR" sz="4600" b="1" dirty="0" smtClean="0">
                <a:solidFill>
                  <a:schemeClr val="tx1"/>
                </a:solidFill>
              </a:rPr>
              <a:t>digital </a:t>
            </a:r>
            <a:r>
              <a:rPr lang="fr-FR" sz="4600" b="1" dirty="0">
                <a:solidFill>
                  <a:schemeClr val="tx1"/>
                </a:solidFill>
              </a:rPr>
              <a:t>marketing </a:t>
            </a:r>
            <a:r>
              <a:rPr lang="fr-FR" sz="4600" b="1" dirty="0" smtClean="0">
                <a:solidFill>
                  <a:schemeClr val="tx1"/>
                </a:solidFill>
              </a:rPr>
              <a:t>environment</a:t>
            </a:r>
          </a:p>
          <a:p>
            <a:r>
              <a:rPr lang="fr-FR" sz="4600" b="1" dirty="0" smtClean="0">
                <a:solidFill>
                  <a:schemeClr val="tx1"/>
                </a:solidFill>
              </a:rPr>
              <a:t>II- Customer </a:t>
            </a:r>
            <a:r>
              <a:rPr lang="fr-FR" sz="4600" b="1" dirty="0" err="1" smtClean="0">
                <a:solidFill>
                  <a:schemeClr val="tx1"/>
                </a:solidFill>
              </a:rPr>
              <a:t>journeys</a:t>
            </a:r>
          </a:p>
          <a:p>
            <a:pPr algn="just"/>
            <a:endParaRPr lang="en-US" sz="3400" b="1" dirty="0" smtClean="0"/>
          </a:p>
          <a:p>
            <a:r>
              <a:rPr lang="en-US" sz="3600" b="1" u="sng" dirty="0" smtClean="0">
                <a:solidFill>
                  <a:schemeClr val="tx1"/>
                </a:solidFill>
              </a:rPr>
              <a:t>Vertical search engines</a:t>
            </a:r>
            <a:r>
              <a:rPr lang="en-US" sz="3600" dirty="0" smtClean="0">
                <a:solidFill>
                  <a:schemeClr val="tx1"/>
                </a:solidFill>
              </a:rPr>
              <a:t>, also known as specialized or topical search engines, are search engines that focus on specific industries, topics, or types of content. Unlike general search engines like Google or Bing, which index and search the entire web, vertical search engines limit their scope to a particular niche. (</a:t>
            </a:r>
            <a:r>
              <a:rPr lang="fr-FR" sz="3600" dirty="0" err="1" smtClean="0">
                <a:solidFill>
                  <a:schemeClr val="tx1"/>
                </a:solidFill>
              </a:rPr>
              <a:t>LinkedIn</a:t>
            </a:r>
            <a:r>
              <a:rPr lang="fr-FR" sz="3600" dirty="0" smtClean="0">
                <a:solidFill>
                  <a:schemeClr val="tx1"/>
                </a:solidFill>
              </a:rPr>
              <a:t>, Expedia….)</a:t>
            </a:r>
          </a:p>
          <a:p>
            <a:r>
              <a:rPr lang="en-US" sz="3600" b="1" u="sng" dirty="0" smtClean="0">
                <a:solidFill>
                  <a:schemeClr val="tx1"/>
                </a:solidFill>
              </a:rPr>
              <a:t>Specialist directories </a:t>
            </a:r>
            <a:r>
              <a:rPr lang="en-US" sz="3600" dirty="0" smtClean="0">
                <a:solidFill>
                  <a:schemeClr val="tx1"/>
                </a:solidFill>
              </a:rPr>
              <a:t>are online directories that focus on a specific industry, topic, or type of content. These directories are similar to vertical search engines, but they often function as a more structured way to organize and display information about a particular niche. (Business directories like Yelp or Yellow Pages,  industry-specific directories like Thomas Net or </a:t>
            </a:r>
            <a:r>
              <a:rPr lang="en-US" sz="3600" dirty="0" err="1" smtClean="0">
                <a:solidFill>
                  <a:schemeClr val="tx1"/>
                </a:solidFill>
              </a:rPr>
              <a:t>TechCrunch</a:t>
            </a:r>
            <a:r>
              <a:rPr lang="en-US" sz="3600" dirty="0" smtClean="0">
                <a:solidFill>
                  <a:schemeClr val="tx1"/>
                </a:solidFill>
              </a:rPr>
              <a:t>, which focus on particular industries or technologies….)</a:t>
            </a:r>
            <a:endParaRPr lang="fr-FR" sz="36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endParaRPr lang="fr-FR" b="1"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214282" y="1214422"/>
            <a:ext cx="8786874"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pPr algn="just"/>
            <a:endParaRPr lang="fr-FR" b="1" dirty="0" smtClean="0">
              <a:solidFill>
                <a:schemeClr val="tx1"/>
              </a:solidFill>
            </a:endParaRPr>
          </a:p>
          <a:p>
            <a:pPr algn="just"/>
            <a:r>
              <a:rPr lang="fr-FR" b="1" dirty="0" smtClean="0">
                <a:solidFill>
                  <a:schemeClr val="tx1"/>
                </a:solidFill>
              </a:rPr>
              <a:t>Market analysis:</a:t>
            </a:r>
            <a:r>
              <a:rPr lang="fr-FR" dirty="0" smtClean="0">
                <a:solidFill>
                  <a:schemeClr val="tx1"/>
                </a:solidFill>
              </a:rPr>
              <a:t> </a:t>
            </a:r>
            <a:r>
              <a:rPr lang="en-US" dirty="0" smtClean="0">
                <a:solidFill>
                  <a:schemeClr val="tx1"/>
                </a:solidFill>
              </a:rPr>
              <a:t>The environment </a:t>
            </a:r>
            <a:r>
              <a:rPr lang="en-US" dirty="0">
                <a:solidFill>
                  <a:schemeClr val="tx1"/>
                </a:solidFill>
              </a:rPr>
              <a:t>can have a profound impact on performance; </a:t>
            </a:r>
            <a:r>
              <a:rPr lang="en-US" dirty="0" smtClean="0">
                <a:solidFill>
                  <a:schemeClr val="tx1"/>
                </a:solidFill>
              </a:rPr>
              <a:t>consequently an </a:t>
            </a:r>
            <a:r>
              <a:rPr lang="en-US" dirty="0">
                <a:solidFill>
                  <a:schemeClr val="tx1"/>
                </a:solidFill>
              </a:rPr>
              <a:t>organisation should continually monitor the environment (micro and macro). </a:t>
            </a:r>
            <a:r>
              <a:rPr lang="en-US" dirty="0" smtClean="0">
                <a:solidFill>
                  <a:schemeClr val="tx1"/>
                </a:solidFill>
              </a:rPr>
              <a:t>This process </a:t>
            </a:r>
            <a:r>
              <a:rPr lang="en-US" dirty="0">
                <a:solidFill>
                  <a:schemeClr val="tx1"/>
                </a:solidFill>
              </a:rPr>
              <a:t>is </a:t>
            </a:r>
            <a:r>
              <a:rPr lang="en-US" dirty="0" smtClean="0">
                <a:solidFill>
                  <a:schemeClr val="tx1"/>
                </a:solidFill>
              </a:rPr>
              <a:t>called </a:t>
            </a:r>
            <a:r>
              <a:rPr lang="en-US" dirty="0">
                <a:solidFill>
                  <a:schemeClr val="tx1"/>
                </a:solidFill>
              </a:rPr>
              <a:t>environmental </a:t>
            </a:r>
            <a:r>
              <a:rPr lang="en-US" dirty="0" smtClean="0">
                <a:solidFill>
                  <a:schemeClr val="tx1"/>
                </a:solidFill>
              </a:rPr>
              <a:t>scanning, or </a:t>
            </a:r>
            <a:r>
              <a:rPr lang="fr-FR" dirty="0" smtClean="0">
                <a:solidFill>
                  <a:schemeClr val="tx1"/>
                </a:solidFill>
              </a:rPr>
              <a:t>market analysis. </a:t>
            </a:r>
          </a:p>
          <a:p>
            <a:pPr algn="just"/>
            <a:endParaRPr lang="fr-FR" b="1" dirty="0" smtClean="0">
              <a:solidFill>
                <a:schemeClr val="tx1"/>
              </a:solidFill>
            </a:endParaRPr>
          </a:p>
          <a:p>
            <a:pPr algn="just"/>
            <a:r>
              <a:rPr lang="fr-FR" b="1" dirty="0" smtClean="0">
                <a:solidFill>
                  <a:schemeClr val="tx1"/>
                </a:solidFill>
              </a:rPr>
              <a:t>Online market analysis</a:t>
            </a:r>
            <a:r>
              <a:rPr lang="fr-FR" dirty="0" smtClean="0">
                <a:solidFill>
                  <a:schemeClr val="tx1"/>
                </a:solidFill>
              </a:rPr>
              <a:t>: </a:t>
            </a:r>
            <a:r>
              <a:rPr lang="en-US" dirty="0" smtClean="0">
                <a:solidFill>
                  <a:schemeClr val="tx1"/>
                </a:solidFill>
              </a:rPr>
              <a:t>helps </a:t>
            </a:r>
            <a:r>
              <a:rPr lang="en-US" dirty="0">
                <a:solidFill>
                  <a:schemeClr val="tx1"/>
                </a:solidFill>
              </a:rPr>
              <a:t>to define the nature of the </a:t>
            </a:r>
            <a:r>
              <a:rPr lang="en-US" dirty="0" smtClean="0">
                <a:solidFill>
                  <a:schemeClr val="tx1"/>
                </a:solidFill>
              </a:rPr>
              <a:t>e-competitive market (the click ecosystem).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fontScale="92500" lnSpcReduction="20000"/>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pPr algn="just"/>
            <a:endParaRPr lang="fr-FR" b="1" dirty="0" smtClean="0">
              <a:solidFill>
                <a:srgbClr val="FF0000"/>
              </a:solidFill>
            </a:endParaRPr>
          </a:p>
          <a:p>
            <a:pPr algn="just"/>
            <a:r>
              <a:rPr lang="fr-FR" b="1" dirty="0" smtClean="0">
                <a:solidFill>
                  <a:schemeClr val="tx1"/>
                </a:solidFill>
              </a:rPr>
              <a:t>Click </a:t>
            </a:r>
            <a:r>
              <a:rPr lang="fr-FR" b="1" dirty="0" err="1" smtClean="0">
                <a:solidFill>
                  <a:schemeClr val="tx1"/>
                </a:solidFill>
              </a:rPr>
              <a:t>Ecosystem</a:t>
            </a:r>
            <a:r>
              <a:rPr lang="fr-FR" b="1" dirty="0" smtClean="0">
                <a:solidFill>
                  <a:schemeClr val="tx1"/>
                </a:solidFill>
              </a:rPr>
              <a:t> </a:t>
            </a:r>
            <a:r>
              <a:rPr lang="fr-FR" dirty="0" err="1" smtClean="0">
                <a:solidFill>
                  <a:schemeClr val="tx1"/>
                </a:solidFill>
              </a:rPr>
              <a:t>describes</a:t>
            </a:r>
            <a:r>
              <a:rPr lang="fr-FR" dirty="0" smtClean="0">
                <a:solidFill>
                  <a:schemeClr val="tx1"/>
                </a:solidFill>
              </a:rPr>
              <a:t> </a:t>
            </a:r>
            <a:r>
              <a:rPr lang="fr-FR" dirty="0">
                <a:solidFill>
                  <a:schemeClr val="tx1"/>
                </a:solidFill>
              </a:rPr>
              <a:t>the </a:t>
            </a:r>
            <a:r>
              <a:rPr lang="en-US" dirty="0" smtClean="0">
                <a:solidFill>
                  <a:schemeClr val="tx1"/>
                </a:solidFill>
              </a:rPr>
              <a:t>flow </a:t>
            </a:r>
            <a:r>
              <a:rPr lang="en-US" dirty="0">
                <a:solidFill>
                  <a:schemeClr val="tx1"/>
                </a:solidFill>
              </a:rPr>
              <a:t>of </a:t>
            </a:r>
            <a:r>
              <a:rPr lang="en-US" dirty="0" smtClean="0">
                <a:solidFill>
                  <a:schemeClr val="tx1"/>
                </a:solidFill>
              </a:rPr>
              <a:t>online </a:t>
            </a:r>
            <a:r>
              <a:rPr lang="fr-FR" dirty="0" err="1" smtClean="0">
                <a:solidFill>
                  <a:schemeClr val="tx1"/>
                </a:solidFill>
              </a:rPr>
              <a:t>visitors</a:t>
            </a:r>
            <a:r>
              <a:rPr lang="fr-FR" dirty="0" smtClean="0">
                <a:solidFill>
                  <a:schemeClr val="tx1"/>
                </a:solidFill>
              </a:rPr>
              <a:t> </a:t>
            </a:r>
            <a:r>
              <a:rPr lang="fr-FR" dirty="0" err="1">
                <a:solidFill>
                  <a:schemeClr val="tx1"/>
                </a:solidFill>
              </a:rPr>
              <a:t>between</a:t>
            </a:r>
            <a:r>
              <a:rPr lang="fr-FR" dirty="0">
                <a:solidFill>
                  <a:schemeClr val="tx1"/>
                </a:solidFill>
              </a:rPr>
              <a:t> </a:t>
            </a:r>
            <a:r>
              <a:rPr lang="fr-FR" dirty="0" err="1" smtClean="0">
                <a:solidFill>
                  <a:schemeClr val="tx1"/>
                </a:solidFill>
              </a:rPr>
              <a:t>search</a:t>
            </a:r>
            <a:r>
              <a:rPr lang="fr-FR" dirty="0" smtClean="0">
                <a:solidFill>
                  <a:schemeClr val="tx1"/>
                </a:solidFill>
              </a:rPr>
              <a:t> </a:t>
            </a:r>
            <a:r>
              <a:rPr lang="fr-FR" dirty="0" err="1" smtClean="0">
                <a:solidFill>
                  <a:schemeClr val="tx1"/>
                </a:solidFill>
              </a:rPr>
              <a:t>engines</a:t>
            </a:r>
            <a:r>
              <a:rPr lang="fr-FR" dirty="0">
                <a:solidFill>
                  <a:schemeClr val="tx1"/>
                </a:solidFill>
              </a:rPr>
              <a:t>, media sites</a:t>
            </a:r>
            <a:r>
              <a:rPr lang="fr-FR" dirty="0" smtClean="0">
                <a:solidFill>
                  <a:schemeClr val="tx1"/>
                </a:solidFill>
              </a:rPr>
              <a:t>, </a:t>
            </a:r>
            <a:r>
              <a:rPr lang="fr-FR" dirty="0" err="1" smtClean="0">
                <a:solidFill>
                  <a:schemeClr val="tx1"/>
                </a:solidFill>
              </a:rPr>
              <a:t>other</a:t>
            </a:r>
            <a:r>
              <a:rPr lang="fr-FR" dirty="0" smtClean="0">
                <a:solidFill>
                  <a:schemeClr val="tx1"/>
                </a:solidFill>
              </a:rPr>
              <a:t> </a:t>
            </a:r>
            <a:r>
              <a:rPr lang="fr-FR" dirty="0" err="1">
                <a:solidFill>
                  <a:schemeClr val="tx1"/>
                </a:solidFill>
              </a:rPr>
              <a:t>intermediaries</a:t>
            </a:r>
            <a:r>
              <a:rPr lang="fr-FR" dirty="0">
                <a:solidFill>
                  <a:schemeClr val="tx1"/>
                </a:solidFill>
              </a:rPr>
              <a:t> </a:t>
            </a:r>
            <a:r>
              <a:rPr lang="fr-FR" dirty="0" smtClean="0">
                <a:solidFill>
                  <a:schemeClr val="tx1"/>
                </a:solidFill>
              </a:rPr>
              <a:t>to an </a:t>
            </a:r>
            <a:r>
              <a:rPr lang="fr-FR" dirty="0">
                <a:solidFill>
                  <a:schemeClr val="tx1"/>
                </a:solidFill>
              </a:rPr>
              <a:t>organisation and </a:t>
            </a:r>
            <a:r>
              <a:rPr lang="fr-FR" dirty="0" err="1" smtClean="0">
                <a:solidFill>
                  <a:schemeClr val="tx1"/>
                </a:solidFill>
              </a:rPr>
              <a:t>its</a:t>
            </a:r>
            <a:r>
              <a:rPr lang="fr-FR" dirty="0" smtClean="0">
                <a:solidFill>
                  <a:schemeClr val="tx1"/>
                </a:solidFill>
              </a:rPr>
              <a:t> </a:t>
            </a:r>
            <a:r>
              <a:rPr lang="fr-FR" dirty="0" err="1" smtClean="0">
                <a:solidFill>
                  <a:schemeClr val="tx1"/>
                </a:solidFill>
              </a:rPr>
              <a:t>competitors</a:t>
            </a:r>
            <a:r>
              <a:rPr lang="fr-FR" dirty="0" smtClean="0">
                <a:solidFill>
                  <a:schemeClr val="tx1"/>
                </a:solidFill>
              </a:rPr>
              <a:t>. </a:t>
            </a:r>
          </a:p>
          <a:p>
            <a:pPr algn="just"/>
            <a:r>
              <a:rPr lang="fr-FR" b="1" dirty="0">
                <a:solidFill>
                  <a:schemeClr val="tx1"/>
                </a:solidFill>
              </a:rPr>
              <a:t>Online </a:t>
            </a:r>
            <a:r>
              <a:rPr lang="fr-FR" b="1" dirty="0" smtClean="0">
                <a:solidFill>
                  <a:schemeClr val="tx1"/>
                </a:solidFill>
              </a:rPr>
              <a:t>market </a:t>
            </a:r>
            <a:r>
              <a:rPr lang="fr-FR" b="1" dirty="0" err="1" smtClean="0">
                <a:solidFill>
                  <a:schemeClr val="tx1"/>
                </a:solidFill>
              </a:rPr>
              <a:t>ecosystem</a:t>
            </a:r>
            <a:r>
              <a:rPr lang="fr-FR" dirty="0" smtClean="0">
                <a:solidFill>
                  <a:schemeClr val="tx1"/>
                </a:solidFill>
              </a:rPr>
              <a:t> </a:t>
            </a:r>
            <a:r>
              <a:rPr lang="fr-FR" dirty="0" err="1" smtClean="0">
                <a:solidFill>
                  <a:schemeClr val="tx1"/>
                </a:solidFill>
              </a:rPr>
              <a:t>is</a:t>
            </a:r>
            <a:r>
              <a:rPr lang="fr-FR" dirty="0" smtClean="0">
                <a:solidFill>
                  <a:schemeClr val="tx1"/>
                </a:solidFill>
              </a:rPr>
              <a:t> the </a:t>
            </a:r>
            <a:r>
              <a:rPr lang="fr-FR" dirty="0" err="1" smtClean="0">
                <a:solidFill>
                  <a:schemeClr val="tx1"/>
                </a:solidFill>
              </a:rPr>
              <a:t>connection</a:t>
            </a:r>
            <a:r>
              <a:rPr lang="fr-FR" dirty="0" smtClean="0">
                <a:solidFill>
                  <a:schemeClr val="tx1"/>
                </a:solidFill>
              </a:rPr>
              <a:t> of </a:t>
            </a:r>
            <a:r>
              <a:rPr lang="en-US" dirty="0" smtClean="0">
                <a:solidFill>
                  <a:schemeClr val="tx1"/>
                </a:solidFill>
              </a:rPr>
              <a:t>websites </a:t>
            </a:r>
            <a:r>
              <a:rPr lang="en-US" dirty="0">
                <a:solidFill>
                  <a:schemeClr val="tx1"/>
                </a:solidFill>
              </a:rPr>
              <a:t>through data exchange, giving opportunities to enhance the </a:t>
            </a:r>
            <a:r>
              <a:rPr lang="en-US" dirty="0" smtClean="0">
                <a:solidFill>
                  <a:schemeClr val="tx1"/>
                </a:solidFill>
              </a:rPr>
              <a:t>customer experience </a:t>
            </a:r>
            <a:r>
              <a:rPr lang="en-US" dirty="0">
                <a:solidFill>
                  <a:schemeClr val="tx1"/>
                </a:solidFill>
              </a:rPr>
              <a:t>and extend their reach and influence</a:t>
            </a:r>
            <a:r>
              <a:rPr lang="en-US" dirty="0" smtClean="0">
                <a:solidFill>
                  <a:schemeClr val="tx1"/>
                </a:solidFill>
              </a:rPr>
              <a:t>.</a:t>
            </a:r>
          </a:p>
          <a:p>
            <a:pPr algn="just"/>
            <a:r>
              <a:rPr lang="fr-FR" b="1" dirty="0" err="1">
                <a:solidFill>
                  <a:schemeClr val="tx1"/>
                </a:solidFill>
              </a:rPr>
              <a:t>Facebook</a:t>
            </a:r>
            <a:r>
              <a:rPr lang="fr-FR" b="1" dirty="0">
                <a:solidFill>
                  <a:schemeClr val="tx1"/>
                </a:solidFill>
              </a:rPr>
              <a:t> </a:t>
            </a:r>
            <a:r>
              <a:rPr lang="fr-FR" b="1" dirty="0" err="1" smtClean="0">
                <a:solidFill>
                  <a:schemeClr val="tx1"/>
                </a:solidFill>
              </a:rPr>
              <a:t>platform</a:t>
            </a:r>
            <a:r>
              <a:rPr lang="fr-FR" b="1" dirty="0" smtClean="0">
                <a:solidFill>
                  <a:schemeClr val="tx1"/>
                </a:solidFill>
              </a:rPr>
              <a:t> </a:t>
            </a:r>
            <a:r>
              <a:rPr lang="fr-FR" dirty="0" err="1" smtClean="0">
                <a:solidFill>
                  <a:schemeClr val="tx1"/>
                </a:solidFill>
              </a:rPr>
              <a:t>is</a:t>
            </a:r>
            <a:r>
              <a:rPr lang="fr-FR" dirty="0" smtClean="0">
                <a:solidFill>
                  <a:schemeClr val="tx1"/>
                </a:solidFill>
              </a:rPr>
              <a:t> an </a:t>
            </a:r>
            <a:r>
              <a:rPr lang="fr-FR" dirty="0" err="1" smtClean="0">
                <a:solidFill>
                  <a:schemeClr val="tx1"/>
                </a:solidFill>
              </a:rPr>
              <a:t>ecosystem</a:t>
            </a:r>
            <a:r>
              <a:rPr lang="fr-FR" dirty="0" smtClean="0">
                <a:solidFill>
                  <a:schemeClr val="tx1"/>
                </a:solidFill>
              </a:rPr>
              <a:t> </a:t>
            </a:r>
            <a:r>
              <a:rPr lang="fr-FR" dirty="0" err="1" smtClean="0">
                <a:solidFill>
                  <a:schemeClr val="tx1"/>
                </a:solidFill>
              </a:rPr>
              <a:t>that</a:t>
            </a:r>
            <a:r>
              <a:rPr lang="fr-FR" dirty="0" smtClean="0">
                <a:solidFill>
                  <a:schemeClr val="tx1"/>
                </a:solidFill>
              </a:rPr>
              <a:t> </a:t>
            </a:r>
            <a:r>
              <a:rPr lang="en-US" dirty="0">
                <a:solidFill>
                  <a:schemeClr val="tx1"/>
                </a:solidFill>
              </a:rPr>
              <a:t>enables other site owners </a:t>
            </a:r>
            <a:r>
              <a:rPr lang="en-US" dirty="0" smtClean="0">
                <a:solidFill>
                  <a:schemeClr val="tx1"/>
                </a:solidFill>
              </a:rPr>
              <a:t>to incorporate </a:t>
            </a:r>
            <a:r>
              <a:rPr lang="en-US" dirty="0">
                <a:solidFill>
                  <a:schemeClr val="tx1"/>
                </a:solidFill>
              </a:rPr>
              <a:t>information about consumer </a:t>
            </a:r>
            <a:r>
              <a:rPr lang="en-US" dirty="0" err="1">
                <a:solidFill>
                  <a:schemeClr val="tx1"/>
                </a:solidFill>
              </a:rPr>
              <a:t>Facebook</a:t>
            </a:r>
            <a:r>
              <a:rPr lang="en-US" dirty="0">
                <a:solidFill>
                  <a:schemeClr val="tx1"/>
                </a:solidFill>
              </a:rPr>
              <a:t> interactions into their own </a:t>
            </a:r>
            <a:r>
              <a:rPr lang="en-US" dirty="0" smtClean="0">
                <a:solidFill>
                  <a:schemeClr val="tx1"/>
                </a:solidFill>
              </a:rPr>
              <a:t>websites and </a:t>
            </a:r>
            <a:r>
              <a:rPr lang="en-US" dirty="0">
                <a:solidFill>
                  <a:schemeClr val="tx1"/>
                </a:solidFill>
              </a:rPr>
              <a:t>apps and share social objects across the </a:t>
            </a:r>
            <a:r>
              <a:rPr lang="en-US" dirty="0" err="1">
                <a:solidFill>
                  <a:schemeClr val="tx1"/>
                </a:solidFill>
              </a:rPr>
              <a:t>Facebook</a:t>
            </a:r>
            <a:r>
              <a:rPr lang="en-US" dirty="0">
                <a:solidFill>
                  <a:schemeClr val="tx1"/>
                </a:solidFill>
              </a:rPr>
              <a:t> ecosystem to extend their </a:t>
            </a:r>
            <a:r>
              <a:rPr lang="en-US" dirty="0" smtClean="0">
                <a:solidFill>
                  <a:schemeClr val="tx1"/>
                </a:solidFill>
              </a:rPr>
              <a:t>reach</a:t>
            </a:r>
          </a:p>
          <a:p>
            <a:pPr algn="just"/>
            <a:r>
              <a:rPr lang="en-US" b="1" dirty="0" smtClean="0">
                <a:solidFill>
                  <a:schemeClr val="tx1"/>
                </a:solidFill>
              </a:rPr>
              <a:t>Google </a:t>
            </a:r>
            <a:r>
              <a:rPr lang="fr-FR" b="1" dirty="0" err="1" smtClean="0">
                <a:solidFill>
                  <a:schemeClr val="tx1"/>
                </a:solidFill>
              </a:rPr>
              <a:t>Android</a:t>
            </a:r>
            <a:r>
              <a:rPr lang="fr-FR" b="1" dirty="0" smtClean="0">
                <a:solidFill>
                  <a:schemeClr val="tx1"/>
                </a:solidFill>
              </a:rPr>
              <a:t> </a:t>
            </a:r>
            <a:r>
              <a:rPr lang="fr-FR" b="1" dirty="0" err="1" smtClean="0">
                <a:solidFill>
                  <a:schemeClr val="tx1"/>
                </a:solidFill>
              </a:rPr>
              <a:t>ecosystem</a:t>
            </a:r>
            <a:r>
              <a:rPr lang="en-US" b="1" dirty="0" smtClean="0">
                <a:solidFill>
                  <a:schemeClr val="tx1"/>
                </a:solidFill>
              </a:rPr>
              <a:t> </a:t>
            </a:r>
            <a:r>
              <a:rPr lang="en-US" dirty="0" smtClean="0">
                <a:solidFill>
                  <a:schemeClr val="tx1"/>
                </a:solidFill>
              </a:rPr>
              <a:t>is Google`s ecosystem</a:t>
            </a:r>
            <a:endParaRPr lang="fr-FR"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pPr algn="just"/>
            <a:endParaRPr lang="fr-FR" b="1" dirty="0" smtClean="0">
              <a:solidFill>
                <a:srgbClr val="FF0000"/>
              </a:solidFill>
            </a:endParaRPr>
          </a:p>
          <a:p>
            <a:pPr algn="just"/>
            <a:endParaRPr lang="en-US" b="1" dirty="0">
              <a:solidFill>
                <a:schemeClr val="tx1"/>
              </a:solidFill>
            </a:endParaRPr>
          </a:p>
          <a:p>
            <a:r>
              <a:rPr lang="en-US" dirty="0" smtClean="0">
                <a:solidFill>
                  <a:schemeClr val="tx1"/>
                </a:solidFill>
              </a:rPr>
              <a:t>Companies </a:t>
            </a:r>
            <a:r>
              <a:rPr lang="en-US" dirty="0">
                <a:solidFill>
                  <a:schemeClr val="tx1"/>
                </a:solidFill>
              </a:rPr>
              <a:t>have to evaluate the</a:t>
            </a:r>
          </a:p>
          <a:p>
            <a:r>
              <a:rPr lang="en-US" dirty="0">
                <a:solidFill>
                  <a:schemeClr val="tx1"/>
                </a:solidFill>
              </a:rPr>
              <a:t>relative importance of these ecosystems and the resources they need to put into integrating</a:t>
            </a:r>
          </a:p>
          <a:p>
            <a:r>
              <a:rPr lang="en-US" dirty="0">
                <a:solidFill>
                  <a:schemeClr val="tx1"/>
                </a:solidFill>
              </a:rPr>
              <a:t>their online services with </a:t>
            </a:r>
            <a:r>
              <a:rPr lang="en-US" dirty="0" smtClean="0">
                <a:solidFill>
                  <a:schemeClr val="tx1"/>
                </a:solidFill>
              </a:rPr>
              <a:t>them.</a:t>
            </a:r>
            <a:endParaRPr lang="fr-FR"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endParaRPr lang="en-US" b="1" dirty="0">
              <a:solidFill>
                <a:schemeClr val="tx1"/>
              </a:solidFill>
            </a:endParaRPr>
          </a:p>
          <a:p>
            <a:pPr algn="just"/>
            <a:r>
              <a:rPr lang="en-US" b="1" dirty="0">
                <a:solidFill>
                  <a:schemeClr val="tx1"/>
                </a:solidFill>
              </a:rPr>
              <a:t>Customer journeys</a:t>
            </a:r>
            <a:r>
              <a:rPr lang="en-US" dirty="0">
                <a:solidFill>
                  <a:schemeClr val="tx1"/>
                </a:solidFill>
              </a:rPr>
              <a:t> is a term </a:t>
            </a:r>
            <a:r>
              <a:rPr lang="en-US" dirty="0" smtClean="0">
                <a:solidFill>
                  <a:schemeClr val="tx1"/>
                </a:solidFill>
              </a:rPr>
              <a:t>used to </a:t>
            </a:r>
            <a:r>
              <a:rPr lang="en-US" dirty="0">
                <a:solidFill>
                  <a:schemeClr val="tx1"/>
                </a:solidFill>
              </a:rPr>
              <a:t>describe ‘</a:t>
            </a:r>
            <a:r>
              <a:rPr lang="en-US" dirty="0" err="1">
                <a:solidFill>
                  <a:schemeClr val="tx1"/>
                </a:solidFill>
              </a:rPr>
              <a:t>touchpoints</a:t>
            </a:r>
            <a:r>
              <a:rPr lang="en-US" dirty="0" smtClean="0">
                <a:solidFill>
                  <a:schemeClr val="tx1"/>
                </a:solidFill>
              </a:rPr>
              <a:t>’ or </a:t>
            </a:r>
            <a:r>
              <a:rPr lang="en-US" dirty="0">
                <a:solidFill>
                  <a:schemeClr val="tx1"/>
                </a:solidFill>
              </a:rPr>
              <a:t>different types of paid, owned and earned media which influence consumers as </a:t>
            </a:r>
            <a:r>
              <a:rPr lang="en-US" dirty="0" smtClean="0">
                <a:solidFill>
                  <a:schemeClr val="tx1"/>
                </a:solidFill>
              </a:rPr>
              <a:t>they access </a:t>
            </a:r>
            <a:r>
              <a:rPr lang="en-US" dirty="0">
                <a:solidFill>
                  <a:schemeClr val="tx1"/>
                </a:solidFill>
              </a:rPr>
              <a:t>different types of website and content when selecting products and services</a:t>
            </a:r>
            <a:r>
              <a:rPr lang="en-US" dirty="0" smtClean="0">
                <a:solidFill>
                  <a:schemeClr val="tx1"/>
                </a:solidFill>
              </a:rPr>
              <a:t>.</a:t>
            </a:r>
          </a:p>
          <a:p>
            <a:pPr algn="just"/>
            <a:r>
              <a:rPr lang="en-US" b="1" dirty="0">
                <a:solidFill>
                  <a:schemeClr val="tx1"/>
                </a:solidFill>
              </a:rPr>
              <a:t>C</a:t>
            </a:r>
            <a:r>
              <a:rPr lang="en-US" b="1" dirty="0" smtClean="0">
                <a:solidFill>
                  <a:schemeClr val="tx1"/>
                </a:solidFill>
              </a:rPr>
              <a:t>ustomer journey maps:</a:t>
            </a:r>
            <a:r>
              <a:rPr lang="en-US" dirty="0" smtClean="0">
                <a:solidFill>
                  <a:schemeClr val="tx1"/>
                </a:solidFill>
              </a:rPr>
              <a:t> to </a:t>
            </a:r>
            <a:r>
              <a:rPr lang="en-US" dirty="0">
                <a:solidFill>
                  <a:schemeClr val="tx1"/>
                </a:solidFill>
              </a:rPr>
              <a:t>help understand different </a:t>
            </a:r>
            <a:r>
              <a:rPr lang="en-US" dirty="0" smtClean="0">
                <a:solidFill>
                  <a:schemeClr val="tx1"/>
                </a:solidFill>
              </a:rPr>
              <a:t>customer journeys </a:t>
            </a:r>
            <a:r>
              <a:rPr lang="en-US" dirty="0">
                <a:solidFill>
                  <a:schemeClr val="tx1"/>
                </a:solidFill>
              </a:rPr>
              <a:t>to purchase, customer journey maps are a technique used to model </a:t>
            </a:r>
            <a:r>
              <a:rPr lang="en-US" dirty="0" err="1" smtClean="0">
                <a:solidFill>
                  <a:schemeClr val="tx1"/>
                </a:solidFill>
              </a:rPr>
              <a:t>behaviour</a:t>
            </a:r>
            <a:r>
              <a:rPr lang="en-US" dirty="0" smtClean="0">
                <a:solidFill>
                  <a:schemeClr val="tx1"/>
                </a:solidFill>
              </a:rPr>
              <a:t> </a:t>
            </a:r>
            <a:r>
              <a:rPr lang="fr-FR" dirty="0" smtClean="0">
                <a:solidFill>
                  <a:schemeClr val="tx1"/>
                </a:solidFill>
              </a:rPr>
              <a:t>of </a:t>
            </a:r>
            <a:r>
              <a:rPr lang="fr-FR" dirty="0" err="1">
                <a:solidFill>
                  <a:schemeClr val="tx1"/>
                </a:solidFill>
              </a:rPr>
              <a:t>different</a:t>
            </a:r>
            <a:r>
              <a:rPr lang="fr-FR" dirty="0">
                <a:solidFill>
                  <a:schemeClr val="tx1"/>
                </a:solidFill>
              </a:rPr>
              <a:t> audience </a:t>
            </a:r>
            <a:r>
              <a:rPr lang="fr-FR" dirty="0" err="1" smtClean="0">
                <a:solidFill>
                  <a:schemeClr val="tx1"/>
                </a:solidFill>
              </a:rPr>
              <a:t>personas</a:t>
            </a:r>
            <a:endParaRPr lang="fr-FR" dirty="0" smtClean="0">
              <a:solidFill>
                <a:schemeClr val="tx1"/>
              </a:solidFill>
            </a:endParaRPr>
          </a:p>
          <a:p>
            <a:r>
              <a:rPr lang="en-US" b="1" dirty="0" smtClean="0">
                <a:solidFill>
                  <a:schemeClr val="tx1"/>
                </a:solidFill>
              </a:rPr>
              <a:t>An example of a customer journey map</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endParaRPr lang="fr-FR" b="1" dirty="0" smtClean="0">
              <a:solidFill>
                <a:schemeClr val="tx1"/>
              </a:solidFill>
            </a:endParaRPr>
          </a:p>
          <a:p>
            <a:endParaRPr lang="en-US" b="1"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0" y="0"/>
            <a:ext cx="9144000"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pPr algn="just"/>
            <a:r>
              <a:rPr lang="en-US" dirty="0" smtClean="0">
                <a:solidFill>
                  <a:schemeClr val="tx1"/>
                </a:solidFill>
              </a:rPr>
              <a:t>Google has developed a retail-specific model for understanding customer journeys, widely discussed in marketing known as the Zero Moment </a:t>
            </a:r>
            <a:r>
              <a:rPr lang="fr-FR" dirty="0" smtClean="0">
                <a:solidFill>
                  <a:schemeClr val="tx1"/>
                </a:solidFill>
              </a:rPr>
              <a:t>of </a:t>
            </a:r>
            <a:r>
              <a:rPr lang="fr-FR" dirty="0" err="1" smtClean="0">
                <a:solidFill>
                  <a:schemeClr val="tx1"/>
                </a:solidFill>
              </a:rPr>
              <a:t>Truth</a:t>
            </a:r>
            <a:endParaRPr lang="fr-FR" dirty="0" smtClean="0">
              <a:solidFill>
                <a:schemeClr val="tx1"/>
              </a:solidFill>
            </a:endParaRPr>
          </a:p>
          <a:p>
            <a:pPr algn="just"/>
            <a:endParaRPr lang="fr-FR" dirty="0" smtClean="0">
              <a:solidFill>
                <a:schemeClr val="tx1"/>
              </a:solidFill>
            </a:endParaRPr>
          </a:p>
          <a:p>
            <a:pPr algn="just"/>
            <a:r>
              <a:rPr lang="fr-FR" dirty="0" smtClean="0">
                <a:solidFill>
                  <a:schemeClr val="tx1"/>
                </a:solidFill>
              </a:rPr>
              <a:t>(ZMOT) A </a:t>
            </a:r>
            <a:r>
              <a:rPr lang="fr-FR" dirty="0" err="1" smtClean="0">
                <a:solidFill>
                  <a:schemeClr val="tx1"/>
                </a:solidFill>
              </a:rPr>
              <a:t>summary</a:t>
            </a:r>
            <a:r>
              <a:rPr lang="fr-FR" dirty="0" smtClean="0">
                <a:solidFill>
                  <a:schemeClr val="tx1"/>
                </a:solidFill>
              </a:rPr>
              <a:t> of </a:t>
            </a:r>
            <a:r>
              <a:rPr lang="fr-FR" dirty="0" err="1" smtClean="0">
                <a:solidFill>
                  <a:schemeClr val="tx1"/>
                </a:solidFill>
              </a:rPr>
              <a:t>today’s</a:t>
            </a:r>
            <a:r>
              <a:rPr lang="fr-FR" dirty="0" smtClean="0">
                <a:solidFill>
                  <a:schemeClr val="tx1"/>
                </a:solidFill>
              </a:rPr>
              <a:t> </a:t>
            </a:r>
            <a:r>
              <a:rPr lang="fr-FR" dirty="0" err="1" smtClean="0">
                <a:solidFill>
                  <a:schemeClr val="tx1"/>
                </a:solidFill>
              </a:rPr>
              <a:t>multichannel</a:t>
            </a:r>
            <a:r>
              <a:rPr lang="fr-FR" dirty="0" smtClean="0">
                <a:solidFill>
                  <a:schemeClr val="tx1"/>
                </a:solidFill>
              </a:rPr>
              <a:t> consumer </a:t>
            </a:r>
            <a:r>
              <a:rPr lang="fr-FR" dirty="0" err="1" smtClean="0">
                <a:solidFill>
                  <a:schemeClr val="tx1"/>
                </a:solidFill>
              </a:rPr>
              <a:t>decision</a:t>
            </a:r>
            <a:r>
              <a:rPr lang="fr-FR" dirty="0" smtClean="0">
                <a:solidFill>
                  <a:schemeClr val="tx1"/>
                </a:solidFill>
              </a:rPr>
              <a:t> </a:t>
            </a:r>
            <a:r>
              <a:rPr lang="fr-FR" dirty="0" err="1" smtClean="0">
                <a:solidFill>
                  <a:schemeClr val="tx1"/>
                </a:solidFill>
              </a:rPr>
              <a:t>making</a:t>
            </a:r>
            <a:r>
              <a:rPr lang="fr-FR" dirty="0" smtClean="0">
                <a:solidFill>
                  <a:schemeClr val="tx1"/>
                </a:solidFill>
              </a:rPr>
              <a:t> for </a:t>
            </a:r>
            <a:r>
              <a:rPr lang="fr-FR" dirty="0" err="1" smtClean="0">
                <a:solidFill>
                  <a:schemeClr val="tx1"/>
                </a:solidFill>
              </a:rPr>
              <a:t>product</a:t>
            </a:r>
            <a:r>
              <a:rPr lang="fr-FR" dirty="0" smtClean="0">
                <a:solidFill>
                  <a:schemeClr val="tx1"/>
                </a:solidFill>
              </a:rPr>
              <a:t> </a:t>
            </a:r>
            <a:r>
              <a:rPr lang="fr-FR" dirty="0" err="1" smtClean="0">
                <a:solidFill>
                  <a:schemeClr val="tx1"/>
                </a:solidFill>
              </a:rPr>
              <a:t>purchase</a:t>
            </a:r>
            <a:r>
              <a:rPr lang="fr-FR" dirty="0" smtClean="0">
                <a:solidFill>
                  <a:schemeClr val="tx1"/>
                </a:solidFill>
              </a:rPr>
              <a:t> </a:t>
            </a:r>
            <a:r>
              <a:rPr lang="fr-FR" dirty="0" err="1" smtClean="0">
                <a:solidFill>
                  <a:schemeClr val="tx1"/>
                </a:solidFill>
              </a:rPr>
              <a:t>where</a:t>
            </a:r>
            <a:r>
              <a:rPr lang="fr-FR" dirty="0" smtClean="0">
                <a:solidFill>
                  <a:schemeClr val="tx1"/>
                </a:solidFill>
              </a:rPr>
              <a:t> </a:t>
            </a:r>
            <a:r>
              <a:rPr lang="fr-FR" dirty="0" err="1" smtClean="0">
                <a:solidFill>
                  <a:schemeClr val="tx1"/>
                </a:solidFill>
              </a:rPr>
              <a:t>they</a:t>
            </a:r>
            <a:r>
              <a:rPr lang="fr-FR" dirty="0" smtClean="0">
                <a:solidFill>
                  <a:schemeClr val="tx1"/>
                </a:solidFill>
              </a:rPr>
              <a:t> </a:t>
            </a:r>
            <a:r>
              <a:rPr lang="fr-FR" dirty="0" err="1" smtClean="0">
                <a:solidFill>
                  <a:schemeClr val="tx1"/>
                </a:solidFill>
              </a:rPr>
              <a:t>search</a:t>
            </a:r>
            <a:r>
              <a:rPr lang="fr-FR" dirty="0" smtClean="0">
                <a:solidFill>
                  <a:schemeClr val="tx1"/>
                </a:solidFill>
              </a:rPr>
              <a:t>, </a:t>
            </a:r>
            <a:r>
              <a:rPr lang="fr-FR" dirty="0" err="1" smtClean="0">
                <a:solidFill>
                  <a:schemeClr val="tx1"/>
                </a:solidFill>
              </a:rPr>
              <a:t>review</a:t>
            </a:r>
            <a:r>
              <a:rPr lang="fr-FR" dirty="0" smtClean="0">
                <a:solidFill>
                  <a:schemeClr val="tx1"/>
                </a:solidFill>
              </a:rPr>
              <a:t> ratings, styles, </a:t>
            </a:r>
            <a:r>
              <a:rPr lang="fr-FR" dirty="0" err="1" smtClean="0">
                <a:solidFill>
                  <a:schemeClr val="tx1"/>
                </a:solidFill>
              </a:rPr>
              <a:t>prices</a:t>
            </a:r>
            <a:r>
              <a:rPr lang="fr-FR" dirty="0" smtClean="0">
                <a:solidFill>
                  <a:schemeClr val="tx1"/>
                </a:solidFill>
              </a:rPr>
              <a:t> </a:t>
            </a:r>
            <a:r>
              <a:rPr lang="fr-FR" dirty="0" err="1" smtClean="0">
                <a:solidFill>
                  <a:schemeClr val="tx1"/>
                </a:solidFill>
              </a:rPr>
              <a:t>comments</a:t>
            </a:r>
            <a:r>
              <a:rPr lang="fr-FR" dirty="0" smtClean="0">
                <a:solidFill>
                  <a:schemeClr val="tx1"/>
                </a:solidFill>
              </a:rPr>
              <a:t> on social media </a:t>
            </a:r>
            <a:r>
              <a:rPr lang="fr-FR" dirty="0" err="1" smtClean="0">
                <a:solidFill>
                  <a:schemeClr val="tx1"/>
                </a:solidFill>
              </a:rPr>
              <a:t>before</a:t>
            </a:r>
            <a:r>
              <a:rPr lang="fr-FR" dirty="0" smtClean="0">
                <a:solidFill>
                  <a:schemeClr val="tx1"/>
                </a:solidFill>
              </a:rPr>
              <a:t> </a:t>
            </a:r>
            <a:r>
              <a:rPr lang="fr-FR" dirty="0" err="1" smtClean="0">
                <a:solidFill>
                  <a:schemeClr val="tx1"/>
                </a:solidFill>
              </a:rPr>
              <a:t>visiting</a:t>
            </a:r>
            <a:r>
              <a:rPr lang="fr-FR" dirty="0" smtClean="0">
                <a:solidFill>
                  <a:schemeClr val="tx1"/>
                </a:solidFill>
              </a:rPr>
              <a:t> a </a:t>
            </a:r>
            <a:r>
              <a:rPr lang="fr-FR" dirty="0" err="1" smtClean="0">
                <a:solidFill>
                  <a:schemeClr val="tx1"/>
                </a:solidFill>
              </a:rPr>
              <a:t>retailer</a:t>
            </a:r>
            <a:r>
              <a:rPr lang="fr-FR" dirty="0" smtClean="0">
                <a:solidFill>
                  <a:schemeClr val="tx1"/>
                </a:solidFill>
              </a:rPr>
              <a:t>.</a:t>
            </a:r>
            <a:endParaRPr lang="fr-FR"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TotalTime>
  <Words>1166</Words>
  <Application>Microsoft Office PowerPoint</Application>
  <PresentationFormat>On-screen Show (4:3)</PresentationFormat>
  <Paragraphs>113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dc:creator>
  <cp:lastModifiedBy>MS</cp:lastModifiedBy>
  <cp:revision>95</cp:revision>
  <dcterms:created xsi:type="dcterms:W3CDTF">2023-03-10T10:24:38Z</dcterms:created>
  <dcterms:modified xsi:type="dcterms:W3CDTF">2024-11-18T09:20:04Z</dcterms:modified>
</cp:coreProperties>
</file>