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7" r:id="rId3"/>
    <p:sldId id="29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157119D-6A7F-487B-8842-E474D40D1B64}"/>
              </a:ext>
            </a:extLst>
          </p:cNvPr>
          <p:cNvSpPr txBox="1"/>
          <p:nvPr/>
        </p:nvSpPr>
        <p:spPr>
          <a:xfrm>
            <a:off x="1405453" y="1033543"/>
            <a:ext cx="101136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6000" b="1" dirty="0">
                <a:latin typeface="ae_AlMohanad" panose="02060603050605020204" pitchFamily="18" charset="-78"/>
                <a:cs typeface="Fanan" pitchFamily="2" charset="-78"/>
              </a:rPr>
              <a:t> جريمة الغش في المواد الغذائية والطبية</a:t>
            </a:r>
            <a:endParaRPr lang="fr-FR" sz="6000" b="1" dirty="0">
              <a:latin typeface="ae_AlMohanad" panose="02060603050605020204" pitchFamily="18" charset="-78"/>
              <a:cs typeface="Fanan" pitchFamily="2" charset="-78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255363" y="2820948"/>
            <a:ext cx="98696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2800" b="1" dirty="0">
                <a:cs typeface="Fanan" pitchFamily="2" charset="-78"/>
              </a:rPr>
              <a:t>الفرع </a:t>
            </a:r>
            <a:r>
              <a:rPr lang="ar-DZ" sz="2800" b="1" dirty="0" err="1">
                <a:cs typeface="Fanan" pitchFamily="2" charset="-78"/>
              </a:rPr>
              <a:t>الأول:مفهوم</a:t>
            </a:r>
            <a:r>
              <a:rPr lang="ar-DZ" sz="2800" b="1" dirty="0">
                <a:cs typeface="Fanan" pitchFamily="2" charset="-78"/>
              </a:rPr>
              <a:t> الغش في المواد الغذائية والطبية:</a:t>
            </a:r>
          </a:p>
          <a:p>
            <a:pPr algn="ctr"/>
            <a:r>
              <a:rPr lang="ar-DZ" sz="2000" dirty="0">
                <a:cs typeface="Fanan" pitchFamily="2" charset="-78"/>
              </a:rPr>
              <a:t>حرص المشرع على حماية الثقة بين الأعوان الاقتصاديين والمستهلك(مادة11 من قانون حماية المستهلك وقمع الغش).</a:t>
            </a:r>
          </a:p>
          <a:p>
            <a:pPr algn="ctr"/>
            <a:r>
              <a:rPr lang="ar-DZ" sz="2000" dirty="0">
                <a:cs typeface="Fanan" pitchFamily="2" charset="-78"/>
              </a:rPr>
              <a:t> </a:t>
            </a:r>
            <a:r>
              <a:rPr lang="ar-DZ" sz="2800" b="1" dirty="0">
                <a:cs typeface="Fanan" pitchFamily="2" charset="-78"/>
              </a:rPr>
              <a:t>أولا: تعريف </a:t>
            </a:r>
            <a:r>
              <a:rPr lang="ar-DZ" sz="2800" b="1" dirty="0" err="1">
                <a:cs typeface="Fanan" pitchFamily="2" charset="-78"/>
              </a:rPr>
              <a:t>الغش:</a:t>
            </a:r>
            <a:r>
              <a:rPr lang="ar-DZ" sz="2000" dirty="0" err="1">
                <a:cs typeface="Fanan" pitchFamily="2" charset="-78"/>
              </a:rPr>
              <a:t>هو</a:t>
            </a:r>
            <a:r>
              <a:rPr lang="ar-DZ" sz="2000" dirty="0">
                <a:cs typeface="Fanan" pitchFamily="2" charset="-78"/>
              </a:rPr>
              <a:t> كل تغيير عمدي من شأنه إيجاد فروق في الأوزان يستفيد </a:t>
            </a:r>
            <a:r>
              <a:rPr lang="ar-DZ" sz="2000" dirty="0" err="1">
                <a:cs typeface="Fanan" pitchFamily="2" charset="-78"/>
              </a:rPr>
              <a:t>منهاالحائز</a:t>
            </a:r>
            <a:r>
              <a:rPr lang="ar-DZ" sz="2000" dirty="0">
                <a:cs typeface="Fanan" pitchFamily="2" charset="-78"/>
              </a:rPr>
              <a:t> لأدوات القياس ويوقع ضررا للمستهلك.</a:t>
            </a:r>
          </a:p>
          <a:p>
            <a:pPr algn="ctr"/>
            <a:r>
              <a:rPr lang="ar-DZ" sz="2000" dirty="0">
                <a:cs typeface="Fanan" pitchFamily="2" charset="-78"/>
              </a:rPr>
              <a:t>حيث تلزم المادة 17 من قانون حماية المستهلك وقمع الغش03/09على كل متدخل </a:t>
            </a:r>
            <a:r>
              <a:rPr lang="ar-DZ" sz="2000" dirty="0" err="1">
                <a:cs typeface="Fanan" pitchFamily="2" charset="-78"/>
              </a:rPr>
              <a:t>إقتصادي</a:t>
            </a:r>
            <a:r>
              <a:rPr lang="ar-DZ" sz="2000" dirty="0">
                <a:cs typeface="Fanan" pitchFamily="2" charset="-78"/>
              </a:rPr>
              <a:t> أن يعلم المستهلك بكل المعلومات المتعلقة بالمنتج المسوق .</a:t>
            </a:r>
          </a:p>
          <a:p>
            <a:pPr algn="ctr"/>
            <a:endParaRPr lang="fr-FR" sz="4000" dirty="0">
              <a:cs typeface="Fanan" pitchFamily="2" charset="-78"/>
            </a:endParaRPr>
          </a:p>
        </p:txBody>
      </p:sp>
      <p:pic>
        <p:nvPicPr>
          <p:cNvPr id="7" name="Image 6">
            <a:hlinkClick r:id="rId2" action="ppaction://hlinksldjump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371951" y="2456795"/>
            <a:ext cx="1090804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2800" b="1" dirty="0">
                <a:cs typeface="Fanan" pitchFamily="2" charset="-78"/>
              </a:rPr>
              <a:t>ثانيا :</a:t>
            </a:r>
            <a:r>
              <a:rPr lang="ar-DZ" sz="2800" b="1" dirty="0" err="1">
                <a:cs typeface="Fanan" pitchFamily="2" charset="-78"/>
              </a:rPr>
              <a:t>صورالغش</a:t>
            </a:r>
            <a:r>
              <a:rPr lang="ar-DZ" sz="2800" b="1" dirty="0">
                <a:cs typeface="Fanan" pitchFamily="2" charset="-78"/>
              </a:rPr>
              <a:t> في المواد الغذائية والطبية</a:t>
            </a:r>
          </a:p>
          <a:p>
            <a:pPr algn="ctr"/>
            <a:r>
              <a:rPr lang="ar-DZ" sz="2400" b="1" dirty="0">
                <a:cs typeface="Fanan" pitchFamily="2" charset="-78"/>
              </a:rPr>
              <a:t>1 الإعلان </a:t>
            </a:r>
            <a:r>
              <a:rPr lang="ar-DZ" sz="2400" b="1" dirty="0" err="1">
                <a:cs typeface="Fanan" pitchFamily="2" charset="-78"/>
              </a:rPr>
              <a:t>المضلل:</a:t>
            </a:r>
            <a:r>
              <a:rPr lang="ar-DZ" sz="2000" dirty="0" err="1">
                <a:cs typeface="Fanan" pitchFamily="2" charset="-78"/>
              </a:rPr>
              <a:t>عندما</a:t>
            </a:r>
            <a:r>
              <a:rPr lang="ar-DZ" sz="2000" dirty="0">
                <a:cs typeface="Fanan" pitchFamily="2" charset="-78"/>
              </a:rPr>
              <a:t> يتضمن وسم المنتج المسوق لمعلومات وبيانات تدفع المستهلك الى الوقوع في خداع متعلق بعناصر جوهرية للمنتج والتأثير عليه باستخدام المشاهير وغيرهم.</a:t>
            </a:r>
          </a:p>
          <a:p>
            <a:pPr algn="ctr"/>
            <a:r>
              <a:rPr lang="ar-DZ" sz="2400" b="1" dirty="0">
                <a:cs typeface="Fanan" pitchFamily="2" charset="-78"/>
              </a:rPr>
              <a:t>2 الغش </a:t>
            </a:r>
            <a:r>
              <a:rPr lang="ar-DZ" sz="2400" b="1" dirty="0" err="1">
                <a:cs typeface="Fanan" pitchFamily="2" charset="-78"/>
              </a:rPr>
              <a:t>بالتدليس:</a:t>
            </a:r>
            <a:r>
              <a:rPr lang="ar-DZ" sz="2000" dirty="0" err="1">
                <a:cs typeface="Fanan" pitchFamily="2" charset="-78"/>
              </a:rPr>
              <a:t>عند</a:t>
            </a:r>
            <a:r>
              <a:rPr lang="ar-DZ" sz="2000" dirty="0">
                <a:cs typeface="Fanan" pitchFamily="2" charset="-78"/>
              </a:rPr>
              <a:t> قيام العون الاقتصادي بتصرفات تؤدي الى وقوع غلط في ذهن المستهلك لتختفي بذلك حقيقة المنتج من صفاته الجوهرية أو نوعه أو أصله كاستعمال الحيل التالية:</a:t>
            </a:r>
          </a:p>
          <a:p>
            <a:pPr algn="ctr"/>
            <a:r>
              <a:rPr lang="ar-DZ" sz="2400" b="1" dirty="0">
                <a:cs typeface="Fanan" pitchFamily="2" charset="-78"/>
              </a:rPr>
              <a:t>أ  تقليد المواد : </a:t>
            </a:r>
            <a:r>
              <a:rPr lang="ar-DZ" sz="2000" dirty="0">
                <a:cs typeface="Fanan" pitchFamily="2" charset="-78"/>
              </a:rPr>
              <a:t>بالتقليد الكلي أو الجزئي (التقليد بالتشابه)</a:t>
            </a:r>
          </a:p>
          <a:p>
            <a:pPr algn="ctr"/>
            <a:r>
              <a:rPr lang="ar-DZ" sz="2400" b="1" dirty="0">
                <a:cs typeface="Fanan" pitchFamily="2" charset="-78"/>
              </a:rPr>
              <a:t>ب السكوت العمدي: </a:t>
            </a:r>
            <a:r>
              <a:rPr lang="ar-DZ" sz="2000" dirty="0">
                <a:cs typeface="Fanan" pitchFamily="2" charset="-78"/>
              </a:rPr>
              <a:t>عند اعلام المتعاقد وثبوت غلطه في طبيعة المنتج.</a:t>
            </a:r>
          </a:p>
        </p:txBody>
      </p:sp>
      <p:pic>
        <p:nvPicPr>
          <p:cNvPr id="5" name="Image 4">
            <a:hlinkClick r:id="rId2" action="ppaction://hlinksldjump"/>
            <a:extLst>
              <a:ext uri="{FF2B5EF4-FFF2-40B4-BE49-F238E27FC236}">
                <a16:creationId xmlns:a16="http://schemas.microsoft.com/office/drawing/2014/main" id="{C6EFC886-60F2-4156-962E-BC0E282EE6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601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41B15-AB35-C17C-FA3A-7EE5C36F1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E55795-F991-54A8-2949-93FF07912CB7}"/>
              </a:ext>
            </a:extLst>
          </p:cNvPr>
          <p:cNvSpPr txBox="1"/>
          <p:nvPr/>
        </p:nvSpPr>
        <p:spPr>
          <a:xfrm>
            <a:off x="656425" y="949272"/>
            <a:ext cx="1090804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2400" b="1" dirty="0">
                <a:cs typeface="Fanan" pitchFamily="2" charset="-78"/>
              </a:rPr>
              <a:t>الفرع </a:t>
            </a:r>
            <a:r>
              <a:rPr lang="ar-DZ" sz="2400" b="1" dirty="0" err="1">
                <a:cs typeface="Fanan" pitchFamily="2" charset="-78"/>
              </a:rPr>
              <a:t>الثاني:أركان</a:t>
            </a:r>
            <a:r>
              <a:rPr lang="ar-DZ" sz="2400" b="1" dirty="0">
                <a:cs typeface="Fanan" pitchFamily="2" charset="-78"/>
              </a:rPr>
              <a:t> جريمة الغش في المواد الغذائية والطبية</a:t>
            </a:r>
          </a:p>
          <a:p>
            <a:pPr algn="ctr"/>
            <a:r>
              <a:rPr lang="ar-DZ" sz="2000" dirty="0">
                <a:cs typeface="Fanan" pitchFamily="2" charset="-78"/>
              </a:rPr>
              <a:t>نصت المادة70من القانون03/09على </a:t>
            </a:r>
            <a:r>
              <a:rPr lang="ar-DZ" sz="2000" dirty="0" err="1">
                <a:cs typeface="Fanan" pitchFamily="2" charset="-78"/>
              </a:rPr>
              <a:t>مايلي</a:t>
            </a:r>
            <a:r>
              <a:rPr lang="ar-DZ" sz="2000" dirty="0">
                <a:cs typeface="Fanan" pitchFamily="2" charset="-78"/>
              </a:rPr>
              <a:t>:"</a:t>
            </a:r>
            <a:r>
              <a:rPr lang="ar-DZ" sz="2000" b="1" dirty="0">
                <a:cs typeface="Fanan" pitchFamily="2" charset="-78"/>
              </a:rPr>
              <a:t>يعاقب بالعقوبات المنصوص عليها في المادة 431من قانون العقوبات كل من:</a:t>
            </a:r>
          </a:p>
          <a:p>
            <a:pPr marL="342900" indent="-342900" algn="ctr">
              <a:buFontTx/>
              <a:buChar char="-"/>
            </a:pPr>
            <a:r>
              <a:rPr lang="ar-DZ" sz="2000" b="1" dirty="0">
                <a:cs typeface="Fanan" pitchFamily="2" charset="-78"/>
              </a:rPr>
              <a:t>يزور أي منتج موجه </a:t>
            </a:r>
            <a:r>
              <a:rPr lang="ar-DZ" sz="2000" b="1" dirty="0" err="1">
                <a:cs typeface="Fanan" pitchFamily="2" charset="-78"/>
              </a:rPr>
              <a:t>للإستهلاك</a:t>
            </a:r>
            <a:r>
              <a:rPr lang="ar-DZ" sz="2000" b="1" dirty="0">
                <a:cs typeface="Fanan" pitchFamily="2" charset="-78"/>
              </a:rPr>
              <a:t> أ </a:t>
            </a:r>
            <a:r>
              <a:rPr lang="ar-DZ" sz="2000" b="1" dirty="0" err="1">
                <a:cs typeface="Fanan" pitchFamily="2" charset="-78"/>
              </a:rPr>
              <a:t>للإستعمال</a:t>
            </a:r>
            <a:r>
              <a:rPr lang="ar-DZ" sz="2000" b="1" dirty="0">
                <a:cs typeface="Fanan" pitchFamily="2" charset="-78"/>
              </a:rPr>
              <a:t> البشري أو الحيواني.</a:t>
            </a:r>
          </a:p>
          <a:p>
            <a:pPr marL="342900" indent="-342900" algn="ctr">
              <a:buFontTx/>
              <a:buChar char="-"/>
            </a:pPr>
            <a:r>
              <a:rPr lang="ar-DZ" sz="2000" b="1" dirty="0">
                <a:cs typeface="Fanan" pitchFamily="2" charset="-78"/>
              </a:rPr>
              <a:t>- يعرض أو يضع للبيع أو يبيع منتوجا يعلم أنه مزور أو فاسد أو سام أو خطير للاستعمال البشري أو الحيواني.</a:t>
            </a:r>
          </a:p>
          <a:p>
            <a:pPr marL="342900" indent="-342900" algn="ctr">
              <a:buFontTx/>
              <a:buChar char="-"/>
            </a:pPr>
            <a:r>
              <a:rPr lang="ar-DZ" sz="2000" b="1" dirty="0">
                <a:cs typeface="Fanan" pitchFamily="2" charset="-78"/>
              </a:rPr>
              <a:t>- يعرض أو يضع للبيع أو يبيع ،مع علمه </a:t>
            </a:r>
            <a:r>
              <a:rPr lang="ar-DZ" sz="2000" b="1" dirty="0" err="1">
                <a:cs typeface="Fanan" pitchFamily="2" charset="-78"/>
              </a:rPr>
              <a:t>بوجهتها،مواد</a:t>
            </a:r>
            <a:r>
              <a:rPr lang="ar-DZ" sz="2000" b="1" dirty="0">
                <a:cs typeface="Fanan" pitchFamily="2" charset="-78"/>
              </a:rPr>
              <a:t> أو أدوات أو أجهزة أو كل مادة خاصة من شأنها أن تؤدي الى تزوير أيم نتوج موجه للاستعمال البشري أو الحيواني.".</a:t>
            </a:r>
          </a:p>
          <a:p>
            <a:pPr algn="ctr"/>
            <a:r>
              <a:rPr lang="ar-DZ" sz="2000" b="1" dirty="0" err="1">
                <a:cs typeface="Fanan" pitchFamily="2" charset="-78"/>
              </a:rPr>
              <a:t>أولا:الركن</a:t>
            </a:r>
            <a:r>
              <a:rPr lang="ar-DZ" sz="2000" b="1" dirty="0">
                <a:cs typeface="Fanan" pitchFamily="2" charset="-78"/>
              </a:rPr>
              <a:t> المادي :</a:t>
            </a:r>
            <a:r>
              <a:rPr lang="ar-DZ" sz="2000" dirty="0">
                <a:cs typeface="Fanan" pitchFamily="2" charset="-78"/>
              </a:rPr>
              <a:t>ويكون بالقيام بالفعل الإيجابي </a:t>
            </a:r>
            <a:r>
              <a:rPr lang="ar-DZ" sz="2000" dirty="0" err="1">
                <a:cs typeface="Fanan" pitchFamily="2" charset="-78"/>
              </a:rPr>
              <a:t>أبالفعل</a:t>
            </a:r>
            <a:r>
              <a:rPr lang="ar-DZ" sz="2000" dirty="0">
                <a:cs typeface="Fanan" pitchFamily="2" charset="-78"/>
              </a:rPr>
              <a:t> السلبي(الامتناع).</a:t>
            </a:r>
          </a:p>
          <a:p>
            <a:pPr algn="ctr"/>
            <a:r>
              <a:rPr lang="ar-DZ" sz="2000" b="1" dirty="0" err="1">
                <a:cs typeface="Fanan" pitchFamily="2" charset="-78"/>
              </a:rPr>
              <a:t>ثانيا:الركن</a:t>
            </a:r>
            <a:r>
              <a:rPr lang="ar-DZ" sz="2000" b="1" dirty="0">
                <a:cs typeface="Fanan" pitchFamily="2" charset="-78"/>
              </a:rPr>
              <a:t> </a:t>
            </a:r>
            <a:r>
              <a:rPr lang="ar-DZ" sz="2000" b="1" dirty="0" err="1">
                <a:cs typeface="Fanan" pitchFamily="2" charset="-78"/>
              </a:rPr>
              <a:t>المعنوي:</a:t>
            </a:r>
            <a:r>
              <a:rPr lang="ar-DZ" sz="2000" dirty="0" err="1">
                <a:cs typeface="Fanan" pitchFamily="2" charset="-78"/>
              </a:rPr>
              <a:t>سيتنتج</a:t>
            </a:r>
            <a:r>
              <a:rPr lang="ar-DZ" sz="2000" dirty="0">
                <a:cs typeface="Fanan" pitchFamily="2" charset="-78"/>
              </a:rPr>
              <a:t> من نص المادة70من قانون حماية المستهلك وقمع الغش"...يعلم أنه مزور أو فاسد".</a:t>
            </a:r>
          </a:p>
          <a:p>
            <a:pPr algn="ctr"/>
            <a:r>
              <a:rPr lang="ar-DZ" sz="2000" b="1" dirty="0" err="1">
                <a:cs typeface="Fanan" pitchFamily="2" charset="-78"/>
              </a:rPr>
              <a:t>ثالثا:الركن</a:t>
            </a:r>
            <a:r>
              <a:rPr lang="ar-DZ" sz="2000" b="1" dirty="0">
                <a:cs typeface="Fanan" pitchFamily="2" charset="-78"/>
              </a:rPr>
              <a:t> الشرعي.</a:t>
            </a:r>
          </a:p>
        </p:txBody>
      </p:sp>
      <p:pic>
        <p:nvPicPr>
          <p:cNvPr id="5" name="Image 4">
            <a:hlinkClick r:id="rId2" action="ppaction://hlinksldjump"/>
            <a:extLst>
              <a:ext uri="{FF2B5EF4-FFF2-40B4-BE49-F238E27FC236}">
                <a16:creationId xmlns:a16="http://schemas.microsoft.com/office/drawing/2014/main" id="{91C6CE86-D7B0-E0F8-99F8-DDCA951142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191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306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ae_AlMohanad</vt:lpstr>
      <vt:lpstr>Arial</vt:lpstr>
      <vt:lpstr>Calibri</vt:lpstr>
      <vt:lpstr>Calibri Light</vt:lpstr>
      <vt:lpstr>Fanan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25</cp:revision>
  <dcterms:created xsi:type="dcterms:W3CDTF">2023-10-28T21:02:18Z</dcterms:created>
  <dcterms:modified xsi:type="dcterms:W3CDTF">2024-11-29T03:34:50Z</dcterms:modified>
</cp:coreProperties>
</file>