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9" r:id="rId2"/>
    <p:sldId id="260" r:id="rId3"/>
    <p:sldId id="261" r:id="rId4"/>
    <p:sldId id="262" r:id="rId5"/>
    <p:sldId id="308" r:id="rId6"/>
    <p:sldId id="285" r:id="rId7"/>
    <p:sldId id="286" r:id="rId8"/>
    <p:sldId id="287" r:id="rId9"/>
    <p:sldId id="288" r:id="rId10"/>
    <p:sldId id="290" r:id="rId11"/>
    <p:sldId id="289" r:id="rId12"/>
    <p:sldId id="291" r:id="rId13"/>
    <p:sldId id="292" r:id="rId14"/>
    <p:sldId id="293" r:id="rId15"/>
    <p:sldId id="294" r:id="rId16"/>
    <p:sldId id="295" r:id="rId17"/>
    <p:sldId id="296" r:id="rId18"/>
    <p:sldId id="297" r:id="rId19"/>
    <p:sldId id="299" r:id="rId20"/>
    <p:sldId id="298" r:id="rId21"/>
    <p:sldId id="263" r:id="rId22"/>
    <p:sldId id="265" r:id="rId23"/>
    <p:sldId id="266" r:id="rId24"/>
    <p:sldId id="278" r:id="rId25"/>
    <p:sldId id="300" r:id="rId26"/>
    <p:sldId id="301" r:id="rId27"/>
    <p:sldId id="279" r:id="rId28"/>
    <p:sldId id="280" r:id="rId29"/>
    <p:sldId id="281" r:id="rId30"/>
    <p:sldId id="282" r:id="rId31"/>
    <p:sldId id="273" r:id="rId32"/>
    <p:sldId id="267" r:id="rId33"/>
    <p:sldId id="268" r:id="rId34"/>
    <p:sldId id="269" r:id="rId35"/>
    <p:sldId id="270" r:id="rId36"/>
    <p:sldId id="271" r:id="rId37"/>
    <p:sldId id="274" r:id="rId38"/>
    <p:sldId id="275" r:id="rId39"/>
    <p:sldId id="276" r:id="rId40"/>
    <p:sldId id="277" r:id="rId41"/>
    <p:sldId id="283" r:id="rId4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967B3479-8990-4AE7-BDD5-870E45D95991}" type="datetimeFigureOut">
              <a:rPr lang="fr-FR" smtClean="0"/>
              <a:pPr/>
              <a:t>29/09/2024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E4EA91-9437-44FC-AA0C-8D0988579180}"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967B3479-8990-4AE7-BDD5-870E45D95991}" type="datetimeFigureOut">
              <a:rPr lang="fr-FR" smtClean="0"/>
              <a:pPr/>
              <a:t>29/09/2024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E4EA91-9437-44FC-AA0C-8D0988579180}"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967B3479-8990-4AE7-BDD5-870E45D95991}" type="datetimeFigureOut">
              <a:rPr lang="fr-FR" smtClean="0"/>
              <a:pPr/>
              <a:t>29/09/2024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E4EA91-9437-44FC-AA0C-8D0988579180}"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967B3479-8990-4AE7-BDD5-870E45D95991}" type="datetimeFigureOut">
              <a:rPr lang="fr-FR" smtClean="0"/>
              <a:pPr/>
              <a:t>29/09/2024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E4EA91-9437-44FC-AA0C-8D0988579180}"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7B3479-8990-4AE7-BDD5-870E45D95991}" type="datetimeFigureOut">
              <a:rPr lang="fr-FR" smtClean="0"/>
              <a:pPr/>
              <a:t>29/09/2024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E4EA91-9437-44FC-AA0C-8D0988579180}"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967B3479-8990-4AE7-BDD5-870E45D95991}" type="datetimeFigureOut">
              <a:rPr lang="fr-FR" smtClean="0"/>
              <a:pPr/>
              <a:t>29/09/2024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E4EA91-9437-44FC-AA0C-8D0988579180}"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967B3479-8990-4AE7-BDD5-870E45D95991}" type="datetimeFigureOut">
              <a:rPr lang="fr-FR" smtClean="0"/>
              <a:pPr/>
              <a:t>29/09/2024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8E4EA91-9437-44FC-AA0C-8D0988579180}"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967B3479-8990-4AE7-BDD5-870E45D95991}" type="datetimeFigureOut">
              <a:rPr lang="fr-FR" smtClean="0"/>
              <a:pPr/>
              <a:t>29/09/2024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8E4EA91-9437-44FC-AA0C-8D0988579180}"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7B3479-8990-4AE7-BDD5-870E45D95991}" type="datetimeFigureOut">
              <a:rPr lang="fr-FR" smtClean="0"/>
              <a:pPr/>
              <a:t>29/09/2024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8E4EA91-9437-44FC-AA0C-8D0988579180}"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7B3479-8990-4AE7-BDD5-870E45D95991}" type="datetimeFigureOut">
              <a:rPr lang="fr-FR" smtClean="0"/>
              <a:pPr/>
              <a:t>29/09/2024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E4EA91-9437-44FC-AA0C-8D0988579180}"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7B3479-8990-4AE7-BDD5-870E45D95991}" type="datetimeFigureOut">
              <a:rPr lang="fr-FR" smtClean="0"/>
              <a:pPr/>
              <a:t>29/09/2024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E4EA91-9437-44FC-AA0C-8D0988579180}"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B3479-8990-4AE7-BDD5-870E45D95991}" type="datetimeFigureOut">
              <a:rPr lang="fr-FR" smtClean="0"/>
              <a:pPr/>
              <a:t>29/09/2024</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E4EA91-9437-44FC-AA0C-8D0988579180}"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fontScale="85000" lnSpcReduction="20000"/>
          </a:bodyPr>
          <a:lstStyle/>
          <a:p>
            <a:r>
              <a:rPr lang="en-US" sz="3800" b="1" dirty="0" smtClean="0">
                <a:solidFill>
                  <a:schemeClr val="tx1"/>
                </a:solidFill>
              </a:rPr>
              <a:t>D</a:t>
            </a:r>
            <a:r>
              <a:rPr lang="fr-FR" sz="3800" b="1" dirty="0" err="1" smtClean="0">
                <a:solidFill>
                  <a:schemeClr val="tx1"/>
                </a:solidFill>
              </a:rPr>
              <a:t>igital</a:t>
            </a:r>
            <a:r>
              <a:rPr lang="fr-FR" sz="3800" b="1" dirty="0" smtClean="0">
                <a:solidFill>
                  <a:schemeClr val="tx1"/>
                </a:solidFill>
              </a:rPr>
              <a:t> Marketing</a:t>
            </a:r>
          </a:p>
          <a:p>
            <a:endParaRPr lang="en-US" b="1" dirty="0" smtClean="0">
              <a:solidFill>
                <a:schemeClr val="tx1"/>
              </a:solidFill>
            </a:endParaRPr>
          </a:p>
          <a:p>
            <a:pPr algn="l"/>
            <a:r>
              <a:rPr lang="fr-FR" b="1" dirty="0" smtClean="0">
                <a:solidFill>
                  <a:schemeClr val="tx1"/>
                </a:solidFill>
              </a:rPr>
              <a:t>Digital marketing </a:t>
            </a:r>
            <a:r>
              <a:rPr lang="fr-FR" b="1" dirty="0" err="1" smtClean="0">
                <a:solidFill>
                  <a:schemeClr val="tx1"/>
                </a:solidFill>
              </a:rPr>
              <a:t>fundamentals</a:t>
            </a:r>
            <a:r>
              <a:rPr lang="fr-FR" dirty="0" smtClean="0">
                <a:solidFill>
                  <a:schemeClr val="tx1"/>
                </a:solidFill>
              </a:rPr>
              <a:t>:</a:t>
            </a:r>
          </a:p>
          <a:p>
            <a:pPr marL="514350" indent="-514350" algn="l">
              <a:buFont typeface="+mj-lt"/>
              <a:buAutoNum type="arabicPeriod"/>
            </a:pPr>
            <a:r>
              <a:rPr lang="en-US" b="1" dirty="0" smtClean="0">
                <a:solidFill>
                  <a:schemeClr val="tx1"/>
                </a:solidFill>
              </a:rPr>
              <a:t>	</a:t>
            </a:r>
            <a:r>
              <a:rPr lang="en-US" dirty="0" smtClean="0">
                <a:solidFill>
                  <a:schemeClr val="tx1"/>
                </a:solidFill>
              </a:rPr>
              <a:t>ICT ; Internet; Marketing</a:t>
            </a:r>
          </a:p>
          <a:p>
            <a:pPr marL="514350" indent="-514350" algn="l">
              <a:buFont typeface="+mj-lt"/>
              <a:buAutoNum type="arabicPeriod"/>
            </a:pPr>
            <a:r>
              <a:rPr lang="en-US" b="1" dirty="0" smtClean="0">
                <a:solidFill>
                  <a:schemeClr val="tx1"/>
                </a:solidFill>
              </a:rPr>
              <a:t>	</a:t>
            </a:r>
            <a:r>
              <a:rPr lang="fr-FR" b="1" u="sng" dirty="0" err="1" smtClean="0">
                <a:solidFill>
                  <a:srgbClr val="FF0000"/>
                </a:solidFill>
              </a:rPr>
              <a:t>What</a:t>
            </a:r>
            <a:r>
              <a:rPr lang="fr-FR" b="1" u="sng" dirty="0" smtClean="0">
                <a:solidFill>
                  <a:srgbClr val="FF0000"/>
                </a:solidFill>
              </a:rPr>
              <a:t> </a:t>
            </a:r>
            <a:r>
              <a:rPr lang="fr-FR" b="1" u="sng" dirty="0" err="1" smtClean="0">
                <a:solidFill>
                  <a:srgbClr val="FF0000"/>
                </a:solidFill>
              </a:rPr>
              <a:t>is</a:t>
            </a:r>
            <a:r>
              <a:rPr lang="fr-FR" b="1" u="sng" dirty="0" smtClean="0">
                <a:solidFill>
                  <a:srgbClr val="FF0000"/>
                </a:solidFill>
              </a:rPr>
              <a:t> Internet/ Digital marketing</a:t>
            </a:r>
            <a:r>
              <a:rPr lang="en-US" b="1" u="sng" dirty="0" smtClean="0">
                <a:solidFill>
                  <a:srgbClr val="FF0000"/>
                </a:solidFill>
              </a:rPr>
              <a:t>?</a:t>
            </a:r>
            <a:endParaRPr lang="fr-FR" b="1" u="sng" dirty="0" smtClean="0">
              <a:solidFill>
                <a:srgbClr val="FF0000"/>
              </a:solidFill>
            </a:endParaRPr>
          </a:p>
          <a:p>
            <a:pPr marL="514350" indent="-514350" algn="l">
              <a:buFont typeface="+mj-lt"/>
              <a:buAutoNum type="arabicPeriod"/>
            </a:pPr>
            <a:r>
              <a:rPr lang="en-US" dirty="0" smtClean="0">
                <a:solidFill>
                  <a:schemeClr val="tx1"/>
                </a:solidFill>
              </a:rPr>
              <a:t>	the </a:t>
            </a:r>
            <a:r>
              <a:rPr lang="fr-FR" dirty="0" smtClean="0">
                <a:solidFill>
                  <a:schemeClr val="tx1"/>
                </a:solidFill>
              </a:rPr>
              <a:t>digital marketing </a:t>
            </a:r>
            <a:r>
              <a:rPr lang="fr-FR" dirty="0" err="1" smtClean="0">
                <a:solidFill>
                  <a:schemeClr val="tx1"/>
                </a:solidFill>
              </a:rPr>
              <a:t>environment</a:t>
            </a:r>
            <a:endParaRPr lang="fr-FR" dirty="0" smtClean="0">
              <a:solidFill>
                <a:schemeClr val="tx1"/>
              </a:solidFill>
            </a:endParaRPr>
          </a:p>
          <a:p>
            <a:pPr marL="514350" indent="-514350" algn="l">
              <a:buFont typeface="+mj-lt"/>
              <a:buAutoNum type="arabicPeriod"/>
            </a:pPr>
            <a:r>
              <a:rPr lang="en-US" dirty="0" smtClean="0">
                <a:solidFill>
                  <a:schemeClr val="tx1"/>
                </a:solidFill>
              </a:rPr>
              <a:t>	</a:t>
            </a:r>
            <a:r>
              <a:rPr lang="en-US" b="1" i="1" dirty="0" smtClean="0">
                <a:solidFill>
                  <a:schemeClr val="tx1"/>
                </a:solidFill>
              </a:rPr>
              <a:t> </a:t>
            </a:r>
            <a:r>
              <a:rPr lang="en-US" dirty="0" smtClean="0">
                <a:solidFill>
                  <a:schemeClr val="tx1"/>
                </a:solidFill>
              </a:rPr>
              <a:t>the digital consumer </a:t>
            </a:r>
            <a:r>
              <a:rPr lang="en-US" dirty="0" err="1" smtClean="0">
                <a:solidFill>
                  <a:schemeClr val="tx1"/>
                </a:solidFill>
              </a:rPr>
              <a:t>behaviour</a:t>
            </a:r>
            <a:endParaRPr lang="en-US" dirty="0" smtClean="0">
              <a:solidFill>
                <a:schemeClr val="tx1"/>
              </a:solidFill>
            </a:endParaRPr>
          </a:p>
          <a:p>
            <a:pPr marL="514350" indent="-514350" algn="l"/>
            <a:r>
              <a:rPr lang="en-US" b="1" dirty="0" smtClean="0">
                <a:solidFill>
                  <a:schemeClr val="tx1"/>
                </a:solidFill>
              </a:rPr>
              <a:t>Digital marketing information systems</a:t>
            </a:r>
          </a:p>
          <a:p>
            <a:pPr algn="l"/>
            <a:r>
              <a:rPr lang="fr-FR" b="1" dirty="0" smtClean="0">
                <a:solidFill>
                  <a:schemeClr val="tx1"/>
                </a:solidFill>
              </a:rPr>
              <a:t>Digital marketing </a:t>
            </a:r>
            <a:r>
              <a:rPr lang="fr-FR" b="1" dirty="0" err="1" smtClean="0">
                <a:solidFill>
                  <a:schemeClr val="tx1"/>
                </a:solidFill>
              </a:rPr>
              <a:t>strategy</a:t>
            </a:r>
            <a:r>
              <a:rPr lang="fr-FR" b="1" dirty="0" smtClean="0">
                <a:solidFill>
                  <a:schemeClr val="tx1"/>
                </a:solidFill>
              </a:rPr>
              <a:t> </a:t>
            </a:r>
            <a:r>
              <a:rPr lang="fr-FR" b="1" dirty="0" err="1" smtClean="0">
                <a:solidFill>
                  <a:schemeClr val="tx1"/>
                </a:solidFill>
              </a:rPr>
              <a:t>development</a:t>
            </a:r>
            <a:endParaRPr lang="fr-FR" b="1" dirty="0" smtClean="0">
              <a:solidFill>
                <a:schemeClr val="tx1"/>
              </a:solidFill>
            </a:endParaRPr>
          </a:p>
          <a:p>
            <a:pPr marL="514350" indent="-514350" algn="l">
              <a:buFont typeface="+mj-lt"/>
              <a:buAutoNum type="arabicPeriod"/>
            </a:pPr>
            <a:r>
              <a:rPr lang="en-US" dirty="0" smtClean="0">
                <a:solidFill>
                  <a:schemeClr val="tx1"/>
                </a:solidFill>
              </a:rPr>
              <a:t>	</a:t>
            </a:r>
            <a:r>
              <a:rPr lang="fr-FR" dirty="0" smtClean="0">
                <a:solidFill>
                  <a:schemeClr val="tx1"/>
                </a:solidFill>
              </a:rPr>
              <a:t> Digital marketing </a:t>
            </a:r>
            <a:r>
              <a:rPr lang="fr-FR" dirty="0" err="1" smtClean="0">
                <a:solidFill>
                  <a:schemeClr val="tx1"/>
                </a:solidFill>
              </a:rPr>
              <a:t>strategy</a:t>
            </a:r>
            <a:endParaRPr lang="fr-FR" dirty="0" smtClean="0">
              <a:solidFill>
                <a:schemeClr val="tx1"/>
              </a:solidFill>
            </a:endParaRPr>
          </a:p>
          <a:p>
            <a:pPr marL="514350" indent="-514350" algn="l">
              <a:buFont typeface="+mj-lt"/>
              <a:buAutoNum type="arabicPeriod"/>
            </a:pPr>
            <a:r>
              <a:rPr lang="en-US" dirty="0" smtClean="0">
                <a:solidFill>
                  <a:schemeClr val="tx1"/>
                </a:solidFill>
              </a:rPr>
              <a:t>	</a:t>
            </a:r>
            <a:r>
              <a:rPr lang="fr-FR" dirty="0" smtClean="0">
                <a:solidFill>
                  <a:schemeClr val="tx1"/>
                </a:solidFill>
              </a:rPr>
              <a:t> digital </a:t>
            </a:r>
            <a:r>
              <a:rPr lang="en-US" dirty="0" smtClean="0">
                <a:solidFill>
                  <a:schemeClr val="tx1"/>
                </a:solidFill>
              </a:rPr>
              <a:t>marketing mix</a:t>
            </a:r>
          </a:p>
          <a:p>
            <a:pPr marL="514350" indent="-514350" algn="l">
              <a:buFont typeface="+mj-lt"/>
              <a:buAutoNum type="arabicPeriod"/>
            </a:pPr>
            <a:r>
              <a:rPr lang="en-US" dirty="0" smtClean="0">
                <a:solidFill>
                  <a:schemeClr val="tx1"/>
                </a:solidFill>
              </a:rPr>
              <a:t>	</a:t>
            </a:r>
            <a:r>
              <a:rPr lang="fr-FR" dirty="0" smtClean="0">
                <a:solidFill>
                  <a:schemeClr val="tx1"/>
                </a:solidFill>
              </a:rPr>
              <a:t> E-Relationship marketing</a:t>
            </a:r>
          </a:p>
          <a:p>
            <a:pPr algn="l"/>
            <a:r>
              <a:rPr lang="fr-FR" b="1" dirty="0" smtClean="0">
                <a:solidFill>
                  <a:schemeClr val="tx1"/>
                </a:solidFill>
              </a:rPr>
              <a:t>Digital marketing: </a:t>
            </a:r>
            <a:r>
              <a:rPr lang="fr-FR" b="1" dirty="0" err="1" smtClean="0">
                <a:solidFill>
                  <a:schemeClr val="tx1"/>
                </a:solidFill>
              </a:rPr>
              <a:t>implementation</a:t>
            </a:r>
            <a:r>
              <a:rPr lang="fr-FR" b="1" dirty="0" smtClean="0">
                <a:solidFill>
                  <a:schemeClr val="tx1"/>
                </a:solidFill>
              </a:rPr>
              <a:t> and practice</a:t>
            </a:r>
          </a:p>
          <a:p>
            <a:pPr algn="l"/>
            <a:r>
              <a:rPr lang="fr-FR" b="1" dirty="0" smtClean="0">
                <a:solidFill>
                  <a:schemeClr val="tx1"/>
                </a:solidFill>
              </a:rPr>
              <a:t>Digital marketing: Evaluation and </a:t>
            </a:r>
            <a:r>
              <a:rPr lang="fr-FR" b="1" dirty="0" err="1" smtClean="0">
                <a:solidFill>
                  <a:schemeClr val="tx1"/>
                </a:solidFill>
              </a:rPr>
              <a:t>Improvement</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fontScale="92500" lnSpcReduction="20000"/>
          </a:bodyPr>
          <a:lstStyle/>
          <a:p>
            <a:endParaRPr lang="fr-FR" sz="3200" dirty="0" smtClean="0">
              <a:solidFill>
                <a:schemeClr val="tx1"/>
              </a:solidFill>
            </a:endParaRPr>
          </a:p>
          <a:p>
            <a:endParaRPr lang="fr-FR" dirty="0" smtClean="0">
              <a:solidFill>
                <a:schemeClr val="tx1"/>
              </a:solidFill>
            </a:endParaRPr>
          </a:p>
          <a:p>
            <a:pPr algn="l"/>
            <a:endParaRPr lang="en-US" b="1" dirty="0" smtClean="0">
              <a:solidFill>
                <a:schemeClr val="tx1"/>
              </a:solidFill>
            </a:endParaRPr>
          </a:p>
          <a:p>
            <a:pPr algn="just"/>
            <a:r>
              <a:rPr lang="en-US" b="1" dirty="0" smtClean="0">
                <a:solidFill>
                  <a:schemeClr val="tx1"/>
                </a:solidFill>
              </a:rPr>
              <a:t>Affiliate marketing</a:t>
            </a:r>
            <a:r>
              <a:rPr lang="en-US" dirty="0" smtClean="0">
                <a:solidFill>
                  <a:schemeClr val="tx1"/>
                </a:solidFill>
              </a:rPr>
              <a:t> is when a business rewards affiliates (publishers or marketers) for each customer or sale they bring to the business. In this model, the affiliate promotes the business's products or services to potential customers through various marketing channels such as blogs, social media, email marketing, or paid advertising</a:t>
            </a:r>
            <a:r>
              <a:rPr lang="en-US" dirty="0" smtClean="0"/>
              <a:t>.</a:t>
            </a:r>
          </a:p>
          <a:p>
            <a:pPr algn="just"/>
            <a:r>
              <a:rPr lang="en-US" b="1" dirty="0" smtClean="0">
                <a:solidFill>
                  <a:schemeClr val="tx1"/>
                </a:solidFill>
              </a:rPr>
              <a:t>E-sponsorship</a:t>
            </a:r>
            <a:r>
              <a:rPr lang="en-US" dirty="0" smtClean="0">
                <a:solidFill>
                  <a:schemeClr val="tx1"/>
                </a:solidFill>
              </a:rPr>
              <a:t> refers to the process of securing sponsorship or funding through online or electronic means. This can include using social media platforms, </a:t>
            </a:r>
            <a:r>
              <a:rPr lang="en-US" dirty="0" err="1" smtClean="0">
                <a:solidFill>
                  <a:schemeClr val="tx1"/>
                </a:solidFill>
              </a:rPr>
              <a:t>crowdfunding</a:t>
            </a:r>
            <a:r>
              <a:rPr lang="en-US" dirty="0" smtClean="0">
                <a:solidFill>
                  <a:schemeClr val="tx1"/>
                </a:solidFill>
              </a:rPr>
              <a:t> websites, or other online resources to connect with potential sponsors or donors.</a:t>
            </a:r>
          </a:p>
        </p:txBody>
      </p:sp>
      <p:pic>
        <p:nvPicPr>
          <p:cNvPr id="3074" name="Picture 2"/>
          <p:cNvPicPr>
            <a:picLocks noChangeAspect="1" noChangeArrowheads="1"/>
          </p:cNvPicPr>
          <p:nvPr/>
        </p:nvPicPr>
        <p:blipFill>
          <a:blip r:embed="rId2"/>
          <a:srcRect/>
          <a:stretch>
            <a:fillRect/>
          </a:stretch>
        </p:blipFill>
        <p:spPr bwMode="auto">
          <a:xfrm>
            <a:off x="3286116" y="0"/>
            <a:ext cx="3071834" cy="142873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fontScale="92500" lnSpcReduction="10000"/>
          </a:bodyPr>
          <a:lstStyle/>
          <a:p>
            <a:endParaRPr lang="fr-FR" sz="3200" dirty="0" smtClean="0">
              <a:solidFill>
                <a:schemeClr val="tx1"/>
              </a:solidFill>
            </a:endParaRPr>
          </a:p>
          <a:p>
            <a:endParaRPr lang="fr-FR" dirty="0" smtClean="0">
              <a:solidFill>
                <a:schemeClr val="tx1"/>
              </a:solidFill>
            </a:endParaRPr>
          </a:p>
          <a:p>
            <a:pPr algn="l"/>
            <a:endParaRPr lang="en-US" b="1" dirty="0" smtClean="0">
              <a:solidFill>
                <a:schemeClr val="tx1"/>
              </a:solidFill>
            </a:endParaRPr>
          </a:p>
          <a:p>
            <a:pPr algn="just"/>
            <a:r>
              <a:rPr lang="en-US" sz="2600" b="1" dirty="0" smtClean="0">
                <a:solidFill>
                  <a:schemeClr val="tx1"/>
                </a:solidFill>
              </a:rPr>
              <a:t>E-Co-branding</a:t>
            </a:r>
            <a:r>
              <a:rPr lang="en-US" sz="2600" dirty="0" smtClean="0">
                <a:solidFill>
                  <a:schemeClr val="tx1"/>
                </a:solidFill>
              </a:rPr>
              <a:t> is a type of co-branding that takes place in the digital realm. It involves two or more online brands collaborating on a product or service that is offered through the internet. E-Co-branding can take many forms, such as a joint website or online store, a joint social media campaign, or a partnership to offer a digital product or service. </a:t>
            </a:r>
          </a:p>
          <a:p>
            <a:pPr algn="just"/>
            <a:r>
              <a:rPr lang="en-US" sz="2600" dirty="0" smtClean="0">
                <a:solidFill>
                  <a:schemeClr val="tx1"/>
                </a:solidFill>
              </a:rPr>
              <a:t>This can help increase the online visibility of the participating brands, as they are able to leverage each other's online presence and customer base. It can also lead to increased customer trust and loyalty, as customers are more likely to trust a product or service that is endorsed by multiple reputable brands.</a:t>
            </a:r>
          </a:p>
          <a:p>
            <a:pPr algn="just"/>
            <a:r>
              <a:rPr lang="en-US" sz="2600" dirty="0" smtClean="0">
                <a:solidFill>
                  <a:schemeClr val="tx1"/>
                </a:solidFill>
              </a:rPr>
              <a:t>E-co-branding can also help reduce marketing costs and increase profitability</a:t>
            </a:r>
          </a:p>
        </p:txBody>
      </p:sp>
      <p:pic>
        <p:nvPicPr>
          <p:cNvPr id="3074" name="Picture 2"/>
          <p:cNvPicPr>
            <a:picLocks noChangeAspect="1" noChangeArrowheads="1"/>
          </p:cNvPicPr>
          <p:nvPr/>
        </p:nvPicPr>
        <p:blipFill>
          <a:blip r:embed="rId2"/>
          <a:srcRect/>
          <a:stretch>
            <a:fillRect/>
          </a:stretch>
        </p:blipFill>
        <p:spPr bwMode="auto">
          <a:xfrm>
            <a:off x="3286116" y="0"/>
            <a:ext cx="3071834" cy="142873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fontScale="92500"/>
          </a:bodyPr>
          <a:lstStyle/>
          <a:p>
            <a:endParaRPr lang="fr-FR" sz="3200" dirty="0" smtClean="0">
              <a:solidFill>
                <a:schemeClr val="tx1"/>
              </a:solidFill>
            </a:endParaRPr>
          </a:p>
          <a:p>
            <a:endParaRPr lang="fr-FR" dirty="0" smtClean="0">
              <a:solidFill>
                <a:schemeClr val="tx1"/>
              </a:solidFill>
            </a:endParaRPr>
          </a:p>
          <a:p>
            <a:pPr algn="l"/>
            <a:endParaRPr lang="en-US" b="1" dirty="0" smtClean="0">
              <a:solidFill>
                <a:schemeClr val="tx1"/>
              </a:solidFill>
            </a:endParaRPr>
          </a:p>
          <a:p>
            <a:pPr algn="just"/>
            <a:r>
              <a:rPr lang="en-US" sz="2800" b="1" dirty="0" smtClean="0">
                <a:solidFill>
                  <a:schemeClr val="tx1"/>
                </a:solidFill>
              </a:rPr>
              <a:t>Link building</a:t>
            </a:r>
            <a:r>
              <a:rPr lang="en-US" sz="2800" dirty="0" smtClean="0">
                <a:solidFill>
                  <a:schemeClr val="tx1"/>
                </a:solidFill>
              </a:rPr>
              <a:t> is the process of acquiring hyperlinks from other websites to your own website. It is an important aspect of search engine optimization (SEO) as search engines use links to determine the authority and relevance of a website. The more high-quality links a website has pointing to it, the more likely it is to rank higher in search engine results pages (SERPs).</a:t>
            </a:r>
          </a:p>
          <a:p>
            <a:pPr algn="just"/>
            <a:r>
              <a:rPr lang="en-US" sz="2800" dirty="0" smtClean="0">
                <a:solidFill>
                  <a:schemeClr val="tx1"/>
                </a:solidFill>
              </a:rPr>
              <a:t>There are various strategies for building links, including:</a:t>
            </a:r>
            <a:endParaRPr lang="fr-FR" sz="2800" dirty="0" smtClean="0">
              <a:solidFill>
                <a:schemeClr val="tx1"/>
              </a:solidFill>
            </a:endParaRPr>
          </a:p>
          <a:p>
            <a:pPr lvl="0" algn="just">
              <a:buFont typeface="Wingdings" pitchFamily="2" charset="2"/>
              <a:buChar char="Ø"/>
            </a:pPr>
            <a:r>
              <a:rPr lang="en-US" sz="2800" b="1" dirty="0" smtClean="0">
                <a:solidFill>
                  <a:schemeClr val="tx1"/>
                </a:solidFill>
              </a:rPr>
              <a:t>	Content marketing</a:t>
            </a:r>
            <a:r>
              <a:rPr lang="en-US" sz="2800" dirty="0" smtClean="0">
                <a:solidFill>
                  <a:schemeClr val="tx1"/>
                </a:solidFill>
              </a:rPr>
              <a:t>: Creating high-quality, informative content that people want to link to is one of the most effective link building strategies. This can include blog posts, </a:t>
            </a:r>
            <a:r>
              <a:rPr lang="en-US" sz="2800" dirty="0" err="1" smtClean="0">
                <a:solidFill>
                  <a:schemeClr val="tx1"/>
                </a:solidFill>
              </a:rPr>
              <a:t>infographics</a:t>
            </a:r>
            <a:r>
              <a:rPr lang="en-US" sz="2800" dirty="0" smtClean="0">
                <a:solidFill>
                  <a:schemeClr val="tx1"/>
                </a:solidFill>
              </a:rPr>
              <a:t>, videos, and other types of content.</a:t>
            </a:r>
            <a:endParaRPr lang="fr-FR" sz="2800" dirty="0" smtClean="0">
              <a:solidFill>
                <a:schemeClr val="tx1"/>
              </a:solidFill>
            </a:endParaRPr>
          </a:p>
          <a:p>
            <a:pPr algn="just"/>
            <a:endParaRPr lang="fr-FR" sz="2800"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3286116" y="0"/>
            <a:ext cx="3071834" cy="142873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0"/>
            <a:ext cx="8715436" cy="6643710"/>
          </a:xfrm>
        </p:spPr>
        <p:txBody>
          <a:bodyPr>
            <a:normAutofit fontScale="62500" lnSpcReduction="20000"/>
          </a:bodyPr>
          <a:lstStyle/>
          <a:p>
            <a:endParaRPr lang="fr-FR" sz="3200" dirty="0" smtClean="0">
              <a:solidFill>
                <a:schemeClr val="tx1"/>
              </a:solidFill>
            </a:endParaRPr>
          </a:p>
          <a:p>
            <a:endParaRPr lang="fr-FR" dirty="0" smtClean="0">
              <a:solidFill>
                <a:schemeClr val="tx1"/>
              </a:solidFill>
            </a:endParaRPr>
          </a:p>
          <a:p>
            <a:pPr lvl="0" algn="just"/>
            <a:endParaRPr lang="en-US" sz="3100" dirty="0" smtClean="0">
              <a:solidFill>
                <a:schemeClr val="tx1"/>
              </a:solidFill>
            </a:endParaRPr>
          </a:p>
          <a:p>
            <a:pPr marL="514350" lvl="0" indent="-514350" algn="just">
              <a:buFont typeface="Wingdings" pitchFamily="2" charset="2"/>
              <a:buChar char="Ø"/>
            </a:pPr>
            <a:endParaRPr lang="en-US" sz="3400" b="1" dirty="0" smtClean="0">
              <a:solidFill>
                <a:schemeClr val="tx1"/>
              </a:solidFill>
            </a:endParaRPr>
          </a:p>
          <a:p>
            <a:pPr marL="514350" lvl="0" indent="-514350" algn="just">
              <a:buFont typeface="Wingdings" pitchFamily="2" charset="2"/>
              <a:buChar char="Ø"/>
            </a:pPr>
            <a:r>
              <a:rPr lang="en-US" sz="3800" b="1" dirty="0" smtClean="0">
                <a:solidFill>
                  <a:schemeClr val="tx1"/>
                </a:solidFill>
              </a:rPr>
              <a:t>Guest blogging</a:t>
            </a:r>
            <a:r>
              <a:rPr lang="en-US" sz="3800" dirty="0" smtClean="0">
                <a:solidFill>
                  <a:schemeClr val="tx1"/>
                </a:solidFill>
              </a:rPr>
              <a:t>: Writing guest posts for other websites in your industry can help you get exposure and build links back to your own site. This strategy requires reaching out to relevant websites and offering to write a guest post in exchange for a link back to your site.</a:t>
            </a:r>
            <a:endParaRPr lang="fr-FR" sz="3800" dirty="0" smtClean="0">
              <a:solidFill>
                <a:schemeClr val="tx1"/>
              </a:solidFill>
            </a:endParaRPr>
          </a:p>
          <a:p>
            <a:pPr marL="514350" lvl="0" indent="-514350" algn="just">
              <a:buFont typeface="Wingdings" pitchFamily="2" charset="2"/>
              <a:buChar char="Ø"/>
            </a:pPr>
            <a:r>
              <a:rPr lang="en-US" sz="3800" b="1" dirty="0" smtClean="0">
                <a:solidFill>
                  <a:schemeClr val="tx1"/>
                </a:solidFill>
              </a:rPr>
              <a:t>Broken link building</a:t>
            </a:r>
            <a:r>
              <a:rPr lang="en-US" sz="3800" dirty="0" smtClean="0">
                <a:solidFill>
                  <a:schemeClr val="tx1"/>
                </a:solidFill>
              </a:rPr>
              <a:t>: This involves finding broken links on other websites and offering to replace them with a link to your own content. This strategy requires a bit of research and outreach, but it can be an effective way to get high-quality links.</a:t>
            </a:r>
            <a:endParaRPr lang="fr-FR" sz="3800" dirty="0" smtClean="0">
              <a:solidFill>
                <a:schemeClr val="tx1"/>
              </a:solidFill>
            </a:endParaRPr>
          </a:p>
          <a:p>
            <a:pPr marL="514350" lvl="0" indent="-514350" algn="just">
              <a:buFont typeface="Wingdings" pitchFamily="2" charset="2"/>
              <a:buChar char="Ø"/>
            </a:pPr>
            <a:r>
              <a:rPr lang="en-US" sz="3800" b="1" dirty="0" smtClean="0">
                <a:solidFill>
                  <a:schemeClr val="tx1"/>
                </a:solidFill>
              </a:rPr>
              <a:t>Link reclamation</a:t>
            </a:r>
            <a:r>
              <a:rPr lang="en-US" sz="3800" dirty="0" smtClean="0">
                <a:solidFill>
                  <a:schemeClr val="tx1"/>
                </a:solidFill>
              </a:rPr>
              <a:t>: This involves finding mentions of your brand or website on other websites that don't include a link, and then reaching out to request that they add one. This strategy can be particularly effective for large brands that have been mentioned frequently but may not have links back to their website.</a:t>
            </a:r>
            <a:endParaRPr lang="fr-FR" sz="3800" dirty="0" smtClean="0">
              <a:solidFill>
                <a:schemeClr val="tx1"/>
              </a:solidFill>
            </a:endParaRPr>
          </a:p>
          <a:p>
            <a:pPr marL="514350" lvl="0" indent="-514350" algn="just">
              <a:buFont typeface="Wingdings" pitchFamily="2" charset="2"/>
              <a:buChar char="Ø"/>
            </a:pPr>
            <a:r>
              <a:rPr lang="en-US" sz="3800" b="1" dirty="0" smtClean="0">
                <a:solidFill>
                  <a:schemeClr val="tx1"/>
                </a:solidFill>
              </a:rPr>
              <a:t>Creating link-worthy resources</a:t>
            </a:r>
            <a:r>
              <a:rPr lang="en-US" sz="3800" dirty="0" smtClean="0">
                <a:solidFill>
                  <a:schemeClr val="tx1"/>
                </a:solidFill>
              </a:rPr>
              <a:t>: Creating resources such as tools, calculators, or other interactive content can be an effective way to attract links naturally.</a:t>
            </a:r>
            <a:endParaRPr lang="fr-FR" sz="3800" dirty="0" smtClean="0">
              <a:solidFill>
                <a:schemeClr val="tx1"/>
              </a:solidFill>
            </a:endParaRPr>
          </a:p>
          <a:p>
            <a:pPr algn="l"/>
            <a:endParaRPr lang="en-US" b="1" dirty="0" smtClean="0">
              <a:solidFill>
                <a:schemeClr val="tx1"/>
              </a:solidFill>
            </a:endParaRPr>
          </a:p>
          <a:p>
            <a:pPr algn="just"/>
            <a:endParaRPr lang="fr-FR" sz="2800"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2857488" y="-24"/>
            <a:ext cx="3857652" cy="11430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0"/>
            <a:ext cx="8715436" cy="6643710"/>
          </a:xfrm>
        </p:spPr>
        <p:txBody>
          <a:bodyPr>
            <a:normAutofit fontScale="92500" lnSpcReduction="10000"/>
          </a:bodyPr>
          <a:lstStyle/>
          <a:p>
            <a:endParaRPr lang="fr-FR" sz="3200" dirty="0" smtClean="0">
              <a:solidFill>
                <a:schemeClr val="tx1"/>
              </a:solidFill>
            </a:endParaRPr>
          </a:p>
          <a:p>
            <a:endParaRPr lang="fr-FR" dirty="0" smtClean="0">
              <a:solidFill>
                <a:schemeClr val="tx1"/>
              </a:solidFill>
            </a:endParaRPr>
          </a:p>
          <a:p>
            <a:pPr algn="just"/>
            <a:r>
              <a:rPr lang="en-US" sz="2800" b="1" dirty="0" smtClean="0">
                <a:solidFill>
                  <a:schemeClr val="tx1"/>
                </a:solidFill>
              </a:rPr>
              <a:t>Site-specific media buys</a:t>
            </a:r>
            <a:r>
              <a:rPr lang="en-US" sz="2800" dirty="0" smtClean="0">
                <a:solidFill>
                  <a:schemeClr val="tx1"/>
                </a:solidFill>
              </a:rPr>
              <a:t> refer to the practice of purchasing advertising space or time on a particular website or online platform. Rather than buying advertising space across a broad range of websites or platforms, site-specific media buys allow advertisers to target specific websites or platforms that align with their target audience or campaign goals. Here ads are seen by the intended audience ,which can lead to higher engagement rates and a better return on investment (ROI) for the advertiser.</a:t>
            </a:r>
            <a:endParaRPr lang="fr-FR" sz="2800" dirty="0" smtClean="0">
              <a:solidFill>
                <a:schemeClr val="tx1"/>
              </a:solidFill>
            </a:endParaRPr>
          </a:p>
          <a:p>
            <a:pPr lvl="0" algn="just"/>
            <a:r>
              <a:rPr lang="en-US" sz="2800" b="1" dirty="0" smtClean="0">
                <a:solidFill>
                  <a:schemeClr val="tx1"/>
                </a:solidFill>
              </a:rPr>
              <a:t>Ad networks</a:t>
            </a:r>
            <a:r>
              <a:rPr lang="en-US" sz="2800" dirty="0" smtClean="0">
                <a:solidFill>
                  <a:schemeClr val="tx1"/>
                </a:solidFill>
              </a:rPr>
              <a:t> are companies that connect advertisers with publishers who have available advertising space on their websites, mobile apps, or other digital platforms. Ad networks act as intermediaries between advertisers and publishers, providing a platform for advertisers to bid on ad space and for publishers to monetize their online content.</a:t>
            </a:r>
            <a:endParaRPr lang="en-US" sz="3100" dirty="0" smtClean="0">
              <a:solidFill>
                <a:schemeClr val="tx1"/>
              </a:solidFill>
            </a:endParaRPr>
          </a:p>
          <a:p>
            <a:pPr marL="514350" lvl="0" indent="-514350" algn="just">
              <a:buFont typeface="Wingdings" pitchFamily="2" charset="2"/>
              <a:buChar char="Ø"/>
            </a:pPr>
            <a:endParaRPr lang="en-US" sz="3400" b="1" dirty="0" smtClean="0">
              <a:solidFill>
                <a:schemeClr val="tx1"/>
              </a:solidFill>
            </a:endParaRPr>
          </a:p>
          <a:p>
            <a:pPr algn="l"/>
            <a:endParaRPr lang="en-US" b="1" dirty="0" smtClean="0">
              <a:solidFill>
                <a:schemeClr val="tx1"/>
              </a:solidFill>
            </a:endParaRPr>
          </a:p>
          <a:p>
            <a:pPr algn="just"/>
            <a:endParaRPr lang="fr-FR" sz="2800" dirty="0">
              <a:solidFill>
                <a:schemeClr val="tx1"/>
              </a:solidFill>
            </a:endParaRPr>
          </a:p>
        </p:txBody>
      </p:sp>
      <p:pic>
        <p:nvPicPr>
          <p:cNvPr id="4098" name="Picture 2"/>
          <p:cNvPicPr>
            <a:picLocks noChangeAspect="1" noChangeArrowheads="1"/>
          </p:cNvPicPr>
          <p:nvPr/>
        </p:nvPicPr>
        <p:blipFill>
          <a:blip r:embed="rId2"/>
          <a:srcRect/>
          <a:stretch>
            <a:fillRect/>
          </a:stretch>
        </p:blipFill>
        <p:spPr bwMode="auto">
          <a:xfrm>
            <a:off x="2786050" y="0"/>
            <a:ext cx="3357585" cy="11144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0"/>
            <a:ext cx="8715436" cy="6643710"/>
          </a:xfrm>
        </p:spPr>
        <p:txBody>
          <a:bodyPr>
            <a:normAutofit/>
          </a:bodyPr>
          <a:lstStyle/>
          <a:p>
            <a:endParaRPr lang="fr-FR" sz="3200" dirty="0" smtClean="0">
              <a:solidFill>
                <a:schemeClr val="tx1"/>
              </a:solidFill>
            </a:endParaRPr>
          </a:p>
          <a:p>
            <a:endParaRPr lang="fr-FR" dirty="0" smtClean="0">
              <a:solidFill>
                <a:schemeClr val="tx1"/>
              </a:solidFill>
            </a:endParaRPr>
          </a:p>
          <a:p>
            <a:pPr algn="just"/>
            <a:r>
              <a:rPr lang="en-US" sz="2800" b="1" dirty="0" smtClean="0">
                <a:solidFill>
                  <a:schemeClr val="tx1"/>
                </a:solidFill>
              </a:rPr>
              <a:t>A contra-deal</a:t>
            </a:r>
            <a:r>
              <a:rPr lang="en-US" sz="2800" dirty="0" smtClean="0">
                <a:solidFill>
                  <a:schemeClr val="tx1"/>
                </a:solidFill>
              </a:rPr>
              <a:t>, also known as a barter deal, is a type of transaction where two parties agree to exchange goods or services of equal value without exchanging any money. Instead, the parties agree to provide goods or services to each other, often in exchange for something that they need but cannot afford to pay for outright.</a:t>
            </a:r>
          </a:p>
          <a:p>
            <a:pPr algn="just"/>
            <a:r>
              <a:rPr lang="en-US" sz="2800" dirty="0" smtClean="0">
                <a:solidFill>
                  <a:schemeClr val="tx1"/>
                </a:solidFill>
              </a:rPr>
              <a:t>For example, a web designer might offer to design a website for a small business in exchange for accounting services, or a clothing company might offer free clothes to a popular fashion blogger in exchange for the blogger featuring the clothing in their blog or </a:t>
            </a:r>
            <a:r>
              <a:rPr lang="en-US" sz="2800" dirty="0" err="1" smtClean="0">
                <a:solidFill>
                  <a:schemeClr val="tx1"/>
                </a:solidFill>
              </a:rPr>
              <a:t>Instagram</a:t>
            </a:r>
            <a:r>
              <a:rPr lang="en-US" sz="2800" dirty="0" smtClean="0">
                <a:solidFill>
                  <a:schemeClr val="tx1"/>
                </a:solidFill>
              </a:rPr>
              <a:t> posts.</a:t>
            </a:r>
          </a:p>
          <a:p>
            <a:pPr algn="just"/>
            <a:r>
              <a:rPr lang="en-US" sz="2800" dirty="0" smtClean="0">
                <a:solidFill>
                  <a:schemeClr val="tx1"/>
                </a:solidFill>
              </a:rPr>
              <a:t> </a:t>
            </a:r>
            <a:endParaRPr lang="en-US" sz="3400" b="1" dirty="0" smtClean="0">
              <a:solidFill>
                <a:schemeClr val="tx1"/>
              </a:solidFill>
            </a:endParaRPr>
          </a:p>
          <a:p>
            <a:pPr algn="l"/>
            <a:endParaRPr lang="en-US" b="1" dirty="0" smtClean="0">
              <a:solidFill>
                <a:schemeClr val="tx1"/>
              </a:solidFill>
            </a:endParaRPr>
          </a:p>
          <a:p>
            <a:pPr algn="just"/>
            <a:endParaRPr lang="fr-FR" sz="2800" dirty="0">
              <a:solidFill>
                <a:schemeClr val="tx1"/>
              </a:solidFill>
            </a:endParaRPr>
          </a:p>
        </p:txBody>
      </p:sp>
      <p:pic>
        <p:nvPicPr>
          <p:cNvPr id="4098" name="Picture 2"/>
          <p:cNvPicPr>
            <a:picLocks noChangeAspect="1" noChangeArrowheads="1"/>
          </p:cNvPicPr>
          <p:nvPr/>
        </p:nvPicPr>
        <p:blipFill>
          <a:blip r:embed="rId2"/>
          <a:srcRect/>
          <a:stretch>
            <a:fillRect/>
          </a:stretch>
        </p:blipFill>
        <p:spPr bwMode="auto">
          <a:xfrm>
            <a:off x="2786050" y="0"/>
            <a:ext cx="3357585" cy="11144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0"/>
            <a:ext cx="8715436" cy="6643710"/>
          </a:xfrm>
        </p:spPr>
        <p:txBody>
          <a:bodyPr>
            <a:normAutofit/>
          </a:bodyPr>
          <a:lstStyle/>
          <a:p>
            <a:endParaRPr lang="fr-FR" sz="3200" dirty="0" smtClean="0">
              <a:solidFill>
                <a:schemeClr val="tx1"/>
              </a:solidFill>
            </a:endParaRPr>
          </a:p>
          <a:p>
            <a:endParaRPr lang="fr-FR" dirty="0" smtClean="0">
              <a:solidFill>
                <a:schemeClr val="tx1"/>
              </a:solidFill>
            </a:endParaRPr>
          </a:p>
          <a:p>
            <a:pPr algn="just"/>
            <a:r>
              <a:rPr lang="en-US" sz="2800" dirty="0" smtClean="0">
                <a:solidFill>
                  <a:schemeClr val="tx1"/>
                </a:solidFill>
              </a:rPr>
              <a:t> </a:t>
            </a:r>
            <a:endParaRPr lang="en-US" sz="3400" b="1" dirty="0" smtClean="0">
              <a:solidFill>
                <a:schemeClr val="tx1"/>
              </a:solidFill>
            </a:endParaRPr>
          </a:p>
          <a:p>
            <a:pPr algn="just"/>
            <a:r>
              <a:rPr lang="en-US" b="1" dirty="0" smtClean="0">
                <a:solidFill>
                  <a:schemeClr val="tx1"/>
                </a:solidFill>
              </a:rPr>
              <a:t>Behavioral targeting</a:t>
            </a:r>
            <a:r>
              <a:rPr lang="en-US" dirty="0" smtClean="0">
                <a:solidFill>
                  <a:schemeClr val="tx1"/>
                </a:solidFill>
              </a:rPr>
              <a:t> is a marketing technique that involves using data on an individual's online behavior to deliver targeted advertising to them. This is done by collecting information about a user's browsing habits, such as the websites they visit, the pages they view, the links they click, and the searches they perform. This information is then used to create a profile of the user's interests, preferences, and behaviors.</a:t>
            </a:r>
            <a:endParaRPr lang="en-US" b="1" dirty="0" smtClean="0">
              <a:solidFill>
                <a:schemeClr val="tx1"/>
              </a:solidFill>
            </a:endParaRPr>
          </a:p>
          <a:p>
            <a:pPr algn="just"/>
            <a:endParaRPr lang="fr-FR" sz="2800" dirty="0">
              <a:solidFill>
                <a:schemeClr val="tx1"/>
              </a:solidFill>
            </a:endParaRPr>
          </a:p>
        </p:txBody>
      </p:sp>
      <p:pic>
        <p:nvPicPr>
          <p:cNvPr id="4098" name="Picture 2"/>
          <p:cNvPicPr>
            <a:picLocks noChangeAspect="1" noChangeArrowheads="1"/>
          </p:cNvPicPr>
          <p:nvPr/>
        </p:nvPicPr>
        <p:blipFill>
          <a:blip r:embed="rId2"/>
          <a:srcRect/>
          <a:stretch>
            <a:fillRect/>
          </a:stretch>
        </p:blipFill>
        <p:spPr bwMode="auto">
          <a:xfrm>
            <a:off x="2786050" y="0"/>
            <a:ext cx="3357585" cy="128586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0"/>
            <a:ext cx="8715436" cy="6643710"/>
          </a:xfrm>
        </p:spPr>
        <p:txBody>
          <a:bodyPr>
            <a:normAutofit/>
          </a:bodyPr>
          <a:lstStyle/>
          <a:p>
            <a:endParaRPr lang="fr-FR" sz="3200" dirty="0" smtClean="0">
              <a:solidFill>
                <a:schemeClr val="tx1"/>
              </a:solidFill>
            </a:endParaRPr>
          </a:p>
          <a:p>
            <a:endParaRPr lang="fr-FR" dirty="0" smtClean="0">
              <a:solidFill>
                <a:schemeClr val="tx1"/>
              </a:solidFill>
            </a:endParaRPr>
          </a:p>
          <a:p>
            <a:pPr algn="just"/>
            <a:r>
              <a:rPr lang="en-US" sz="2800" dirty="0" smtClean="0">
                <a:solidFill>
                  <a:schemeClr val="tx1"/>
                </a:solidFill>
              </a:rPr>
              <a:t> </a:t>
            </a:r>
            <a:endParaRPr lang="en-US" sz="3400" b="1" dirty="0" smtClean="0">
              <a:solidFill>
                <a:schemeClr val="tx1"/>
              </a:solidFill>
            </a:endParaRPr>
          </a:p>
          <a:p>
            <a:pPr algn="just"/>
            <a:r>
              <a:rPr lang="en-US" b="1" dirty="0" smtClean="0">
                <a:solidFill>
                  <a:schemeClr val="tx1"/>
                </a:solidFill>
              </a:rPr>
              <a:t>Opt-in email</a:t>
            </a:r>
            <a:r>
              <a:rPr lang="en-US" dirty="0" smtClean="0">
                <a:solidFill>
                  <a:schemeClr val="tx1"/>
                </a:solidFill>
              </a:rPr>
              <a:t> refers to a marketing strategy where individuals voluntarily provide their email address and agree to receive promotional or informational messages from a particular company or organization. This is usually done through a sign-up form on a website, where the individual enters their email address and gives explicit permission for the company to send them emails.</a:t>
            </a:r>
            <a:endParaRPr lang="fr-FR" dirty="0" smtClean="0">
              <a:solidFill>
                <a:schemeClr val="tx1"/>
              </a:solidFill>
            </a:endParaRPr>
          </a:p>
          <a:p>
            <a:pPr algn="just"/>
            <a:endParaRPr lang="fr-FR" sz="2800" dirty="0">
              <a:solidFill>
                <a:schemeClr val="tx1"/>
              </a:solidFill>
            </a:endParaRPr>
          </a:p>
        </p:txBody>
      </p:sp>
      <p:pic>
        <p:nvPicPr>
          <p:cNvPr id="5122" name="Picture 2"/>
          <p:cNvPicPr>
            <a:picLocks noChangeAspect="1" noChangeArrowheads="1"/>
          </p:cNvPicPr>
          <p:nvPr/>
        </p:nvPicPr>
        <p:blipFill>
          <a:blip r:embed="rId2"/>
          <a:srcRect/>
          <a:stretch>
            <a:fillRect/>
          </a:stretch>
        </p:blipFill>
        <p:spPr bwMode="auto">
          <a:xfrm>
            <a:off x="3071802" y="-24"/>
            <a:ext cx="3214709" cy="12858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0"/>
            <a:ext cx="8715436" cy="6643710"/>
          </a:xfrm>
        </p:spPr>
        <p:txBody>
          <a:bodyPr>
            <a:normAutofit fontScale="92500"/>
          </a:bodyPr>
          <a:lstStyle/>
          <a:p>
            <a:endParaRPr lang="fr-FR" sz="3200" dirty="0" smtClean="0">
              <a:solidFill>
                <a:schemeClr val="tx1"/>
              </a:solidFill>
            </a:endParaRPr>
          </a:p>
          <a:p>
            <a:endParaRPr lang="fr-FR" dirty="0" smtClean="0">
              <a:solidFill>
                <a:schemeClr val="tx1"/>
              </a:solidFill>
            </a:endParaRPr>
          </a:p>
          <a:p>
            <a:pPr algn="just"/>
            <a:r>
              <a:rPr lang="en-US" sz="2800" dirty="0" smtClean="0">
                <a:solidFill>
                  <a:schemeClr val="tx1"/>
                </a:solidFill>
              </a:rPr>
              <a:t> </a:t>
            </a:r>
            <a:endParaRPr lang="en-US" sz="3400" b="1" dirty="0" smtClean="0">
              <a:solidFill>
                <a:schemeClr val="tx1"/>
              </a:solidFill>
            </a:endParaRPr>
          </a:p>
          <a:p>
            <a:pPr lvl="0" algn="just"/>
            <a:r>
              <a:rPr lang="en-US" b="1" dirty="0" smtClean="0">
                <a:solidFill>
                  <a:schemeClr val="tx1"/>
                </a:solidFill>
              </a:rPr>
              <a:t>Social Media Marketing</a:t>
            </a:r>
            <a:r>
              <a:rPr lang="en-US" dirty="0" smtClean="0">
                <a:solidFill>
                  <a:schemeClr val="tx1"/>
                </a:solidFill>
              </a:rPr>
              <a:t> - using social media platforms such as </a:t>
            </a:r>
            <a:r>
              <a:rPr lang="en-US" dirty="0" err="1" smtClean="0">
                <a:solidFill>
                  <a:schemeClr val="tx1"/>
                </a:solidFill>
              </a:rPr>
              <a:t>Facebook</a:t>
            </a:r>
            <a:r>
              <a:rPr lang="en-US" dirty="0" smtClean="0">
                <a:solidFill>
                  <a:schemeClr val="tx1"/>
                </a:solidFill>
              </a:rPr>
              <a:t>, LinkedIn, and Twitter to engage with potential customers and promote your business.</a:t>
            </a:r>
          </a:p>
          <a:p>
            <a:pPr lvl="0" algn="just"/>
            <a:r>
              <a:rPr lang="en-US" b="1" dirty="0" smtClean="0">
                <a:solidFill>
                  <a:schemeClr val="tx1"/>
                </a:solidFill>
              </a:rPr>
              <a:t>A viral campaign </a:t>
            </a:r>
            <a:r>
              <a:rPr lang="en-US" dirty="0" smtClean="0">
                <a:solidFill>
                  <a:schemeClr val="tx1"/>
                </a:solidFill>
              </a:rPr>
              <a:t>is a marketing strategy that seeks to promote a product, service, or brand by creating a message that spreads quickly and extensively through social media and other online channels. The goal of a viral campaign is to generate buzz and excitement around a product or service, with the ultimate aim of increasing sales or brand awareness.</a:t>
            </a:r>
            <a:endParaRPr lang="fr-FR" dirty="0" smtClean="0">
              <a:solidFill>
                <a:schemeClr val="tx1"/>
              </a:solidFill>
            </a:endParaRPr>
          </a:p>
          <a:p>
            <a:pPr algn="just"/>
            <a:endParaRPr lang="fr-FR" sz="2800" dirty="0">
              <a:solidFill>
                <a:schemeClr val="tx1"/>
              </a:solidFill>
            </a:endParaRPr>
          </a:p>
        </p:txBody>
      </p:sp>
      <p:pic>
        <p:nvPicPr>
          <p:cNvPr id="6146" name="Picture 2"/>
          <p:cNvPicPr>
            <a:picLocks noChangeAspect="1" noChangeArrowheads="1"/>
          </p:cNvPicPr>
          <p:nvPr/>
        </p:nvPicPr>
        <p:blipFill>
          <a:blip r:embed="rId2"/>
          <a:srcRect/>
          <a:stretch>
            <a:fillRect/>
          </a:stretch>
        </p:blipFill>
        <p:spPr bwMode="auto">
          <a:xfrm>
            <a:off x="2786050" y="-24"/>
            <a:ext cx="3357586" cy="12858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0"/>
            <a:ext cx="8715436" cy="6643710"/>
          </a:xfrm>
        </p:spPr>
        <p:txBody>
          <a:bodyPr>
            <a:normAutofit fontScale="92500" lnSpcReduction="10000"/>
          </a:bodyPr>
          <a:lstStyle/>
          <a:p>
            <a:endParaRPr lang="fr-FR" sz="3200" dirty="0" smtClean="0">
              <a:solidFill>
                <a:schemeClr val="tx1"/>
              </a:solidFill>
            </a:endParaRPr>
          </a:p>
          <a:p>
            <a:endParaRPr lang="fr-FR" dirty="0" smtClean="0">
              <a:solidFill>
                <a:schemeClr val="tx1"/>
              </a:solidFill>
            </a:endParaRPr>
          </a:p>
          <a:p>
            <a:pPr algn="just"/>
            <a:r>
              <a:rPr lang="en-US" sz="2800" dirty="0" smtClean="0">
                <a:solidFill>
                  <a:schemeClr val="tx1"/>
                </a:solidFill>
              </a:rPr>
              <a:t> </a:t>
            </a:r>
            <a:endParaRPr lang="en-US" sz="3400" b="1" dirty="0" smtClean="0">
              <a:solidFill>
                <a:schemeClr val="tx1"/>
              </a:solidFill>
            </a:endParaRPr>
          </a:p>
          <a:p>
            <a:pPr lvl="0" algn="just"/>
            <a:endParaRPr lang="en-US" b="1" dirty="0" smtClean="0">
              <a:solidFill>
                <a:schemeClr val="tx1"/>
              </a:solidFill>
            </a:endParaRPr>
          </a:p>
          <a:p>
            <a:pPr algn="just"/>
            <a:r>
              <a:rPr lang="en-US" sz="3000" b="1" dirty="0" smtClean="0">
                <a:solidFill>
                  <a:schemeClr val="tx1"/>
                </a:solidFill>
              </a:rPr>
              <a:t>Audience participation </a:t>
            </a:r>
            <a:r>
              <a:rPr lang="en-US" sz="3000" dirty="0" smtClean="0">
                <a:solidFill>
                  <a:schemeClr val="tx1"/>
                </a:solidFill>
              </a:rPr>
              <a:t>refers to the involvement of individuals or groups in a live event, such as a presentation, workshop, or performance. It can be as simple as asking for a show of hands or as complex as interactive activities that require active engagement from the audience. Audience participation can serve several purposes, such as:</a:t>
            </a:r>
          </a:p>
          <a:p>
            <a:pPr lvl="3" algn="just">
              <a:buFont typeface="Wingdings" pitchFamily="2" charset="2"/>
              <a:buChar char="Ø"/>
            </a:pPr>
            <a:r>
              <a:rPr lang="en-US" sz="2600" dirty="0" smtClean="0">
                <a:solidFill>
                  <a:schemeClr val="tx1"/>
                </a:solidFill>
              </a:rPr>
              <a:t>Enhancing engagement:</a:t>
            </a:r>
          </a:p>
          <a:p>
            <a:pPr lvl="3" algn="just">
              <a:buFont typeface="Wingdings" pitchFamily="2" charset="2"/>
              <a:buChar char="Ø"/>
            </a:pPr>
            <a:r>
              <a:rPr lang="en-US" sz="2600" dirty="0" smtClean="0">
                <a:solidFill>
                  <a:schemeClr val="tx1"/>
                </a:solidFill>
              </a:rPr>
              <a:t>Improving learning:</a:t>
            </a:r>
          </a:p>
          <a:p>
            <a:pPr lvl="3" algn="just">
              <a:buFont typeface="Wingdings" pitchFamily="2" charset="2"/>
              <a:buChar char="Ø"/>
            </a:pPr>
            <a:r>
              <a:rPr lang="en-US" sz="2600" dirty="0" smtClean="0">
                <a:solidFill>
                  <a:schemeClr val="tx1"/>
                </a:solidFill>
              </a:rPr>
              <a:t>Building community:</a:t>
            </a:r>
          </a:p>
          <a:p>
            <a:pPr lvl="3" algn="just">
              <a:buFont typeface="Wingdings" pitchFamily="2" charset="2"/>
              <a:buChar char="Ø"/>
            </a:pPr>
            <a:r>
              <a:rPr lang="en-US" sz="2600" dirty="0" smtClean="0">
                <a:solidFill>
                  <a:schemeClr val="tx1"/>
                </a:solidFill>
              </a:rPr>
              <a:t>Generating ideas and feedback</a:t>
            </a:r>
            <a:endParaRPr lang="en-US" sz="2600" dirty="0">
              <a:solidFill>
                <a:schemeClr val="tx1"/>
              </a:solidFill>
            </a:endParaRPr>
          </a:p>
        </p:txBody>
      </p:sp>
      <p:pic>
        <p:nvPicPr>
          <p:cNvPr id="6146" name="Picture 2"/>
          <p:cNvPicPr>
            <a:picLocks noChangeAspect="1" noChangeArrowheads="1"/>
          </p:cNvPicPr>
          <p:nvPr/>
        </p:nvPicPr>
        <p:blipFill>
          <a:blip r:embed="rId2"/>
          <a:srcRect/>
          <a:stretch>
            <a:fillRect/>
          </a:stretch>
        </p:blipFill>
        <p:spPr bwMode="auto">
          <a:xfrm>
            <a:off x="2786050" y="-24"/>
            <a:ext cx="3357586" cy="12858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b="1" dirty="0" err="1">
                <a:solidFill>
                  <a:schemeClr val="tx1"/>
                </a:solidFill>
              </a:rPr>
              <a:t>What</a:t>
            </a:r>
            <a:r>
              <a:rPr lang="fr-FR" b="1" dirty="0">
                <a:solidFill>
                  <a:schemeClr val="tx1"/>
                </a:solidFill>
              </a:rPr>
              <a:t> </a:t>
            </a:r>
            <a:r>
              <a:rPr lang="fr-FR" b="1" dirty="0" err="1">
                <a:solidFill>
                  <a:schemeClr val="tx1"/>
                </a:solidFill>
              </a:rPr>
              <a:t>is</a:t>
            </a:r>
            <a:r>
              <a:rPr lang="fr-FR" b="1" dirty="0">
                <a:solidFill>
                  <a:schemeClr val="tx1"/>
                </a:solidFill>
              </a:rPr>
              <a:t> Internet marketing?</a:t>
            </a:r>
            <a:endParaRPr lang="fr-FR" b="1" dirty="0" smtClean="0">
              <a:solidFill>
                <a:schemeClr val="tx1"/>
              </a:solidFill>
            </a:endParaRPr>
          </a:p>
          <a:p>
            <a:endParaRPr lang="fr-FR" b="1" dirty="0"/>
          </a:p>
          <a:p>
            <a:pPr algn="just"/>
            <a:r>
              <a:rPr lang="fr-FR" b="1" dirty="0" smtClean="0">
                <a:solidFill>
                  <a:schemeClr val="tx1"/>
                </a:solidFill>
              </a:rPr>
              <a:t>Internet marketing  </a:t>
            </a:r>
            <a:r>
              <a:rPr lang="fr-FR" dirty="0" smtClean="0">
                <a:solidFill>
                  <a:schemeClr val="tx1"/>
                </a:solidFill>
              </a:rPr>
              <a:t>The </a:t>
            </a:r>
            <a:r>
              <a:rPr lang="fr-FR" dirty="0">
                <a:solidFill>
                  <a:schemeClr val="tx1"/>
                </a:solidFill>
              </a:rPr>
              <a:t>application of </a:t>
            </a:r>
            <a:r>
              <a:rPr lang="fr-FR" dirty="0" smtClean="0">
                <a:solidFill>
                  <a:schemeClr val="tx1"/>
                </a:solidFill>
              </a:rPr>
              <a:t>the Internet </a:t>
            </a:r>
            <a:r>
              <a:rPr lang="fr-FR" dirty="0">
                <a:solidFill>
                  <a:schemeClr val="tx1"/>
                </a:solidFill>
              </a:rPr>
              <a:t>and </a:t>
            </a:r>
            <a:r>
              <a:rPr lang="fr-FR" dirty="0" err="1" smtClean="0">
                <a:solidFill>
                  <a:schemeClr val="tx1"/>
                </a:solidFill>
              </a:rPr>
              <a:t>related</a:t>
            </a:r>
            <a:r>
              <a:rPr lang="fr-FR" dirty="0" smtClean="0">
                <a:solidFill>
                  <a:schemeClr val="tx1"/>
                </a:solidFill>
              </a:rPr>
              <a:t> digital </a:t>
            </a:r>
            <a:r>
              <a:rPr lang="fr-FR" dirty="0">
                <a:solidFill>
                  <a:schemeClr val="tx1"/>
                </a:solidFill>
              </a:rPr>
              <a:t>technologies </a:t>
            </a:r>
            <a:r>
              <a:rPr lang="fr-FR" dirty="0" smtClean="0">
                <a:solidFill>
                  <a:schemeClr val="tx1"/>
                </a:solidFill>
              </a:rPr>
              <a:t>(in </a:t>
            </a:r>
            <a:r>
              <a:rPr lang="fr-FR" dirty="0" err="1" smtClean="0">
                <a:solidFill>
                  <a:schemeClr val="tx1"/>
                </a:solidFill>
              </a:rPr>
              <a:t>conjunction</a:t>
            </a:r>
            <a:r>
              <a:rPr lang="fr-FR" dirty="0" smtClean="0">
                <a:solidFill>
                  <a:schemeClr val="tx1"/>
                </a:solidFill>
              </a:rPr>
              <a:t> </a:t>
            </a:r>
            <a:r>
              <a:rPr lang="fr-FR" dirty="0" err="1" smtClean="0">
                <a:solidFill>
                  <a:schemeClr val="tx1"/>
                </a:solidFill>
              </a:rPr>
              <a:t>with</a:t>
            </a:r>
            <a:r>
              <a:rPr lang="fr-FR" dirty="0" smtClean="0">
                <a:solidFill>
                  <a:schemeClr val="tx1"/>
                </a:solidFill>
              </a:rPr>
              <a:t> </a:t>
            </a:r>
            <a:r>
              <a:rPr lang="fr-FR" dirty="0" err="1" smtClean="0">
                <a:solidFill>
                  <a:schemeClr val="tx1"/>
                </a:solidFill>
              </a:rPr>
              <a:t>traditional</a:t>
            </a:r>
            <a:r>
              <a:rPr lang="fr-FR" dirty="0" smtClean="0">
                <a:solidFill>
                  <a:schemeClr val="tx1"/>
                </a:solidFill>
              </a:rPr>
              <a:t> communications) to </a:t>
            </a:r>
            <a:r>
              <a:rPr lang="fr-FR" dirty="0" err="1" smtClean="0">
                <a:solidFill>
                  <a:schemeClr val="tx1"/>
                </a:solidFill>
              </a:rPr>
              <a:t>achieve</a:t>
            </a:r>
            <a:r>
              <a:rPr lang="fr-FR" dirty="0" smtClean="0">
                <a:solidFill>
                  <a:schemeClr val="tx1"/>
                </a:solidFill>
              </a:rPr>
              <a:t> marketing objectives.</a:t>
            </a:r>
          </a:p>
          <a:p>
            <a:pPr algn="just"/>
            <a:endParaRPr lang="en-US" sz="3200" dirty="0">
              <a:solidFill>
                <a:schemeClr val="tx1"/>
              </a:solidFill>
            </a:endParaRPr>
          </a:p>
          <a:p>
            <a:r>
              <a:rPr lang="en-US" i="1" dirty="0">
                <a:solidFill>
                  <a:schemeClr val="tx1"/>
                </a:solidFill>
              </a:rPr>
              <a:t>Achieving marketing objectives through applying digital technologies</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0"/>
            <a:ext cx="8715436" cy="6643710"/>
          </a:xfrm>
        </p:spPr>
        <p:txBody>
          <a:bodyPr>
            <a:normAutofit fontScale="77500" lnSpcReduction="20000"/>
          </a:bodyPr>
          <a:lstStyle/>
          <a:p>
            <a:endParaRPr lang="fr-FR" sz="3200" dirty="0" smtClean="0">
              <a:solidFill>
                <a:schemeClr val="tx1"/>
              </a:solidFill>
            </a:endParaRPr>
          </a:p>
          <a:p>
            <a:endParaRPr lang="fr-FR" dirty="0" smtClean="0">
              <a:solidFill>
                <a:schemeClr val="tx1"/>
              </a:solidFill>
            </a:endParaRPr>
          </a:p>
          <a:p>
            <a:pPr algn="just"/>
            <a:r>
              <a:rPr lang="en-US" sz="2800" dirty="0" smtClean="0">
                <a:solidFill>
                  <a:schemeClr val="tx1"/>
                </a:solidFill>
              </a:rPr>
              <a:t> </a:t>
            </a:r>
            <a:endParaRPr lang="en-US" sz="3400" b="1" dirty="0" smtClean="0">
              <a:solidFill>
                <a:schemeClr val="tx1"/>
              </a:solidFill>
            </a:endParaRPr>
          </a:p>
          <a:p>
            <a:pPr lvl="0" algn="just"/>
            <a:endParaRPr lang="en-US" b="1" dirty="0" smtClean="0">
              <a:solidFill>
                <a:schemeClr val="tx1"/>
              </a:solidFill>
            </a:endParaRPr>
          </a:p>
          <a:p>
            <a:pPr lvl="0" algn="just"/>
            <a:r>
              <a:rPr lang="en-US" b="1" dirty="0" smtClean="0">
                <a:solidFill>
                  <a:schemeClr val="tx1"/>
                </a:solidFill>
              </a:rPr>
              <a:t>Managing social presence</a:t>
            </a:r>
            <a:r>
              <a:rPr lang="en-US" dirty="0" smtClean="0">
                <a:solidFill>
                  <a:schemeClr val="tx1"/>
                </a:solidFill>
              </a:rPr>
              <a:t> involves creating and maintaining a consistent and effective online presence across various social media platforms. Social media has become a critical component of modern-day marketing strategies, as it offers businesses an opportunity to engage with customers, build brand awareness, and drive sales. </a:t>
            </a:r>
            <a:r>
              <a:rPr lang="en-US" sz="2800" dirty="0" smtClean="0">
                <a:solidFill>
                  <a:schemeClr val="tx1"/>
                </a:solidFill>
              </a:rPr>
              <a:t>Here are some tips for managing social presence:</a:t>
            </a:r>
          </a:p>
          <a:p>
            <a:pPr marL="514350" indent="-514350" algn="just">
              <a:buFont typeface="+mj-lt"/>
              <a:buAutoNum type="arabicPeriod"/>
            </a:pPr>
            <a:r>
              <a:rPr lang="en-US" sz="2800" dirty="0" smtClean="0">
                <a:solidFill>
                  <a:schemeClr val="tx1"/>
                </a:solidFill>
              </a:rPr>
              <a:t>Determine your target audience:</a:t>
            </a:r>
          </a:p>
          <a:p>
            <a:pPr marL="514350" indent="-514350" algn="just">
              <a:buFont typeface="+mj-lt"/>
              <a:buAutoNum type="arabicPeriod"/>
            </a:pPr>
            <a:r>
              <a:rPr lang="en-US" sz="2800" dirty="0" smtClean="0">
                <a:solidFill>
                  <a:schemeClr val="tx1"/>
                </a:solidFill>
              </a:rPr>
              <a:t>Choose the right platforms:</a:t>
            </a:r>
          </a:p>
          <a:p>
            <a:pPr marL="514350" indent="-514350" algn="just">
              <a:buFont typeface="+mj-lt"/>
              <a:buAutoNum type="arabicPeriod"/>
            </a:pPr>
            <a:r>
              <a:rPr lang="en-US" sz="2800" dirty="0" smtClean="0">
                <a:solidFill>
                  <a:schemeClr val="tx1"/>
                </a:solidFill>
              </a:rPr>
              <a:t>Develop a content strategy:</a:t>
            </a:r>
          </a:p>
          <a:p>
            <a:pPr marL="514350" indent="-514350" algn="just">
              <a:buFont typeface="+mj-lt"/>
              <a:buAutoNum type="arabicPeriod"/>
            </a:pPr>
            <a:r>
              <a:rPr lang="en-US" sz="2800" dirty="0" smtClean="0">
                <a:solidFill>
                  <a:schemeClr val="tx1"/>
                </a:solidFill>
              </a:rPr>
              <a:t>Engage with your audience</a:t>
            </a:r>
          </a:p>
          <a:p>
            <a:pPr marL="514350" indent="-514350" algn="just">
              <a:buFont typeface="+mj-lt"/>
              <a:buAutoNum type="arabicPeriod"/>
            </a:pPr>
            <a:r>
              <a:rPr lang="en-US" sz="2800" dirty="0" smtClean="0">
                <a:solidFill>
                  <a:schemeClr val="tx1"/>
                </a:solidFill>
              </a:rPr>
              <a:t>Monitor your online reputation: Keep an eye on what people are saying about your brand online and respond to negative comments or reviews promptly.</a:t>
            </a:r>
          </a:p>
          <a:p>
            <a:pPr marL="514350" indent="-514350" algn="just">
              <a:buFont typeface="+mj-lt"/>
              <a:buAutoNum type="arabicPeriod"/>
            </a:pPr>
            <a:r>
              <a:rPr lang="en-US" sz="2800" dirty="0" smtClean="0">
                <a:solidFill>
                  <a:schemeClr val="tx1"/>
                </a:solidFill>
              </a:rPr>
              <a:t>Analyze your results: Regularly track your social media metrics to measure the effectiveness of your social media strategy and adjust your approach accordingly.</a:t>
            </a:r>
          </a:p>
          <a:p>
            <a:pPr lvl="0" algn="just"/>
            <a:endParaRPr lang="fr-FR" sz="2800" dirty="0">
              <a:solidFill>
                <a:schemeClr val="tx1"/>
              </a:solidFill>
            </a:endParaRPr>
          </a:p>
        </p:txBody>
      </p:sp>
      <p:pic>
        <p:nvPicPr>
          <p:cNvPr id="6146" name="Picture 2"/>
          <p:cNvPicPr>
            <a:picLocks noChangeAspect="1" noChangeArrowheads="1"/>
          </p:cNvPicPr>
          <p:nvPr/>
        </p:nvPicPr>
        <p:blipFill>
          <a:blip r:embed="rId2"/>
          <a:srcRect/>
          <a:stretch>
            <a:fillRect/>
          </a:stretch>
        </p:blipFill>
        <p:spPr bwMode="auto">
          <a:xfrm>
            <a:off x="2786050" y="-24"/>
            <a:ext cx="3357586" cy="12858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r>
              <a:rPr lang="fr-FR" b="1" dirty="0">
                <a:solidFill>
                  <a:schemeClr val="tx1"/>
                </a:solidFill>
              </a:rPr>
              <a:t>?</a:t>
            </a:r>
            <a:endParaRPr lang="fr-FR" b="1" dirty="0" smtClean="0">
              <a:solidFill>
                <a:schemeClr val="tx1"/>
              </a:solidFill>
            </a:endParaRPr>
          </a:p>
          <a:p>
            <a:endParaRPr lang="fr-FR" b="1" dirty="0"/>
          </a:p>
          <a:p>
            <a:pPr algn="just"/>
            <a:r>
              <a:rPr lang="en-US" dirty="0">
                <a:solidFill>
                  <a:schemeClr val="tx1"/>
                </a:solidFill>
              </a:rPr>
              <a:t>To help develop a strategy to reach and </a:t>
            </a:r>
            <a:r>
              <a:rPr lang="en-US" dirty="0" smtClean="0">
                <a:solidFill>
                  <a:schemeClr val="tx1"/>
                </a:solidFill>
              </a:rPr>
              <a:t>influence potential </a:t>
            </a:r>
            <a:r>
              <a:rPr lang="en-US" dirty="0">
                <a:solidFill>
                  <a:schemeClr val="tx1"/>
                </a:solidFill>
              </a:rPr>
              <a:t>customers online, </a:t>
            </a:r>
            <a:r>
              <a:rPr lang="en-US" dirty="0" smtClean="0">
                <a:solidFill>
                  <a:schemeClr val="tx1"/>
                </a:solidFill>
              </a:rPr>
              <a:t>three </a:t>
            </a:r>
            <a:r>
              <a:rPr lang="en-US" dirty="0">
                <a:solidFill>
                  <a:schemeClr val="tx1"/>
                </a:solidFill>
              </a:rPr>
              <a:t>main types of media </a:t>
            </a:r>
            <a:r>
              <a:rPr lang="en-US" dirty="0" smtClean="0">
                <a:solidFill>
                  <a:schemeClr val="tx1"/>
                </a:solidFill>
              </a:rPr>
              <a:t>channels marketers </a:t>
            </a:r>
            <a:r>
              <a:rPr lang="en-US" dirty="0">
                <a:solidFill>
                  <a:schemeClr val="tx1"/>
                </a:solidFill>
              </a:rPr>
              <a:t>need to consider </a:t>
            </a:r>
            <a:r>
              <a:rPr lang="en-US" dirty="0" smtClean="0">
                <a:solidFill>
                  <a:schemeClr val="tx1"/>
                </a:solidFill>
              </a:rPr>
              <a:t>today:</a:t>
            </a:r>
          </a:p>
          <a:p>
            <a:pPr lvl="3" algn="just">
              <a:buFont typeface="Wingdings" pitchFamily="2" charset="2"/>
              <a:buChar char="ü"/>
            </a:pPr>
            <a:r>
              <a:rPr lang="en-US" dirty="0" smtClean="0">
                <a:solidFill>
                  <a:schemeClr val="tx1"/>
                </a:solidFill>
              </a:rPr>
              <a:t> </a:t>
            </a:r>
            <a:r>
              <a:rPr lang="fr-FR" sz="3200" b="1" dirty="0" err="1" smtClean="0">
                <a:solidFill>
                  <a:schemeClr val="tx1"/>
                </a:solidFill>
              </a:rPr>
              <a:t>Paid</a:t>
            </a:r>
            <a:r>
              <a:rPr lang="fr-FR" sz="3200" b="1" dirty="0" smtClean="0">
                <a:solidFill>
                  <a:schemeClr val="tx1"/>
                </a:solidFill>
              </a:rPr>
              <a:t> media</a:t>
            </a:r>
            <a:r>
              <a:rPr lang="fr-FR" sz="3200" dirty="0" smtClean="0">
                <a:solidFill>
                  <a:schemeClr val="tx1"/>
                </a:solidFill>
              </a:rPr>
              <a:t>,</a:t>
            </a:r>
          </a:p>
          <a:p>
            <a:pPr lvl="3" algn="just">
              <a:buFont typeface="Wingdings" pitchFamily="2" charset="2"/>
              <a:buChar char="ü"/>
            </a:pPr>
            <a:r>
              <a:rPr lang="fr-FR" sz="3200" b="1" dirty="0" err="1" smtClean="0">
                <a:solidFill>
                  <a:schemeClr val="tx1"/>
                </a:solidFill>
              </a:rPr>
              <a:t>Owned</a:t>
            </a:r>
            <a:r>
              <a:rPr lang="fr-FR" sz="3200" b="1" dirty="0" smtClean="0">
                <a:solidFill>
                  <a:schemeClr val="tx1"/>
                </a:solidFill>
              </a:rPr>
              <a:t> media</a:t>
            </a:r>
            <a:r>
              <a:rPr lang="fr-FR" sz="3200" dirty="0" smtClean="0">
                <a:solidFill>
                  <a:schemeClr val="tx1"/>
                </a:solidFill>
              </a:rPr>
              <a:t>, </a:t>
            </a:r>
          </a:p>
          <a:p>
            <a:pPr lvl="3" algn="just">
              <a:buFont typeface="Wingdings" pitchFamily="2" charset="2"/>
              <a:buChar char="ü"/>
            </a:pPr>
            <a:r>
              <a:rPr lang="fr-FR" sz="3200" b="1" dirty="0" err="1" smtClean="0">
                <a:solidFill>
                  <a:schemeClr val="tx1"/>
                </a:solidFill>
              </a:rPr>
              <a:t>Earned</a:t>
            </a:r>
            <a:r>
              <a:rPr lang="fr-FR" sz="3200" b="1" dirty="0" smtClean="0">
                <a:solidFill>
                  <a:schemeClr val="tx1"/>
                </a:solidFill>
              </a:rPr>
              <a:t> media</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r>
              <a:rPr lang="fr-FR" b="1" dirty="0">
                <a:solidFill>
                  <a:schemeClr val="tx1"/>
                </a:solidFill>
              </a:rPr>
              <a:t>?</a:t>
            </a:r>
            <a:endParaRPr lang="fr-FR" b="1" dirty="0" smtClean="0">
              <a:solidFill>
                <a:schemeClr val="tx1"/>
              </a:solidFill>
            </a:endParaRPr>
          </a:p>
          <a:p>
            <a:endParaRPr lang="fr-FR" b="1" dirty="0"/>
          </a:p>
          <a:p>
            <a:pPr algn="just"/>
            <a:endParaRPr lang="fr-FR" sz="3200" dirty="0">
              <a:solidFill>
                <a:schemeClr val="tx1"/>
              </a:solidFill>
            </a:endParaRPr>
          </a:p>
        </p:txBody>
      </p:sp>
      <p:pic>
        <p:nvPicPr>
          <p:cNvPr id="1026" name="Picture 2"/>
          <p:cNvPicPr>
            <a:picLocks noChangeAspect="1" noChangeArrowheads="1"/>
          </p:cNvPicPr>
          <p:nvPr/>
        </p:nvPicPr>
        <p:blipFill>
          <a:blip r:embed="rId2"/>
          <a:srcRect/>
          <a:stretch>
            <a:fillRect/>
          </a:stretch>
        </p:blipFill>
        <p:spPr bwMode="auto">
          <a:xfrm>
            <a:off x="0" y="785794"/>
            <a:ext cx="9144000" cy="607220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p>
          <a:p>
            <a:endParaRPr lang="fr-FR" b="1" dirty="0" smtClean="0">
              <a:solidFill>
                <a:schemeClr val="tx1"/>
              </a:solidFill>
            </a:endParaRPr>
          </a:p>
          <a:p>
            <a:r>
              <a:rPr lang="en-US" b="1" dirty="0" smtClean="0">
                <a:solidFill>
                  <a:schemeClr val="tx1"/>
                </a:solidFill>
              </a:rPr>
              <a:t>The </a:t>
            </a:r>
            <a:r>
              <a:rPr lang="en-US" b="1" dirty="0">
                <a:solidFill>
                  <a:schemeClr val="tx1"/>
                </a:solidFill>
              </a:rPr>
              <a:t>growing range of digital marketing </a:t>
            </a:r>
            <a:r>
              <a:rPr lang="en-US" b="1" dirty="0" smtClean="0">
                <a:solidFill>
                  <a:schemeClr val="tx1"/>
                </a:solidFill>
              </a:rPr>
              <a:t>platforms</a:t>
            </a:r>
          </a:p>
          <a:p>
            <a:endParaRPr lang="en-US" dirty="0" smtClean="0">
              <a:solidFill>
                <a:schemeClr val="tx1"/>
              </a:solidFill>
            </a:endParaRPr>
          </a:p>
          <a:p>
            <a:pPr lvl="1" algn="just">
              <a:buFont typeface="Arial" pitchFamily="34" charset="0"/>
              <a:buChar char="•"/>
            </a:pPr>
            <a:r>
              <a:rPr lang="en-US" sz="3200" dirty="0" smtClean="0">
                <a:solidFill>
                  <a:schemeClr val="tx1"/>
                </a:solidFill>
              </a:rPr>
              <a:t>Desktop</a:t>
            </a:r>
            <a:r>
              <a:rPr lang="en-US" sz="3200" dirty="0">
                <a:solidFill>
                  <a:schemeClr val="tx1"/>
                </a:solidFill>
              </a:rPr>
              <a:t>, laptop and notebook </a:t>
            </a:r>
            <a:r>
              <a:rPr lang="en-US" sz="3200" dirty="0" smtClean="0">
                <a:solidFill>
                  <a:schemeClr val="tx1"/>
                </a:solidFill>
              </a:rPr>
              <a:t>platforms</a:t>
            </a:r>
          </a:p>
          <a:p>
            <a:pPr lvl="1" algn="just">
              <a:buFont typeface="Arial" pitchFamily="34" charset="0"/>
              <a:buChar char="•"/>
            </a:pPr>
            <a:r>
              <a:rPr lang="en-US" sz="3200" dirty="0">
                <a:solidFill>
                  <a:schemeClr val="tx1"/>
                </a:solidFill>
              </a:rPr>
              <a:t>Mobile phone and tablet </a:t>
            </a:r>
            <a:r>
              <a:rPr lang="en-US" sz="3200" dirty="0" smtClean="0">
                <a:solidFill>
                  <a:schemeClr val="tx1"/>
                </a:solidFill>
              </a:rPr>
              <a:t>platforms</a:t>
            </a:r>
          </a:p>
          <a:p>
            <a:pPr lvl="1" algn="just">
              <a:buFont typeface="Arial" pitchFamily="34" charset="0"/>
              <a:buChar char="•"/>
            </a:pPr>
            <a:r>
              <a:rPr lang="fr-FR" sz="3200" dirty="0" err="1">
                <a:solidFill>
                  <a:schemeClr val="tx1"/>
                </a:solidFill>
              </a:rPr>
              <a:t>Other</a:t>
            </a:r>
            <a:r>
              <a:rPr lang="fr-FR" sz="3200" dirty="0">
                <a:solidFill>
                  <a:schemeClr val="tx1"/>
                </a:solidFill>
              </a:rPr>
              <a:t> hardware </a:t>
            </a:r>
            <a:r>
              <a:rPr lang="fr-FR" sz="3200" dirty="0" err="1" smtClean="0">
                <a:solidFill>
                  <a:schemeClr val="tx1"/>
                </a:solidFill>
              </a:rPr>
              <a:t>platforms</a:t>
            </a:r>
            <a:endParaRPr lang="fr-FR" sz="3200" dirty="0" smtClean="0">
              <a:solidFill>
                <a:schemeClr val="tx1"/>
              </a:solidFill>
            </a:endParaRPr>
          </a:p>
          <a:p>
            <a:pPr lvl="1" algn="just">
              <a:buFont typeface="Arial" pitchFamily="34" charset="0"/>
              <a:buChar char="•"/>
            </a:pPr>
            <a:r>
              <a:rPr lang="fr-FR" sz="3200" dirty="0" smtClean="0">
                <a:solidFill>
                  <a:schemeClr val="tx1"/>
                </a:solidFill>
              </a:rPr>
              <a:t>Software </a:t>
            </a:r>
            <a:r>
              <a:rPr lang="fr-FR" sz="3200" dirty="0" err="1" smtClean="0">
                <a:solidFill>
                  <a:schemeClr val="tx1"/>
                </a:solidFill>
              </a:rPr>
              <a:t>platforms</a:t>
            </a:r>
            <a:endParaRPr lang="fr-FR" sz="3200" dirty="0" smtClean="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p>
          <a:p>
            <a:endParaRPr lang="fr-FR" b="1" dirty="0" smtClean="0">
              <a:solidFill>
                <a:schemeClr val="tx1"/>
              </a:solidFill>
            </a:endParaRPr>
          </a:p>
          <a:p>
            <a:pPr lvl="1" algn="just">
              <a:buFont typeface="Arial" pitchFamily="34" charset="0"/>
              <a:buChar char="•"/>
            </a:pPr>
            <a:r>
              <a:rPr lang="en-US" sz="3200" b="1" dirty="0" smtClean="0">
                <a:solidFill>
                  <a:schemeClr val="tx1"/>
                </a:solidFill>
              </a:rPr>
              <a:t>Desktop</a:t>
            </a:r>
            <a:r>
              <a:rPr lang="en-US" sz="3200" b="1" dirty="0">
                <a:solidFill>
                  <a:schemeClr val="tx1"/>
                </a:solidFill>
              </a:rPr>
              <a:t>, laptop and notebook </a:t>
            </a:r>
            <a:r>
              <a:rPr lang="en-US" sz="3200" b="1" dirty="0" smtClean="0">
                <a:solidFill>
                  <a:schemeClr val="tx1"/>
                </a:solidFill>
              </a:rPr>
              <a:t>platforms</a:t>
            </a:r>
          </a:p>
          <a:p>
            <a:pPr lvl="1" algn="just">
              <a:buFont typeface="Arial" pitchFamily="34" charset="0"/>
              <a:buChar char="•"/>
            </a:pPr>
            <a:endParaRPr lang="en-US" sz="3200" b="1" dirty="0" smtClean="0">
              <a:solidFill>
                <a:schemeClr val="tx1"/>
              </a:solidFill>
            </a:endParaRPr>
          </a:p>
          <a:p>
            <a:pPr marL="1885950" lvl="3" indent="-514350" algn="just">
              <a:buFont typeface="+mj-lt"/>
              <a:buAutoNum type="arabicPeriod"/>
            </a:pPr>
            <a:r>
              <a:rPr lang="fr-FR" sz="2800" dirty="0" smtClean="0">
                <a:solidFill>
                  <a:schemeClr val="tx1"/>
                </a:solidFill>
              </a:rPr>
              <a:t>Desktop browser-</a:t>
            </a:r>
            <a:r>
              <a:rPr lang="fr-FR" sz="2800" dirty="0" err="1" smtClean="0">
                <a:solidFill>
                  <a:schemeClr val="tx1"/>
                </a:solidFill>
              </a:rPr>
              <a:t>based</a:t>
            </a:r>
            <a:r>
              <a:rPr lang="fr-FR" sz="2800" dirty="0" smtClean="0">
                <a:solidFill>
                  <a:schemeClr val="tx1"/>
                </a:solidFill>
              </a:rPr>
              <a:t> </a:t>
            </a:r>
            <a:r>
              <a:rPr lang="fr-FR" sz="2800" dirty="0" err="1" smtClean="0">
                <a:solidFill>
                  <a:schemeClr val="tx1"/>
                </a:solidFill>
              </a:rPr>
              <a:t>platform</a:t>
            </a:r>
            <a:r>
              <a:rPr lang="en-US" sz="2800" dirty="0" smtClean="0">
                <a:solidFill>
                  <a:schemeClr val="tx1"/>
                </a:solidFill>
              </a:rPr>
              <a:t>:</a:t>
            </a:r>
            <a:r>
              <a:rPr lang="fr-FR" sz="2800" dirty="0" smtClean="0">
                <a:solidFill>
                  <a:schemeClr val="tx1"/>
                </a:solidFill>
              </a:rPr>
              <a:t> Internet Explorer…</a:t>
            </a:r>
          </a:p>
          <a:p>
            <a:pPr marL="1828800" lvl="3" indent="-457200" algn="just">
              <a:buFont typeface="+mj-lt"/>
              <a:buAutoNum type="arabicPeriod"/>
            </a:pPr>
            <a:r>
              <a:rPr lang="fr-FR" sz="2800" dirty="0" smtClean="0">
                <a:solidFill>
                  <a:schemeClr val="tx1"/>
                </a:solidFill>
              </a:rPr>
              <a:t>Desktop </a:t>
            </a:r>
            <a:r>
              <a:rPr lang="fr-FR" sz="2800" dirty="0" err="1" smtClean="0">
                <a:solidFill>
                  <a:schemeClr val="tx1"/>
                </a:solidFill>
              </a:rPr>
              <a:t>apps</a:t>
            </a:r>
            <a:r>
              <a:rPr lang="fr-FR" sz="2800" dirty="0" smtClean="0">
                <a:solidFill>
                  <a:schemeClr val="tx1"/>
                </a:solidFill>
              </a:rPr>
              <a:t>: Apple </a:t>
            </a:r>
            <a:r>
              <a:rPr lang="fr-FR" sz="2800" dirty="0" err="1" smtClean="0">
                <a:solidFill>
                  <a:schemeClr val="tx1"/>
                </a:solidFill>
              </a:rPr>
              <a:t>App</a:t>
            </a:r>
            <a:r>
              <a:rPr lang="fr-FR" sz="2800" dirty="0" smtClean="0">
                <a:solidFill>
                  <a:schemeClr val="tx1"/>
                </a:solidFill>
              </a:rPr>
              <a:t> Store….</a:t>
            </a:r>
          </a:p>
          <a:p>
            <a:pPr marL="1828800" lvl="3" indent="-457200" algn="just">
              <a:buFont typeface="+mj-lt"/>
              <a:buAutoNum type="arabicPeriod"/>
            </a:pPr>
            <a:r>
              <a:rPr lang="fr-FR" sz="2800" dirty="0" smtClean="0">
                <a:solidFill>
                  <a:schemeClr val="tx1"/>
                </a:solidFill>
              </a:rPr>
              <a:t>Email </a:t>
            </a:r>
            <a:r>
              <a:rPr lang="fr-FR" sz="2800" dirty="0" err="1" smtClean="0">
                <a:solidFill>
                  <a:schemeClr val="tx1"/>
                </a:solidFill>
              </a:rPr>
              <a:t>platforms</a:t>
            </a:r>
            <a:r>
              <a:rPr lang="fr-FR" sz="2800" dirty="0" smtClean="0">
                <a:solidFill>
                  <a:schemeClr val="tx1"/>
                </a:solidFill>
              </a:rPr>
              <a:t>: </a:t>
            </a:r>
            <a:r>
              <a:rPr lang="fr-FR" sz="2800" dirty="0" err="1" smtClean="0">
                <a:solidFill>
                  <a:schemeClr val="tx1"/>
                </a:solidFill>
              </a:rPr>
              <a:t>yahoo</a:t>
            </a:r>
            <a:r>
              <a:rPr lang="fr-FR" sz="2800" dirty="0" smtClean="0">
                <a:solidFill>
                  <a:schemeClr val="tx1"/>
                </a:solidFill>
              </a:rPr>
              <a:t>…</a:t>
            </a:r>
          </a:p>
          <a:p>
            <a:pPr marL="1828800" lvl="3" indent="-457200" algn="just">
              <a:buFont typeface="+mj-lt"/>
              <a:buAutoNum type="arabicPeriod"/>
            </a:pPr>
            <a:r>
              <a:rPr lang="en-US" sz="2800" b="1" dirty="0" smtClean="0">
                <a:solidFill>
                  <a:schemeClr val="tx1"/>
                </a:solidFill>
              </a:rPr>
              <a:t>Feed-based and API data exchange platforms</a:t>
            </a:r>
            <a:r>
              <a:rPr lang="en-US" sz="2800" dirty="0" smtClean="0">
                <a:solidFill>
                  <a:schemeClr val="tx1"/>
                </a:solidFill>
              </a:rPr>
              <a:t>…</a:t>
            </a:r>
          </a:p>
          <a:p>
            <a:pPr marL="1828800" lvl="3" indent="-457200" algn="just">
              <a:buFont typeface="+mj-lt"/>
              <a:buAutoNum type="arabicPeriod"/>
            </a:pPr>
            <a:r>
              <a:rPr lang="fr-FR" sz="2800" dirty="0" err="1" smtClean="0">
                <a:solidFill>
                  <a:schemeClr val="tx1"/>
                </a:solidFill>
              </a:rPr>
              <a:t>Video</a:t>
            </a:r>
            <a:r>
              <a:rPr lang="fr-FR" sz="2800" dirty="0" smtClean="0">
                <a:solidFill>
                  <a:schemeClr val="tx1"/>
                </a:solidFill>
              </a:rPr>
              <a:t>-marketing </a:t>
            </a:r>
            <a:r>
              <a:rPr lang="fr-FR" sz="2800" dirty="0" err="1" smtClean="0">
                <a:solidFill>
                  <a:schemeClr val="tx1"/>
                </a:solidFill>
              </a:rPr>
              <a:t>platforms</a:t>
            </a:r>
            <a:r>
              <a:rPr lang="fr-FR" sz="2800" dirty="0" smtClean="0">
                <a:solidFill>
                  <a:schemeClr val="tx1"/>
                </a:solidFill>
              </a:rPr>
              <a:t>: IPTV….</a:t>
            </a:r>
            <a:endParaRPr lang="en-US" sz="2800" dirty="0" smtClean="0">
              <a:solidFill>
                <a:schemeClr val="tx1"/>
              </a:solidFill>
            </a:endParaRPr>
          </a:p>
          <a:p>
            <a:pPr marL="1828800" lvl="3" indent="-457200" algn="just"/>
            <a:endParaRPr lang="en-US" sz="2800" dirty="0" smtClean="0">
              <a:solidFill>
                <a:schemeClr val="tx1"/>
              </a:solidFill>
            </a:endParaRPr>
          </a:p>
          <a:p>
            <a:pPr marL="1828800" lvl="3" indent="-457200" algn="just"/>
            <a:endParaRPr lang="en-US" sz="2400" dirty="0" smtClean="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fontScale="62500" lnSpcReduction="20000"/>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p>
          <a:p>
            <a:pPr marL="457200" indent="-457200" algn="just"/>
            <a:r>
              <a:rPr lang="en-US" sz="3800" b="1" dirty="0" smtClean="0">
                <a:solidFill>
                  <a:schemeClr val="tx1"/>
                </a:solidFill>
              </a:rPr>
              <a:t>4- Feed-based and API data exchange platforms</a:t>
            </a:r>
            <a:r>
              <a:rPr lang="en-US" sz="4000" dirty="0" smtClean="0">
                <a:solidFill>
                  <a:schemeClr val="tx1"/>
                </a:solidFill>
              </a:rPr>
              <a:t>…</a:t>
            </a:r>
          </a:p>
          <a:p>
            <a:pPr algn="just"/>
            <a:r>
              <a:rPr lang="en-US" sz="4000" dirty="0" smtClean="0">
                <a:solidFill>
                  <a:schemeClr val="tx1"/>
                </a:solidFill>
              </a:rPr>
              <a:t>are two different methods of exchanging data between different systems or platforms.</a:t>
            </a:r>
            <a:endParaRPr lang="fr-FR" sz="4000" dirty="0" smtClean="0">
              <a:solidFill>
                <a:schemeClr val="tx1"/>
              </a:solidFill>
            </a:endParaRPr>
          </a:p>
          <a:p>
            <a:pPr algn="just"/>
            <a:r>
              <a:rPr lang="en-US" sz="4000" b="1" dirty="0" smtClean="0">
                <a:solidFill>
                  <a:schemeClr val="tx1"/>
                </a:solidFill>
              </a:rPr>
              <a:t>Feed-based data exchange </a:t>
            </a:r>
            <a:r>
              <a:rPr lang="en-US" sz="4000" dirty="0" smtClean="0">
                <a:solidFill>
                  <a:schemeClr val="tx1"/>
                </a:solidFill>
              </a:rPr>
              <a:t>involves providing a file containing data in a specific format, which can be uploaded or imported into another system. The data may be delivered in various file formats. The receiving system may process the data and use it in different ways, such as displaying it to end-users or using it for analysis and reporting.</a:t>
            </a:r>
            <a:endParaRPr lang="fr-FR" sz="4000" dirty="0" smtClean="0">
              <a:solidFill>
                <a:schemeClr val="tx1"/>
              </a:solidFill>
            </a:endParaRPr>
          </a:p>
          <a:p>
            <a:pPr algn="just"/>
            <a:r>
              <a:rPr lang="en-US" sz="4000" b="1" dirty="0" smtClean="0">
                <a:solidFill>
                  <a:schemeClr val="tx1"/>
                </a:solidFill>
              </a:rPr>
              <a:t>API (Application Programming Interface) data exchange</a:t>
            </a:r>
            <a:r>
              <a:rPr lang="en-US" sz="4000" dirty="0" smtClean="0">
                <a:solidFill>
                  <a:schemeClr val="tx1"/>
                </a:solidFill>
              </a:rPr>
              <a:t> involves using a set of pre-defined rules and protocols to exchange data between different systems. An API provides a set of functions or endpoints that can be accessed by other systems, enabling them to retrieve or update data in a standardized way. APIs can be either public or private, and they can be used to integrate different systems, automate processes, or build new applications.</a:t>
            </a:r>
            <a:endParaRPr lang="fr-FR" sz="4000" dirty="0" smtClean="0">
              <a:solidFill>
                <a:schemeClr val="tx1"/>
              </a:solidFill>
            </a:endParaRPr>
          </a:p>
          <a:p>
            <a:pPr marL="457200" indent="-457200" algn="just"/>
            <a:endParaRPr lang="en-US" sz="4000" dirty="0" smtClean="0">
              <a:solidFill>
                <a:schemeClr val="tx1"/>
              </a:solidFill>
            </a:endParaRPr>
          </a:p>
          <a:p>
            <a:pPr marL="1828800" lvl="3" indent="-457200" algn="just"/>
            <a:endParaRPr lang="en-US" sz="2400" dirty="0" smtClean="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lnSpcReduction="10000"/>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p>
          <a:p>
            <a:pPr marL="457200" indent="-457200" algn="just"/>
            <a:r>
              <a:rPr lang="en-US" sz="3000" b="1" dirty="0" smtClean="0">
                <a:solidFill>
                  <a:schemeClr val="tx1"/>
                </a:solidFill>
              </a:rPr>
              <a:t>4- Feed-based and API data exchange platforms</a:t>
            </a:r>
            <a:r>
              <a:rPr lang="en-US" sz="4000" dirty="0" smtClean="0">
                <a:solidFill>
                  <a:schemeClr val="tx1"/>
                </a:solidFill>
              </a:rPr>
              <a:t>…</a:t>
            </a:r>
          </a:p>
          <a:p>
            <a:pPr algn="just"/>
            <a:r>
              <a:rPr lang="en-US" sz="2800" b="1" dirty="0" smtClean="0">
                <a:solidFill>
                  <a:schemeClr val="tx1"/>
                </a:solidFill>
              </a:rPr>
              <a:t>Feed-based data exchange</a:t>
            </a:r>
            <a:r>
              <a:rPr lang="en-US" sz="2800" dirty="0" smtClean="0">
                <a:solidFill>
                  <a:schemeClr val="tx1"/>
                </a:solidFill>
              </a:rPr>
              <a:t> is commonly used for data feeds, such as product catalogs, financial data, or news feeds, while </a:t>
            </a:r>
            <a:r>
              <a:rPr lang="en-US" sz="2800" b="1" dirty="0" smtClean="0">
                <a:solidFill>
                  <a:schemeClr val="tx1"/>
                </a:solidFill>
              </a:rPr>
              <a:t>API data exchange</a:t>
            </a:r>
            <a:r>
              <a:rPr lang="en-US" sz="2800" dirty="0" smtClean="0">
                <a:solidFill>
                  <a:schemeClr val="tx1"/>
                </a:solidFill>
              </a:rPr>
              <a:t> is more commonly used for real-time interactions, such as online transactions, social media interactions, or real-time data streams.</a:t>
            </a:r>
            <a:endParaRPr lang="fr-FR" sz="2800" dirty="0" smtClean="0">
              <a:solidFill>
                <a:schemeClr val="tx1"/>
              </a:solidFill>
            </a:endParaRPr>
          </a:p>
          <a:p>
            <a:pPr algn="just"/>
            <a:r>
              <a:rPr lang="en-US" sz="2800" dirty="0" smtClean="0">
                <a:solidFill>
                  <a:schemeClr val="tx1"/>
                </a:solidFill>
              </a:rPr>
              <a:t>Both feed-based and API data exchange platforms have their advantages and disadvantages, depending on the use case and requirements. Feed-based data exchange is usually simpler and easier to implement, but it may be less flexible and may require manual intervention. API data exchange is more flexible and scalable, but it may require more technical expertise and effort to set up and maintain.</a:t>
            </a:r>
            <a:endParaRPr lang="fr-FR" sz="2800" dirty="0" smtClean="0">
              <a:solidFill>
                <a:schemeClr val="tx1"/>
              </a:solidFill>
            </a:endParaRPr>
          </a:p>
          <a:p>
            <a:pPr marL="457200" indent="-457200" algn="just"/>
            <a:endParaRPr lang="en-US" sz="4000" dirty="0" smtClean="0">
              <a:solidFill>
                <a:schemeClr val="tx1"/>
              </a:solidFill>
            </a:endParaRPr>
          </a:p>
          <a:p>
            <a:pPr marL="1828800" lvl="3" indent="-457200" algn="just"/>
            <a:endParaRPr lang="en-US" sz="2400" dirty="0" smtClean="0">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p>
          <a:p>
            <a:endParaRPr lang="fr-FR" b="1" dirty="0" smtClean="0">
              <a:solidFill>
                <a:schemeClr val="tx1"/>
              </a:solidFill>
            </a:endParaRPr>
          </a:p>
          <a:p>
            <a:pPr lvl="1" algn="just">
              <a:buFont typeface="Arial" pitchFamily="34" charset="0"/>
              <a:buChar char="•"/>
            </a:pPr>
            <a:r>
              <a:rPr lang="en-US" sz="3200" b="1" dirty="0" smtClean="0">
                <a:solidFill>
                  <a:schemeClr val="tx1"/>
                </a:solidFill>
              </a:rPr>
              <a:t>Mobile </a:t>
            </a:r>
            <a:r>
              <a:rPr lang="en-US" sz="3200" b="1" dirty="0">
                <a:solidFill>
                  <a:schemeClr val="tx1"/>
                </a:solidFill>
              </a:rPr>
              <a:t>phone and tablet </a:t>
            </a:r>
            <a:r>
              <a:rPr lang="en-US" sz="3200" b="1" dirty="0" smtClean="0">
                <a:solidFill>
                  <a:schemeClr val="tx1"/>
                </a:solidFill>
              </a:rPr>
              <a:t>platforms</a:t>
            </a:r>
          </a:p>
          <a:p>
            <a:pPr lvl="1" algn="just"/>
            <a:endParaRPr lang="en-US" sz="3200" b="1" dirty="0" smtClean="0">
              <a:solidFill>
                <a:schemeClr val="tx1"/>
              </a:solidFill>
            </a:endParaRPr>
          </a:p>
          <a:p>
            <a:pPr marL="514350" indent="-514350" algn="just">
              <a:buFont typeface="+mj-lt"/>
              <a:buAutoNum type="arabicPeriod"/>
            </a:pPr>
            <a:r>
              <a:rPr lang="fr-FR" sz="2800" dirty="0" smtClean="0">
                <a:solidFill>
                  <a:schemeClr val="tx1"/>
                </a:solidFill>
              </a:rPr>
              <a:t>Mobile operating system and browser: </a:t>
            </a:r>
            <a:r>
              <a:rPr lang="en-US" sz="2800" dirty="0" smtClean="0">
                <a:solidFill>
                  <a:schemeClr val="tx1"/>
                </a:solidFill>
              </a:rPr>
              <a:t>mobile browsers which are closely </a:t>
            </a:r>
            <a:r>
              <a:rPr lang="fr-FR" sz="2800" dirty="0" err="1" smtClean="0">
                <a:solidFill>
                  <a:schemeClr val="tx1"/>
                </a:solidFill>
              </a:rPr>
              <a:t>integrated</a:t>
            </a:r>
            <a:r>
              <a:rPr lang="fr-FR" sz="2800" dirty="0" smtClean="0">
                <a:solidFill>
                  <a:schemeClr val="tx1"/>
                </a:solidFill>
              </a:rPr>
              <a:t> </a:t>
            </a:r>
            <a:r>
              <a:rPr lang="fr-FR" sz="2800" dirty="0" err="1" smtClean="0">
                <a:solidFill>
                  <a:schemeClr val="tx1"/>
                </a:solidFill>
              </a:rPr>
              <a:t>with</a:t>
            </a:r>
            <a:r>
              <a:rPr lang="fr-FR" sz="2800" dirty="0" smtClean="0">
                <a:solidFill>
                  <a:schemeClr val="tx1"/>
                </a:solidFill>
              </a:rPr>
              <a:t> the operating system.</a:t>
            </a:r>
          </a:p>
          <a:p>
            <a:pPr marL="514350" indent="-514350" algn="just">
              <a:buFont typeface="+mj-lt"/>
              <a:buAutoNum type="arabicPeriod"/>
            </a:pPr>
            <a:r>
              <a:rPr lang="fr-FR" sz="2800" dirty="0" smtClean="0">
                <a:solidFill>
                  <a:schemeClr val="tx1"/>
                </a:solidFill>
              </a:rPr>
              <a:t>Mobile-</a:t>
            </a:r>
            <a:r>
              <a:rPr lang="fr-FR" sz="2800" dirty="0" err="1" smtClean="0">
                <a:solidFill>
                  <a:schemeClr val="tx1"/>
                </a:solidFill>
              </a:rPr>
              <a:t>based</a:t>
            </a:r>
            <a:r>
              <a:rPr lang="fr-FR" sz="2800" dirty="0" smtClean="0">
                <a:solidFill>
                  <a:schemeClr val="tx1"/>
                </a:solidFill>
              </a:rPr>
              <a:t> </a:t>
            </a:r>
            <a:r>
              <a:rPr lang="fr-FR" sz="2800" dirty="0" err="1" smtClean="0">
                <a:solidFill>
                  <a:schemeClr val="tx1"/>
                </a:solidFill>
              </a:rPr>
              <a:t>apps</a:t>
            </a:r>
            <a:r>
              <a:rPr lang="fr-FR" sz="2800" dirty="0" smtClean="0">
                <a:solidFill>
                  <a:schemeClr val="tx1"/>
                </a:solidFill>
              </a:rPr>
              <a:t>: </a:t>
            </a:r>
            <a:r>
              <a:rPr lang="en-US" sz="2800" dirty="0" smtClean="0">
                <a:solidFill>
                  <a:schemeClr val="tx1"/>
                </a:solidFill>
              </a:rPr>
              <a:t>Apple </a:t>
            </a:r>
            <a:r>
              <a:rPr lang="en-US" sz="2800" dirty="0" err="1" smtClean="0">
                <a:solidFill>
                  <a:schemeClr val="tx1"/>
                </a:solidFill>
              </a:rPr>
              <a:t>iOS</a:t>
            </a:r>
            <a:r>
              <a:rPr lang="en-US" sz="2800" dirty="0" smtClean="0">
                <a:solidFill>
                  <a:schemeClr val="tx1"/>
                </a:solidFill>
              </a:rPr>
              <a:t>, Google Android, RIM or Windows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p>
          <a:p>
            <a:endParaRPr lang="fr-FR" b="1" dirty="0" smtClean="0">
              <a:solidFill>
                <a:schemeClr val="tx1"/>
              </a:solidFill>
            </a:endParaRPr>
          </a:p>
          <a:p>
            <a:pPr marL="971550" lvl="1" indent="-514350" algn="just">
              <a:buFont typeface="Arial" pitchFamily="34" charset="0"/>
              <a:buChar char="•"/>
            </a:pPr>
            <a:r>
              <a:rPr lang="fr-FR" sz="3200" b="1" dirty="0" err="1" smtClean="0">
                <a:solidFill>
                  <a:schemeClr val="tx1"/>
                </a:solidFill>
              </a:rPr>
              <a:t>Other</a:t>
            </a:r>
            <a:r>
              <a:rPr lang="fr-FR" sz="3200" b="1" dirty="0" smtClean="0">
                <a:solidFill>
                  <a:schemeClr val="tx1"/>
                </a:solidFill>
              </a:rPr>
              <a:t> hardware </a:t>
            </a:r>
            <a:r>
              <a:rPr lang="fr-FR" sz="3200" b="1" dirty="0" err="1" smtClean="0">
                <a:solidFill>
                  <a:schemeClr val="tx1"/>
                </a:solidFill>
              </a:rPr>
              <a:t>platforms</a:t>
            </a:r>
            <a:endParaRPr lang="fr-FR" sz="3200" b="1" dirty="0" smtClean="0">
              <a:solidFill>
                <a:schemeClr val="tx1"/>
              </a:solidFill>
            </a:endParaRPr>
          </a:p>
          <a:p>
            <a:pPr marL="971550" lvl="1" indent="-514350" algn="just"/>
            <a:endParaRPr lang="fr-FR" sz="3200" b="1" dirty="0" smtClean="0">
              <a:solidFill>
                <a:schemeClr val="tx1"/>
              </a:solidFill>
            </a:endParaRPr>
          </a:p>
          <a:p>
            <a:pPr marL="514350" indent="-514350" algn="just">
              <a:buFont typeface="+mj-lt"/>
              <a:buAutoNum type="arabicPeriod"/>
            </a:pPr>
            <a:r>
              <a:rPr lang="en-US" sz="2800" i="1" dirty="0" smtClean="0">
                <a:solidFill>
                  <a:schemeClr val="tx1"/>
                </a:solidFill>
              </a:rPr>
              <a:t>Indoor and outdoor kiosk-type apps: </a:t>
            </a:r>
            <a:r>
              <a:rPr lang="fr-FR" sz="2800" dirty="0" smtClean="0">
                <a:solidFill>
                  <a:schemeClr val="tx1"/>
                </a:solidFill>
              </a:rPr>
              <a:t>interactive kiosks</a:t>
            </a:r>
          </a:p>
          <a:p>
            <a:pPr marL="514350" indent="-514350" algn="just">
              <a:buFont typeface="+mj-lt"/>
              <a:buAutoNum type="arabicPeriod"/>
            </a:pPr>
            <a:r>
              <a:rPr lang="fr-FR" sz="2800" i="1" dirty="0" smtClean="0">
                <a:solidFill>
                  <a:schemeClr val="tx1"/>
                </a:solidFill>
              </a:rPr>
              <a:t>Gaming </a:t>
            </a:r>
            <a:r>
              <a:rPr lang="fr-FR" sz="2800" i="1" dirty="0" err="1" smtClean="0">
                <a:solidFill>
                  <a:schemeClr val="tx1"/>
                </a:solidFill>
              </a:rPr>
              <a:t>platforms</a:t>
            </a:r>
            <a:r>
              <a:rPr lang="fr-FR" sz="2800" i="1" dirty="0" smtClean="0">
                <a:solidFill>
                  <a:schemeClr val="tx1"/>
                </a:solidFill>
              </a:rPr>
              <a:t>: </a:t>
            </a:r>
            <a:r>
              <a:rPr lang="fr-FR" sz="2800" dirty="0" smtClean="0">
                <a:solidFill>
                  <a:schemeClr val="tx1"/>
                </a:solidFill>
              </a:rPr>
              <a:t>PlayStation, Nintendo or Xbox</a:t>
            </a:r>
            <a:endParaRPr lang="en-US" sz="2800" dirty="0" smtClean="0">
              <a:solidFill>
                <a:schemeClr val="tx1"/>
              </a:solidFill>
            </a:endParaRPr>
          </a:p>
          <a:p>
            <a:pPr marL="514350" indent="-514350" algn="just">
              <a:buFont typeface="+mj-lt"/>
              <a:buAutoNum type="arabicPeriod"/>
            </a:pPr>
            <a:r>
              <a:rPr lang="fr-FR" sz="2800" i="1" dirty="0" smtClean="0">
                <a:solidFill>
                  <a:schemeClr val="tx1"/>
                </a:solidFill>
              </a:rPr>
              <a:t>Interactive </a:t>
            </a:r>
            <a:r>
              <a:rPr lang="fr-FR" sz="2800" i="1" dirty="0" err="1" smtClean="0">
                <a:solidFill>
                  <a:schemeClr val="tx1"/>
                </a:solidFill>
              </a:rPr>
              <a:t>signage</a:t>
            </a:r>
            <a:r>
              <a:rPr lang="fr-FR" sz="2800" i="1" dirty="0" smtClean="0">
                <a:solidFill>
                  <a:schemeClr val="tx1"/>
                </a:solidFill>
              </a:rPr>
              <a:t>: T</a:t>
            </a:r>
            <a:r>
              <a:rPr lang="en-US" sz="2800" dirty="0" err="1" smtClean="0">
                <a:solidFill>
                  <a:schemeClr val="tx1"/>
                </a:solidFill>
              </a:rPr>
              <a:t>ouchscreen</a:t>
            </a:r>
            <a:r>
              <a:rPr lang="en-US" sz="2800" dirty="0" smtClean="0">
                <a:solidFill>
                  <a:schemeClr val="tx1"/>
                </a:solidFill>
              </a:rPr>
              <a:t>, Bluetooth or QR codes</a:t>
            </a:r>
          </a:p>
          <a:p>
            <a:pPr marL="514350" indent="-514350" algn="just">
              <a:buFont typeface="+mj-lt"/>
              <a:buAutoNum type="arabicPeriod"/>
            </a:pPr>
            <a:r>
              <a:rPr lang="fr-FR" sz="2800" i="1" dirty="0" err="1" smtClean="0">
                <a:solidFill>
                  <a:schemeClr val="tx1"/>
                </a:solidFill>
              </a:rPr>
              <a:t>Wearables</a:t>
            </a:r>
            <a:r>
              <a:rPr lang="fr-FR" sz="2800" i="1" dirty="0" smtClean="0">
                <a:solidFill>
                  <a:schemeClr val="tx1"/>
                </a:solidFill>
              </a:rPr>
              <a:t>. Smart </a:t>
            </a:r>
            <a:r>
              <a:rPr lang="fr-FR" sz="2800" i="1" dirty="0" err="1" smtClean="0">
                <a:solidFill>
                  <a:schemeClr val="tx1"/>
                </a:solidFill>
              </a:rPr>
              <a:t>watches</a:t>
            </a:r>
            <a:r>
              <a:rPr lang="fr-FR" sz="2800" i="1" dirty="0" smtClean="0">
                <a:solidFill>
                  <a:schemeClr val="tx1"/>
                </a:solidFill>
              </a:rPr>
              <a:t>, </a:t>
            </a:r>
            <a:r>
              <a:rPr lang="fr-FR" sz="2800" dirty="0" smtClean="0">
                <a:solidFill>
                  <a:schemeClr val="tx1"/>
                </a:solidFill>
              </a:rPr>
              <a:t>smart glasses</a:t>
            </a:r>
            <a:r>
              <a:rPr lang="fr-FR" sz="2800" i="1" dirty="0" smtClean="0">
                <a:solidFill>
                  <a:schemeClr val="tx1"/>
                </a:solidFill>
              </a:rPr>
              <a:t> </a:t>
            </a:r>
          </a:p>
          <a:p>
            <a:pPr marL="514350" indent="-514350" algn="just"/>
            <a:endParaRPr lang="fr-FR" sz="2800" dirty="0" smtClean="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p>
          <a:p>
            <a:endParaRPr lang="fr-FR" b="1" dirty="0" smtClean="0">
              <a:solidFill>
                <a:schemeClr val="tx1"/>
              </a:solidFill>
            </a:endParaRPr>
          </a:p>
          <a:p>
            <a:pPr marL="971550" lvl="1" indent="-514350" algn="just">
              <a:buFont typeface="Arial" pitchFamily="34" charset="0"/>
              <a:buChar char="•"/>
            </a:pPr>
            <a:r>
              <a:rPr lang="fr-FR" sz="3200" b="1" dirty="0" smtClean="0">
                <a:solidFill>
                  <a:schemeClr val="tx1"/>
                </a:solidFill>
              </a:rPr>
              <a:t>Software </a:t>
            </a:r>
            <a:r>
              <a:rPr lang="fr-FR" sz="3200" b="1" dirty="0" err="1" smtClean="0">
                <a:solidFill>
                  <a:schemeClr val="tx1"/>
                </a:solidFill>
              </a:rPr>
              <a:t>platforms</a:t>
            </a:r>
            <a:endParaRPr lang="fr-FR" sz="3200" b="1" dirty="0" smtClean="0">
              <a:solidFill>
                <a:schemeClr val="tx1"/>
              </a:solidFill>
            </a:endParaRPr>
          </a:p>
          <a:p>
            <a:pPr algn="just"/>
            <a:endParaRPr lang="fr-FR" sz="2800" dirty="0" smtClean="0"/>
          </a:p>
          <a:p>
            <a:pPr algn="just"/>
            <a:r>
              <a:rPr lang="fr-FR" sz="2800" b="1" dirty="0" smtClean="0">
                <a:solidFill>
                  <a:schemeClr val="tx1"/>
                </a:solidFill>
              </a:rPr>
              <a:t>Software as a Service</a:t>
            </a:r>
            <a:r>
              <a:rPr lang="fr-FR" sz="2800" dirty="0" smtClean="0">
                <a:solidFill>
                  <a:schemeClr val="tx1"/>
                </a:solidFill>
              </a:rPr>
              <a:t> (</a:t>
            </a:r>
            <a:r>
              <a:rPr lang="fr-FR" sz="2800" dirty="0" err="1" smtClean="0">
                <a:solidFill>
                  <a:schemeClr val="tx1"/>
                </a:solidFill>
              </a:rPr>
              <a:t>SaaS</a:t>
            </a:r>
            <a:r>
              <a:rPr lang="fr-FR" sz="2800" dirty="0" smtClean="0">
                <a:solidFill>
                  <a:schemeClr val="tx1"/>
                </a:solidFill>
              </a:rPr>
              <a:t>):  Business applications and software services are </a:t>
            </a:r>
            <a:r>
              <a:rPr lang="fr-FR" sz="2800" dirty="0" err="1" smtClean="0">
                <a:solidFill>
                  <a:schemeClr val="tx1"/>
                </a:solidFill>
              </a:rPr>
              <a:t>provided</a:t>
            </a:r>
            <a:r>
              <a:rPr lang="fr-FR" sz="2800" dirty="0" smtClean="0">
                <a:solidFill>
                  <a:schemeClr val="tx1"/>
                </a:solidFill>
              </a:rPr>
              <a:t> </a:t>
            </a:r>
            <a:r>
              <a:rPr lang="fr-FR" sz="2800" dirty="0" err="1" smtClean="0">
                <a:solidFill>
                  <a:schemeClr val="tx1"/>
                </a:solidFill>
              </a:rPr>
              <a:t>through</a:t>
            </a:r>
            <a:r>
              <a:rPr lang="fr-FR" sz="2800" dirty="0" smtClean="0">
                <a:solidFill>
                  <a:schemeClr val="tx1"/>
                </a:solidFill>
              </a:rPr>
              <a:t> Internet and web </a:t>
            </a:r>
            <a:r>
              <a:rPr lang="fr-FR" sz="2800" dirty="0" err="1" smtClean="0">
                <a:solidFill>
                  <a:schemeClr val="tx1"/>
                </a:solidFill>
              </a:rPr>
              <a:t>protocols</a:t>
            </a:r>
            <a:r>
              <a:rPr lang="fr-FR" sz="2800" dirty="0" smtClean="0">
                <a:solidFill>
                  <a:schemeClr val="tx1"/>
                </a:solidFill>
              </a:rPr>
              <a:t> </a:t>
            </a:r>
            <a:r>
              <a:rPr lang="fr-FR" sz="2800" dirty="0" err="1" smtClean="0">
                <a:solidFill>
                  <a:schemeClr val="tx1"/>
                </a:solidFill>
              </a:rPr>
              <a:t>with</a:t>
            </a:r>
            <a:r>
              <a:rPr lang="fr-FR" sz="2800" dirty="0" smtClean="0">
                <a:solidFill>
                  <a:schemeClr val="tx1"/>
                </a:solidFill>
              </a:rPr>
              <a:t> the application </a:t>
            </a:r>
            <a:r>
              <a:rPr lang="fr-FR" sz="2800" dirty="0" err="1" smtClean="0">
                <a:solidFill>
                  <a:schemeClr val="tx1"/>
                </a:solidFill>
              </a:rPr>
              <a:t>managed</a:t>
            </a:r>
            <a:r>
              <a:rPr lang="fr-FR" sz="2800" dirty="0" smtClean="0">
                <a:solidFill>
                  <a:schemeClr val="tx1"/>
                </a:solidFill>
              </a:rPr>
              <a:t> on a </a:t>
            </a:r>
            <a:r>
              <a:rPr lang="fr-FR" sz="2800" dirty="0" err="1" smtClean="0">
                <a:solidFill>
                  <a:schemeClr val="tx1"/>
                </a:solidFill>
              </a:rPr>
              <a:t>separate</a:t>
            </a:r>
            <a:r>
              <a:rPr lang="fr-FR" sz="2800" dirty="0" smtClean="0">
                <a:solidFill>
                  <a:schemeClr val="tx1"/>
                </a:solidFill>
              </a:rPr>
              <a:t> server </a:t>
            </a:r>
            <a:r>
              <a:rPr lang="en-US" sz="2800" dirty="0" smtClean="0">
                <a:solidFill>
                  <a:schemeClr val="tx1"/>
                </a:solidFill>
              </a:rPr>
              <a:t>from where it is accessed through a web browser on</a:t>
            </a:r>
          </a:p>
          <a:p>
            <a:pPr algn="just"/>
            <a:r>
              <a:rPr lang="fr-FR" sz="2800" dirty="0" smtClean="0">
                <a:solidFill>
                  <a:schemeClr val="tx1"/>
                </a:solidFill>
              </a:rPr>
              <a:t>an end </a:t>
            </a:r>
            <a:r>
              <a:rPr lang="fr-FR" sz="2800" dirty="0" err="1" smtClean="0">
                <a:solidFill>
                  <a:schemeClr val="tx1"/>
                </a:solidFill>
              </a:rPr>
              <a:t>user’s</a:t>
            </a:r>
            <a:r>
              <a:rPr lang="fr-FR" sz="2800" dirty="0" smtClean="0">
                <a:solidFill>
                  <a:schemeClr val="tx1"/>
                </a:solidFill>
              </a:rPr>
              <a:t> computer </a:t>
            </a:r>
            <a:r>
              <a:rPr lang="fr-FR" sz="2800" dirty="0" err="1" smtClean="0">
                <a:solidFill>
                  <a:schemeClr val="tx1"/>
                </a:solidFill>
              </a:rPr>
              <a:t>with</a:t>
            </a:r>
            <a:r>
              <a:rPr lang="fr-FR" sz="2800" dirty="0" smtClean="0">
                <a:solidFill>
                  <a:schemeClr val="tx1"/>
                </a:solidFill>
              </a:rPr>
              <a:t> data </a:t>
            </a:r>
            <a:r>
              <a:rPr lang="fr-FR" sz="2800" dirty="0" err="1" smtClean="0">
                <a:solidFill>
                  <a:schemeClr val="tx1"/>
                </a:solidFill>
              </a:rPr>
              <a:t>stored</a:t>
            </a:r>
            <a:r>
              <a:rPr lang="fr-FR" sz="2800" dirty="0" smtClean="0">
                <a:solidFill>
                  <a:schemeClr val="tx1"/>
                </a:solidFill>
              </a:rPr>
              <a:t> </a:t>
            </a:r>
            <a:r>
              <a:rPr lang="fr-FR" sz="2800" dirty="0" err="1" smtClean="0">
                <a:solidFill>
                  <a:schemeClr val="tx1"/>
                </a:solidFill>
              </a:rPr>
              <a:t>within</a:t>
            </a:r>
            <a:r>
              <a:rPr lang="fr-FR" sz="2800" dirty="0" smtClean="0">
                <a:solidFill>
                  <a:schemeClr val="tx1"/>
                </a:solidFill>
              </a:rPr>
              <a:t> ‘The Cloud’.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b="1" dirty="0" err="1">
                <a:solidFill>
                  <a:schemeClr val="tx1"/>
                </a:solidFill>
              </a:rPr>
              <a:t>What</a:t>
            </a:r>
            <a:r>
              <a:rPr lang="fr-FR" b="1" dirty="0">
                <a:solidFill>
                  <a:schemeClr val="tx1"/>
                </a:solidFill>
              </a:rPr>
              <a:t> </a:t>
            </a:r>
            <a:r>
              <a:rPr lang="fr-FR" b="1" dirty="0" err="1">
                <a:solidFill>
                  <a:schemeClr val="tx1"/>
                </a:solidFill>
              </a:rPr>
              <a:t>is</a:t>
            </a:r>
            <a:r>
              <a:rPr lang="fr-FR" b="1" dirty="0">
                <a:solidFill>
                  <a:schemeClr val="tx1"/>
                </a:solidFill>
              </a:rPr>
              <a:t> </a:t>
            </a:r>
            <a:r>
              <a:rPr lang="fr-FR" b="1" dirty="0" smtClean="0">
                <a:solidFill>
                  <a:schemeClr val="tx1"/>
                </a:solidFill>
              </a:rPr>
              <a:t>Digital marketing</a:t>
            </a:r>
            <a:r>
              <a:rPr lang="fr-FR" b="1" dirty="0">
                <a:solidFill>
                  <a:schemeClr val="tx1"/>
                </a:solidFill>
              </a:rPr>
              <a:t>?</a:t>
            </a:r>
            <a:endParaRPr lang="fr-FR" b="1" dirty="0" smtClean="0">
              <a:solidFill>
                <a:schemeClr val="tx1"/>
              </a:solidFill>
            </a:endParaRPr>
          </a:p>
          <a:p>
            <a:endParaRPr lang="fr-FR" b="1" dirty="0"/>
          </a:p>
          <a:p>
            <a:pPr algn="just"/>
            <a:r>
              <a:rPr lang="fr-FR" b="1" dirty="0">
                <a:solidFill>
                  <a:schemeClr val="tx1"/>
                </a:solidFill>
              </a:rPr>
              <a:t>Digital </a:t>
            </a:r>
            <a:r>
              <a:rPr lang="fr-FR" b="1" dirty="0" smtClean="0">
                <a:solidFill>
                  <a:schemeClr val="tx1"/>
                </a:solidFill>
              </a:rPr>
              <a:t>marketing </a:t>
            </a:r>
            <a:r>
              <a:rPr lang="fr-FR" dirty="0" smtClean="0">
                <a:solidFill>
                  <a:schemeClr val="tx1"/>
                </a:solidFill>
              </a:rPr>
              <a:t>The </a:t>
            </a:r>
            <a:r>
              <a:rPr lang="fr-FR" dirty="0">
                <a:solidFill>
                  <a:schemeClr val="tx1"/>
                </a:solidFill>
              </a:rPr>
              <a:t>application of </a:t>
            </a:r>
            <a:r>
              <a:rPr lang="fr-FR" dirty="0" smtClean="0">
                <a:solidFill>
                  <a:schemeClr val="tx1"/>
                </a:solidFill>
              </a:rPr>
              <a:t>the Internet </a:t>
            </a:r>
            <a:r>
              <a:rPr lang="fr-FR" dirty="0">
                <a:solidFill>
                  <a:schemeClr val="tx1"/>
                </a:solidFill>
              </a:rPr>
              <a:t>and </a:t>
            </a:r>
            <a:r>
              <a:rPr lang="fr-FR" dirty="0" err="1" smtClean="0">
                <a:solidFill>
                  <a:schemeClr val="tx1"/>
                </a:solidFill>
              </a:rPr>
              <a:t>related</a:t>
            </a:r>
            <a:r>
              <a:rPr lang="fr-FR" dirty="0" smtClean="0">
                <a:solidFill>
                  <a:schemeClr val="tx1"/>
                </a:solidFill>
              </a:rPr>
              <a:t> digital technologies (in </a:t>
            </a:r>
            <a:r>
              <a:rPr lang="fr-FR" dirty="0" err="1" smtClean="0">
                <a:solidFill>
                  <a:schemeClr val="tx1"/>
                </a:solidFill>
              </a:rPr>
              <a:t>conjunction</a:t>
            </a:r>
            <a:r>
              <a:rPr lang="fr-FR" dirty="0" smtClean="0">
                <a:solidFill>
                  <a:schemeClr val="tx1"/>
                </a:solidFill>
              </a:rPr>
              <a:t> </a:t>
            </a:r>
            <a:r>
              <a:rPr lang="fr-FR" dirty="0" err="1" smtClean="0">
                <a:solidFill>
                  <a:schemeClr val="tx1"/>
                </a:solidFill>
              </a:rPr>
              <a:t>with</a:t>
            </a:r>
            <a:r>
              <a:rPr lang="fr-FR" dirty="0" smtClean="0">
                <a:solidFill>
                  <a:schemeClr val="tx1"/>
                </a:solidFill>
              </a:rPr>
              <a:t> </a:t>
            </a:r>
            <a:r>
              <a:rPr lang="fr-FR" dirty="0" err="1" smtClean="0">
                <a:solidFill>
                  <a:schemeClr val="tx1"/>
                </a:solidFill>
              </a:rPr>
              <a:t>traditional</a:t>
            </a:r>
            <a:r>
              <a:rPr lang="fr-FR" dirty="0" smtClean="0">
                <a:solidFill>
                  <a:schemeClr val="tx1"/>
                </a:solidFill>
              </a:rPr>
              <a:t> communications) to </a:t>
            </a:r>
            <a:r>
              <a:rPr lang="fr-FR" dirty="0" err="1" smtClean="0">
                <a:solidFill>
                  <a:schemeClr val="tx1"/>
                </a:solidFill>
              </a:rPr>
              <a:t>achieve</a:t>
            </a:r>
            <a:r>
              <a:rPr lang="fr-FR" dirty="0" smtClean="0">
                <a:solidFill>
                  <a:schemeClr val="tx1"/>
                </a:solidFill>
              </a:rPr>
              <a:t> marketing objectives.</a:t>
            </a:r>
          </a:p>
          <a:p>
            <a:pPr algn="just"/>
            <a:endParaRPr lang="en-US" sz="3200" dirty="0">
              <a:solidFill>
                <a:schemeClr val="tx1"/>
              </a:solidFill>
            </a:endParaRPr>
          </a:p>
          <a:p>
            <a:r>
              <a:rPr lang="en-US" i="1" dirty="0">
                <a:solidFill>
                  <a:schemeClr val="tx1"/>
                </a:solidFill>
              </a:rPr>
              <a:t>Achieving marketing objectives through applying digital technologies</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p>
          <a:p>
            <a:endParaRPr lang="en-US" b="1" dirty="0" smtClean="0">
              <a:solidFill>
                <a:schemeClr val="tx1"/>
              </a:solidFill>
            </a:endParaRPr>
          </a:p>
          <a:p>
            <a:endParaRPr lang="fr-FR" b="1" dirty="0" smtClean="0">
              <a:solidFill>
                <a:schemeClr val="tx1"/>
              </a:solidFill>
            </a:endParaRPr>
          </a:p>
        </p:txBody>
      </p:sp>
      <p:pic>
        <p:nvPicPr>
          <p:cNvPr id="1027" name="Picture 3"/>
          <p:cNvPicPr>
            <a:picLocks noChangeAspect="1" noChangeArrowheads="1"/>
          </p:cNvPicPr>
          <p:nvPr/>
        </p:nvPicPr>
        <p:blipFill>
          <a:blip r:embed="rId2"/>
          <a:srcRect/>
          <a:stretch>
            <a:fillRect/>
          </a:stretch>
        </p:blipFill>
        <p:spPr bwMode="auto">
          <a:xfrm>
            <a:off x="285720" y="71414"/>
            <a:ext cx="8643966" cy="671514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fontScale="92500"/>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p>
          <a:p>
            <a:endParaRPr lang="fr-FR" b="1" dirty="0" smtClean="0">
              <a:solidFill>
                <a:schemeClr val="tx1"/>
              </a:solidFill>
            </a:endParaRPr>
          </a:p>
          <a:p>
            <a:r>
              <a:rPr lang="en-US" b="1" dirty="0">
                <a:solidFill>
                  <a:schemeClr val="tx1"/>
                </a:solidFill>
              </a:rPr>
              <a:t>Different forms of online </a:t>
            </a:r>
            <a:r>
              <a:rPr lang="en-US" b="1" dirty="0" smtClean="0">
                <a:solidFill>
                  <a:schemeClr val="tx1"/>
                </a:solidFill>
              </a:rPr>
              <a:t>presence</a:t>
            </a:r>
          </a:p>
          <a:p>
            <a:r>
              <a:rPr lang="en-US" b="1" dirty="0" smtClean="0">
                <a:solidFill>
                  <a:schemeClr val="tx1"/>
                </a:solidFill>
              </a:rPr>
              <a:t>1.P.24</a:t>
            </a:r>
          </a:p>
          <a:p>
            <a:pPr algn="just"/>
            <a:r>
              <a:rPr lang="fr-FR" dirty="0">
                <a:solidFill>
                  <a:schemeClr val="tx1"/>
                </a:solidFill>
              </a:rPr>
              <a:t>1 </a:t>
            </a:r>
            <a:r>
              <a:rPr lang="fr-FR" b="1" dirty="0" err="1">
                <a:solidFill>
                  <a:schemeClr val="tx1"/>
                </a:solidFill>
              </a:rPr>
              <a:t>Transactional</a:t>
            </a:r>
            <a:r>
              <a:rPr lang="fr-FR" b="1" dirty="0">
                <a:solidFill>
                  <a:schemeClr val="tx1"/>
                </a:solidFill>
              </a:rPr>
              <a:t> e-commerce </a:t>
            </a:r>
            <a:r>
              <a:rPr lang="fr-FR" b="1" dirty="0" smtClean="0">
                <a:solidFill>
                  <a:schemeClr val="tx1"/>
                </a:solidFill>
              </a:rPr>
              <a:t>site</a:t>
            </a:r>
          </a:p>
          <a:p>
            <a:pPr algn="just"/>
            <a:r>
              <a:rPr lang="en-US" sz="2400" dirty="0" smtClean="0">
                <a:solidFill>
                  <a:schemeClr val="tx1"/>
                </a:solidFill>
              </a:rPr>
              <a:t>Enables purchase of products online</a:t>
            </a:r>
            <a:endParaRPr lang="fr-FR" sz="2400" dirty="0" smtClean="0">
              <a:solidFill>
                <a:schemeClr val="tx1"/>
              </a:solidFill>
            </a:endParaRPr>
          </a:p>
          <a:p>
            <a:pPr algn="just"/>
            <a:r>
              <a:rPr lang="fr-FR" dirty="0">
                <a:solidFill>
                  <a:schemeClr val="tx1"/>
                </a:solidFill>
              </a:rPr>
              <a:t>2 </a:t>
            </a:r>
            <a:r>
              <a:rPr lang="fr-FR" b="1" dirty="0">
                <a:solidFill>
                  <a:schemeClr val="tx1"/>
                </a:solidFill>
              </a:rPr>
              <a:t>Services-</a:t>
            </a:r>
            <a:r>
              <a:rPr lang="fr-FR" b="1" dirty="0" err="1">
                <a:solidFill>
                  <a:schemeClr val="tx1"/>
                </a:solidFill>
              </a:rPr>
              <a:t>orientated</a:t>
            </a:r>
            <a:r>
              <a:rPr lang="fr-FR" b="1" dirty="0">
                <a:solidFill>
                  <a:schemeClr val="tx1"/>
                </a:solidFill>
              </a:rPr>
              <a:t> </a:t>
            </a:r>
            <a:r>
              <a:rPr lang="fr-FR" b="1" dirty="0" err="1">
                <a:solidFill>
                  <a:schemeClr val="tx1"/>
                </a:solidFill>
              </a:rPr>
              <a:t>relationship</a:t>
            </a:r>
            <a:r>
              <a:rPr lang="fr-FR" b="1" dirty="0">
                <a:solidFill>
                  <a:schemeClr val="tx1"/>
                </a:solidFill>
              </a:rPr>
              <a:t>-building </a:t>
            </a:r>
            <a:r>
              <a:rPr lang="fr-FR" b="1" dirty="0" err="1" smtClean="0">
                <a:solidFill>
                  <a:schemeClr val="tx1"/>
                </a:solidFill>
              </a:rPr>
              <a:t>website</a:t>
            </a:r>
            <a:endParaRPr lang="fr-FR" b="1" dirty="0" smtClean="0">
              <a:solidFill>
                <a:schemeClr val="tx1"/>
              </a:solidFill>
            </a:endParaRPr>
          </a:p>
          <a:p>
            <a:pPr algn="just"/>
            <a:r>
              <a:rPr lang="en-US" sz="2400" dirty="0" smtClean="0">
                <a:solidFill>
                  <a:schemeClr val="tx1"/>
                </a:solidFill>
              </a:rPr>
              <a:t>Provides information to stimulate purchase and build relationships</a:t>
            </a:r>
            <a:endParaRPr lang="fr-FR" sz="2400" dirty="0" smtClean="0">
              <a:solidFill>
                <a:schemeClr val="tx1"/>
              </a:solidFill>
            </a:endParaRPr>
          </a:p>
          <a:p>
            <a:pPr algn="just"/>
            <a:r>
              <a:rPr lang="fr-FR" dirty="0">
                <a:solidFill>
                  <a:schemeClr val="tx1"/>
                </a:solidFill>
              </a:rPr>
              <a:t>3 </a:t>
            </a:r>
            <a:r>
              <a:rPr lang="fr-FR" b="1" dirty="0">
                <a:solidFill>
                  <a:schemeClr val="tx1"/>
                </a:solidFill>
              </a:rPr>
              <a:t>Brand-building </a:t>
            </a:r>
            <a:r>
              <a:rPr lang="fr-FR" b="1" dirty="0" smtClean="0">
                <a:solidFill>
                  <a:schemeClr val="tx1"/>
                </a:solidFill>
              </a:rPr>
              <a:t>site</a:t>
            </a:r>
          </a:p>
          <a:p>
            <a:pPr algn="just"/>
            <a:r>
              <a:rPr lang="en-US" sz="2400" dirty="0" smtClean="0">
                <a:solidFill>
                  <a:schemeClr val="tx1"/>
                </a:solidFill>
              </a:rPr>
              <a:t>Provides an on line experience to support the brand</a:t>
            </a:r>
            <a:endParaRPr lang="fr-FR" sz="2400" dirty="0" smtClean="0">
              <a:solidFill>
                <a:schemeClr val="tx1"/>
              </a:solidFill>
            </a:endParaRPr>
          </a:p>
          <a:p>
            <a:pPr algn="just"/>
            <a:r>
              <a:rPr lang="fr-FR" dirty="0">
                <a:solidFill>
                  <a:schemeClr val="tx1"/>
                </a:solidFill>
              </a:rPr>
              <a:t>4 </a:t>
            </a:r>
            <a:r>
              <a:rPr lang="fr-FR" b="1" dirty="0">
                <a:solidFill>
                  <a:schemeClr val="tx1"/>
                </a:solidFill>
              </a:rPr>
              <a:t>Portal or media </a:t>
            </a:r>
            <a:r>
              <a:rPr lang="fr-FR" b="1" dirty="0" smtClean="0">
                <a:solidFill>
                  <a:schemeClr val="tx1"/>
                </a:solidFill>
              </a:rPr>
              <a:t>site </a:t>
            </a:r>
            <a:r>
              <a:rPr lang="fr-FR" sz="2400" dirty="0" smtClean="0">
                <a:solidFill>
                  <a:schemeClr val="tx1"/>
                </a:solidFill>
              </a:rPr>
              <a:t>(www.yahoo.com)</a:t>
            </a:r>
          </a:p>
          <a:p>
            <a:pPr algn="just"/>
            <a:r>
              <a:rPr lang="en-US" dirty="0">
                <a:solidFill>
                  <a:schemeClr val="tx1"/>
                </a:solidFill>
              </a:rPr>
              <a:t>5 </a:t>
            </a:r>
            <a:r>
              <a:rPr lang="en-US" b="1" dirty="0">
                <a:solidFill>
                  <a:schemeClr val="tx1"/>
                </a:solidFill>
              </a:rPr>
              <a:t>Social network or community </a:t>
            </a:r>
            <a:r>
              <a:rPr lang="en-US" b="1" dirty="0" smtClean="0">
                <a:solidFill>
                  <a:schemeClr val="tx1"/>
                </a:solidFill>
              </a:rPr>
              <a:t>site</a:t>
            </a:r>
            <a:r>
              <a:rPr lang="en-US" dirty="0" smtClean="0">
                <a:solidFill>
                  <a:schemeClr val="tx1"/>
                </a:solidFill>
              </a:rPr>
              <a:t>: </a:t>
            </a:r>
            <a:r>
              <a:rPr lang="fr-FR" sz="2400" dirty="0" err="1" smtClean="0">
                <a:solidFill>
                  <a:schemeClr val="tx1"/>
                </a:solidFill>
              </a:rPr>
              <a:t>Facebook</a:t>
            </a:r>
            <a:r>
              <a:rPr lang="fr-FR" sz="2400" dirty="0" smtClean="0">
                <a:solidFill>
                  <a:schemeClr val="tx1"/>
                </a:solidFill>
              </a:rPr>
              <a:t>,</a:t>
            </a:r>
            <a:r>
              <a:rPr lang="fr-FR" dirty="0" smtClean="0"/>
              <a:t> </a:t>
            </a:r>
            <a:r>
              <a:rPr lang="fr-FR" dirty="0" smtClean="0">
                <a:solidFill>
                  <a:schemeClr val="tx1"/>
                </a:solidFill>
              </a:rPr>
              <a:t>……</a:t>
            </a: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p>
          <a:p>
            <a:endParaRPr lang="fr-FR" b="1" dirty="0" smtClean="0">
              <a:solidFill>
                <a:schemeClr val="tx1"/>
              </a:solidFill>
            </a:endParaRPr>
          </a:p>
          <a:p>
            <a:r>
              <a:rPr lang="fr-FR" b="1" dirty="0" err="1">
                <a:solidFill>
                  <a:schemeClr val="tx1"/>
                </a:solidFill>
              </a:rPr>
              <a:t>Benefits</a:t>
            </a:r>
            <a:r>
              <a:rPr lang="fr-FR" b="1" dirty="0">
                <a:solidFill>
                  <a:schemeClr val="tx1"/>
                </a:solidFill>
              </a:rPr>
              <a:t> of digital </a:t>
            </a:r>
            <a:r>
              <a:rPr lang="fr-FR" b="1" dirty="0" smtClean="0">
                <a:solidFill>
                  <a:schemeClr val="tx1"/>
                </a:solidFill>
              </a:rPr>
              <a:t>marketing</a:t>
            </a:r>
          </a:p>
          <a:p>
            <a:endParaRPr lang="fr-FR" dirty="0" smtClean="0"/>
          </a:p>
          <a:p>
            <a:pPr algn="just"/>
            <a:r>
              <a:rPr lang="en-US" b="1" dirty="0">
                <a:solidFill>
                  <a:schemeClr val="tx1"/>
                </a:solidFill>
              </a:rPr>
              <a:t>Marketing</a:t>
            </a:r>
            <a:r>
              <a:rPr lang="en-US" dirty="0">
                <a:solidFill>
                  <a:schemeClr val="tx1"/>
                </a:solidFill>
              </a:rPr>
              <a:t> is the management process responsible for identifying, anticipating and </a:t>
            </a:r>
            <a:r>
              <a:rPr lang="en-US" dirty="0" smtClean="0">
                <a:solidFill>
                  <a:schemeClr val="tx1"/>
                </a:solidFill>
              </a:rPr>
              <a:t>satisfying </a:t>
            </a:r>
            <a:r>
              <a:rPr lang="fr-FR" dirty="0" err="1" smtClean="0">
                <a:solidFill>
                  <a:schemeClr val="tx1"/>
                </a:solidFill>
              </a:rPr>
              <a:t>customer</a:t>
            </a:r>
            <a:r>
              <a:rPr lang="fr-FR" dirty="0" smtClean="0">
                <a:solidFill>
                  <a:schemeClr val="tx1"/>
                </a:solidFill>
              </a:rPr>
              <a:t> </a:t>
            </a:r>
            <a:r>
              <a:rPr lang="fr-FR" dirty="0" err="1">
                <a:solidFill>
                  <a:schemeClr val="tx1"/>
                </a:solidFill>
              </a:rPr>
              <a:t>requirements</a:t>
            </a:r>
            <a:r>
              <a:rPr lang="fr-FR" dirty="0">
                <a:solidFill>
                  <a:schemeClr val="tx1"/>
                </a:solidFill>
              </a:rPr>
              <a:t> </a:t>
            </a:r>
            <a:r>
              <a:rPr lang="fr-FR" dirty="0" err="1">
                <a:solidFill>
                  <a:schemeClr val="tx1"/>
                </a:solidFill>
              </a:rPr>
              <a:t>profitably</a:t>
            </a:r>
            <a:r>
              <a:rPr lang="fr-FR" dirty="0" smtClean="0">
                <a:solidFill>
                  <a:schemeClr val="tx1"/>
                </a:solidFill>
              </a:rPr>
              <a:t>.</a:t>
            </a:r>
          </a:p>
          <a:p>
            <a:pPr algn="just"/>
            <a:endParaRPr lang="en-US" dirty="0" smtClean="0">
              <a:solidFill>
                <a:schemeClr val="tx1"/>
              </a:solidFill>
            </a:endParaRPr>
          </a:p>
          <a:p>
            <a:pPr algn="just"/>
            <a:r>
              <a:rPr lang="en-US" dirty="0" smtClean="0">
                <a:solidFill>
                  <a:schemeClr val="tx1"/>
                </a:solidFill>
              </a:rPr>
              <a:t>Digital </a:t>
            </a:r>
            <a:r>
              <a:rPr lang="en-US" dirty="0">
                <a:solidFill>
                  <a:schemeClr val="tx1"/>
                </a:solidFill>
              </a:rPr>
              <a:t>marketing can be used to support these </a:t>
            </a:r>
            <a:r>
              <a:rPr lang="en-US" dirty="0" smtClean="0">
                <a:solidFill>
                  <a:schemeClr val="tx1"/>
                </a:solidFill>
              </a:rPr>
              <a:t>aims: </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lnSpcReduction="10000"/>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p>
          <a:p>
            <a:endParaRPr lang="fr-FR" b="1" dirty="0" smtClean="0">
              <a:solidFill>
                <a:schemeClr val="tx1"/>
              </a:solidFill>
            </a:endParaRPr>
          </a:p>
          <a:p>
            <a:r>
              <a:rPr lang="fr-FR" b="1" dirty="0" err="1">
                <a:solidFill>
                  <a:schemeClr val="tx1"/>
                </a:solidFill>
              </a:rPr>
              <a:t>Benefits</a:t>
            </a:r>
            <a:r>
              <a:rPr lang="fr-FR" b="1" dirty="0">
                <a:solidFill>
                  <a:schemeClr val="tx1"/>
                </a:solidFill>
              </a:rPr>
              <a:t> of digital </a:t>
            </a:r>
            <a:r>
              <a:rPr lang="fr-FR" b="1" dirty="0" smtClean="0">
                <a:solidFill>
                  <a:schemeClr val="tx1"/>
                </a:solidFill>
              </a:rPr>
              <a:t>marketing</a:t>
            </a:r>
          </a:p>
          <a:p>
            <a:endParaRPr lang="fr-FR" dirty="0" smtClean="0"/>
          </a:p>
          <a:p>
            <a:pPr algn="just"/>
            <a:r>
              <a:rPr lang="en-US" b="1" i="1" dirty="0">
                <a:solidFill>
                  <a:schemeClr val="tx1"/>
                </a:solidFill>
              </a:rPr>
              <a:t>Identifying</a:t>
            </a:r>
            <a:r>
              <a:rPr lang="en-US" i="1" dirty="0">
                <a:solidFill>
                  <a:schemeClr val="tx1"/>
                </a:solidFill>
              </a:rPr>
              <a:t> – the Internet can be used for marketing research to find out customers</a:t>
            </a:r>
            <a:r>
              <a:rPr lang="en-US" i="1" dirty="0" smtClean="0">
                <a:solidFill>
                  <a:schemeClr val="tx1"/>
                </a:solidFill>
              </a:rPr>
              <a:t>’ </a:t>
            </a:r>
            <a:r>
              <a:rPr lang="fr-FR" dirty="0" err="1" smtClean="0">
                <a:solidFill>
                  <a:schemeClr val="tx1"/>
                </a:solidFill>
              </a:rPr>
              <a:t>needs</a:t>
            </a:r>
            <a:r>
              <a:rPr lang="fr-FR" dirty="0" smtClean="0">
                <a:solidFill>
                  <a:schemeClr val="tx1"/>
                </a:solidFill>
              </a:rPr>
              <a:t> </a:t>
            </a:r>
            <a:r>
              <a:rPr lang="fr-FR" dirty="0">
                <a:solidFill>
                  <a:schemeClr val="tx1"/>
                </a:solidFill>
              </a:rPr>
              <a:t>and </a:t>
            </a:r>
            <a:r>
              <a:rPr lang="fr-FR" dirty="0" err="1" smtClean="0">
                <a:solidFill>
                  <a:schemeClr val="tx1"/>
                </a:solidFill>
              </a:rPr>
              <a:t>wants</a:t>
            </a:r>
            <a:endParaRPr lang="fr-FR" dirty="0" smtClean="0">
              <a:solidFill>
                <a:schemeClr val="tx1"/>
              </a:solidFill>
            </a:endParaRPr>
          </a:p>
          <a:p>
            <a:pPr algn="just"/>
            <a:r>
              <a:rPr lang="en-US" b="1" i="1" dirty="0">
                <a:solidFill>
                  <a:schemeClr val="tx1"/>
                </a:solidFill>
              </a:rPr>
              <a:t>Anticipating</a:t>
            </a:r>
            <a:r>
              <a:rPr lang="en-US" i="1" dirty="0">
                <a:solidFill>
                  <a:schemeClr val="tx1"/>
                </a:solidFill>
              </a:rPr>
              <a:t> – the Internet provides an additional channel by which customers </a:t>
            </a:r>
            <a:r>
              <a:rPr lang="en-US" i="1" dirty="0" smtClean="0">
                <a:solidFill>
                  <a:schemeClr val="tx1"/>
                </a:solidFill>
              </a:rPr>
              <a:t>can </a:t>
            </a:r>
            <a:r>
              <a:rPr lang="fr-FR" dirty="0" err="1" smtClean="0">
                <a:solidFill>
                  <a:schemeClr val="tx1"/>
                </a:solidFill>
              </a:rPr>
              <a:t>access</a:t>
            </a:r>
            <a:r>
              <a:rPr lang="fr-FR" dirty="0" smtClean="0">
                <a:solidFill>
                  <a:schemeClr val="tx1"/>
                </a:solidFill>
              </a:rPr>
              <a:t> information </a:t>
            </a:r>
            <a:r>
              <a:rPr lang="fr-FR" dirty="0">
                <a:solidFill>
                  <a:schemeClr val="tx1"/>
                </a:solidFill>
              </a:rPr>
              <a:t>and </a:t>
            </a:r>
            <a:r>
              <a:rPr lang="fr-FR" dirty="0" err="1">
                <a:solidFill>
                  <a:schemeClr val="tx1"/>
                </a:solidFill>
              </a:rPr>
              <a:t>make</a:t>
            </a:r>
            <a:r>
              <a:rPr lang="fr-FR" dirty="0">
                <a:solidFill>
                  <a:schemeClr val="tx1"/>
                </a:solidFill>
              </a:rPr>
              <a:t> </a:t>
            </a:r>
            <a:r>
              <a:rPr lang="fr-FR" dirty="0" err="1" smtClean="0">
                <a:solidFill>
                  <a:schemeClr val="tx1"/>
                </a:solidFill>
              </a:rPr>
              <a:t>purchases</a:t>
            </a:r>
            <a:endParaRPr lang="fr-FR" dirty="0" smtClean="0">
              <a:solidFill>
                <a:schemeClr val="tx1"/>
              </a:solidFill>
            </a:endParaRPr>
          </a:p>
          <a:p>
            <a:pPr algn="just"/>
            <a:r>
              <a:rPr lang="en-US" b="1" i="1" dirty="0">
                <a:solidFill>
                  <a:schemeClr val="tx1"/>
                </a:solidFill>
              </a:rPr>
              <a:t>Satisfying</a:t>
            </a:r>
            <a:r>
              <a:rPr lang="en-US" i="1" dirty="0">
                <a:solidFill>
                  <a:schemeClr val="tx1"/>
                </a:solidFill>
              </a:rPr>
              <a:t> – a key success factor in e-marketing is achieving customer </a:t>
            </a:r>
            <a:r>
              <a:rPr lang="en-US" i="1" dirty="0" smtClean="0">
                <a:solidFill>
                  <a:schemeClr val="tx1"/>
                </a:solidFill>
              </a:rPr>
              <a:t>satisfaction </a:t>
            </a:r>
            <a:r>
              <a:rPr lang="fr-FR" dirty="0" err="1" smtClean="0">
                <a:solidFill>
                  <a:schemeClr val="tx1"/>
                </a:solidFill>
              </a:rPr>
              <a:t>through</a:t>
            </a:r>
            <a:r>
              <a:rPr lang="fr-FR" dirty="0" smtClean="0">
                <a:solidFill>
                  <a:schemeClr val="tx1"/>
                </a:solidFill>
              </a:rPr>
              <a:t> </a:t>
            </a:r>
            <a:r>
              <a:rPr lang="fr-FR" dirty="0">
                <a:solidFill>
                  <a:schemeClr val="tx1"/>
                </a:solidFill>
              </a:rPr>
              <a:t>the </a:t>
            </a:r>
            <a:r>
              <a:rPr lang="fr-FR" dirty="0" err="1">
                <a:solidFill>
                  <a:schemeClr val="tx1"/>
                </a:solidFill>
              </a:rPr>
              <a:t>electronic</a:t>
            </a:r>
            <a:r>
              <a:rPr lang="fr-FR" dirty="0">
                <a:solidFill>
                  <a:schemeClr val="tx1"/>
                </a:solidFill>
              </a:rPr>
              <a:t> channe</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fontScale="62500" lnSpcReduction="20000"/>
          </a:bodyPr>
          <a:lstStyle/>
          <a:p>
            <a:r>
              <a:rPr lang="fr-FR" sz="5100" b="1" dirty="0" err="1">
                <a:solidFill>
                  <a:schemeClr val="tx1"/>
                </a:solidFill>
              </a:rPr>
              <a:t>What</a:t>
            </a:r>
            <a:r>
              <a:rPr lang="fr-FR" sz="5100" b="1" dirty="0">
                <a:solidFill>
                  <a:schemeClr val="tx1"/>
                </a:solidFill>
              </a:rPr>
              <a:t> </a:t>
            </a:r>
            <a:r>
              <a:rPr lang="fr-FR" sz="5100" b="1" dirty="0" err="1" smtClean="0">
                <a:solidFill>
                  <a:schemeClr val="tx1"/>
                </a:solidFill>
              </a:rPr>
              <a:t>is</a:t>
            </a:r>
            <a:r>
              <a:rPr lang="fr-FR" sz="5100" b="1" dirty="0" smtClean="0">
                <a:solidFill>
                  <a:schemeClr val="tx1"/>
                </a:solidFill>
              </a:rPr>
              <a:t> Internet/ Digital marketing?</a:t>
            </a:r>
          </a:p>
          <a:p>
            <a:endParaRPr lang="fr-FR" sz="5100" b="1" dirty="0" smtClean="0">
              <a:solidFill>
                <a:schemeClr val="tx1"/>
              </a:solidFill>
            </a:endParaRPr>
          </a:p>
          <a:p>
            <a:r>
              <a:rPr lang="fr-FR" sz="5100" b="1" dirty="0" err="1">
                <a:solidFill>
                  <a:schemeClr val="tx1"/>
                </a:solidFill>
              </a:rPr>
              <a:t>Benefits</a:t>
            </a:r>
            <a:r>
              <a:rPr lang="fr-FR" sz="5100" b="1" dirty="0">
                <a:solidFill>
                  <a:schemeClr val="tx1"/>
                </a:solidFill>
              </a:rPr>
              <a:t> of digital </a:t>
            </a:r>
            <a:r>
              <a:rPr lang="fr-FR" sz="5100" b="1" dirty="0" smtClean="0">
                <a:solidFill>
                  <a:schemeClr val="tx1"/>
                </a:solidFill>
              </a:rPr>
              <a:t>marketing</a:t>
            </a:r>
          </a:p>
          <a:p>
            <a:endParaRPr lang="fr-FR" dirty="0" smtClean="0"/>
          </a:p>
          <a:p>
            <a:pPr algn="just"/>
            <a:r>
              <a:rPr lang="en-US" sz="4000" dirty="0">
                <a:solidFill>
                  <a:schemeClr val="tx1"/>
                </a:solidFill>
              </a:rPr>
              <a:t>Internet can </a:t>
            </a:r>
            <a:r>
              <a:rPr lang="en-US" sz="4000" dirty="0" smtClean="0">
                <a:solidFill>
                  <a:schemeClr val="tx1"/>
                </a:solidFill>
              </a:rPr>
              <a:t>be used to </a:t>
            </a:r>
            <a:r>
              <a:rPr lang="en-US" sz="4000" dirty="0">
                <a:solidFill>
                  <a:schemeClr val="tx1"/>
                </a:solidFill>
              </a:rPr>
              <a:t>achieve four strategic directions:</a:t>
            </a:r>
          </a:p>
          <a:p>
            <a:pPr algn="just"/>
            <a:r>
              <a:rPr lang="en-US" sz="4000" dirty="0">
                <a:solidFill>
                  <a:schemeClr val="tx1"/>
                </a:solidFill>
              </a:rPr>
              <a:t>1 </a:t>
            </a:r>
            <a:r>
              <a:rPr lang="en-US" sz="4000" b="1" i="1" dirty="0">
                <a:solidFill>
                  <a:schemeClr val="tx1"/>
                </a:solidFill>
              </a:rPr>
              <a:t>Market penetration</a:t>
            </a:r>
            <a:r>
              <a:rPr lang="en-US" sz="4000" i="1" dirty="0">
                <a:solidFill>
                  <a:schemeClr val="tx1"/>
                </a:solidFill>
              </a:rPr>
              <a:t>. The Internet can be used to sell more existing products into </a:t>
            </a:r>
            <a:r>
              <a:rPr lang="en-US" sz="4000" i="1" dirty="0" smtClean="0">
                <a:solidFill>
                  <a:schemeClr val="tx1"/>
                </a:solidFill>
              </a:rPr>
              <a:t>existing </a:t>
            </a:r>
            <a:r>
              <a:rPr lang="fr-FR" sz="4000" dirty="0" err="1" smtClean="0">
                <a:solidFill>
                  <a:schemeClr val="tx1"/>
                </a:solidFill>
              </a:rPr>
              <a:t>markets</a:t>
            </a:r>
            <a:r>
              <a:rPr lang="fr-FR" sz="4000" dirty="0">
                <a:solidFill>
                  <a:schemeClr val="tx1"/>
                </a:solidFill>
              </a:rPr>
              <a:t>.</a:t>
            </a:r>
          </a:p>
          <a:p>
            <a:pPr algn="just"/>
            <a:r>
              <a:rPr lang="en-US" sz="4000" dirty="0">
                <a:solidFill>
                  <a:schemeClr val="tx1"/>
                </a:solidFill>
              </a:rPr>
              <a:t>2 </a:t>
            </a:r>
            <a:r>
              <a:rPr lang="en-US" sz="4000" b="1" i="1" dirty="0">
                <a:solidFill>
                  <a:schemeClr val="tx1"/>
                </a:solidFill>
              </a:rPr>
              <a:t>Market development</a:t>
            </a:r>
            <a:r>
              <a:rPr lang="en-US" sz="4000" i="1" dirty="0">
                <a:solidFill>
                  <a:schemeClr val="tx1"/>
                </a:solidFill>
              </a:rPr>
              <a:t>. Here the Internet is used to sell into new geographical markets</a:t>
            </a:r>
            <a:r>
              <a:rPr lang="en-US" sz="4000" i="1" dirty="0" smtClean="0">
                <a:solidFill>
                  <a:schemeClr val="tx1"/>
                </a:solidFill>
              </a:rPr>
              <a:t>, </a:t>
            </a:r>
            <a:r>
              <a:rPr lang="en-US" sz="4000" dirty="0" smtClean="0">
                <a:solidFill>
                  <a:schemeClr val="tx1"/>
                </a:solidFill>
              </a:rPr>
              <a:t>taking </a:t>
            </a:r>
            <a:r>
              <a:rPr lang="en-US" sz="4000" dirty="0">
                <a:solidFill>
                  <a:schemeClr val="tx1"/>
                </a:solidFill>
              </a:rPr>
              <a:t>advantage of the low cost of advertising internationally without the necessity </a:t>
            </a:r>
            <a:r>
              <a:rPr lang="en-US" sz="4000" dirty="0" smtClean="0">
                <a:solidFill>
                  <a:schemeClr val="tx1"/>
                </a:solidFill>
              </a:rPr>
              <a:t>for a </a:t>
            </a:r>
            <a:r>
              <a:rPr lang="en-US" sz="4000" dirty="0">
                <a:solidFill>
                  <a:schemeClr val="tx1"/>
                </a:solidFill>
              </a:rPr>
              <a:t>supporting sales infrastructure in the customers’ countries.</a:t>
            </a:r>
          </a:p>
          <a:p>
            <a:pPr algn="just"/>
            <a:r>
              <a:rPr lang="en-US" sz="4000" dirty="0">
                <a:solidFill>
                  <a:schemeClr val="tx1"/>
                </a:solidFill>
              </a:rPr>
              <a:t>3 </a:t>
            </a:r>
            <a:r>
              <a:rPr lang="en-US" sz="4000" b="1" i="1" dirty="0">
                <a:solidFill>
                  <a:schemeClr val="tx1"/>
                </a:solidFill>
              </a:rPr>
              <a:t>Product development</a:t>
            </a:r>
            <a:r>
              <a:rPr lang="en-US" sz="4000" i="1" dirty="0">
                <a:solidFill>
                  <a:schemeClr val="tx1"/>
                </a:solidFill>
              </a:rPr>
              <a:t>. New products or services are developed which can be </a:t>
            </a:r>
            <a:r>
              <a:rPr lang="en-US" sz="4000" i="1" dirty="0" smtClean="0">
                <a:solidFill>
                  <a:schemeClr val="tx1"/>
                </a:solidFill>
              </a:rPr>
              <a:t>delivered </a:t>
            </a:r>
            <a:r>
              <a:rPr lang="en-US" sz="4000" dirty="0" smtClean="0">
                <a:solidFill>
                  <a:schemeClr val="tx1"/>
                </a:solidFill>
              </a:rPr>
              <a:t>by </a:t>
            </a:r>
            <a:r>
              <a:rPr lang="en-US" sz="4000" dirty="0">
                <a:solidFill>
                  <a:schemeClr val="tx1"/>
                </a:solidFill>
              </a:rPr>
              <a:t>the Internet. These are typically digital products.</a:t>
            </a:r>
          </a:p>
          <a:p>
            <a:pPr algn="just"/>
            <a:r>
              <a:rPr lang="en-US" sz="4000" dirty="0">
                <a:solidFill>
                  <a:schemeClr val="tx1"/>
                </a:solidFill>
              </a:rPr>
              <a:t>4 </a:t>
            </a:r>
            <a:r>
              <a:rPr lang="en-US" sz="4000" b="1" i="1" dirty="0">
                <a:solidFill>
                  <a:schemeClr val="tx1"/>
                </a:solidFill>
              </a:rPr>
              <a:t>Diversification</a:t>
            </a:r>
            <a:r>
              <a:rPr lang="en-US" sz="4000" i="1" dirty="0">
                <a:solidFill>
                  <a:schemeClr val="tx1"/>
                </a:solidFill>
              </a:rPr>
              <a:t>. In this sector, the Internet supports selling new products which </a:t>
            </a:r>
            <a:r>
              <a:rPr lang="en-US" sz="4000" i="1" dirty="0" smtClean="0">
                <a:solidFill>
                  <a:schemeClr val="tx1"/>
                </a:solidFill>
              </a:rPr>
              <a:t>are </a:t>
            </a:r>
            <a:r>
              <a:rPr lang="fr-FR" sz="4000" dirty="0" err="1" smtClean="0">
                <a:solidFill>
                  <a:schemeClr val="tx1"/>
                </a:solidFill>
              </a:rPr>
              <a:t>developed</a:t>
            </a:r>
            <a:r>
              <a:rPr lang="fr-FR" sz="4000" dirty="0" smtClean="0">
                <a:solidFill>
                  <a:schemeClr val="tx1"/>
                </a:solidFill>
              </a:rPr>
              <a:t> </a:t>
            </a:r>
            <a:r>
              <a:rPr lang="en-US" sz="4000" dirty="0" smtClean="0">
                <a:solidFill>
                  <a:schemeClr val="tx1"/>
                </a:solidFill>
              </a:rPr>
              <a:t>and </a:t>
            </a:r>
            <a:r>
              <a:rPr lang="en-US" sz="4000" dirty="0">
                <a:solidFill>
                  <a:schemeClr val="tx1"/>
                </a:solidFill>
              </a:rPr>
              <a:t>sold into new markets.</a:t>
            </a:r>
            <a:endParaRPr lang="en-US" sz="4000" b="1" dirty="0" smtClean="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fontScale="92500" lnSpcReduction="10000"/>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p>
          <a:p>
            <a:endParaRPr lang="fr-FR" b="1" dirty="0" smtClean="0">
              <a:solidFill>
                <a:schemeClr val="tx1"/>
              </a:solidFill>
            </a:endParaRPr>
          </a:p>
          <a:p>
            <a:r>
              <a:rPr lang="fr-FR" b="1" dirty="0" err="1">
                <a:solidFill>
                  <a:schemeClr val="tx1"/>
                </a:solidFill>
              </a:rPr>
              <a:t>Benefits</a:t>
            </a:r>
            <a:r>
              <a:rPr lang="fr-FR" b="1" dirty="0">
                <a:solidFill>
                  <a:schemeClr val="tx1"/>
                </a:solidFill>
              </a:rPr>
              <a:t> of digital </a:t>
            </a:r>
            <a:r>
              <a:rPr lang="fr-FR" b="1" dirty="0" smtClean="0">
                <a:solidFill>
                  <a:schemeClr val="tx1"/>
                </a:solidFill>
              </a:rPr>
              <a:t>marketing</a:t>
            </a:r>
          </a:p>
          <a:p>
            <a:endParaRPr lang="fr-FR" dirty="0" smtClean="0"/>
          </a:p>
          <a:p>
            <a:pPr algn="just"/>
            <a:r>
              <a:rPr lang="fr-FR" dirty="0" err="1">
                <a:solidFill>
                  <a:schemeClr val="tx1"/>
                </a:solidFill>
              </a:rPr>
              <a:t>three</a:t>
            </a:r>
            <a:r>
              <a:rPr lang="fr-FR" dirty="0">
                <a:solidFill>
                  <a:schemeClr val="tx1"/>
                </a:solidFill>
              </a:rPr>
              <a:t> </a:t>
            </a:r>
            <a:r>
              <a:rPr lang="fr-FR" dirty="0" smtClean="0">
                <a:solidFill>
                  <a:schemeClr val="tx1"/>
                </a:solidFill>
              </a:rPr>
              <a:t>main </a:t>
            </a:r>
            <a:r>
              <a:rPr lang="en-US" dirty="0" smtClean="0">
                <a:solidFill>
                  <a:schemeClr val="tx1"/>
                </a:solidFill>
              </a:rPr>
              <a:t>forms </a:t>
            </a:r>
            <a:r>
              <a:rPr lang="en-US" dirty="0">
                <a:solidFill>
                  <a:schemeClr val="tx1"/>
                </a:solidFill>
              </a:rPr>
              <a:t>of demand expansion for an existing company when </a:t>
            </a:r>
            <a:r>
              <a:rPr lang="en-US" dirty="0" smtClean="0">
                <a:solidFill>
                  <a:schemeClr val="tx1"/>
                </a:solidFill>
              </a:rPr>
              <a:t>it adopts </a:t>
            </a:r>
            <a:r>
              <a:rPr lang="en-US" dirty="0">
                <a:solidFill>
                  <a:schemeClr val="tx1"/>
                </a:solidFill>
              </a:rPr>
              <a:t>direct </a:t>
            </a:r>
            <a:r>
              <a:rPr lang="en-US" dirty="0" smtClean="0">
                <a:solidFill>
                  <a:schemeClr val="tx1"/>
                </a:solidFill>
              </a:rPr>
              <a:t>Internet </a:t>
            </a:r>
            <a:r>
              <a:rPr lang="fr-FR" dirty="0" err="1" smtClean="0">
                <a:solidFill>
                  <a:schemeClr val="tx1"/>
                </a:solidFill>
              </a:rPr>
              <a:t>channels</a:t>
            </a:r>
            <a:r>
              <a:rPr lang="fr-FR" dirty="0" smtClean="0">
                <a:solidFill>
                  <a:schemeClr val="tx1"/>
                </a:solidFill>
              </a:rPr>
              <a:t>:</a:t>
            </a:r>
          </a:p>
          <a:p>
            <a:pPr algn="just"/>
            <a:r>
              <a:rPr lang="fr-FR" b="1" i="1" dirty="0" err="1">
                <a:solidFill>
                  <a:schemeClr val="tx1"/>
                </a:solidFill>
              </a:rPr>
              <a:t>Market</a:t>
            </a:r>
            <a:r>
              <a:rPr lang="fr-FR" b="1" i="1" dirty="0">
                <a:solidFill>
                  <a:schemeClr val="tx1"/>
                </a:solidFill>
              </a:rPr>
              <a:t> </a:t>
            </a:r>
            <a:r>
              <a:rPr lang="fr-FR" b="1" i="1" dirty="0" smtClean="0">
                <a:solidFill>
                  <a:schemeClr val="tx1"/>
                </a:solidFill>
              </a:rPr>
              <a:t>expansion</a:t>
            </a:r>
            <a:r>
              <a:rPr lang="fr-FR" i="1" dirty="0" smtClean="0">
                <a:solidFill>
                  <a:schemeClr val="tx1"/>
                </a:solidFill>
              </a:rPr>
              <a:t>, </a:t>
            </a:r>
            <a:r>
              <a:rPr lang="en-US" dirty="0">
                <a:solidFill>
                  <a:schemeClr val="tx1"/>
                </a:solidFill>
              </a:rPr>
              <a:t>occurs when new segments of customers are reached </a:t>
            </a:r>
            <a:r>
              <a:rPr lang="en-US" dirty="0" smtClean="0">
                <a:solidFill>
                  <a:schemeClr val="tx1"/>
                </a:solidFill>
              </a:rPr>
              <a:t>who did </a:t>
            </a:r>
            <a:r>
              <a:rPr lang="en-US" dirty="0">
                <a:solidFill>
                  <a:schemeClr val="tx1"/>
                </a:solidFill>
              </a:rPr>
              <a:t>not previously buy in a category</a:t>
            </a:r>
            <a:endParaRPr lang="fr-FR" i="1" dirty="0" smtClean="0">
              <a:solidFill>
                <a:schemeClr val="tx1"/>
              </a:solidFill>
            </a:endParaRPr>
          </a:p>
          <a:p>
            <a:pPr algn="just"/>
            <a:r>
              <a:rPr lang="en-US" b="1" i="1" dirty="0">
                <a:solidFill>
                  <a:schemeClr val="tx1"/>
                </a:solidFill>
              </a:rPr>
              <a:t>Brand switching</a:t>
            </a:r>
            <a:r>
              <a:rPr lang="en-US" i="1" dirty="0">
                <a:solidFill>
                  <a:schemeClr val="tx1"/>
                </a:solidFill>
              </a:rPr>
              <a:t>, </a:t>
            </a:r>
            <a:r>
              <a:rPr lang="en-US" i="1" dirty="0" smtClean="0">
                <a:solidFill>
                  <a:schemeClr val="tx1"/>
                </a:solidFill>
              </a:rPr>
              <a:t>by </a:t>
            </a:r>
            <a:r>
              <a:rPr lang="en-US" i="1" dirty="0">
                <a:solidFill>
                  <a:schemeClr val="tx1"/>
                </a:solidFill>
              </a:rPr>
              <a:t>winning customers from competitors</a:t>
            </a:r>
            <a:r>
              <a:rPr lang="en-US" i="1" dirty="0" smtClean="0">
                <a:solidFill>
                  <a:schemeClr val="tx1"/>
                </a:solidFill>
              </a:rPr>
              <a:t>.</a:t>
            </a:r>
          </a:p>
          <a:p>
            <a:pPr algn="just"/>
            <a:r>
              <a:rPr lang="en-US" b="1" i="1" dirty="0">
                <a:solidFill>
                  <a:schemeClr val="tx1"/>
                </a:solidFill>
              </a:rPr>
              <a:t>Relationship deepening</a:t>
            </a:r>
            <a:r>
              <a:rPr lang="en-US" i="1" dirty="0">
                <a:solidFill>
                  <a:schemeClr val="tx1"/>
                </a:solidFill>
              </a:rPr>
              <a:t>, which is selling more to existing customers</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endParaRPr lang="fr-FR" dirty="0" smtClean="0"/>
          </a:p>
          <a:p>
            <a:pPr algn="just"/>
            <a:endParaRPr lang="en-US" b="1" dirty="0" smtClean="0">
              <a:solidFill>
                <a:schemeClr val="tx1"/>
              </a:solidFill>
            </a:endParaRPr>
          </a:p>
        </p:txBody>
      </p:sp>
      <p:pic>
        <p:nvPicPr>
          <p:cNvPr id="2050" name="Picture 2"/>
          <p:cNvPicPr>
            <a:picLocks noChangeAspect="1" noChangeArrowheads="1"/>
          </p:cNvPicPr>
          <p:nvPr/>
        </p:nvPicPr>
        <p:blipFill>
          <a:blip r:embed="rId2"/>
          <a:srcRect/>
          <a:stretch>
            <a:fillRect/>
          </a:stretch>
        </p:blipFill>
        <p:spPr bwMode="auto">
          <a:xfrm>
            <a:off x="0" y="142852"/>
            <a:ext cx="9144000" cy="664373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p>
          <a:p>
            <a:endParaRPr lang="fr-FR" b="1" dirty="0" smtClean="0">
              <a:solidFill>
                <a:schemeClr val="tx1"/>
              </a:solidFill>
            </a:endParaRPr>
          </a:p>
          <a:p>
            <a:r>
              <a:rPr lang="en-US" b="1" dirty="0" smtClean="0">
                <a:solidFill>
                  <a:schemeClr val="tx1"/>
                </a:solidFill>
              </a:rPr>
              <a:t>What is the difference between e-commerce and e-business?</a:t>
            </a:r>
          </a:p>
          <a:p>
            <a:endParaRPr lang="fr-FR" dirty="0" smtClean="0">
              <a:solidFill>
                <a:schemeClr val="tx1"/>
              </a:solidFill>
            </a:endParaRPr>
          </a:p>
          <a:p>
            <a:pPr algn="just"/>
            <a:r>
              <a:rPr lang="fr-FR" b="1" dirty="0" err="1" smtClean="0">
                <a:solidFill>
                  <a:schemeClr val="tx1"/>
                </a:solidFill>
              </a:rPr>
              <a:t>Electronic</a:t>
            </a:r>
            <a:r>
              <a:rPr lang="fr-FR" b="1" dirty="0" smtClean="0">
                <a:solidFill>
                  <a:schemeClr val="tx1"/>
                </a:solidFill>
              </a:rPr>
              <a:t> commerce</a:t>
            </a:r>
            <a:r>
              <a:rPr lang="en-US" dirty="0" smtClean="0">
                <a:solidFill>
                  <a:schemeClr val="tx1"/>
                </a:solidFill>
              </a:rPr>
              <a:t>: </a:t>
            </a:r>
            <a:r>
              <a:rPr lang="fr-FR" dirty="0" smtClean="0">
                <a:solidFill>
                  <a:schemeClr val="tx1"/>
                </a:solidFill>
              </a:rPr>
              <a:t>All </a:t>
            </a:r>
            <a:r>
              <a:rPr lang="fr-FR" dirty="0" err="1" smtClean="0">
                <a:solidFill>
                  <a:schemeClr val="tx1"/>
                </a:solidFill>
              </a:rPr>
              <a:t>financial</a:t>
            </a:r>
            <a:r>
              <a:rPr lang="fr-FR" dirty="0" smtClean="0">
                <a:solidFill>
                  <a:schemeClr val="tx1"/>
                </a:solidFill>
              </a:rPr>
              <a:t> and </a:t>
            </a:r>
            <a:r>
              <a:rPr lang="fr-FR" dirty="0" err="1" smtClean="0">
                <a:solidFill>
                  <a:schemeClr val="tx1"/>
                </a:solidFill>
              </a:rPr>
              <a:t>informational</a:t>
            </a:r>
            <a:r>
              <a:rPr lang="fr-FR" dirty="0" smtClean="0">
                <a:solidFill>
                  <a:schemeClr val="tx1"/>
                </a:solidFill>
              </a:rPr>
              <a:t> </a:t>
            </a:r>
            <a:r>
              <a:rPr lang="fr-FR" dirty="0" err="1" smtClean="0">
                <a:solidFill>
                  <a:schemeClr val="tx1"/>
                </a:solidFill>
              </a:rPr>
              <a:t>electronically</a:t>
            </a:r>
            <a:r>
              <a:rPr lang="fr-FR" dirty="0" smtClean="0">
                <a:solidFill>
                  <a:schemeClr val="tx1"/>
                </a:solidFill>
              </a:rPr>
              <a:t> </a:t>
            </a:r>
            <a:r>
              <a:rPr lang="fr-FR" dirty="0" err="1" smtClean="0">
                <a:solidFill>
                  <a:schemeClr val="tx1"/>
                </a:solidFill>
              </a:rPr>
              <a:t>mediated</a:t>
            </a:r>
            <a:r>
              <a:rPr lang="fr-FR" dirty="0" smtClean="0">
                <a:solidFill>
                  <a:schemeClr val="tx1"/>
                </a:solidFill>
              </a:rPr>
              <a:t> exchanges </a:t>
            </a:r>
            <a:r>
              <a:rPr lang="fr-FR" dirty="0" err="1" smtClean="0">
                <a:solidFill>
                  <a:schemeClr val="tx1"/>
                </a:solidFill>
              </a:rPr>
              <a:t>between</a:t>
            </a:r>
            <a:r>
              <a:rPr lang="fr-FR" dirty="0" smtClean="0">
                <a:solidFill>
                  <a:schemeClr val="tx1"/>
                </a:solidFill>
              </a:rPr>
              <a:t> an organisation and </a:t>
            </a:r>
            <a:r>
              <a:rPr lang="fr-FR" dirty="0" err="1" smtClean="0">
                <a:solidFill>
                  <a:schemeClr val="tx1"/>
                </a:solidFill>
              </a:rPr>
              <a:t>its</a:t>
            </a:r>
            <a:r>
              <a:rPr lang="fr-FR" dirty="0" smtClean="0">
                <a:solidFill>
                  <a:schemeClr val="tx1"/>
                </a:solidFill>
              </a:rPr>
              <a:t> </a:t>
            </a:r>
            <a:r>
              <a:rPr lang="fr-FR" dirty="0" err="1" smtClean="0">
                <a:solidFill>
                  <a:schemeClr val="tx1"/>
                </a:solidFill>
              </a:rPr>
              <a:t>external</a:t>
            </a:r>
            <a:r>
              <a:rPr lang="fr-FR" dirty="0" smtClean="0">
                <a:solidFill>
                  <a:schemeClr val="tx1"/>
                </a:solidFill>
              </a:rPr>
              <a:t> </a:t>
            </a:r>
            <a:r>
              <a:rPr lang="fr-FR" dirty="0" err="1" smtClean="0">
                <a:solidFill>
                  <a:schemeClr val="tx1"/>
                </a:solidFill>
              </a:rPr>
              <a:t>stakeholders</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p>
          <a:p>
            <a:endParaRPr lang="fr-FR" b="1" dirty="0" smtClean="0">
              <a:solidFill>
                <a:schemeClr val="tx1"/>
              </a:solidFill>
            </a:endParaRPr>
          </a:p>
          <a:p>
            <a:r>
              <a:rPr lang="en-US" b="1" dirty="0" smtClean="0">
                <a:solidFill>
                  <a:schemeClr val="tx1"/>
                </a:solidFill>
              </a:rPr>
              <a:t>What is the difference between e-commerce and e-business?</a:t>
            </a:r>
          </a:p>
          <a:p>
            <a:pPr algn="l"/>
            <a:endParaRPr lang="fr-FR" dirty="0" smtClean="0">
              <a:solidFill>
                <a:schemeClr val="tx1"/>
              </a:solidFill>
            </a:endParaRPr>
          </a:p>
        </p:txBody>
      </p:sp>
      <p:sp>
        <p:nvSpPr>
          <p:cNvPr id="4" name="Rectangle 3"/>
          <p:cNvSpPr/>
          <p:nvPr/>
        </p:nvSpPr>
        <p:spPr>
          <a:xfrm>
            <a:off x="4857752" y="2714620"/>
            <a:ext cx="4000528" cy="38576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3200" b="1" dirty="0" err="1" smtClean="0">
                <a:solidFill>
                  <a:schemeClr val="tx1"/>
                </a:solidFill>
              </a:rPr>
              <a:t>Buy</a:t>
            </a:r>
            <a:r>
              <a:rPr lang="fr-FR" sz="3200" b="1" dirty="0" smtClean="0">
                <a:solidFill>
                  <a:schemeClr val="tx1"/>
                </a:solidFill>
              </a:rPr>
              <a:t>-</a:t>
            </a:r>
            <a:r>
              <a:rPr lang="fr-FR" sz="3200" b="1" dirty="0" err="1" smtClean="0">
                <a:solidFill>
                  <a:schemeClr val="tx1"/>
                </a:solidFill>
              </a:rPr>
              <a:t>side</a:t>
            </a:r>
            <a:r>
              <a:rPr lang="fr-FR" sz="3200" b="1" dirty="0" smtClean="0">
                <a:solidFill>
                  <a:schemeClr val="tx1"/>
                </a:solidFill>
              </a:rPr>
              <a:t> </a:t>
            </a:r>
            <a:r>
              <a:rPr lang="fr-FR" sz="3200" b="1" dirty="0" err="1" smtClean="0">
                <a:solidFill>
                  <a:schemeClr val="tx1"/>
                </a:solidFill>
              </a:rPr>
              <a:t>e-ommerce</a:t>
            </a:r>
            <a:endParaRPr lang="fr-FR" sz="3200" b="1" dirty="0" smtClean="0">
              <a:solidFill>
                <a:schemeClr val="tx1"/>
              </a:solidFill>
            </a:endParaRPr>
          </a:p>
          <a:p>
            <a:r>
              <a:rPr lang="fr-FR" sz="3200" dirty="0" smtClean="0">
                <a:solidFill>
                  <a:schemeClr val="tx1"/>
                </a:solidFill>
              </a:rPr>
              <a:t>E-commerce transactions</a:t>
            </a:r>
          </a:p>
          <a:p>
            <a:r>
              <a:rPr lang="fr-FR" sz="3200" dirty="0" err="1" smtClean="0">
                <a:solidFill>
                  <a:schemeClr val="tx1"/>
                </a:solidFill>
              </a:rPr>
              <a:t>between</a:t>
            </a:r>
            <a:r>
              <a:rPr lang="fr-FR" sz="3200" dirty="0" smtClean="0">
                <a:solidFill>
                  <a:schemeClr val="tx1"/>
                </a:solidFill>
              </a:rPr>
              <a:t> a </a:t>
            </a:r>
            <a:r>
              <a:rPr lang="fr-FR" sz="3200" dirty="0" err="1" smtClean="0">
                <a:solidFill>
                  <a:schemeClr val="tx1"/>
                </a:solidFill>
              </a:rPr>
              <a:t>purchasing</a:t>
            </a:r>
            <a:endParaRPr lang="fr-FR" sz="3200" dirty="0" smtClean="0">
              <a:solidFill>
                <a:schemeClr val="tx1"/>
              </a:solidFill>
            </a:endParaRPr>
          </a:p>
          <a:p>
            <a:r>
              <a:rPr lang="fr-FR" sz="3200" dirty="0" smtClean="0">
                <a:solidFill>
                  <a:schemeClr val="tx1"/>
                </a:solidFill>
              </a:rPr>
              <a:t>organisation and </a:t>
            </a:r>
            <a:r>
              <a:rPr lang="fr-FR" sz="3200" dirty="0" err="1" smtClean="0">
                <a:solidFill>
                  <a:schemeClr val="tx1"/>
                </a:solidFill>
              </a:rPr>
              <a:t>its</a:t>
            </a:r>
            <a:endParaRPr lang="fr-FR" sz="3200" dirty="0" smtClean="0">
              <a:solidFill>
                <a:schemeClr val="tx1"/>
              </a:solidFill>
            </a:endParaRPr>
          </a:p>
          <a:p>
            <a:r>
              <a:rPr lang="fr-FR" sz="3200" dirty="0" err="1" smtClean="0">
                <a:solidFill>
                  <a:schemeClr val="tx1"/>
                </a:solidFill>
              </a:rPr>
              <a:t>suppliers</a:t>
            </a:r>
            <a:r>
              <a:rPr lang="fr-FR" sz="3200" dirty="0" smtClean="0"/>
              <a:t>.</a:t>
            </a:r>
            <a:endParaRPr lang="fr-FR" sz="3200" dirty="0"/>
          </a:p>
        </p:txBody>
      </p:sp>
      <p:sp>
        <p:nvSpPr>
          <p:cNvPr id="5" name="Rectangle 4"/>
          <p:cNvSpPr/>
          <p:nvPr/>
        </p:nvSpPr>
        <p:spPr>
          <a:xfrm>
            <a:off x="285720" y="2786058"/>
            <a:ext cx="4071966" cy="378621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3200" b="1" dirty="0" err="1" smtClean="0">
                <a:solidFill>
                  <a:schemeClr val="tx1"/>
                </a:solidFill>
              </a:rPr>
              <a:t>Sell</a:t>
            </a:r>
            <a:r>
              <a:rPr lang="fr-FR" sz="3200" b="1" dirty="0" smtClean="0">
                <a:solidFill>
                  <a:schemeClr val="tx1"/>
                </a:solidFill>
              </a:rPr>
              <a:t>-</a:t>
            </a:r>
            <a:r>
              <a:rPr lang="fr-FR" sz="3200" b="1" dirty="0" err="1" smtClean="0">
                <a:solidFill>
                  <a:schemeClr val="tx1"/>
                </a:solidFill>
              </a:rPr>
              <a:t>side</a:t>
            </a:r>
            <a:r>
              <a:rPr lang="fr-FR" sz="3200" b="1" dirty="0" smtClean="0">
                <a:solidFill>
                  <a:schemeClr val="tx1"/>
                </a:solidFill>
              </a:rPr>
              <a:t> e-commerce</a:t>
            </a:r>
          </a:p>
          <a:p>
            <a:r>
              <a:rPr lang="fr-FR" sz="3200" dirty="0" smtClean="0">
                <a:solidFill>
                  <a:schemeClr val="tx1"/>
                </a:solidFill>
              </a:rPr>
              <a:t>E-commerce transactions</a:t>
            </a:r>
          </a:p>
          <a:p>
            <a:r>
              <a:rPr lang="fr-FR" sz="3200" dirty="0" err="1" smtClean="0">
                <a:solidFill>
                  <a:schemeClr val="tx1"/>
                </a:solidFill>
              </a:rPr>
              <a:t>between</a:t>
            </a:r>
            <a:r>
              <a:rPr lang="fr-FR" sz="3200" dirty="0" smtClean="0">
                <a:solidFill>
                  <a:schemeClr val="tx1"/>
                </a:solidFill>
              </a:rPr>
              <a:t> a supplier</a:t>
            </a:r>
          </a:p>
          <a:p>
            <a:r>
              <a:rPr lang="fr-FR" sz="3200" dirty="0" smtClean="0">
                <a:solidFill>
                  <a:schemeClr val="tx1"/>
                </a:solidFill>
              </a:rPr>
              <a:t>organisation and </a:t>
            </a:r>
            <a:r>
              <a:rPr lang="fr-FR" sz="3200" dirty="0" err="1" smtClean="0">
                <a:solidFill>
                  <a:schemeClr val="tx1"/>
                </a:solidFill>
              </a:rPr>
              <a:t>its</a:t>
            </a:r>
            <a:endParaRPr lang="fr-FR" sz="3200" dirty="0" smtClean="0">
              <a:solidFill>
                <a:schemeClr val="tx1"/>
              </a:solidFill>
            </a:endParaRPr>
          </a:p>
          <a:p>
            <a:r>
              <a:rPr lang="fr-FR" sz="3200" dirty="0" err="1" smtClean="0">
                <a:solidFill>
                  <a:schemeClr val="tx1"/>
                </a:solidFill>
              </a:rPr>
              <a:t>customers</a:t>
            </a:r>
            <a:r>
              <a:rPr lang="fr-FR" sz="3200" dirty="0" smtClean="0">
                <a:solidFill>
                  <a:schemeClr val="tx1"/>
                </a:solidFill>
              </a:rPr>
              <a: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p>
          <a:p>
            <a:endParaRPr lang="fr-FR" b="1" dirty="0" smtClean="0">
              <a:solidFill>
                <a:schemeClr val="tx1"/>
              </a:solidFill>
            </a:endParaRPr>
          </a:p>
          <a:p>
            <a:r>
              <a:rPr lang="en-US" b="1" dirty="0" smtClean="0">
                <a:solidFill>
                  <a:schemeClr val="tx1"/>
                </a:solidFill>
              </a:rPr>
              <a:t>What is the difference between e-commerce and e-business?</a:t>
            </a:r>
          </a:p>
          <a:p>
            <a:endParaRPr lang="fr-FR" dirty="0" smtClean="0">
              <a:solidFill>
                <a:schemeClr val="tx1"/>
              </a:solidFill>
            </a:endParaRPr>
          </a:p>
          <a:p>
            <a:pPr algn="just"/>
            <a:r>
              <a:rPr lang="fr-FR" b="1" dirty="0" smtClean="0">
                <a:solidFill>
                  <a:schemeClr val="tx1"/>
                </a:solidFill>
              </a:rPr>
              <a:t>Social commerce: </a:t>
            </a:r>
            <a:r>
              <a:rPr lang="fr-FR" dirty="0" err="1" smtClean="0">
                <a:solidFill>
                  <a:schemeClr val="tx1"/>
                </a:solidFill>
              </a:rPr>
              <a:t>is</a:t>
            </a:r>
            <a:r>
              <a:rPr lang="fr-FR" dirty="0" smtClean="0">
                <a:solidFill>
                  <a:schemeClr val="tx1"/>
                </a:solidFill>
              </a:rPr>
              <a:t> a </a:t>
            </a:r>
            <a:r>
              <a:rPr lang="fr-FR" dirty="0" err="1" smtClean="0">
                <a:solidFill>
                  <a:schemeClr val="tx1"/>
                </a:solidFill>
              </a:rPr>
              <a:t>subset</a:t>
            </a:r>
            <a:r>
              <a:rPr lang="fr-FR" dirty="0" smtClean="0">
                <a:solidFill>
                  <a:schemeClr val="tx1"/>
                </a:solidFill>
              </a:rPr>
              <a:t> of e-commerce </a:t>
            </a:r>
            <a:r>
              <a:rPr lang="fr-FR" dirty="0" err="1" smtClean="0">
                <a:solidFill>
                  <a:schemeClr val="tx1"/>
                </a:solidFill>
              </a:rPr>
              <a:t>which</a:t>
            </a:r>
            <a:r>
              <a:rPr lang="fr-FR" dirty="0" smtClean="0">
                <a:solidFill>
                  <a:schemeClr val="tx1"/>
                </a:solidFill>
              </a:rPr>
              <a:t> encourages participation and interaction of </a:t>
            </a:r>
            <a:r>
              <a:rPr lang="fr-FR" dirty="0" err="1" smtClean="0">
                <a:solidFill>
                  <a:schemeClr val="tx1"/>
                </a:solidFill>
              </a:rPr>
              <a:t>customers</a:t>
            </a:r>
            <a:r>
              <a:rPr lang="fr-FR" dirty="0" smtClean="0">
                <a:solidFill>
                  <a:schemeClr val="tx1"/>
                </a:solidFill>
              </a:rPr>
              <a:t> in rating, </a:t>
            </a:r>
            <a:r>
              <a:rPr lang="fr-FR" dirty="0" err="1" smtClean="0">
                <a:solidFill>
                  <a:schemeClr val="tx1"/>
                </a:solidFill>
              </a:rPr>
              <a:t>selecting</a:t>
            </a:r>
            <a:r>
              <a:rPr lang="fr-FR" dirty="0" smtClean="0">
                <a:solidFill>
                  <a:schemeClr val="tx1"/>
                </a:solidFill>
              </a:rPr>
              <a:t> and </a:t>
            </a:r>
            <a:r>
              <a:rPr lang="fr-FR" dirty="0" err="1" smtClean="0">
                <a:solidFill>
                  <a:schemeClr val="tx1"/>
                </a:solidFill>
              </a:rPr>
              <a:t>buying</a:t>
            </a:r>
            <a:r>
              <a:rPr lang="fr-FR" dirty="0" smtClean="0">
                <a:solidFill>
                  <a:schemeClr val="tx1"/>
                </a:solidFill>
              </a:rPr>
              <a:t> </a:t>
            </a:r>
            <a:r>
              <a:rPr lang="fr-FR" dirty="0" err="1" smtClean="0">
                <a:solidFill>
                  <a:schemeClr val="tx1"/>
                </a:solidFill>
              </a:rPr>
              <a:t>products</a:t>
            </a:r>
            <a:r>
              <a:rPr lang="fr-FR" dirty="0" smtClean="0">
                <a:solidFill>
                  <a:schemeClr val="tx1"/>
                </a:solidFill>
              </a:rPr>
              <a:t> </a:t>
            </a:r>
            <a:r>
              <a:rPr lang="fr-FR" dirty="0" err="1" smtClean="0">
                <a:solidFill>
                  <a:schemeClr val="tx1"/>
                </a:solidFill>
              </a:rPr>
              <a:t>through</a:t>
            </a:r>
            <a:r>
              <a:rPr lang="fr-FR" dirty="0" smtClean="0">
                <a:solidFill>
                  <a:schemeClr val="tx1"/>
                </a:solidFill>
              </a:rPr>
              <a:t> group </a:t>
            </a:r>
            <a:r>
              <a:rPr lang="fr-FR" dirty="0" err="1" smtClean="0">
                <a:solidFill>
                  <a:schemeClr val="tx1"/>
                </a:solidFill>
              </a:rPr>
              <a:t>buying</a:t>
            </a:r>
            <a:r>
              <a:rPr lang="fr-FR" dirty="0" smtClean="0">
                <a:solidFill>
                  <a:schemeClr val="tx1"/>
                </a:solidFill>
              </a:rPr>
              <a:t>. This participation </a:t>
            </a:r>
            <a:r>
              <a:rPr lang="fr-FR" dirty="0" err="1" smtClean="0">
                <a:solidFill>
                  <a:schemeClr val="tx1"/>
                </a:solidFill>
              </a:rPr>
              <a:t>can</a:t>
            </a:r>
            <a:r>
              <a:rPr lang="fr-FR" dirty="0" smtClean="0">
                <a:solidFill>
                  <a:schemeClr val="tx1"/>
                </a:solidFill>
              </a:rPr>
              <a:t> </a:t>
            </a:r>
            <a:r>
              <a:rPr lang="fr-FR" dirty="0" err="1" smtClean="0">
                <a:solidFill>
                  <a:schemeClr val="tx1"/>
                </a:solidFill>
              </a:rPr>
              <a:t>occur</a:t>
            </a:r>
            <a:r>
              <a:rPr lang="fr-FR" dirty="0" smtClean="0">
                <a:solidFill>
                  <a:schemeClr val="tx1"/>
                </a:solidFill>
              </a:rPr>
              <a:t> on an e-commerce site or on </a:t>
            </a:r>
            <a:r>
              <a:rPr lang="fr-FR" dirty="0" err="1" smtClean="0">
                <a:solidFill>
                  <a:schemeClr val="tx1"/>
                </a:solidFill>
              </a:rPr>
              <a:t>third</a:t>
            </a:r>
            <a:r>
              <a:rPr lang="fr-FR" dirty="0" smtClean="0">
                <a:solidFill>
                  <a:schemeClr val="tx1"/>
                </a:solidFill>
              </a:rPr>
              <a:t>-party sites.</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r>
              <a:rPr lang="fr-FR" b="1" dirty="0">
                <a:solidFill>
                  <a:schemeClr val="tx1"/>
                </a:solidFill>
              </a:rPr>
              <a:t>?</a:t>
            </a:r>
            <a:endParaRPr lang="fr-FR" b="1" dirty="0" smtClean="0">
              <a:solidFill>
                <a:schemeClr val="tx1"/>
              </a:solidFill>
            </a:endParaRPr>
          </a:p>
          <a:p>
            <a:endParaRPr lang="fr-FR" b="1" dirty="0"/>
          </a:p>
          <a:p>
            <a:pPr algn="just"/>
            <a:endParaRPr lang="en-US" dirty="0" smtClean="0">
              <a:solidFill>
                <a:schemeClr val="tx1"/>
              </a:solidFill>
            </a:endParaRPr>
          </a:p>
          <a:p>
            <a:pPr algn="just"/>
            <a:r>
              <a:rPr lang="en-US" dirty="0" smtClean="0">
                <a:solidFill>
                  <a:schemeClr val="tx1"/>
                </a:solidFill>
              </a:rPr>
              <a:t>In </a:t>
            </a:r>
            <a:r>
              <a:rPr lang="en-US" dirty="0">
                <a:solidFill>
                  <a:schemeClr val="tx1"/>
                </a:solidFill>
              </a:rPr>
              <a:t>practice, </a:t>
            </a:r>
            <a:r>
              <a:rPr lang="fr-FR" b="1" dirty="0" smtClean="0">
                <a:solidFill>
                  <a:schemeClr val="tx1"/>
                </a:solidFill>
              </a:rPr>
              <a:t>Internet/Digital </a:t>
            </a:r>
            <a:r>
              <a:rPr lang="en-US" dirty="0" smtClean="0">
                <a:solidFill>
                  <a:schemeClr val="tx1"/>
                </a:solidFill>
              </a:rPr>
              <a:t>marketing </a:t>
            </a:r>
            <a:r>
              <a:rPr lang="en-US" dirty="0">
                <a:solidFill>
                  <a:schemeClr val="tx1"/>
                </a:solidFill>
              </a:rPr>
              <a:t>includes managing different forms of </a:t>
            </a:r>
            <a:r>
              <a:rPr lang="en-US" b="1" u="sng" dirty="0">
                <a:solidFill>
                  <a:schemeClr val="tx1"/>
                </a:solidFill>
              </a:rPr>
              <a:t>online </a:t>
            </a:r>
            <a:r>
              <a:rPr lang="en-US" b="1" u="sng" dirty="0" smtClean="0">
                <a:solidFill>
                  <a:schemeClr val="tx1"/>
                </a:solidFill>
              </a:rPr>
              <a:t>company presence</a:t>
            </a:r>
            <a:r>
              <a:rPr lang="en-US" dirty="0" smtClean="0">
                <a:solidFill>
                  <a:schemeClr val="tx1"/>
                </a:solidFill>
              </a:rPr>
              <a:t> . </a:t>
            </a:r>
            <a:r>
              <a:rPr lang="en-US" b="1" dirty="0" smtClean="0">
                <a:solidFill>
                  <a:schemeClr val="tx1"/>
                </a:solidFill>
              </a:rPr>
              <a:t>OCP</a:t>
            </a:r>
            <a:r>
              <a:rPr lang="en-US" dirty="0" smtClean="0">
                <a:solidFill>
                  <a:schemeClr val="tx1"/>
                </a:solidFill>
              </a:rPr>
              <a:t> takes place through: </a:t>
            </a:r>
          </a:p>
          <a:p>
            <a:r>
              <a:rPr lang="en-US" sz="4000" b="1" dirty="0" smtClean="0">
                <a:solidFill>
                  <a:schemeClr val="tx1"/>
                </a:solidFill>
              </a:rPr>
              <a:t>e- communication tools or media channels</a:t>
            </a:r>
            <a:endParaRPr lang="fr-FR" sz="4000" b="1" dirty="0">
              <a:solidFill>
                <a:schemeClr val="tx1"/>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lnSpcReduction="10000"/>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p>
          <a:p>
            <a:endParaRPr lang="fr-FR" b="1" dirty="0" smtClean="0">
              <a:solidFill>
                <a:schemeClr val="tx1"/>
              </a:solidFill>
            </a:endParaRPr>
          </a:p>
          <a:p>
            <a:r>
              <a:rPr lang="en-US" b="1" dirty="0" smtClean="0">
                <a:solidFill>
                  <a:schemeClr val="tx1"/>
                </a:solidFill>
              </a:rPr>
              <a:t>What is the difference between e-commerce and e-business?</a:t>
            </a:r>
          </a:p>
          <a:p>
            <a:endParaRPr lang="fr-FR" dirty="0" smtClean="0">
              <a:solidFill>
                <a:schemeClr val="tx1"/>
              </a:solidFill>
            </a:endParaRPr>
          </a:p>
          <a:p>
            <a:pPr algn="just"/>
            <a:r>
              <a:rPr lang="en-US" b="1" dirty="0" smtClean="0">
                <a:solidFill>
                  <a:schemeClr val="tx1"/>
                </a:solidFill>
              </a:rPr>
              <a:t>E-business or digital business </a:t>
            </a:r>
            <a:r>
              <a:rPr lang="en-US" dirty="0" smtClean="0">
                <a:solidFill>
                  <a:schemeClr val="tx1"/>
                </a:solidFill>
              </a:rPr>
              <a:t>is similar to e-commerce but broader in scope and refers to using digital technology to manage a range of business processes incorporating </a:t>
            </a:r>
            <a:r>
              <a:rPr lang="en-US" smtClean="0">
                <a:solidFill>
                  <a:schemeClr val="tx1"/>
                </a:solidFill>
              </a:rPr>
              <a:t>the sell-side </a:t>
            </a:r>
            <a:r>
              <a:rPr lang="en-US" dirty="0" smtClean="0">
                <a:solidFill>
                  <a:schemeClr val="tx1"/>
                </a:solidFill>
              </a:rPr>
              <a:t>and buy-side e-commerce and also other key supporting business processes including research and development, marketing, manufacturing </a:t>
            </a:r>
            <a:r>
              <a:rPr lang="en-US" smtClean="0">
                <a:solidFill>
                  <a:schemeClr val="tx1"/>
                </a:solidFill>
              </a:rPr>
              <a:t>and inbound </a:t>
            </a:r>
            <a:r>
              <a:rPr lang="fr-FR" dirty="0" smtClean="0">
                <a:solidFill>
                  <a:schemeClr val="tx1"/>
                </a:solidFill>
              </a:rPr>
              <a:t>and </a:t>
            </a:r>
            <a:r>
              <a:rPr lang="fr-FR" dirty="0" err="1" smtClean="0">
                <a:solidFill>
                  <a:schemeClr val="tx1"/>
                </a:solidFill>
              </a:rPr>
              <a:t>outbound</a:t>
            </a:r>
            <a:r>
              <a:rPr lang="fr-FR" dirty="0" smtClean="0">
                <a:solidFill>
                  <a:schemeClr val="tx1"/>
                </a:solidFill>
              </a:rPr>
              <a:t> </a:t>
            </a:r>
            <a:r>
              <a:rPr lang="fr-FR" dirty="0" err="1" smtClean="0">
                <a:solidFill>
                  <a:schemeClr val="tx1"/>
                </a:solidFill>
              </a:rPr>
              <a:t>logistics</a:t>
            </a:r>
            <a:r>
              <a:rPr lang="fr-FR" dirty="0" smtClean="0">
                <a:solidFill>
                  <a:schemeClr val="tx1"/>
                </a:solidFill>
              </a:rPr>
              <a:t>.</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sz="2400" b="1" dirty="0" smtClean="0">
                <a:solidFill>
                  <a:schemeClr val="tx1"/>
                </a:solidFill>
              </a:rPr>
              <a:t>Alternative digital business </a:t>
            </a:r>
            <a:r>
              <a:rPr lang="fr-FR" sz="2400" b="1" dirty="0" err="1" smtClean="0">
                <a:solidFill>
                  <a:schemeClr val="tx1"/>
                </a:solidFill>
              </a:rPr>
              <a:t>models</a:t>
            </a:r>
            <a:endParaRPr lang="fr-FR" sz="2400" b="1" dirty="0" smtClean="0">
              <a:solidFill>
                <a:schemeClr val="tx1"/>
              </a:solidFill>
            </a:endParaRPr>
          </a:p>
          <a:p>
            <a:endParaRPr lang="en-US" b="1" dirty="0" smtClean="0">
              <a:solidFill>
                <a:schemeClr val="tx1"/>
              </a:solidFill>
            </a:endParaRPr>
          </a:p>
          <a:p>
            <a:endParaRPr lang="fr-FR" b="1" dirty="0" smtClean="0">
              <a:solidFill>
                <a:schemeClr val="tx1"/>
              </a:solidFill>
            </a:endParaRPr>
          </a:p>
        </p:txBody>
      </p:sp>
      <p:pic>
        <p:nvPicPr>
          <p:cNvPr id="2050" name="Picture 2"/>
          <p:cNvPicPr>
            <a:picLocks noChangeAspect="1" noChangeArrowheads="1"/>
          </p:cNvPicPr>
          <p:nvPr/>
        </p:nvPicPr>
        <p:blipFill>
          <a:blip r:embed="rId2"/>
          <a:srcRect/>
          <a:stretch>
            <a:fillRect/>
          </a:stretch>
        </p:blipFill>
        <p:spPr bwMode="auto">
          <a:xfrm>
            <a:off x="0" y="647725"/>
            <a:ext cx="9144000" cy="63531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r>
              <a:rPr lang="fr-FR" b="1" dirty="0" err="1">
                <a:solidFill>
                  <a:schemeClr val="tx1"/>
                </a:solidFill>
              </a:rPr>
              <a:t>What</a:t>
            </a:r>
            <a:r>
              <a:rPr lang="fr-FR" b="1" dirty="0">
                <a:solidFill>
                  <a:schemeClr val="tx1"/>
                </a:solidFill>
              </a:rPr>
              <a:t> </a:t>
            </a:r>
            <a:r>
              <a:rPr lang="fr-FR" b="1" dirty="0" err="1" smtClean="0">
                <a:solidFill>
                  <a:schemeClr val="tx1"/>
                </a:solidFill>
              </a:rPr>
              <a:t>is</a:t>
            </a:r>
            <a:r>
              <a:rPr lang="fr-FR" b="1" dirty="0" smtClean="0">
                <a:solidFill>
                  <a:schemeClr val="tx1"/>
                </a:solidFill>
              </a:rPr>
              <a:t> Internet/ Digital marketing</a:t>
            </a:r>
            <a:r>
              <a:rPr lang="fr-FR" b="1" dirty="0">
                <a:solidFill>
                  <a:schemeClr val="tx1"/>
                </a:solidFill>
              </a:rPr>
              <a:t>?</a:t>
            </a:r>
            <a:endParaRPr lang="fr-FR" b="1" dirty="0" smtClean="0">
              <a:solidFill>
                <a:schemeClr val="tx1"/>
              </a:solidFill>
            </a:endParaRPr>
          </a:p>
          <a:p>
            <a:endParaRPr lang="fr-FR" b="1" dirty="0"/>
          </a:p>
          <a:p>
            <a:pPr rtl="1"/>
            <a:endParaRPr lang="ar-DZ" dirty="0" smtClean="0">
              <a:solidFill>
                <a:schemeClr val="tx1"/>
              </a:solidFill>
            </a:endParaRPr>
          </a:p>
          <a:p>
            <a:pPr rtl="1"/>
            <a:r>
              <a:rPr lang="ar-DZ" dirty="0" smtClean="0">
                <a:solidFill>
                  <a:schemeClr val="tx1"/>
                </a:solidFill>
              </a:rPr>
              <a:t>من الناحية العملية، يتضمن التسويق الالكتروني/الرقمي إدارة الأشكال المختلفة لتواجد المؤسسة عبر الإنترنت. يتم التواجد عبر الإنترنت من خلال: أدوات الاتصال الإلكتروني أو قنوات الإعلام الالكتروني</a:t>
            </a: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a:bodyPr>
          <a:lstStyle/>
          <a:p>
            <a:endParaRPr lang="fr-FR" sz="3200" dirty="0">
              <a:solidFill>
                <a:schemeClr val="tx1"/>
              </a:solidFill>
            </a:endParaRPr>
          </a:p>
        </p:txBody>
      </p:sp>
      <p:pic>
        <p:nvPicPr>
          <p:cNvPr id="1026" name="Picture 2"/>
          <p:cNvPicPr>
            <a:picLocks noChangeAspect="1" noChangeArrowheads="1"/>
          </p:cNvPicPr>
          <p:nvPr/>
        </p:nvPicPr>
        <p:blipFill>
          <a:blip r:embed="rId2"/>
          <a:srcRect/>
          <a:stretch>
            <a:fillRect/>
          </a:stretch>
        </p:blipFill>
        <p:spPr bwMode="auto">
          <a:xfrm>
            <a:off x="0" y="0"/>
            <a:ext cx="9143999"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lnSpcReduction="10000"/>
          </a:bodyPr>
          <a:lstStyle/>
          <a:p>
            <a:endParaRPr lang="fr-FR" sz="3200" dirty="0" smtClean="0">
              <a:solidFill>
                <a:schemeClr val="tx1"/>
              </a:solidFill>
            </a:endParaRPr>
          </a:p>
          <a:p>
            <a:endParaRPr lang="fr-FR" dirty="0" smtClean="0">
              <a:solidFill>
                <a:schemeClr val="tx1"/>
              </a:solidFill>
            </a:endParaRPr>
          </a:p>
          <a:p>
            <a:endParaRPr lang="fr-FR" sz="3200" dirty="0" smtClean="0">
              <a:solidFill>
                <a:schemeClr val="tx1"/>
              </a:solidFill>
            </a:endParaRPr>
          </a:p>
          <a:p>
            <a:pPr algn="just"/>
            <a:r>
              <a:rPr lang="en-US" sz="2400" b="1" dirty="0" smtClean="0">
                <a:solidFill>
                  <a:schemeClr val="tx1"/>
                </a:solidFill>
              </a:rPr>
              <a:t>Search Engine Optimization</a:t>
            </a:r>
            <a:r>
              <a:rPr lang="en-US" sz="2400" dirty="0" smtClean="0">
                <a:solidFill>
                  <a:schemeClr val="tx1"/>
                </a:solidFill>
              </a:rPr>
              <a:t> (SEO) - optimizing your website and content for search engines to increase visibility and attract organic traffic</a:t>
            </a:r>
          </a:p>
          <a:p>
            <a:pPr algn="just"/>
            <a:r>
              <a:rPr lang="en-US" sz="2400" b="1" dirty="0" smtClean="0">
                <a:solidFill>
                  <a:schemeClr val="tx1"/>
                </a:solidFill>
              </a:rPr>
              <a:t>Paid search:</a:t>
            </a:r>
            <a:r>
              <a:rPr lang="en-US" sz="2400" dirty="0" smtClean="0">
                <a:solidFill>
                  <a:schemeClr val="tx1"/>
                </a:solidFill>
              </a:rPr>
              <a:t> also known as pay-per-click (PPC) advertising, is a form of online advertising in which advertisers pay a fee each time a user clicks on one of their ads. These ads appear on search engine results pages (SERPs) or on other websites through display advertising.</a:t>
            </a:r>
          </a:p>
          <a:p>
            <a:pPr algn="just"/>
            <a:r>
              <a:rPr lang="en-US" sz="2400" b="1" dirty="0" smtClean="0">
                <a:solidFill>
                  <a:schemeClr val="tx1"/>
                </a:solidFill>
              </a:rPr>
              <a:t>Paid for inclusion feeds</a:t>
            </a:r>
            <a:r>
              <a:rPr lang="en-US" sz="2400" dirty="0" smtClean="0">
                <a:solidFill>
                  <a:schemeClr val="tx1"/>
                </a:solidFill>
              </a:rPr>
              <a:t> : are a type of online advertising service that allows website owners to pay a fee in exchange for having their website's content included in a syndicated feed. These feeds are typically used by content aggregators, such as search engines or news websites, to display fresh and relevant content to their users.</a:t>
            </a:r>
            <a:endParaRPr lang="fr-FR" sz="2400" dirty="0" smtClean="0">
              <a:solidFill>
                <a:schemeClr val="tx1"/>
              </a:solidFill>
            </a:endParaRPr>
          </a:p>
          <a:p>
            <a:pPr algn="l"/>
            <a:endParaRPr lang="fr-FR" sz="2400" dirty="0">
              <a:solidFill>
                <a:schemeClr val="tx1"/>
              </a:solidFill>
            </a:endParaRPr>
          </a:p>
        </p:txBody>
      </p:sp>
      <p:pic>
        <p:nvPicPr>
          <p:cNvPr id="2" name="Picture 2"/>
          <p:cNvPicPr>
            <a:picLocks noChangeAspect="1" noChangeArrowheads="1"/>
          </p:cNvPicPr>
          <p:nvPr/>
        </p:nvPicPr>
        <p:blipFill>
          <a:blip r:embed="rId2"/>
          <a:srcRect/>
          <a:stretch>
            <a:fillRect/>
          </a:stretch>
        </p:blipFill>
        <p:spPr bwMode="auto">
          <a:xfrm>
            <a:off x="2928927" y="147626"/>
            <a:ext cx="3429024" cy="16383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lnSpcReduction="10000"/>
          </a:bodyPr>
          <a:lstStyle/>
          <a:p>
            <a:endParaRPr lang="fr-FR" sz="3200" dirty="0" smtClean="0">
              <a:solidFill>
                <a:schemeClr val="tx1"/>
              </a:solidFill>
            </a:endParaRPr>
          </a:p>
          <a:p>
            <a:endParaRPr lang="fr-FR" dirty="0" smtClean="0">
              <a:solidFill>
                <a:schemeClr val="tx1"/>
              </a:solidFill>
            </a:endParaRPr>
          </a:p>
          <a:p>
            <a:endParaRPr lang="fr-FR" b="1" dirty="0" smtClean="0">
              <a:solidFill>
                <a:schemeClr val="tx1"/>
              </a:solidFill>
            </a:endParaRPr>
          </a:p>
          <a:p>
            <a:pPr algn="just"/>
            <a:r>
              <a:rPr lang="en-US" sz="2400" b="1" dirty="0" smtClean="0">
                <a:solidFill>
                  <a:schemeClr val="tx1"/>
                </a:solidFill>
              </a:rPr>
              <a:t>Publisher outreach</a:t>
            </a:r>
            <a:r>
              <a:rPr lang="en-US" sz="2400" dirty="0" smtClean="0">
                <a:solidFill>
                  <a:schemeClr val="tx1"/>
                </a:solidFill>
              </a:rPr>
              <a:t> is the process of reaching out to publishers to promote or distribute your content, product, or service. This is a key component of marketing and is essential for anyone who wants to get their message out to a wider audience</a:t>
            </a:r>
            <a:r>
              <a:rPr lang="en-US" sz="2400" dirty="0" smtClean="0"/>
              <a:t>.</a:t>
            </a:r>
            <a:endParaRPr lang="fr-FR" sz="2400" dirty="0" smtClean="0"/>
          </a:p>
          <a:p>
            <a:pPr algn="just"/>
            <a:r>
              <a:rPr lang="en-US" sz="2400" b="1" dirty="0" smtClean="0">
                <a:solidFill>
                  <a:schemeClr val="tx1"/>
                </a:solidFill>
              </a:rPr>
              <a:t>Community participation</a:t>
            </a:r>
            <a:r>
              <a:rPr lang="en-US" sz="2400" dirty="0" smtClean="0">
                <a:solidFill>
                  <a:schemeClr val="tx1"/>
                </a:solidFill>
              </a:rPr>
              <a:t> refers to the active involvement of individuals, groups, and organizations in online platforms and digital communities to collaborate, share ideas, and solve problems related to their community. It takes many forms, such as online forums, social media groups, virtual meetings, and </a:t>
            </a:r>
            <a:r>
              <a:rPr lang="en-US" sz="2400" dirty="0" err="1" smtClean="0">
                <a:solidFill>
                  <a:schemeClr val="tx1"/>
                </a:solidFill>
              </a:rPr>
              <a:t>crowdfunding</a:t>
            </a:r>
            <a:r>
              <a:rPr lang="en-US" sz="2400" dirty="0" smtClean="0">
                <a:solidFill>
                  <a:schemeClr val="tx1"/>
                </a:solidFill>
              </a:rPr>
              <a:t> platforms.</a:t>
            </a:r>
          </a:p>
          <a:p>
            <a:pPr algn="just"/>
            <a:r>
              <a:rPr lang="en-US" sz="2400" b="1" dirty="0" smtClean="0">
                <a:solidFill>
                  <a:schemeClr val="tx1"/>
                </a:solidFill>
              </a:rPr>
              <a:t>Media alerting</a:t>
            </a:r>
            <a:r>
              <a:rPr lang="en-US" sz="2400" dirty="0" smtClean="0">
                <a:solidFill>
                  <a:schemeClr val="tx1"/>
                </a:solidFill>
              </a:rPr>
              <a:t> is the process of notifying media outlets, journalists, and other members of the press about an upcoming event, announcement, or story. The goal of media alerting is to generate interest in the event or story and to encourage media coverage</a:t>
            </a:r>
            <a:endParaRPr lang="fr-FR" sz="2400" dirty="0">
              <a:solidFill>
                <a:schemeClr val="tx1"/>
              </a:solidFill>
            </a:endParaRPr>
          </a:p>
        </p:txBody>
      </p:sp>
      <p:pic>
        <p:nvPicPr>
          <p:cNvPr id="2050" name="Picture 2"/>
          <p:cNvPicPr>
            <a:picLocks noChangeAspect="1" noChangeArrowheads="1"/>
          </p:cNvPicPr>
          <p:nvPr/>
        </p:nvPicPr>
        <p:blipFill>
          <a:blip r:embed="rId2"/>
          <a:srcRect/>
          <a:stretch>
            <a:fillRect/>
          </a:stretch>
        </p:blipFill>
        <p:spPr bwMode="auto">
          <a:xfrm>
            <a:off x="3214678" y="71414"/>
            <a:ext cx="3071833" cy="150019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85728"/>
            <a:ext cx="8715436" cy="6357982"/>
          </a:xfrm>
        </p:spPr>
        <p:txBody>
          <a:bodyPr>
            <a:normAutofit fontScale="92500" lnSpcReduction="10000"/>
          </a:bodyPr>
          <a:lstStyle/>
          <a:p>
            <a:endParaRPr lang="fr-FR" sz="3200" dirty="0" smtClean="0">
              <a:solidFill>
                <a:schemeClr val="tx1"/>
              </a:solidFill>
            </a:endParaRPr>
          </a:p>
          <a:p>
            <a:endParaRPr lang="fr-FR" dirty="0" smtClean="0">
              <a:solidFill>
                <a:schemeClr val="tx1"/>
              </a:solidFill>
            </a:endParaRPr>
          </a:p>
          <a:p>
            <a:pPr algn="l"/>
            <a:endParaRPr lang="en-US" b="1" dirty="0" smtClean="0">
              <a:solidFill>
                <a:schemeClr val="tx1"/>
              </a:solidFill>
            </a:endParaRPr>
          </a:p>
          <a:p>
            <a:pPr algn="just"/>
            <a:r>
              <a:rPr lang="en-US" b="1" dirty="0" smtClean="0">
                <a:solidFill>
                  <a:schemeClr val="tx1"/>
                </a:solidFill>
              </a:rPr>
              <a:t>Brand protection</a:t>
            </a:r>
            <a:r>
              <a:rPr lang="en-US" dirty="0" smtClean="0">
                <a:solidFill>
                  <a:schemeClr val="tx1"/>
                </a:solidFill>
              </a:rPr>
              <a:t>, refers to the practices and strategies implemented by businesses to safeguard their online brand assets, including their intellectual property rights, online reputation, and customer trust. By:</a:t>
            </a:r>
          </a:p>
          <a:p>
            <a:pPr marL="514350" indent="-514350" algn="just">
              <a:buFont typeface="+mj-lt"/>
              <a:buAutoNum type="arabicPeriod"/>
            </a:pPr>
            <a:r>
              <a:rPr lang="en-US" dirty="0" smtClean="0">
                <a:solidFill>
                  <a:schemeClr val="tx1"/>
                </a:solidFill>
              </a:rPr>
              <a:t>Trademark registration: Registering their trademark with the relevant authorities to prevent others from using it without permission.</a:t>
            </a:r>
          </a:p>
          <a:p>
            <a:pPr marL="514350" indent="-514350" algn="just">
              <a:buFont typeface="+mj-lt"/>
              <a:buAutoNum type="arabicPeriod"/>
            </a:pPr>
            <a:r>
              <a:rPr lang="en-US" dirty="0" smtClean="0">
                <a:solidFill>
                  <a:schemeClr val="tx1"/>
                </a:solidFill>
              </a:rPr>
              <a:t>Monitoring online activity: Constantly monitoring their brand presence online, including social media, websites, and marketplaces, to identify and address any unauthorized use of their brand assets.</a:t>
            </a:r>
          </a:p>
          <a:p>
            <a:pPr algn="just"/>
            <a:endParaRPr lang="fr-FR" b="1" dirty="0" smtClean="0">
              <a:solidFill>
                <a:schemeClr val="tx1"/>
              </a:solidFill>
            </a:endParaRPr>
          </a:p>
        </p:txBody>
      </p:sp>
      <p:pic>
        <p:nvPicPr>
          <p:cNvPr id="2050" name="Picture 2"/>
          <p:cNvPicPr>
            <a:picLocks noChangeAspect="1" noChangeArrowheads="1"/>
          </p:cNvPicPr>
          <p:nvPr/>
        </p:nvPicPr>
        <p:blipFill>
          <a:blip r:embed="rId2"/>
          <a:srcRect/>
          <a:stretch>
            <a:fillRect/>
          </a:stretch>
        </p:blipFill>
        <p:spPr bwMode="auto">
          <a:xfrm>
            <a:off x="3214678" y="71414"/>
            <a:ext cx="3071833" cy="150019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1213</TotalTime>
  <Words>2757</Words>
  <Application>Microsoft Office PowerPoint</Application>
  <PresentationFormat>On-screen Show (4:3)</PresentationFormat>
  <Paragraphs>245</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MS</dc:creator>
  <cp:lastModifiedBy>MS</cp:lastModifiedBy>
  <cp:revision>98</cp:revision>
  <dcterms:created xsi:type="dcterms:W3CDTF">2023-02-23T08:31:32Z</dcterms:created>
  <dcterms:modified xsi:type="dcterms:W3CDTF">2024-09-29T11:25:55Z</dcterms:modified>
</cp:coreProperties>
</file>