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360" r:id="rId2"/>
    <p:sldId id="339" r:id="rId3"/>
    <p:sldId id="373" r:id="rId4"/>
    <p:sldId id="374" r:id="rId5"/>
    <p:sldId id="375" r:id="rId6"/>
    <p:sldId id="376" r:id="rId7"/>
    <p:sldId id="377" r:id="rId8"/>
    <p:sldId id="378" r:id="rId9"/>
    <p:sldId id="379" r:id="rId10"/>
    <p:sldId id="380" r:id="rId11"/>
    <p:sldId id="381" r:id="rId12"/>
    <p:sldId id="382" r:id="rId13"/>
    <p:sldId id="383" r:id="rId14"/>
    <p:sldId id="384" r:id="rId15"/>
    <p:sldId id="385" r:id="rId16"/>
    <p:sldId id="386" r:id="rId17"/>
    <p:sldId id="387" r:id="rId18"/>
    <p:sldId id="388" r:id="rId19"/>
    <p:sldId id="372" r:id="rId20"/>
    <p:sldId id="340" r:id="rId21"/>
    <p:sldId id="341" r:id="rId22"/>
    <p:sldId id="342" r:id="rId23"/>
    <p:sldId id="343" r:id="rId24"/>
    <p:sldId id="344" r:id="rId25"/>
    <p:sldId id="345" r:id="rId26"/>
    <p:sldId id="346" r:id="rId27"/>
    <p:sldId id="347" r:id="rId28"/>
    <p:sldId id="348" r:id="rId29"/>
    <p:sldId id="349" r:id="rId30"/>
    <p:sldId id="350" r:id="rId31"/>
    <p:sldId id="351" r:id="rId32"/>
    <p:sldId id="352" r:id="rId33"/>
    <p:sldId id="353" r:id="rId34"/>
    <p:sldId id="354" r:id="rId35"/>
    <p:sldId id="355" r:id="rId36"/>
    <p:sldId id="356" r:id="rId37"/>
    <p:sldId id="357" r:id="rId38"/>
    <p:sldId id="358" r:id="rId39"/>
    <p:sldId id="359" r:id="rId40"/>
    <p:sldId id="362" r:id="rId41"/>
    <p:sldId id="389" r:id="rId42"/>
    <p:sldId id="363" r:id="rId43"/>
    <p:sldId id="364" r:id="rId44"/>
    <p:sldId id="365" r:id="rId45"/>
    <p:sldId id="366" r:id="rId46"/>
    <p:sldId id="367" r:id="rId47"/>
    <p:sldId id="368" r:id="rId48"/>
    <p:sldId id="369" r:id="rId49"/>
    <p:sldId id="370" r:id="rId50"/>
    <p:sldId id="371" r:id="rId5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3300"/>
    <a:srgbClr val="66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F9FB69-CC0E-4F11-AFBA-1B8328A72C1E}" type="datetimeFigureOut">
              <a:rPr lang="fr-FR" smtClean="0"/>
              <a:pPr/>
              <a:t>30/09/2024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466984-CAC9-4329-BCFB-69DB0352A8C0}" type="slidenum">
              <a:rPr lang="fr-FR" smtClean="0"/>
              <a:pPr/>
              <a:t>‹#›</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87ABC1A1-015F-4C2F-B269-A44299AB6438}" type="datetimeFigureOut">
              <a:rPr lang="fr-FR" smtClean="0"/>
              <a:pPr/>
              <a:t>30/09/2024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D150271-2E74-4D33-8BBD-240576BAED7A}" type="slidenum">
              <a:rPr lang="fr-FR" smtClean="0"/>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7ABC1A1-015F-4C2F-B269-A44299AB6438}" type="datetimeFigureOut">
              <a:rPr lang="fr-FR" smtClean="0"/>
              <a:pPr/>
              <a:t>30/09/2024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D150271-2E74-4D33-8BBD-240576BAED7A}"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7ABC1A1-015F-4C2F-B269-A44299AB6438}" type="datetimeFigureOut">
              <a:rPr lang="fr-FR" smtClean="0"/>
              <a:pPr/>
              <a:t>30/09/2024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D150271-2E74-4D33-8BBD-240576BAED7A}"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7ABC1A1-015F-4C2F-B269-A44299AB6438}" type="datetimeFigureOut">
              <a:rPr lang="fr-FR" smtClean="0"/>
              <a:pPr/>
              <a:t>30/09/2024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D150271-2E74-4D33-8BBD-240576BAED7A}"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87ABC1A1-015F-4C2F-B269-A44299AB6438}" type="datetimeFigureOut">
              <a:rPr lang="fr-FR" smtClean="0"/>
              <a:pPr/>
              <a:t>30/09/2024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D150271-2E74-4D33-8BBD-240576BAED7A}" type="slidenum">
              <a:rPr lang="fr-FR" smtClean="0"/>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87ABC1A1-015F-4C2F-B269-A44299AB6438}" type="datetimeFigureOut">
              <a:rPr lang="fr-FR" smtClean="0"/>
              <a:pPr/>
              <a:t>30/09/2024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D150271-2E74-4D33-8BBD-240576BAED7A}"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87ABC1A1-015F-4C2F-B269-A44299AB6438}" type="datetimeFigureOut">
              <a:rPr lang="fr-FR" smtClean="0"/>
              <a:pPr/>
              <a:t>30/09/2024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D150271-2E74-4D33-8BBD-240576BAED7A}"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87ABC1A1-015F-4C2F-B269-A44299AB6438}" type="datetimeFigureOut">
              <a:rPr lang="fr-FR" smtClean="0"/>
              <a:pPr/>
              <a:t>30/09/2024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D150271-2E74-4D33-8BBD-240576BAED7A}"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7ABC1A1-015F-4C2F-B269-A44299AB6438}" type="datetimeFigureOut">
              <a:rPr lang="fr-FR" smtClean="0"/>
              <a:pPr/>
              <a:t>30/09/2024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D150271-2E74-4D33-8BBD-240576BAED7A}"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7ABC1A1-015F-4C2F-B269-A44299AB6438}" type="datetimeFigureOut">
              <a:rPr lang="fr-FR" smtClean="0"/>
              <a:pPr/>
              <a:t>30/09/2024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D150271-2E74-4D33-8BBD-240576BAED7A}"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7ABC1A1-015F-4C2F-B269-A44299AB6438}" type="datetimeFigureOut">
              <a:rPr lang="fr-FR" smtClean="0"/>
              <a:pPr/>
              <a:t>30/09/2024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D150271-2E74-4D33-8BBD-240576BAED7A}" type="slidenum">
              <a:rPr lang="fr-FR" smtClean="0"/>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ABC1A1-015F-4C2F-B269-A44299AB6438}" type="datetimeFigureOut">
              <a:rPr lang="fr-FR" smtClean="0"/>
              <a:pPr/>
              <a:t>30/09/2024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150271-2E74-4D33-8BBD-240576BAED7A}"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720" y="285728"/>
            <a:ext cx="8572560" cy="6357982"/>
          </a:xfrm>
        </p:spPr>
        <p:txBody>
          <a:bodyPr>
            <a:normAutofit fontScale="85000" lnSpcReduction="20000"/>
          </a:bodyPr>
          <a:lstStyle/>
          <a:p>
            <a:r>
              <a:rPr lang="en-US" sz="3800" b="1" dirty="0" smtClean="0">
                <a:solidFill>
                  <a:schemeClr val="tx1"/>
                </a:solidFill>
              </a:rPr>
              <a:t>D</a:t>
            </a:r>
            <a:r>
              <a:rPr lang="fr-FR" sz="3800" b="1" dirty="0" err="1" smtClean="0">
                <a:solidFill>
                  <a:schemeClr val="tx1"/>
                </a:solidFill>
              </a:rPr>
              <a:t>igital</a:t>
            </a:r>
            <a:r>
              <a:rPr lang="fr-FR" sz="3800" b="1" dirty="0" smtClean="0">
                <a:solidFill>
                  <a:schemeClr val="tx1"/>
                </a:solidFill>
              </a:rPr>
              <a:t> Marketing</a:t>
            </a:r>
          </a:p>
          <a:p>
            <a:endParaRPr lang="en-US" b="1" dirty="0" smtClean="0">
              <a:solidFill>
                <a:schemeClr val="tx1"/>
              </a:solidFill>
            </a:endParaRPr>
          </a:p>
          <a:p>
            <a:pPr algn="l"/>
            <a:r>
              <a:rPr lang="fr-FR" b="1" dirty="0" smtClean="0">
                <a:solidFill>
                  <a:schemeClr val="tx1"/>
                </a:solidFill>
              </a:rPr>
              <a:t>Digital marketing </a:t>
            </a:r>
            <a:r>
              <a:rPr lang="fr-FR" b="1" dirty="0" err="1" smtClean="0">
                <a:solidFill>
                  <a:schemeClr val="tx1"/>
                </a:solidFill>
              </a:rPr>
              <a:t>fundamentals</a:t>
            </a:r>
            <a:r>
              <a:rPr lang="fr-FR" dirty="0" smtClean="0">
                <a:solidFill>
                  <a:schemeClr val="tx1"/>
                </a:solidFill>
              </a:rPr>
              <a:t>:</a:t>
            </a:r>
          </a:p>
          <a:p>
            <a:pPr marL="514350" indent="-514350" algn="l">
              <a:buFont typeface="+mj-lt"/>
              <a:buAutoNum type="arabicPeriod"/>
            </a:pPr>
            <a:r>
              <a:rPr lang="en-US" b="1" dirty="0" smtClean="0">
                <a:solidFill>
                  <a:schemeClr val="tx1"/>
                </a:solidFill>
              </a:rPr>
              <a:t>	</a:t>
            </a:r>
            <a:r>
              <a:rPr lang="en-US" b="1" u="sng" dirty="0" smtClean="0">
                <a:solidFill>
                  <a:srgbClr val="FF0000"/>
                </a:solidFill>
              </a:rPr>
              <a:t>ICT ; Internet; Marketing</a:t>
            </a:r>
          </a:p>
          <a:p>
            <a:pPr marL="514350" indent="-514350" algn="l">
              <a:buFont typeface="+mj-lt"/>
              <a:buAutoNum type="arabicPeriod"/>
            </a:pPr>
            <a:r>
              <a:rPr lang="en-US" b="1" dirty="0" smtClean="0">
                <a:solidFill>
                  <a:schemeClr val="tx1"/>
                </a:solidFill>
              </a:rPr>
              <a:t>	</a:t>
            </a:r>
            <a:r>
              <a:rPr lang="fr-FR" dirty="0" err="1" smtClean="0">
                <a:solidFill>
                  <a:schemeClr val="tx1"/>
                </a:solidFill>
              </a:rPr>
              <a:t>What</a:t>
            </a:r>
            <a:r>
              <a:rPr lang="fr-FR" dirty="0" smtClean="0">
                <a:solidFill>
                  <a:schemeClr val="tx1"/>
                </a:solidFill>
              </a:rPr>
              <a:t> </a:t>
            </a:r>
            <a:r>
              <a:rPr lang="fr-FR" dirty="0" err="1" smtClean="0">
                <a:solidFill>
                  <a:schemeClr val="tx1"/>
                </a:solidFill>
              </a:rPr>
              <a:t>is</a:t>
            </a:r>
            <a:r>
              <a:rPr lang="fr-FR" dirty="0" smtClean="0">
                <a:solidFill>
                  <a:schemeClr val="tx1"/>
                </a:solidFill>
              </a:rPr>
              <a:t> Internet/ Digital marketing</a:t>
            </a:r>
            <a:r>
              <a:rPr lang="en-US" dirty="0" smtClean="0">
                <a:solidFill>
                  <a:schemeClr val="tx1"/>
                </a:solidFill>
              </a:rPr>
              <a:t>?</a:t>
            </a:r>
            <a:endParaRPr lang="fr-FR" dirty="0" smtClean="0">
              <a:solidFill>
                <a:schemeClr val="tx1"/>
              </a:solidFill>
            </a:endParaRPr>
          </a:p>
          <a:p>
            <a:pPr marL="514350" indent="-514350" algn="l">
              <a:buFont typeface="+mj-lt"/>
              <a:buAutoNum type="arabicPeriod"/>
            </a:pPr>
            <a:r>
              <a:rPr lang="en-US" dirty="0" smtClean="0">
                <a:solidFill>
                  <a:schemeClr val="tx1"/>
                </a:solidFill>
              </a:rPr>
              <a:t>	the </a:t>
            </a:r>
            <a:r>
              <a:rPr lang="fr-FR" dirty="0" smtClean="0">
                <a:solidFill>
                  <a:schemeClr val="tx1"/>
                </a:solidFill>
              </a:rPr>
              <a:t>digital marketing </a:t>
            </a:r>
            <a:r>
              <a:rPr lang="fr-FR" dirty="0" err="1" smtClean="0">
                <a:solidFill>
                  <a:schemeClr val="tx1"/>
                </a:solidFill>
              </a:rPr>
              <a:t>environment</a:t>
            </a:r>
            <a:endParaRPr lang="fr-FR" dirty="0" smtClean="0">
              <a:solidFill>
                <a:schemeClr val="tx1"/>
              </a:solidFill>
            </a:endParaRPr>
          </a:p>
          <a:p>
            <a:pPr marL="514350" indent="-514350" algn="l">
              <a:buFont typeface="+mj-lt"/>
              <a:buAutoNum type="arabicPeriod"/>
            </a:pPr>
            <a:r>
              <a:rPr lang="en-US" dirty="0" smtClean="0">
                <a:solidFill>
                  <a:schemeClr val="tx1"/>
                </a:solidFill>
              </a:rPr>
              <a:t>	</a:t>
            </a:r>
            <a:r>
              <a:rPr lang="en-US" b="1" i="1" dirty="0" smtClean="0">
                <a:solidFill>
                  <a:schemeClr val="tx1"/>
                </a:solidFill>
              </a:rPr>
              <a:t> </a:t>
            </a:r>
            <a:r>
              <a:rPr lang="en-US" dirty="0" smtClean="0">
                <a:solidFill>
                  <a:schemeClr val="tx1"/>
                </a:solidFill>
              </a:rPr>
              <a:t>the digital consumer </a:t>
            </a:r>
            <a:r>
              <a:rPr lang="en-US" dirty="0" err="1" smtClean="0">
                <a:solidFill>
                  <a:schemeClr val="tx1"/>
                </a:solidFill>
              </a:rPr>
              <a:t>behaviour</a:t>
            </a:r>
            <a:endParaRPr lang="en-US" dirty="0" smtClean="0">
              <a:solidFill>
                <a:schemeClr val="tx1"/>
              </a:solidFill>
            </a:endParaRPr>
          </a:p>
          <a:p>
            <a:pPr marL="514350" indent="-514350" algn="l"/>
            <a:r>
              <a:rPr lang="en-US" b="1" dirty="0" smtClean="0">
                <a:solidFill>
                  <a:schemeClr val="tx1"/>
                </a:solidFill>
              </a:rPr>
              <a:t>Digital marketing information systems</a:t>
            </a:r>
          </a:p>
          <a:p>
            <a:pPr algn="l"/>
            <a:r>
              <a:rPr lang="fr-FR" b="1" dirty="0" smtClean="0">
                <a:solidFill>
                  <a:schemeClr val="tx1"/>
                </a:solidFill>
              </a:rPr>
              <a:t>Digital marketing </a:t>
            </a:r>
            <a:r>
              <a:rPr lang="fr-FR" b="1" dirty="0" err="1" smtClean="0">
                <a:solidFill>
                  <a:schemeClr val="tx1"/>
                </a:solidFill>
              </a:rPr>
              <a:t>strategy</a:t>
            </a:r>
            <a:r>
              <a:rPr lang="fr-FR" b="1" dirty="0" smtClean="0">
                <a:solidFill>
                  <a:schemeClr val="tx1"/>
                </a:solidFill>
              </a:rPr>
              <a:t> </a:t>
            </a:r>
            <a:r>
              <a:rPr lang="fr-FR" b="1" dirty="0" err="1" smtClean="0">
                <a:solidFill>
                  <a:schemeClr val="tx1"/>
                </a:solidFill>
              </a:rPr>
              <a:t>development</a:t>
            </a:r>
            <a:endParaRPr lang="fr-FR" b="1" dirty="0" smtClean="0">
              <a:solidFill>
                <a:schemeClr val="tx1"/>
              </a:solidFill>
            </a:endParaRPr>
          </a:p>
          <a:p>
            <a:pPr marL="514350" indent="-514350" algn="l">
              <a:buFont typeface="+mj-lt"/>
              <a:buAutoNum type="arabicPeriod"/>
            </a:pPr>
            <a:r>
              <a:rPr lang="en-US" dirty="0" smtClean="0">
                <a:solidFill>
                  <a:schemeClr val="tx1"/>
                </a:solidFill>
              </a:rPr>
              <a:t>	</a:t>
            </a:r>
            <a:r>
              <a:rPr lang="fr-FR" dirty="0" smtClean="0">
                <a:solidFill>
                  <a:schemeClr val="tx1"/>
                </a:solidFill>
              </a:rPr>
              <a:t> Digital marketing </a:t>
            </a:r>
            <a:r>
              <a:rPr lang="fr-FR" dirty="0" err="1" smtClean="0">
                <a:solidFill>
                  <a:schemeClr val="tx1"/>
                </a:solidFill>
              </a:rPr>
              <a:t>strategy</a:t>
            </a:r>
            <a:endParaRPr lang="fr-FR" dirty="0" smtClean="0">
              <a:solidFill>
                <a:schemeClr val="tx1"/>
              </a:solidFill>
            </a:endParaRPr>
          </a:p>
          <a:p>
            <a:pPr marL="514350" indent="-514350" algn="l">
              <a:buFont typeface="+mj-lt"/>
              <a:buAutoNum type="arabicPeriod"/>
            </a:pPr>
            <a:r>
              <a:rPr lang="en-US" dirty="0" smtClean="0">
                <a:solidFill>
                  <a:schemeClr val="tx1"/>
                </a:solidFill>
              </a:rPr>
              <a:t>	</a:t>
            </a:r>
            <a:r>
              <a:rPr lang="fr-FR" dirty="0" smtClean="0">
                <a:solidFill>
                  <a:schemeClr val="tx1"/>
                </a:solidFill>
              </a:rPr>
              <a:t> digital </a:t>
            </a:r>
            <a:r>
              <a:rPr lang="en-US" dirty="0" smtClean="0">
                <a:solidFill>
                  <a:schemeClr val="tx1"/>
                </a:solidFill>
              </a:rPr>
              <a:t>marketing mix</a:t>
            </a:r>
          </a:p>
          <a:p>
            <a:pPr marL="514350" indent="-514350" algn="l">
              <a:buFont typeface="+mj-lt"/>
              <a:buAutoNum type="arabicPeriod"/>
            </a:pPr>
            <a:r>
              <a:rPr lang="en-US" dirty="0" smtClean="0">
                <a:solidFill>
                  <a:schemeClr val="tx1"/>
                </a:solidFill>
              </a:rPr>
              <a:t>	</a:t>
            </a:r>
            <a:r>
              <a:rPr lang="fr-FR" dirty="0" smtClean="0">
                <a:solidFill>
                  <a:schemeClr val="tx1"/>
                </a:solidFill>
              </a:rPr>
              <a:t> E-Relationship marketing</a:t>
            </a:r>
          </a:p>
          <a:p>
            <a:pPr algn="l"/>
            <a:r>
              <a:rPr lang="fr-FR" b="1" dirty="0" smtClean="0">
                <a:solidFill>
                  <a:schemeClr val="tx1"/>
                </a:solidFill>
              </a:rPr>
              <a:t>Digital marketing: </a:t>
            </a:r>
            <a:r>
              <a:rPr lang="fr-FR" b="1" dirty="0" err="1" smtClean="0">
                <a:solidFill>
                  <a:schemeClr val="tx1"/>
                </a:solidFill>
              </a:rPr>
              <a:t>implementation</a:t>
            </a:r>
            <a:r>
              <a:rPr lang="fr-FR" b="1" dirty="0" smtClean="0">
                <a:solidFill>
                  <a:schemeClr val="tx1"/>
                </a:solidFill>
              </a:rPr>
              <a:t> and practice</a:t>
            </a:r>
          </a:p>
          <a:p>
            <a:pPr algn="l"/>
            <a:r>
              <a:rPr lang="fr-FR" b="1" dirty="0" smtClean="0">
                <a:solidFill>
                  <a:schemeClr val="tx1"/>
                </a:solidFill>
              </a:rPr>
              <a:t>Digital marketing: Evaluation and </a:t>
            </a:r>
            <a:r>
              <a:rPr lang="fr-FR" b="1" dirty="0" err="1" smtClean="0">
                <a:solidFill>
                  <a:schemeClr val="tx1"/>
                </a:solidFill>
              </a:rPr>
              <a:t>Improvement</a:t>
            </a:r>
            <a:endParaRPr lang="ar-DZ" b="1" dirty="0" smtClean="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71670" y="1"/>
            <a:ext cx="5357850" cy="928670"/>
          </a:xfrm>
        </p:spPr>
        <p:txBody>
          <a:bodyPr>
            <a:normAutofit fontScale="90000"/>
          </a:bodyPr>
          <a:lstStyle/>
          <a:p>
            <a:pPr rtl="1"/>
            <a:r>
              <a:rPr lang="en-US" sz="3600" b="1" dirty="0" smtClean="0"/>
              <a:t>I</a:t>
            </a:r>
            <a:r>
              <a:rPr lang="ar-DZ" sz="3600" b="1" dirty="0" smtClean="0"/>
              <a:t>ـ </a:t>
            </a:r>
            <a:r>
              <a:rPr lang="ar-DZ" sz="3200" b="1" dirty="0" smtClean="0"/>
              <a:t>أساسيات التسويق الالكتروني (الرقمي)</a:t>
            </a:r>
            <a:endParaRPr lang="fr-FR" sz="3200" b="1" dirty="0"/>
          </a:p>
        </p:txBody>
      </p:sp>
      <p:sp>
        <p:nvSpPr>
          <p:cNvPr id="3" name="Sous-titre 2"/>
          <p:cNvSpPr>
            <a:spLocks noGrp="1"/>
          </p:cNvSpPr>
          <p:nvPr>
            <p:ph type="subTitle" idx="1"/>
          </p:nvPr>
        </p:nvSpPr>
        <p:spPr>
          <a:xfrm>
            <a:off x="285720" y="928670"/>
            <a:ext cx="8643998" cy="5572164"/>
          </a:xfrm>
        </p:spPr>
        <p:txBody>
          <a:bodyPr>
            <a:normAutofit fontScale="85000" lnSpcReduction="20000"/>
          </a:bodyPr>
          <a:lstStyle/>
          <a:p>
            <a:pPr rtl="1"/>
            <a:r>
              <a:rPr lang="ar-DZ" dirty="0" smtClean="0"/>
              <a:t> </a:t>
            </a:r>
            <a:endParaRPr lang="fr-FR" dirty="0" smtClean="0"/>
          </a:p>
          <a:p>
            <a:pPr lvl="0" algn="just" rtl="1"/>
            <a:r>
              <a:rPr lang="ar-DZ" b="1" dirty="0" smtClean="0">
                <a:solidFill>
                  <a:schemeClr val="tx1"/>
                </a:solidFill>
              </a:rPr>
              <a:t>1ــ تكنولوجيا المعلومات والاتصالات</a:t>
            </a:r>
            <a:endParaRPr lang="fr-FR" dirty="0" smtClean="0">
              <a:solidFill>
                <a:schemeClr val="tx1"/>
              </a:solidFill>
            </a:endParaRPr>
          </a:p>
          <a:p>
            <a:r>
              <a:rPr lang="en-US" b="1" dirty="0" smtClean="0">
                <a:solidFill>
                  <a:schemeClr val="tx1"/>
                </a:solidFill>
              </a:rPr>
              <a:t>What is the importance of (ICT)?</a:t>
            </a:r>
            <a:endParaRPr lang="fr-FR" dirty="0" smtClean="0">
              <a:solidFill>
                <a:schemeClr val="tx1"/>
              </a:solidFill>
            </a:endParaRPr>
          </a:p>
          <a:p>
            <a:pPr algn="l"/>
            <a:r>
              <a:rPr lang="en-US" dirty="0" smtClean="0">
                <a:solidFill>
                  <a:schemeClr val="tx1"/>
                </a:solidFill>
              </a:rPr>
              <a:t>1. **Economic Growth and Development**</a:t>
            </a:r>
            <a:endParaRPr lang="fr-FR" dirty="0" smtClean="0">
              <a:solidFill>
                <a:schemeClr val="tx1"/>
              </a:solidFill>
            </a:endParaRPr>
          </a:p>
          <a:p>
            <a:pPr algn="l"/>
            <a:r>
              <a:rPr lang="en-US" dirty="0" smtClean="0">
                <a:solidFill>
                  <a:schemeClr val="tx1"/>
                </a:solidFill>
              </a:rPr>
              <a:t>   - **Boosts Productivity:** ICT tools, such as computers, software, and the internet, streamline business processes and enhance efficiency. Automation of tasks reduces errors and saves time, contributing to economic growth.</a:t>
            </a:r>
            <a:endParaRPr lang="fr-FR" dirty="0" smtClean="0">
              <a:solidFill>
                <a:schemeClr val="tx1"/>
              </a:solidFill>
            </a:endParaRPr>
          </a:p>
          <a:p>
            <a:pPr algn="l"/>
            <a:r>
              <a:rPr lang="en-US" dirty="0" smtClean="0">
                <a:solidFill>
                  <a:schemeClr val="tx1"/>
                </a:solidFill>
              </a:rPr>
              <a:t>   - **New Business Models:** The rise of e-commerce, digital marketing, and remote working options are largely dependent on ICT, which creates new business opportunities.</a:t>
            </a:r>
          </a:p>
          <a:p>
            <a:pPr algn="l"/>
            <a:r>
              <a:rPr lang="en-US" dirty="0" smtClean="0">
                <a:solidFill>
                  <a:schemeClr val="tx1"/>
                </a:solidFill>
              </a:rPr>
              <a:t> - **Global Market Access:** ICT allows businesses to operate on a global scale, reaching customers across geographical boundaries.</a:t>
            </a:r>
            <a:endParaRPr lang="fr-FR" dirty="0" smtClean="0">
              <a:solidFill>
                <a:schemeClr val="tx1"/>
              </a:solidFill>
            </a:endParaRPr>
          </a:p>
          <a:p>
            <a:pPr algn="l"/>
            <a:endParaRPr lang="fr-FR" dirty="0" smtClean="0">
              <a:solidFill>
                <a:schemeClr val="tx1"/>
              </a:solidFill>
            </a:endParaRPr>
          </a:p>
          <a:p>
            <a:endParaRPr lang="en-US" dirty="0" smtClean="0">
              <a:solidFill>
                <a:schemeClr val="tx1"/>
              </a:solidFill>
            </a:endParaRPr>
          </a:p>
          <a:p>
            <a:endParaRPr lang="ar-DZ" dirty="0" smtClean="0">
              <a:solidFill>
                <a:schemeClr val="tx1"/>
              </a:solidFill>
            </a:endParaRPr>
          </a:p>
          <a:p>
            <a:endParaRPr lang="fr-FR" dirty="0" smtClean="0">
              <a:solidFill>
                <a:schemeClr val="tx1"/>
              </a:solidFill>
            </a:endParaRP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71670" y="1"/>
            <a:ext cx="5357850" cy="928670"/>
          </a:xfrm>
        </p:spPr>
        <p:txBody>
          <a:bodyPr>
            <a:normAutofit fontScale="90000"/>
          </a:bodyPr>
          <a:lstStyle/>
          <a:p>
            <a:pPr rtl="1"/>
            <a:r>
              <a:rPr lang="en-US" sz="3600" b="1" dirty="0" smtClean="0"/>
              <a:t>I</a:t>
            </a:r>
            <a:r>
              <a:rPr lang="ar-DZ" sz="3600" b="1" dirty="0" smtClean="0"/>
              <a:t>ـ </a:t>
            </a:r>
            <a:r>
              <a:rPr lang="ar-DZ" sz="3200" b="1" dirty="0" smtClean="0"/>
              <a:t>أساسيات التسويق الالكتروني (الرقمي)</a:t>
            </a:r>
            <a:endParaRPr lang="fr-FR" sz="3200" b="1" dirty="0"/>
          </a:p>
        </p:txBody>
      </p:sp>
      <p:sp>
        <p:nvSpPr>
          <p:cNvPr id="3" name="Sous-titre 2"/>
          <p:cNvSpPr>
            <a:spLocks noGrp="1"/>
          </p:cNvSpPr>
          <p:nvPr>
            <p:ph type="subTitle" idx="1"/>
          </p:nvPr>
        </p:nvSpPr>
        <p:spPr>
          <a:xfrm>
            <a:off x="285720" y="928670"/>
            <a:ext cx="8643998" cy="5572164"/>
          </a:xfrm>
        </p:spPr>
        <p:txBody>
          <a:bodyPr>
            <a:normAutofit fontScale="85000" lnSpcReduction="10000"/>
          </a:bodyPr>
          <a:lstStyle/>
          <a:p>
            <a:pPr rtl="1"/>
            <a:r>
              <a:rPr lang="ar-DZ" dirty="0" smtClean="0"/>
              <a:t> </a:t>
            </a:r>
            <a:endParaRPr lang="fr-FR" dirty="0" smtClean="0"/>
          </a:p>
          <a:p>
            <a:pPr lvl="0" algn="just" rtl="1"/>
            <a:r>
              <a:rPr lang="ar-DZ" b="1" dirty="0" smtClean="0">
                <a:solidFill>
                  <a:schemeClr val="tx1"/>
                </a:solidFill>
              </a:rPr>
              <a:t>1ــ تكنولوجيا المعلومات والاتصالات</a:t>
            </a:r>
            <a:endParaRPr lang="fr-FR" dirty="0" smtClean="0">
              <a:solidFill>
                <a:schemeClr val="tx1"/>
              </a:solidFill>
            </a:endParaRPr>
          </a:p>
          <a:p>
            <a:r>
              <a:rPr lang="en-US" b="1" dirty="0" smtClean="0">
                <a:solidFill>
                  <a:schemeClr val="tx1"/>
                </a:solidFill>
              </a:rPr>
              <a:t>What is the importance of (ICT)?</a:t>
            </a:r>
            <a:endParaRPr lang="fr-FR" dirty="0" smtClean="0">
              <a:solidFill>
                <a:schemeClr val="tx1"/>
              </a:solidFill>
            </a:endParaRPr>
          </a:p>
          <a:p>
            <a:pPr algn="l"/>
            <a:r>
              <a:rPr lang="en-US" dirty="0" smtClean="0">
                <a:solidFill>
                  <a:schemeClr val="tx1"/>
                </a:solidFill>
              </a:rPr>
              <a:t>2. **Education**</a:t>
            </a:r>
            <a:endParaRPr lang="fr-FR" dirty="0" smtClean="0">
              <a:solidFill>
                <a:schemeClr val="tx1"/>
              </a:solidFill>
            </a:endParaRPr>
          </a:p>
          <a:p>
            <a:pPr algn="l"/>
            <a:r>
              <a:rPr lang="en-US" dirty="0" smtClean="0">
                <a:solidFill>
                  <a:schemeClr val="tx1"/>
                </a:solidFill>
              </a:rPr>
              <a:t>   - **Access to Information:** ICT tools like the internet provide access to vast amounts of information and resources, improving the quality of education.</a:t>
            </a:r>
            <a:endParaRPr lang="fr-FR" dirty="0" smtClean="0">
              <a:solidFill>
                <a:schemeClr val="tx1"/>
              </a:solidFill>
            </a:endParaRPr>
          </a:p>
          <a:p>
            <a:pPr algn="l"/>
            <a:r>
              <a:rPr lang="en-US" dirty="0" smtClean="0">
                <a:solidFill>
                  <a:schemeClr val="tx1"/>
                </a:solidFill>
              </a:rPr>
              <a:t>   - **E-learning Platforms:** ICT enables online learning platforms, allowing students to access courses and education remotely.</a:t>
            </a:r>
            <a:endParaRPr lang="fr-FR" dirty="0" smtClean="0">
              <a:solidFill>
                <a:schemeClr val="tx1"/>
              </a:solidFill>
            </a:endParaRPr>
          </a:p>
          <a:p>
            <a:pPr algn="l"/>
            <a:r>
              <a:rPr lang="en-US" dirty="0" smtClean="0">
                <a:solidFill>
                  <a:schemeClr val="tx1"/>
                </a:solidFill>
              </a:rPr>
              <a:t>   - **Collaboration:** Tools like video conferencing, emails, and educational software encourage collaboration between students, teachers, and peers from around the world.</a:t>
            </a:r>
            <a:endParaRPr lang="fr-FR" dirty="0" smtClean="0">
              <a:solidFill>
                <a:schemeClr val="tx1"/>
              </a:solidFill>
            </a:endParaRPr>
          </a:p>
          <a:p>
            <a:pPr algn="l"/>
            <a:endParaRPr lang="fr-FR" dirty="0" smtClean="0">
              <a:solidFill>
                <a:schemeClr val="tx1"/>
              </a:solidFill>
            </a:endParaRPr>
          </a:p>
          <a:p>
            <a:endParaRPr lang="en-US" dirty="0" smtClean="0">
              <a:solidFill>
                <a:schemeClr val="tx1"/>
              </a:solidFill>
            </a:endParaRPr>
          </a:p>
          <a:p>
            <a:endParaRPr lang="ar-DZ" dirty="0" smtClean="0">
              <a:solidFill>
                <a:schemeClr val="tx1"/>
              </a:solidFill>
            </a:endParaRPr>
          </a:p>
          <a:p>
            <a:endParaRPr lang="fr-FR" dirty="0" smtClean="0">
              <a:solidFill>
                <a:schemeClr val="tx1"/>
              </a:solidFill>
            </a:endParaRP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71670" y="1"/>
            <a:ext cx="5357850" cy="928670"/>
          </a:xfrm>
        </p:spPr>
        <p:txBody>
          <a:bodyPr>
            <a:normAutofit fontScale="90000"/>
          </a:bodyPr>
          <a:lstStyle/>
          <a:p>
            <a:pPr rtl="1"/>
            <a:r>
              <a:rPr lang="en-US" sz="3600" b="1" dirty="0" smtClean="0"/>
              <a:t>I</a:t>
            </a:r>
            <a:r>
              <a:rPr lang="ar-DZ" sz="3600" b="1" dirty="0" smtClean="0"/>
              <a:t>ـ </a:t>
            </a:r>
            <a:r>
              <a:rPr lang="ar-DZ" sz="3200" b="1" dirty="0" smtClean="0"/>
              <a:t>أساسيات التسويق الالكتروني (الرقمي)</a:t>
            </a:r>
            <a:endParaRPr lang="fr-FR" sz="3200" b="1" dirty="0"/>
          </a:p>
        </p:txBody>
      </p:sp>
      <p:sp>
        <p:nvSpPr>
          <p:cNvPr id="3" name="Sous-titre 2"/>
          <p:cNvSpPr>
            <a:spLocks noGrp="1"/>
          </p:cNvSpPr>
          <p:nvPr>
            <p:ph type="subTitle" idx="1"/>
          </p:nvPr>
        </p:nvSpPr>
        <p:spPr>
          <a:xfrm>
            <a:off x="285720" y="928670"/>
            <a:ext cx="8643998" cy="5572164"/>
          </a:xfrm>
        </p:spPr>
        <p:txBody>
          <a:bodyPr>
            <a:normAutofit fontScale="92500" lnSpcReduction="10000"/>
          </a:bodyPr>
          <a:lstStyle/>
          <a:p>
            <a:pPr rtl="1"/>
            <a:r>
              <a:rPr lang="ar-DZ" dirty="0" smtClean="0"/>
              <a:t> </a:t>
            </a:r>
            <a:endParaRPr lang="fr-FR" dirty="0" smtClean="0"/>
          </a:p>
          <a:p>
            <a:pPr lvl="0" algn="just" rtl="1"/>
            <a:r>
              <a:rPr lang="ar-DZ" b="1" dirty="0" smtClean="0">
                <a:solidFill>
                  <a:schemeClr val="tx1"/>
                </a:solidFill>
              </a:rPr>
              <a:t>1ــ تكنولوجيا المعلومات والاتصالات</a:t>
            </a:r>
            <a:endParaRPr lang="fr-FR" dirty="0" smtClean="0">
              <a:solidFill>
                <a:schemeClr val="tx1"/>
              </a:solidFill>
            </a:endParaRPr>
          </a:p>
          <a:p>
            <a:r>
              <a:rPr lang="en-US" b="1" dirty="0" smtClean="0">
                <a:solidFill>
                  <a:schemeClr val="tx1"/>
                </a:solidFill>
              </a:rPr>
              <a:t>What is the importance of (ICT)?</a:t>
            </a:r>
            <a:endParaRPr lang="fr-FR" dirty="0" smtClean="0">
              <a:solidFill>
                <a:schemeClr val="tx1"/>
              </a:solidFill>
            </a:endParaRPr>
          </a:p>
          <a:p>
            <a:pPr algn="l"/>
            <a:r>
              <a:rPr lang="en-US" dirty="0" smtClean="0">
                <a:solidFill>
                  <a:schemeClr val="tx1"/>
                </a:solidFill>
              </a:rPr>
              <a:t>3. **Communication**</a:t>
            </a:r>
            <a:endParaRPr lang="fr-FR" dirty="0" smtClean="0">
              <a:solidFill>
                <a:schemeClr val="tx1"/>
              </a:solidFill>
            </a:endParaRPr>
          </a:p>
          <a:p>
            <a:pPr algn="l"/>
            <a:r>
              <a:rPr lang="en-US" dirty="0" smtClean="0">
                <a:solidFill>
                  <a:schemeClr val="tx1"/>
                </a:solidFill>
              </a:rPr>
              <a:t>   - **Faster Communication:** ICT technologies such as email, social media, and video conferencing provide instant communication, improving personal and professional relationships.</a:t>
            </a:r>
            <a:endParaRPr lang="fr-FR" dirty="0" smtClean="0">
              <a:solidFill>
                <a:schemeClr val="tx1"/>
              </a:solidFill>
            </a:endParaRPr>
          </a:p>
          <a:p>
            <a:pPr algn="l"/>
            <a:r>
              <a:rPr lang="en-US" dirty="0" smtClean="0">
                <a:solidFill>
                  <a:schemeClr val="tx1"/>
                </a:solidFill>
              </a:rPr>
              <a:t>   - **Cost-Effective:** Communicating across long distances has become much more affordable, enabling businesses to collaborate internationally and families to stay connected.</a:t>
            </a:r>
            <a:endParaRPr lang="fr-FR" dirty="0" smtClean="0">
              <a:solidFill>
                <a:schemeClr val="tx1"/>
              </a:solidFill>
            </a:endParaRPr>
          </a:p>
          <a:p>
            <a:pPr algn="l"/>
            <a:endParaRPr lang="fr-FR" dirty="0" smtClean="0">
              <a:solidFill>
                <a:schemeClr val="tx1"/>
              </a:solidFill>
            </a:endParaRPr>
          </a:p>
          <a:p>
            <a:endParaRPr lang="en-US" dirty="0" smtClean="0">
              <a:solidFill>
                <a:schemeClr val="tx1"/>
              </a:solidFill>
            </a:endParaRPr>
          </a:p>
          <a:p>
            <a:endParaRPr lang="ar-DZ" dirty="0" smtClean="0">
              <a:solidFill>
                <a:schemeClr val="tx1"/>
              </a:solidFill>
            </a:endParaRPr>
          </a:p>
          <a:p>
            <a:endParaRPr lang="fr-FR" dirty="0" smtClean="0">
              <a:solidFill>
                <a:schemeClr val="tx1"/>
              </a:solidFill>
            </a:endParaRP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71670" y="1"/>
            <a:ext cx="5357850" cy="928670"/>
          </a:xfrm>
        </p:spPr>
        <p:txBody>
          <a:bodyPr>
            <a:normAutofit fontScale="90000"/>
          </a:bodyPr>
          <a:lstStyle/>
          <a:p>
            <a:pPr rtl="1"/>
            <a:r>
              <a:rPr lang="en-US" sz="3600" b="1" dirty="0" smtClean="0"/>
              <a:t>I</a:t>
            </a:r>
            <a:r>
              <a:rPr lang="ar-DZ" sz="3600" b="1" dirty="0" smtClean="0"/>
              <a:t>ـ </a:t>
            </a:r>
            <a:r>
              <a:rPr lang="ar-DZ" sz="3200" b="1" dirty="0" smtClean="0"/>
              <a:t>أساسيات التسويق الالكتروني (الرقمي)</a:t>
            </a:r>
            <a:endParaRPr lang="fr-FR" sz="3200" b="1" dirty="0"/>
          </a:p>
        </p:txBody>
      </p:sp>
      <p:sp>
        <p:nvSpPr>
          <p:cNvPr id="3" name="Sous-titre 2"/>
          <p:cNvSpPr>
            <a:spLocks noGrp="1"/>
          </p:cNvSpPr>
          <p:nvPr>
            <p:ph type="subTitle" idx="1"/>
          </p:nvPr>
        </p:nvSpPr>
        <p:spPr>
          <a:xfrm>
            <a:off x="285720" y="928670"/>
            <a:ext cx="8643998" cy="5572164"/>
          </a:xfrm>
        </p:spPr>
        <p:txBody>
          <a:bodyPr>
            <a:normAutofit fontScale="85000" lnSpcReduction="10000"/>
          </a:bodyPr>
          <a:lstStyle/>
          <a:p>
            <a:pPr rtl="1"/>
            <a:r>
              <a:rPr lang="ar-DZ" dirty="0" smtClean="0"/>
              <a:t> </a:t>
            </a:r>
            <a:endParaRPr lang="fr-FR" dirty="0" smtClean="0"/>
          </a:p>
          <a:p>
            <a:pPr lvl="0" algn="just" rtl="1"/>
            <a:r>
              <a:rPr lang="ar-DZ" b="1" dirty="0" smtClean="0">
                <a:solidFill>
                  <a:schemeClr val="tx1"/>
                </a:solidFill>
              </a:rPr>
              <a:t>1ــ تكنولوجيا المعلومات والاتصالات</a:t>
            </a:r>
            <a:endParaRPr lang="fr-FR" dirty="0" smtClean="0">
              <a:solidFill>
                <a:schemeClr val="tx1"/>
              </a:solidFill>
            </a:endParaRPr>
          </a:p>
          <a:p>
            <a:r>
              <a:rPr lang="en-US" b="1" dirty="0" smtClean="0">
                <a:solidFill>
                  <a:schemeClr val="tx1"/>
                </a:solidFill>
              </a:rPr>
              <a:t>What is the importance of (ICT)?</a:t>
            </a:r>
            <a:endParaRPr lang="fr-FR" dirty="0" smtClean="0">
              <a:solidFill>
                <a:schemeClr val="tx1"/>
              </a:solidFill>
            </a:endParaRPr>
          </a:p>
          <a:p>
            <a:pPr algn="l"/>
            <a:r>
              <a:rPr lang="en-US" dirty="0" smtClean="0">
                <a:solidFill>
                  <a:schemeClr val="tx1"/>
                </a:solidFill>
              </a:rPr>
              <a:t>4. **Healthcare**</a:t>
            </a:r>
            <a:endParaRPr lang="fr-FR" dirty="0" smtClean="0">
              <a:solidFill>
                <a:schemeClr val="tx1"/>
              </a:solidFill>
            </a:endParaRPr>
          </a:p>
          <a:p>
            <a:pPr algn="l"/>
            <a:r>
              <a:rPr lang="en-US" dirty="0" smtClean="0">
                <a:solidFill>
                  <a:schemeClr val="tx1"/>
                </a:solidFill>
              </a:rPr>
              <a:t>   - **Improved Access to Services:** ICT allows for telemedicine and digital health services, making healthcare more accessible, especially in remote areas.</a:t>
            </a:r>
            <a:endParaRPr lang="fr-FR" dirty="0" smtClean="0">
              <a:solidFill>
                <a:schemeClr val="tx1"/>
              </a:solidFill>
            </a:endParaRPr>
          </a:p>
          <a:p>
            <a:pPr algn="l"/>
            <a:r>
              <a:rPr lang="en-US" dirty="0" smtClean="0">
                <a:solidFill>
                  <a:schemeClr val="tx1"/>
                </a:solidFill>
              </a:rPr>
              <a:t>   - **Data Management:** Electronic health records and data analytics improve the efficiency of patient care and research.</a:t>
            </a:r>
            <a:endParaRPr lang="fr-FR" dirty="0" smtClean="0">
              <a:solidFill>
                <a:schemeClr val="tx1"/>
              </a:solidFill>
            </a:endParaRPr>
          </a:p>
          <a:p>
            <a:pPr algn="l"/>
            <a:r>
              <a:rPr lang="en-US" dirty="0" smtClean="0">
                <a:solidFill>
                  <a:schemeClr val="tx1"/>
                </a:solidFill>
              </a:rPr>
              <a:t>   - **Health Awareness:** Through ICT, people can access health information and awareness campaigns, improving public health education.</a:t>
            </a:r>
            <a:endParaRPr lang="fr-FR" dirty="0" smtClean="0">
              <a:solidFill>
                <a:schemeClr val="tx1"/>
              </a:solidFill>
            </a:endParaRPr>
          </a:p>
          <a:p>
            <a:pPr algn="l"/>
            <a:endParaRPr lang="fr-FR" dirty="0" smtClean="0">
              <a:solidFill>
                <a:schemeClr val="tx1"/>
              </a:solidFill>
            </a:endParaRPr>
          </a:p>
          <a:p>
            <a:endParaRPr lang="en-US" dirty="0" smtClean="0">
              <a:solidFill>
                <a:schemeClr val="tx1"/>
              </a:solidFill>
            </a:endParaRPr>
          </a:p>
          <a:p>
            <a:endParaRPr lang="ar-DZ" dirty="0" smtClean="0">
              <a:solidFill>
                <a:schemeClr val="tx1"/>
              </a:solidFill>
            </a:endParaRPr>
          </a:p>
          <a:p>
            <a:endParaRPr lang="fr-FR" dirty="0" smtClean="0">
              <a:solidFill>
                <a:schemeClr val="tx1"/>
              </a:solidFill>
            </a:endParaRP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71670" y="1"/>
            <a:ext cx="5357850" cy="928670"/>
          </a:xfrm>
        </p:spPr>
        <p:txBody>
          <a:bodyPr>
            <a:normAutofit fontScale="90000"/>
          </a:bodyPr>
          <a:lstStyle/>
          <a:p>
            <a:pPr rtl="1"/>
            <a:r>
              <a:rPr lang="en-US" sz="3600" b="1" dirty="0" smtClean="0"/>
              <a:t>I</a:t>
            </a:r>
            <a:r>
              <a:rPr lang="ar-DZ" sz="3600" b="1" dirty="0" smtClean="0"/>
              <a:t>ـ </a:t>
            </a:r>
            <a:r>
              <a:rPr lang="ar-DZ" sz="3200" b="1" dirty="0" smtClean="0"/>
              <a:t>أساسيات التسويق الالكتروني (الرقمي)</a:t>
            </a:r>
            <a:endParaRPr lang="fr-FR" sz="3200" b="1" dirty="0"/>
          </a:p>
        </p:txBody>
      </p:sp>
      <p:sp>
        <p:nvSpPr>
          <p:cNvPr id="3" name="Sous-titre 2"/>
          <p:cNvSpPr>
            <a:spLocks noGrp="1"/>
          </p:cNvSpPr>
          <p:nvPr>
            <p:ph type="subTitle" idx="1"/>
          </p:nvPr>
        </p:nvSpPr>
        <p:spPr>
          <a:xfrm>
            <a:off x="285720" y="928670"/>
            <a:ext cx="8643998" cy="5572164"/>
          </a:xfrm>
        </p:spPr>
        <p:txBody>
          <a:bodyPr>
            <a:normAutofit fontScale="92500" lnSpcReduction="10000"/>
          </a:bodyPr>
          <a:lstStyle/>
          <a:p>
            <a:pPr rtl="1"/>
            <a:r>
              <a:rPr lang="ar-DZ" dirty="0" smtClean="0"/>
              <a:t> </a:t>
            </a:r>
            <a:endParaRPr lang="fr-FR" dirty="0" smtClean="0"/>
          </a:p>
          <a:p>
            <a:pPr lvl="0" algn="just" rtl="1"/>
            <a:r>
              <a:rPr lang="ar-DZ" b="1" dirty="0" smtClean="0">
                <a:solidFill>
                  <a:schemeClr val="tx1"/>
                </a:solidFill>
              </a:rPr>
              <a:t>1ــ تكنولوجيا المعلومات والاتصالات</a:t>
            </a:r>
            <a:endParaRPr lang="fr-FR" dirty="0" smtClean="0">
              <a:solidFill>
                <a:schemeClr val="tx1"/>
              </a:solidFill>
            </a:endParaRPr>
          </a:p>
          <a:p>
            <a:r>
              <a:rPr lang="en-US" b="1" dirty="0" smtClean="0">
                <a:solidFill>
                  <a:schemeClr val="tx1"/>
                </a:solidFill>
              </a:rPr>
              <a:t>What is the importance of (ICT)?</a:t>
            </a:r>
            <a:endParaRPr lang="fr-FR" dirty="0" smtClean="0">
              <a:solidFill>
                <a:schemeClr val="tx1"/>
              </a:solidFill>
            </a:endParaRPr>
          </a:p>
          <a:p>
            <a:pPr algn="l"/>
            <a:r>
              <a:rPr lang="en-US" dirty="0" smtClean="0">
                <a:solidFill>
                  <a:schemeClr val="tx1"/>
                </a:solidFill>
              </a:rPr>
              <a:t>5. **Governance and Public Services**</a:t>
            </a:r>
            <a:endParaRPr lang="fr-FR" dirty="0" smtClean="0">
              <a:solidFill>
                <a:schemeClr val="tx1"/>
              </a:solidFill>
            </a:endParaRPr>
          </a:p>
          <a:p>
            <a:pPr algn="l"/>
            <a:r>
              <a:rPr lang="en-US" dirty="0" smtClean="0">
                <a:solidFill>
                  <a:schemeClr val="tx1"/>
                </a:solidFill>
              </a:rPr>
              <a:t>   - **E-Government:** ICT facilitates government services to be more transparent, accessible, and efficient. Citizens can interact with government bodies through online portals, reducing bureaucratic delays.</a:t>
            </a:r>
            <a:endParaRPr lang="fr-FR" dirty="0" smtClean="0">
              <a:solidFill>
                <a:schemeClr val="tx1"/>
              </a:solidFill>
            </a:endParaRPr>
          </a:p>
          <a:p>
            <a:pPr algn="l"/>
            <a:r>
              <a:rPr lang="en-US" dirty="0" smtClean="0">
                <a:solidFill>
                  <a:schemeClr val="tx1"/>
                </a:solidFill>
              </a:rPr>
              <a:t>   - **Transparency:** It helps in monitoring government activities and improving accountability through easier access to data and services.</a:t>
            </a:r>
            <a:endParaRPr lang="fr-FR" dirty="0" smtClean="0">
              <a:solidFill>
                <a:schemeClr val="tx1"/>
              </a:solidFill>
            </a:endParaRPr>
          </a:p>
          <a:p>
            <a:pPr algn="l"/>
            <a:endParaRPr lang="fr-FR" dirty="0" smtClean="0">
              <a:solidFill>
                <a:schemeClr val="tx1"/>
              </a:solidFill>
            </a:endParaRPr>
          </a:p>
          <a:p>
            <a:endParaRPr lang="en-US" dirty="0" smtClean="0">
              <a:solidFill>
                <a:schemeClr val="tx1"/>
              </a:solidFill>
            </a:endParaRPr>
          </a:p>
          <a:p>
            <a:endParaRPr lang="ar-DZ" dirty="0" smtClean="0">
              <a:solidFill>
                <a:schemeClr val="tx1"/>
              </a:solidFill>
            </a:endParaRPr>
          </a:p>
          <a:p>
            <a:endParaRPr lang="fr-FR" dirty="0" smtClean="0">
              <a:solidFill>
                <a:schemeClr val="tx1"/>
              </a:solidFill>
            </a:endParaRP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71670" y="1"/>
            <a:ext cx="5357850" cy="928670"/>
          </a:xfrm>
        </p:spPr>
        <p:txBody>
          <a:bodyPr>
            <a:normAutofit fontScale="90000"/>
          </a:bodyPr>
          <a:lstStyle/>
          <a:p>
            <a:pPr rtl="1"/>
            <a:r>
              <a:rPr lang="en-US" sz="3600" b="1" dirty="0" smtClean="0"/>
              <a:t>I</a:t>
            </a:r>
            <a:r>
              <a:rPr lang="ar-DZ" sz="3600" b="1" dirty="0" smtClean="0"/>
              <a:t>ـ </a:t>
            </a:r>
            <a:r>
              <a:rPr lang="ar-DZ" sz="3200" b="1" dirty="0" smtClean="0"/>
              <a:t>أساسيات التسويق الالكتروني (الرقمي)</a:t>
            </a:r>
            <a:endParaRPr lang="fr-FR" sz="3200" b="1" dirty="0"/>
          </a:p>
        </p:txBody>
      </p:sp>
      <p:sp>
        <p:nvSpPr>
          <p:cNvPr id="3" name="Sous-titre 2"/>
          <p:cNvSpPr>
            <a:spLocks noGrp="1"/>
          </p:cNvSpPr>
          <p:nvPr>
            <p:ph type="subTitle" idx="1"/>
          </p:nvPr>
        </p:nvSpPr>
        <p:spPr>
          <a:xfrm>
            <a:off x="285720" y="928670"/>
            <a:ext cx="8643998" cy="5572164"/>
          </a:xfrm>
        </p:spPr>
        <p:txBody>
          <a:bodyPr>
            <a:normAutofit/>
          </a:bodyPr>
          <a:lstStyle/>
          <a:p>
            <a:pPr rtl="1"/>
            <a:r>
              <a:rPr lang="ar-DZ" dirty="0" smtClean="0"/>
              <a:t> </a:t>
            </a:r>
            <a:endParaRPr lang="fr-FR" dirty="0" smtClean="0"/>
          </a:p>
          <a:p>
            <a:pPr lvl="0" algn="just" rtl="1"/>
            <a:r>
              <a:rPr lang="ar-DZ" b="1" dirty="0" smtClean="0">
                <a:solidFill>
                  <a:schemeClr val="tx1"/>
                </a:solidFill>
              </a:rPr>
              <a:t>1ــ تكنولوجيا المعلومات والاتصالات</a:t>
            </a:r>
            <a:endParaRPr lang="fr-FR" dirty="0" smtClean="0">
              <a:solidFill>
                <a:schemeClr val="tx1"/>
              </a:solidFill>
            </a:endParaRPr>
          </a:p>
          <a:p>
            <a:r>
              <a:rPr lang="en-US" b="1" dirty="0" smtClean="0">
                <a:solidFill>
                  <a:schemeClr val="tx1"/>
                </a:solidFill>
              </a:rPr>
              <a:t>What is the importance of (ICT)?</a:t>
            </a:r>
            <a:endParaRPr lang="fr-FR" dirty="0" smtClean="0">
              <a:solidFill>
                <a:schemeClr val="tx1"/>
              </a:solidFill>
            </a:endParaRPr>
          </a:p>
          <a:p>
            <a:pPr algn="l"/>
            <a:r>
              <a:rPr lang="en-US" dirty="0" smtClean="0">
                <a:solidFill>
                  <a:schemeClr val="tx1"/>
                </a:solidFill>
              </a:rPr>
              <a:t>6. **Social Interaction**</a:t>
            </a:r>
            <a:endParaRPr lang="fr-FR" dirty="0" smtClean="0">
              <a:solidFill>
                <a:schemeClr val="tx1"/>
              </a:solidFill>
            </a:endParaRPr>
          </a:p>
          <a:p>
            <a:pPr algn="l"/>
            <a:r>
              <a:rPr lang="en-US" dirty="0" smtClean="0">
                <a:solidFill>
                  <a:schemeClr val="tx1"/>
                </a:solidFill>
              </a:rPr>
              <a:t>   - **Connects Communities:** Social media and online platforms help people connect, form communities, and share experiences.</a:t>
            </a:r>
            <a:endParaRPr lang="fr-FR" dirty="0" smtClean="0">
              <a:solidFill>
                <a:schemeClr val="tx1"/>
              </a:solidFill>
            </a:endParaRPr>
          </a:p>
          <a:p>
            <a:pPr algn="l"/>
            <a:r>
              <a:rPr lang="en-US" dirty="0" smtClean="0">
                <a:solidFill>
                  <a:schemeClr val="tx1"/>
                </a:solidFill>
              </a:rPr>
              <a:t>   - **Promotes Cultural Exchange:** ICT enables people from different parts of the world to interact, learn, and exchange cultural ideas.</a:t>
            </a:r>
            <a:endParaRPr lang="fr-FR" dirty="0" smtClean="0">
              <a:solidFill>
                <a:schemeClr val="tx1"/>
              </a:solidFill>
            </a:endParaRPr>
          </a:p>
          <a:p>
            <a:pPr algn="l"/>
            <a:endParaRPr lang="fr-FR" dirty="0" smtClean="0">
              <a:solidFill>
                <a:schemeClr val="tx1"/>
              </a:solidFill>
            </a:endParaRPr>
          </a:p>
          <a:p>
            <a:endParaRPr lang="en-US" dirty="0" smtClean="0">
              <a:solidFill>
                <a:schemeClr val="tx1"/>
              </a:solidFill>
            </a:endParaRPr>
          </a:p>
          <a:p>
            <a:endParaRPr lang="ar-DZ" dirty="0" smtClean="0">
              <a:solidFill>
                <a:schemeClr val="tx1"/>
              </a:solidFill>
            </a:endParaRPr>
          </a:p>
          <a:p>
            <a:endParaRPr lang="fr-FR" dirty="0" smtClean="0">
              <a:solidFill>
                <a:schemeClr val="tx1"/>
              </a:solidFill>
            </a:endParaRP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71670" y="1"/>
            <a:ext cx="5357850" cy="928670"/>
          </a:xfrm>
        </p:spPr>
        <p:txBody>
          <a:bodyPr>
            <a:normAutofit fontScale="90000"/>
          </a:bodyPr>
          <a:lstStyle/>
          <a:p>
            <a:pPr rtl="1"/>
            <a:r>
              <a:rPr lang="en-US" sz="3600" b="1" dirty="0" smtClean="0"/>
              <a:t>I</a:t>
            </a:r>
            <a:r>
              <a:rPr lang="ar-DZ" sz="3600" b="1" dirty="0" smtClean="0"/>
              <a:t>ـ </a:t>
            </a:r>
            <a:r>
              <a:rPr lang="ar-DZ" sz="3200" b="1" dirty="0" smtClean="0"/>
              <a:t>أساسيات التسويق الالكتروني (الرقمي)</a:t>
            </a:r>
            <a:endParaRPr lang="fr-FR" sz="3200" b="1" dirty="0"/>
          </a:p>
        </p:txBody>
      </p:sp>
      <p:sp>
        <p:nvSpPr>
          <p:cNvPr id="3" name="Sous-titre 2"/>
          <p:cNvSpPr>
            <a:spLocks noGrp="1"/>
          </p:cNvSpPr>
          <p:nvPr>
            <p:ph type="subTitle" idx="1"/>
          </p:nvPr>
        </p:nvSpPr>
        <p:spPr>
          <a:xfrm>
            <a:off x="285720" y="928670"/>
            <a:ext cx="8643998" cy="5572164"/>
          </a:xfrm>
        </p:spPr>
        <p:txBody>
          <a:bodyPr>
            <a:normAutofit lnSpcReduction="10000"/>
          </a:bodyPr>
          <a:lstStyle/>
          <a:p>
            <a:pPr rtl="1"/>
            <a:r>
              <a:rPr lang="ar-DZ" dirty="0" smtClean="0"/>
              <a:t> </a:t>
            </a:r>
            <a:endParaRPr lang="fr-FR" dirty="0" smtClean="0"/>
          </a:p>
          <a:p>
            <a:pPr lvl="0" algn="just" rtl="1"/>
            <a:r>
              <a:rPr lang="ar-DZ" b="1" dirty="0" smtClean="0">
                <a:solidFill>
                  <a:schemeClr val="tx1"/>
                </a:solidFill>
              </a:rPr>
              <a:t>1ــ تكنولوجيا المعلومات والاتصالات</a:t>
            </a:r>
            <a:endParaRPr lang="fr-FR" dirty="0" smtClean="0">
              <a:solidFill>
                <a:schemeClr val="tx1"/>
              </a:solidFill>
            </a:endParaRPr>
          </a:p>
          <a:p>
            <a:r>
              <a:rPr lang="en-US" b="1" dirty="0" smtClean="0">
                <a:solidFill>
                  <a:schemeClr val="tx1"/>
                </a:solidFill>
              </a:rPr>
              <a:t>What is the importance of (ICT)?</a:t>
            </a:r>
            <a:endParaRPr lang="fr-FR" dirty="0" smtClean="0">
              <a:solidFill>
                <a:schemeClr val="tx1"/>
              </a:solidFill>
            </a:endParaRPr>
          </a:p>
          <a:p>
            <a:pPr algn="l"/>
            <a:r>
              <a:rPr lang="en-US" dirty="0" smtClean="0">
                <a:solidFill>
                  <a:schemeClr val="tx1"/>
                </a:solidFill>
              </a:rPr>
              <a:t>7. **Innovation and Research**</a:t>
            </a:r>
            <a:endParaRPr lang="fr-FR" dirty="0" smtClean="0">
              <a:solidFill>
                <a:schemeClr val="tx1"/>
              </a:solidFill>
            </a:endParaRPr>
          </a:p>
          <a:p>
            <a:pPr algn="l"/>
            <a:r>
              <a:rPr lang="en-US" dirty="0" smtClean="0">
                <a:solidFill>
                  <a:schemeClr val="tx1"/>
                </a:solidFill>
              </a:rPr>
              <a:t>   - **Supports Innovation:** ICT provides the tools and platforms needed for innovation, such as simulations, data analysis, and collaboration.</a:t>
            </a:r>
            <a:endParaRPr lang="fr-FR" dirty="0" smtClean="0">
              <a:solidFill>
                <a:schemeClr val="tx1"/>
              </a:solidFill>
            </a:endParaRPr>
          </a:p>
          <a:p>
            <a:pPr algn="l"/>
            <a:r>
              <a:rPr lang="en-US" dirty="0" smtClean="0">
                <a:solidFill>
                  <a:schemeClr val="tx1"/>
                </a:solidFill>
              </a:rPr>
              <a:t>   - **Accelerates Research:** Research in all fields is greatly enhanced by the use of ICT through access to digital libraries, collaboration platforms, and computational tools.</a:t>
            </a:r>
            <a:endParaRPr lang="fr-FR" dirty="0" smtClean="0">
              <a:solidFill>
                <a:schemeClr val="tx1"/>
              </a:solidFill>
            </a:endParaRPr>
          </a:p>
          <a:p>
            <a:pPr algn="l"/>
            <a:endParaRPr lang="fr-FR" dirty="0" smtClean="0">
              <a:solidFill>
                <a:schemeClr val="tx1"/>
              </a:solidFill>
            </a:endParaRPr>
          </a:p>
          <a:p>
            <a:endParaRPr lang="en-US" dirty="0" smtClean="0">
              <a:solidFill>
                <a:schemeClr val="tx1"/>
              </a:solidFill>
            </a:endParaRPr>
          </a:p>
          <a:p>
            <a:endParaRPr lang="ar-DZ" dirty="0" smtClean="0">
              <a:solidFill>
                <a:schemeClr val="tx1"/>
              </a:solidFill>
            </a:endParaRPr>
          </a:p>
          <a:p>
            <a:endParaRPr lang="fr-FR" dirty="0" smtClean="0">
              <a:solidFill>
                <a:schemeClr val="tx1"/>
              </a:solidFill>
            </a:endParaRP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71670" y="1"/>
            <a:ext cx="5357850" cy="928670"/>
          </a:xfrm>
        </p:spPr>
        <p:txBody>
          <a:bodyPr>
            <a:normAutofit fontScale="90000"/>
          </a:bodyPr>
          <a:lstStyle/>
          <a:p>
            <a:pPr rtl="1"/>
            <a:r>
              <a:rPr lang="en-US" sz="3600" b="1" dirty="0" smtClean="0"/>
              <a:t>I</a:t>
            </a:r>
            <a:r>
              <a:rPr lang="ar-DZ" sz="3600" b="1" dirty="0" smtClean="0"/>
              <a:t>ـ </a:t>
            </a:r>
            <a:r>
              <a:rPr lang="ar-DZ" sz="3200" b="1" dirty="0" smtClean="0"/>
              <a:t>أساسيات التسويق الالكتروني (الرقمي)</a:t>
            </a:r>
            <a:endParaRPr lang="fr-FR" sz="3200" b="1" dirty="0"/>
          </a:p>
        </p:txBody>
      </p:sp>
      <p:sp>
        <p:nvSpPr>
          <p:cNvPr id="3" name="Sous-titre 2"/>
          <p:cNvSpPr>
            <a:spLocks noGrp="1"/>
          </p:cNvSpPr>
          <p:nvPr>
            <p:ph type="subTitle" idx="1"/>
          </p:nvPr>
        </p:nvSpPr>
        <p:spPr>
          <a:xfrm>
            <a:off x="285720" y="928670"/>
            <a:ext cx="8643998" cy="5572164"/>
          </a:xfrm>
        </p:spPr>
        <p:txBody>
          <a:bodyPr>
            <a:normAutofit fontScale="92500" lnSpcReduction="10000"/>
          </a:bodyPr>
          <a:lstStyle/>
          <a:p>
            <a:pPr rtl="1"/>
            <a:r>
              <a:rPr lang="ar-DZ" dirty="0" smtClean="0"/>
              <a:t> </a:t>
            </a:r>
            <a:endParaRPr lang="fr-FR" dirty="0" smtClean="0"/>
          </a:p>
          <a:p>
            <a:pPr lvl="0" algn="just" rtl="1"/>
            <a:r>
              <a:rPr lang="ar-DZ" b="1" dirty="0" smtClean="0">
                <a:solidFill>
                  <a:schemeClr val="tx1"/>
                </a:solidFill>
              </a:rPr>
              <a:t>1ــ تكنولوجيا المعلومات والاتصالات</a:t>
            </a:r>
            <a:endParaRPr lang="fr-FR" dirty="0" smtClean="0">
              <a:solidFill>
                <a:schemeClr val="tx1"/>
              </a:solidFill>
            </a:endParaRPr>
          </a:p>
          <a:p>
            <a:r>
              <a:rPr lang="en-US" b="1" dirty="0" smtClean="0">
                <a:solidFill>
                  <a:schemeClr val="tx1"/>
                </a:solidFill>
              </a:rPr>
              <a:t>What is the importance of (ICT)?</a:t>
            </a:r>
            <a:endParaRPr lang="fr-FR" dirty="0" smtClean="0">
              <a:solidFill>
                <a:schemeClr val="tx1"/>
              </a:solidFill>
            </a:endParaRPr>
          </a:p>
          <a:p>
            <a:pPr algn="l"/>
            <a:r>
              <a:rPr lang="en-US" dirty="0" smtClean="0">
                <a:solidFill>
                  <a:schemeClr val="tx1"/>
                </a:solidFill>
              </a:rPr>
              <a:t>8. **Environmental Impact**</a:t>
            </a:r>
            <a:endParaRPr lang="fr-FR" dirty="0" smtClean="0">
              <a:solidFill>
                <a:schemeClr val="tx1"/>
              </a:solidFill>
            </a:endParaRPr>
          </a:p>
          <a:p>
            <a:pPr algn="l"/>
            <a:r>
              <a:rPr lang="en-US" dirty="0" smtClean="0">
                <a:solidFill>
                  <a:schemeClr val="tx1"/>
                </a:solidFill>
              </a:rPr>
              <a:t>   - **Monitoring and Management:** ICT is used in monitoring environmental changes, managing natural resources, and creating sustainable solutions.</a:t>
            </a:r>
            <a:endParaRPr lang="fr-FR" dirty="0" smtClean="0">
              <a:solidFill>
                <a:schemeClr val="tx1"/>
              </a:solidFill>
            </a:endParaRPr>
          </a:p>
          <a:p>
            <a:pPr algn="l"/>
            <a:r>
              <a:rPr lang="en-US" dirty="0" smtClean="0">
                <a:solidFill>
                  <a:schemeClr val="tx1"/>
                </a:solidFill>
              </a:rPr>
              <a:t>   - **Reduction of Paper Usage:** ICT enables digital transactions, documents, and communication, reducing reliance on paper and helping environmental conservation.</a:t>
            </a:r>
            <a:endParaRPr lang="fr-FR" dirty="0" smtClean="0">
              <a:solidFill>
                <a:schemeClr val="tx1"/>
              </a:solidFill>
            </a:endParaRPr>
          </a:p>
          <a:p>
            <a:pPr algn="l"/>
            <a:endParaRPr lang="fr-FR" dirty="0" smtClean="0">
              <a:solidFill>
                <a:schemeClr val="tx1"/>
              </a:solidFill>
            </a:endParaRPr>
          </a:p>
          <a:p>
            <a:endParaRPr lang="en-US" dirty="0" smtClean="0">
              <a:solidFill>
                <a:schemeClr val="tx1"/>
              </a:solidFill>
            </a:endParaRPr>
          </a:p>
          <a:p>
            <a:endParaRPr lang="ar-DZ" dirty="0" smtClean="0">
              <a:solidFill>
                <a:schemeClr val="tx1"/>
              </a:solidFill>
            </a:endParaRPr>
          </a:p>
          <a:p>
            <a:endParaRPr lang="fr-FR" dirty="0" smtClean="0">
              <a:solidFill>
                <a:schemeClr val="tx1"/>
              </a:solidFill>
            </a:endParaRP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71670" y="1"/>
            <a:ext cx="5357850" cy="928670"/>
          </a:xfrm>
        </p:spPr>
        <p:txBody>
          <a:bodyPr>
            <a:normAutofit fontScale="90000"/>
          </a:bodyPr>
          <a:lstStyle/>
          <a:p>
            <a:pPr rtl="1"/>
            <a:r>
              <a:rPr lang="en-US" sz="3600" b="1" dirty="0" smtClean="0"/>
              <a:t>I</a:t>
            </a:r>
            <a:r>
              <a:rPr lang="ar-DZ" sz="3600" b="1" dirty="0" smtClean="0"/>
              <a:t>ـ </a:t>
            </a:r>
            <a:r>
              <a:rPr lang="ar-DZ" sz="3200" b="1" dirty="0" smtClean="0"/>
              <a:t>أساسيات التسويق الالكتروني (الرقمي)</a:t>
            </a:r>
            <a:endParaRPr lang="fr-FR" sz="3200" b="1" dirty="0"/>
          </a:p>
        </p:txBody>
      </p:sp>
      <p:sp>
        <p:nvSpPr>
          <p:cNvPr id="3" name="Sous-titre 2"/>
          <p:cNvSpPr>
            <a:spLocks noGrp="1"/>
          </p:cNvSpPr>
          <p:nvPr>
            <p:ph type="subTitle" idx="1"/>
          </p:nvPr>
        </p:nvSpPr>
        <p:spPr>
          <a:xfrm>
            <a:off x="285720" y="928670"/>
            <a:ext cx="8643998" cy="5572164"/>
          </a:xfrm>
        </p:spPr>
        <p:txBody>
          <a:bodyPr>
            <a:normAutofit fontScale="92500" lnSpcReduction="10000"/>
          </a:bodyPr>
          <a:lstStyle/>
          <a:p>
            <a:pPr rtl="1"/>
            <a:r>
              <a:rPr lang="ar-DZ" dirty="0" smtClean="0"/>
              <a:t> </a:t>
            </a:r>
            <a:endParaRPr lang="fr-FR" dirty="0" smtClean="0"/>
          </a:p>
          <a:p>
            <a:pPr lvl="0" algn="just" rtl="1"/>
            <a:r>
              <a:rPr lang="ar-DZ" b="1" dirty="0" smtClean="0">
                <a:solidFill>
                  <a:schemeClr val="tx1"/>
                </a:solidFill>
              </a:rPr>
              <a:t>1ــ تكنولوجيا المعلومات والاتصالات</a:t>
            </a:r>
            <a:endParaRPr lang="fr-FR" dirty="0" smtClean="0">
              <a:solidFill>
                <a:schemeClr val="tx1"/>
              </a:solidFill>
            </a:endParaRPr>
          </a:p>
          <a:p>
            <a:r>
              <a:rPr lang="en-US" b="1" dirty="0" smtClean="0">
                <a:solidFill>
                  <a:schemeClr val="tx1"/>
                </a:solidFill>
              </a:rPr>
              <a:t>What is the importance of (ICT)?</a:t>
            </a:r>
            <a:endParaRPr lang="fr-FR" dirty="0" smtClean="0">
              <a:solidFill>
                <a:schemeClr val="tx1"/>
              </a:solidFill>
            </a:endParaRPr>
          </a:p>
          <a:p>
            <a:pPr algn="l"/>
            <a:r>
              <a:rPr lang="en-US" dirty="0" smtClean="0">
                <a:solidFill>
                  <a:schemeClr val="tx1"/>
                </a:solidFill>
              </a:rPr>
              <a:t>9. **Entertainment and Media**</a:t>
            </a:r>
            <a:endParaRPr lang="fr-FR" dirty="0" smtClean="0">
              <a:solidFill>
                <a:schemeClr val="tx1"/>
              </a:solidFill>
            </a:endParaRPr>
          </a:p>
          <a:p>
            <a:pPr algn="l"/>
            <a:r>
              <a:rPr lang="en-US" dirty="0" smtClean="0">
                <a:solidFill>
                  <a:schemeClr val="tx1"/>
                </a:solidFill>
              </a:rPr>
              <a:t>   - **Content Creation:** ICT enables the creation and sharing of digital content, revolutionizing industries like film, music, and gaming.</a:t>
            </a:r>
            <a:endParaRPr lang="fr-FR" dirty="0" smtClean="0">
              <a:solidFill>
                <a:schemeClr val="tx1"/>
              </a:solidFill>
            </a:endParaRPr>
          </a:p>
          <a:p>
            <a:pPr algn="l"/>
            <a:r>
              <a:rPr lang="en-US" dirty="0" smtClean="0">
                <a:solidFill>
                  <a:schemeClr val="tx1"/>
                </a:solidFill>
              </a:rPr>
              <a:t>   - **Global Reach:** Content created in one part of the world can be shared and enjoyed globally, providing vast cultural exchange and opportunities for creators.</a:t>
            </a:r>
            <a:endParaRPr lang="fr-FR" dirty="0" smtClean="0">
              <a:solidFill>
                <a:schemeClr val="tx1"/>
              </a:solidFill>
            </a:endParaRPr>
          </a:p>
          <a:p>
            <a:pPr algn="l"/>
            <a:endParaRPr lang="fr-FR" dirty="0" smtClean="0">
              <a:solidFill>
                <a:schemeClr val="tx1"/>
              </a:solidFill>
            </a:endParaRPr>
          </a:p>
          <a:p>
            <a:endParaRPr lang="en-US" dirty="0" smtClean="0">
              <a:solidFill>
                <a:schemeClr val="tx1"/>
              </a:solidFill>
            </a:endParaRPr>
          </a:p>
          <a:p>
            <a:endParaRPr lang="ar-DZ" dirty="0" smtClean="0">
              <a:solidFill>
                <a:schemeClr val="tx1"/>
              </a:solidFill>
            </a:endParaRPr>
          </a:p>
          <a:p>
            <a:endParaRPr lang="fr-FR" dirty="0" smtClean="0">
              <a:solidFill>
                <a:schemeClr val="tx1"/>
              </a:solidFill>
            </a:endParaRP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71670" y="1"/>
            <a:ext cx="5357850" cy="928670"/>
          </a:xfrm>
        </p:spPr>
        <p:txBody>
          <a:bodyPr>
            <a:normAutofit fontScale="90000"/>
          </a:bodyPr>
          <a:lstStyle/>
          <a:p>
            <a:pPr rtl="1"/>
            <a:r>
              <a:rPr lang="en-US" sz="3600" b="1" dirty="0" smtClean="0"/>
              <a:t>I</a:t>
            </a:r>
            <a:r>
              <a:rPr lang="ar-DZ" sz="3600" b="1" dirty="0" smtClean="0"/>
              <a:t>ـ </a:t>
            </a:r>
            <a:r>
              <a:rPr lang="ar-DZ" sz="3200" b="1" dirty="0" smtClean="0"/>
              <a:t>أساسيات التسويق الالكتروني (الرقمي)</a:t>
            </a:r>
            <a:endParaRPr lang="fr-FR" sz="3200" b="1" dirty="0"/>
          </a:p>
        </p:txBody>
      </p:sp>
      <p:sp>
        <p:nvSpPr>
          <p:cNvPr id="3" name="Sous-titre 2"/>
          <p:cNvSpPr>
            <a:spLocks noGrp="1"/>
          </p:cNvSpPr>
          <p:nvPr>
            <p:ph type="subTitle" idx="1"/>
          </p:nvPr>
        </p:nvSpPr>
        <p:spPr>
          <a:xfrm>
            <a:off x="285720" y="928670"/>
            <a:ext cx="8643998" cy="5572164"/>
          </a:xfrm>
        </p:spPr>
        <p:txBody>
          <a:bodyPr>
            <a:normAutofit lnSpcReduction="10000"/>
          </a:bodyPr>
          <a:lstStyle/>
          <a:p>
            <a:pPr rtl="1"/>
            <a:r>
              <a:rPr lang="ar-DZ" dirty="0" smtClean="0"/>
              <a:t> </a:t>
            </a:r>
            <a:endParaRPr lang="fr-FR" dirty="0" smtClean="0"/>
          </a:p>
          <a:p>
            <a:pPr lvl="0" algn="just" rtl="1"/>
            <a:r>
              <a:rPr lang="en-US" b="1" dirty="0" smtClean="0">
                <a:solidFill>
                  <a:schemeClr val="tx1"/>
                </a:solidFill>
              </a:rPr>
              <a:t>2</a:t>
            </a:r>
            <a:r>
              <a:rPr lang="ar-DZ" b="1" dirty="0" smtClean="0">
                <a:solidFill>
                  <a:schemeClr val="tx1"/>
                </a:solidFill>
              </a:rPr>
              <a:t>ــ الأنترنت</a:t>
            </a:r>
            <a:endParaRPr lang="fr-FR" dirty="0" smtClean="0">
              <a:solidFill>
                <a:schemeClr val="tx1"/>
              </a:solidFill>
            </a:endParaRPr>
          </a:p>
          <a:p>
            <a:pPr algn="just" rtl="1"/>
            <a:r>
              <a:rPr lang="ar-DZ" dirty="0" smtClean="0">
                <a:solidFill>
                  <a:schemeClr val="tx1"/>
                </a:solidFill>
              </a:rPr>
              <a:t>لعلّ من أبرز التطوّرات التي شهدها العالم اليوم هو سيطرة الانترنت على كثير من مجالات الأعمال والحياة بشكل عام، إذ بات من الصعوبة بمكان وجود مجال لم يلجه الكمبيوتر بصفة عامة، والانترنت بصفة خاصة. ولهذا أصبح الحديث يدور هذه الأيام حول الاقتصاد والمجتمع الرقمي وحول التجارة والإدارة والحكومة الالكترونية...الخ.</a:t>
            </a:r>
          </a:p>
          <a:p>
            <a:pPr algn="just" rtl="1"/>
            <a:r>
              <a:rPr lang="ar-DZ" dirty="0" smtClean="0">
                <a:solidFill>
                  <a:schemeClr val="tx1"/>
                </a:solidFill>
              </a:rPr>
              <a:t>وبما أنّ موضوعنا "التسويق الالكتروني" يسمى أيضا التسويق الرقمي أو التسويق عبر الانترنت كان لزاما أن نعرج باختصار إلى موضوع الانترنت، نشأته وتطوّره. </a:t>
            </a:r>
            <a:endParaRPr lang="fr-FR" dirty="0" smtClean="0">
              <a:solidFill>
                <a:schemeClr val="tx1"/>
              </a:solidFill>
            </a:endParaRP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71670" y="1"/>
            <a:ext cx="5357850" cy="928670"/>
          </a:xfrm>
        </p:spPr>
        <p:txBody>
          <a:bodyPr>
            <a:normAutofit fontScale="90000"/>
          </a:bodyPr>
          <a:lstStyle/>
          <a:p>
            <a:pPr rtl="1"/>
            <a:r>
              <a:rPr lang="en-US" sz="3600" b="1" dirty="0" smtClean="0"/>
              <a:t>I</a:t>
            </a:r>
            <a:r>
              <a:rPr lang="ar-DZ" sz="3600" b="1" dirty="0" smtClean="0"/>
              <a:t>ـ </a:t>
            </a:r>
            <a:r>
              <a:rPr lang="ar-DZ" sz="3200" b="1" dirty="0" smtClean="0"/>
              <a:t>أساسيات التسويق الالكتروني (الرقمي)</a:t>
            </a:r>
            <a:endParaRPr lang="fr-FR" sz="3200" b="1" dirty="0"/>
          </a:p>
        </p:txBody>
      </p:sp>
      <p:sp>
        <p:nvSpPr>
          <p:cNvPr id="3" name="Sous-titre 2"/>
          <p:cNvSpPr>
            <a:spLocks noGrp="1"/>
          </p:cNvSpPr>
          <p:nvPr>
            <p:ph type="subTitle" idx="1"/>
          </p:nvPr>
        </p:nvSpPr>
        <p:spPr>
          <a:xfrm>
            <a:off x="285720" y="928670"/>
            <a:ext cx="8643998" cy="5572164"/>
          </a:xfrm>
        </p:spPr>
        <p:txBody>
          <a:bodyPr>
            <a:normAutofit fontScale="92500"/>
          </a:bodyPr>
          <a:lstStyle/>
          <a:p>
            <a:pPr rtl="1"/>
            <a:r>
              <a:rPr lang="ar-DZ" dirty="0" smtClean="0"/>
              <a:t> </a:t>
            </a:r>
            <a:endParaRPr lang="fr-FR" dirty="0" smtClean="0"/>
          </a:p>
          <a:p>
            <a:pPr lvl="0" algn="just" rtl="1"/>
            <a:r>
              <a:rPr lang="ar-DZ" b="1" dirty="0" smtClean="0">
                <a:solidFill>
                  <a:schemeClr val="tx1"/>
                </a:solidFill>
              </a:rPr>
              <a:t>1ــ تكنولوجيا المعلومات والاتصالات</a:t>
            </a:r>
            <a:endParaRPr lang="fr-FR" dirty="0" smtClean="0">
              <a:solidFill>
                <a:schemeClr val="tx1"/>
              </a:solidFill>
            </a:endParaRPr>
          </a:p>
          <a:p>
            <a:r>
              <a:rPr lang="en-US" b="1" dirty="0" smtClean="0">
                <a:solidFill>
                  <a:schemeClr val="tx1"/>
                </a:solidFill>
              </a:rPr>
              <a:t>What is ICT?</a:t>
            </a:r>
            <a:endParaRPr lang="fr-FR" dirty="0" smtClean="0">
              <a:solidFill>
                <a:schemeClr val="tx1"/>
              </a:solidFill>
            </a:endParaRPr>
          </a:p>
          <a:p>
            <a:r>
              <a:rPr lang="en-US" dirty="0" smtClean="0">
                <a:solidFill>
                  <a:schemeClr val="tx1"/>
                </a:solidFill>
              </a:rPr>
              <a:t>*ICT (Information and Communication Technology)*</a:t>
            </a:r>
            <a:endParaRPr lang="ar-DZ" dirty="0" smtClean="0">
              <a:solidFill>
                <a:schemeClr val="tx1"/>
              </a:solidFill>
            </a:endParaRPr>
          </a:p>
          <a:p>
            <a:r>
              <a:rPr lang="en-US" dirty="0" smtClean="0">
                <a:solidFill>
                  <a:schemeClr val="tx1"/>
                </a:solidFill>
              </a:rPr>
              <a:t>refers to technologies that provide access to information. It encompasses the tools and resources used to communicate, create, store, disseminate, and manage information. ICT includes both the internet-enabled systems and the hardware and software that allow users to interact with digital information.</a:t>
            </a:r>
            <a:endParaRPr lang="fr-FR" dirty="0" smtClean="0">
              <a:solidFill>
                <a:schemeClr val="tx1"/>
              </a:solidFill>
            </a:endParaRP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71670" y="1"/>
            <a:ext cx="5357850" cy="928670"/>
          </a:xfrm>
        </p:spPr>
        <p:txBody>
          <a:bodyPr>
            <a:normAutofit fontScale="90000"/>
          </a:bodyPr>
          <a:lstStyle/>
          <a:p>
            <a:pPr rtl="1"/>
            <a:r>
              <a:rPr lang="en-US" sz="3600" b="1" dirty="0" smtClean="0"/>
              <a:t>I</a:t>
            </a:r>
            <a:r>
              <a:rPr lang="ar-DZ" sz="3600" b="1" dirty="0" smtClean="0"/>
              <a:t>ـ </a:t>
            </a:r>
            <a:r>
              <a:rPr lang="ar-DZ" sz="3200" b="1" dirty="0" smtClean="0"/>
              <a:t>أساسيات التسويق الالكتروني (الرقمي)</a:t>
            </a:r>
            <a:endParaRPr lang="fr-FR" sz="3200" b="1" dirty="0"/>
          </a:p>
        </p:txBody>
      </p:sp>
      <p:sp>
        <p:nvSpPr>
          <p:cNvPr id="3" name="Sous-titre 2"/>
          <p:cNvSpPr>
            <a:spLocks noGrp="1"/>
          </p:cNvSpPr>
          <p:nvPr>
            <p:ph type="subTitle" idx="1"/>
          </p:nvPr>
        </p:nvSpPr>
        <p:spPr>
          <a:xfrm>
            <a:off x="285720" y="928670"/>
            <a:ext cx="8643998" cy="5572164"/>
          </a:xfrm>
        </p:spPr>
        <p:txBody>
          <a:bodyPr>
            <a:normAutofit fontScale="92500"/>
          </a:bodyPr>
          <a:lstStyle/>
          <a:p>
            <a:pPr rtl="1"/>
            <a:r>
              <a:rPr lang="ar-DZ" dirty="0" smtClean="0"/>
              <a:t> </a:t>
            </a:r>
            <a:endParaRPr lang="fr-FR" dirty="0" smtClean="0"/>
          </a:p>
          <a:p>
            <a:pPr lvl="0" algn="just" rtl="1"/>
            <a:r>
              <a:rPr lang="en-US" b="1" dirty="0" smtClean="0">
                <a:solidFill>
                  <a:schemeClr val="tx1"/>
                </a:solidFill>
              </a:rPr>
              <a:t>2</a:t>
            </a:r>
            <a:r>
              <a:rPr lang="ar-DZ" b="1" dirty="0" smtClean="0">
                <a:solidFill>
                  <a:schemeClr val="tx1"/>
                </a:solidFill>
              </a:rPr>
              <a:t>ــ الأنترنت</a:t>
            </a:r>
            <a:endParaRPr lang="fr-FR" dirty="0" smtClean="0">
              <a:solidFill>
                <a:schemeClr val="tx1"/>
              </a:solidFill>
            </a:endParaRPr>
          </a:p>
          <a:p>
            <a:pPr algn="just" rtl="1"/>
            <a:r>
              <a:rPr lang="ar-DZ" dirty="0" smtClean="0">
                <a:solidFill>
                  <a:schemeClr val="tx1"/>
                </a:solidFill>
              </a:rPr>
              <a:t>يعيد الكثير من الملاحظين نشأة الانترنت إلى سنة </a:t>
            </a:r>
            <a:r>
              <a:rPr lang="ar-DZ" sz="2800" dirty="0" smtClean="0">
                <a:solidFill>
                  <a:schemeClr val="tx1"/>
                </a:solidFill>
              </a:rPr>
              <a:t>1969</a:t>
            </a:r>
            <a:r>
              <a:rPr lang="ar-DZ" dirty="0" smtClean="0">
                <a:solidFill>
                  <a:schemeClr val="tx1"/>
                </a:solidFill>
              </a:rPr>
              <a:t> حيث قامت وزارة الدفاع الأمريكية بسلسلة من التجارب مع الجامعات ومراكز البحوث من أجل ربط أجهزة الكمبيوتر الكبيرة لديها ببعضها البعض وفرضت لذلك قواعد خاصة لتبادل المعلومات وحمايتها.</a:t>
            </a:r>
          </a:p>
          <a:p>
            <a:pPr algn="just" rtl="1"/>
            <a:r>
              <a:rPr lang="ar-DZ" u="sng" dirty="0" smtClean="0">
                <a:solidFill>
                  <a:schemeClr val="tx1"/>
                </a:solidFill>
              </a:rPr>
              <a:t>غير أنّ التطوّر الحقيقي للانترنت بدأ سنة </a:t>
            </a:r>
            <a:r>
              <a:rPr lang="ar-DZ" sz="3000" u="sng" dirty="0" smtClean="0">
                <a:solidFill>
                  <a:schemeClr val="tx1"/>
                </a:solidFill>
              </a:rPr>
              <a:t>1985</a:t>
            </a:r>
            <a:r>
              <a:rPr lang="ar-DZ" dirty="0" smtClean="0">
                <a:solidFill>
                  <a:schemeClr val="tx1"/>
                </a:solidFill>
              </a:rPr>
              <a:t> عندما قامت مؤسسة العلوم الوطنية بالولايات المتحدة الأمريكية بربط ستة مراكز كمبيوتر عملاقة بواسطة نظام اتصال فائق السرعة بحيث يسمح بنقل بيانات رقمية عبر هذه الشبكة باستخدام نظام بسيط أصبح يعرف فيما بعد بالبريد الالكتروني.</a:t>
            </a:r>
            <a:endParaRPr lang="fr-FR" dirty="0" smtClean="0">
              <a:solidFill>
                <a:schemeClr val="tx1"/>
              </a:solidFill>
            </a:endParaRP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71670" y="1"/>
            <a:ext cx="5357850" cy="928670"/>
          </a:xfrm>
        </p:spPr>
        <p:txBody>
          <a:bodyPr>
            <a:normAutofit fontScale="90000"/>
          </a:bodyPr>
          <a:lstStyle/>
          <a:p>
            <a:pPr rtl="1"/>
            <a:r>
              <a:rPr lang="en-US" sz="3600" b="1" dirty="0" smtClean="0"/>
              <a:t>I</a:t>
            </a:r>
            <a:r>
              <a:rPr lang="ar-DZ" sz="3600" b="1" dirty="0" smtClean="0"/>
              <a:t>ـ </a:t>
            </a:r>
            <a:r>
              <a:rPr lang="ar-DZ" sz="3200" b="1" dirty="0" smtClean="0"/>
              <a:t>أساسيات التسويق الالكتروني (الرقمي)</a:t>
            </a:r>
            <a:endParaRPr lang="fr-FR" sz="3200" b="1" dirty="0"/>
          </a:p>
        </p:txBody>
      </p:sp>
      <p:sp>
        <p:nvSpPr>
          <p:cNvPr id="3" name="Sous-titre 2"/>
          <p:cNvSpPr>
            <a:spLocks noGrp="1"/>
          </p:cNvSpPr>
          <p:nvPr>
            <p:ph type="subTitle" idx="1"/>
          </p:nvPr>
        </p:nvSpPr>
        <p:spPr>
          <a:xfrm>
            <a:off x="285720" y="928670"/>
            <a:ext cx="8643998" cy="5572164"/>
          </a:xfrm>
        </p:spPr>
        <p:txBody>
          <a:bodyPr>
            <a:normAutofit/>
          </a:bodyPr>
          <a:lstStyle/>
          <a:p>
            <a:pPr rtl="1"/>
            <a:r>
              <a:rPr lang="ar-DZ" dirty="0" smtClean="0"/>
              <a:t> </a:t>
            </a:r>
            <a:endParaRPr lang="fr-FR" dirty="0" smtClean="0"/>
          </a:p>
          <a:p>
            <a:pPr lvl="0" algn="just" rtl="1"/>
            <a:r>
              <a:rPr lang="en-US" b="1" dirty="0" smtClean="0">
                <a:solidFill>
                  <a:schemeClr val="tx1"/>
                </a:solidFill>
              </a:rPr>
              <a:t>2</a:t>
            </a:r>
            <a:r>
              <a:rPr lang="ar-DZ" b="1" dirty="0" smtClean="0">
                <a:solidFill>
                  <a:schemeClr val="tx1"/>
                </a:solidFill>
              </a:rPr>
              <a:t>ــ الأنترنت</a:t>
            </a:r>
            <a:endParaRPr lang="fr-FR" dirty="0" smtClean="0">
              <a:solidFill>
                <a:schemeClr val="tx1"/>
              </a:solidFill>
            </a:endParaRPr>
          </a:p>
          <a:p>
            <a:pPr algn="just" rtl="1"/>
            <a:r>
              <a:rPr lang="ar-DZ" u="sng" dirty="0" smtClean="0">
                <a:solidFill>
                  <a:schemeClr val="tx1"/>
                </a:solidFill>
              </a:rPr>
              <a:t>مرحلة التطوّر الثانية فقد بدأت سنة </a:t>
            </a:r>
            <a:r>
              <a:rPr lang="ar-DZ" sz="3000" u="sng" dirty="0" smtClean="0">
                <a:solidFill>
                  <a:schemeClr val="tx1"/>
                </a:solidFill>
              </a:rPr>
              <a:t>1989</a:t>
            </a:r>
            <a:r>
              <a:rPr lang="ar-DZ" dirty="0" smtClean="0">
                <a:solidFill>
                  <a:schemeClr val="tx1"/>
                </a:solidFill>
              </a:rPr>
              <a:t> عندما طوّر </a:t>
            </a:r>
            <a:r>
              <a:rPr lang="fr-FR" sz="3000" dirty="0" smtClean="0">
                <a:solidFill>
                  <a:schemeClr val="tx1"/>
                </a:solidFill>
              </a:rPr>
              <a:t>Tim</a:t>
            </a:r>
            <a:r>
              <a:rPr lang="fr-FR" dirty="0" smtClean="0">
                <a:solidFill>
                  <a:schemeClr val="tx1"/>
                </a:solidFill>
              </a:rPr>
              <a:t> </a:t>
            </a:r>
            <a:r>
              <a:rPr lang="fr-FR" sz="3000" dirty="0" err="1" smtClean="0">
                <a:solidFill>
                  <a:schemeClr val="tx1"/>
                </a:solidFill>
              </a:rPr>
              <a:t>Berners</a:t>
            </a:r>
            <a:r>
              <a:rPr lang="fr-FR" sz="3000" dirty="0" smtClean="0">
                <a:solidFill>
                  <a:schemeClr val="tx1"/>
                </a:solidFill>
              </a:rPr>
              <a:t>-Lee</a:t>
            </a:r>
            <a:r>
              <a:rPr lang="fr-FR" dirty="0" smtClean="0">
                <a:solidFill>
                  <a:schemeClr val="tx1"/>
                </a:solidFill>
              </a:rPr>
              <a:t> </a:t>
            </a:r>
            <a:r>
              <a:rPr lang="ar-DZ" dirty="0" smtClean="0">
                <a:solidFill>
                  <a:schemeClr val="tx1"/>
                </a:solidFill>
              </a:rPr>
              <a:t> مجموعة من القواعد أو البروتوكولات يمكنها التحكم بالملفات المكتبية الكبيرة الحجم مثل النصوص أو الصور أو الأصوات أو الفيديوهات التي تكون مخزّنة في الكمبيوترات التي تشكل الانترنت، وهو ما أصبح يعرف بالويب </a:t>
            </a:r>
            <a:r>
              <a:rPr lang="fr-FR" dirty="0" smtClean="0">
                <a:solidFill>
                  <a:schemeClr val="tx1"/>
                </a:solidFill>
              </a:rPr>
              <a:t>www</a:t>
            </a:r>
            <a:r>
              <a:rPr lang="ar-DZ" dirty="0" smtClean="0">
                <a:solidFill>
                  <a:schemeClr val="tx1"/>
                </a:solidFill>
              </a:rPr>
              <a:t> وهو اختصار للكلمات </a:t>
            </a:r>
            <a:r>
              <a:rPr lang="fr-FR" dirty="0" err="1" smtClean="0">
                <a:solidFill>
                  <a:schemeClr val="tx1"/>
                </a:solidFill>
              </a:rPr>
              <a:t>Wide</a:t>
            </a:r>
            <a:r>
              <a:rPr lang="fr-FR" dirty="0" smtClean="0">
                <a:solidFill>
                  <a:schemeClr val="tx1"/>
                </a:solidFill>
              </a:rPr>
              <a:t> World Web</a:t>
            </a:r>
            <a:r>
              <a:rPr lang="ar-DZ" dirty="0" smtClean="0">
                <a:solidFill>
                  <a:schemeClr val="tx1"/>
                </a:solidFill>
              </a:rPr>
              <a:t> وتُبنى الطريقة على فكرة استحداث مسارات يمكن من خلالها الوصول إلى ملفات أخرى مخزّنة على الشبكة </a:t>
            </a:r>
            <a:endParaRPr lang="fr-FR" dirty="0" smtClean="0">
              <a:solidFill>
                <a:schemeClr val="tx1"/>
              </a:solidFill>
            </a:endParaRPr>
          </a:p>
          <a:p>
            <a:pPr algn="just" rtl="1"/>
            <a:endParaRPr lang="ar-DZ" dirty="0" smtClean="0">
              <a:solidFill>
                <a:schemeClr val="tx1"/>
              </a:solidFill>
            </a:endParaRPr>
          </a:p>
          <a:p>
            <a:pPr algn="just" rtl="1"/>
            <a:endParaRPr lang="fr-FR" dirty="0" smtClean="0">
              <a:solidFill>
                <a:schemeClr val="tx1"/>
              </a:solidFill>
            </a:endParaRP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71670" y="1"/>
            <a:ext cx="5357850" cy="928670"/>
          </a:xfrm>
        </p:spPr>
        <p:txBody>
          <a:bodyPr>
            <a:normAutofit fontScale="90000"/>
          </a:bodyPr>
          <a:lstStyle/>
          <a:p>
            <a:pPr rtl="1"/>
            <a:r>
              <a:rPr lang="en-US" sz="3600" b="1" dirty="0" smtClean="0"/>
              <a:t>I</a:t>
            </a:r>
            <a:r>
              <a:rPr lang="ar-DZ" sz="3600" b="1" dirty="0" smtClean="0"/>
              <a:t>ـ </a:t>
            </a:r>
            <a:r>
              <a:rPr lang="ar-DZ" sz="3200" b="1" dirty="0" smtClean="0"/>
              <a:t>أساسيات التسويق الالكتروني (الرقمي)</a:t>
            </a:r>
            <a:endParaRPr lang="fr-FR" sz="3200" b="1" dirty="0"/>
          </a:p>
        </p:txBody>
      </p:sp>
      <p:sp>
        <p:nvSpPr>
          <p:cNvPr id="3" name="Sous-titre 2"/>
          <p:cNvSpPr>
            <a:spLocks noGrp="1"/>
          </p:cNvSpPr>
          <p:nvPr>
            <p:ph type="subTitle" idx="1"/>
          </p:nvPr>
        </p:nvSpPr>
        <p:spPr>
          <a:xfrm>
            <a:off x="285720" y="928670"/>
            <a:ext cx="8643998" cy="5715040"/>
          </a:xfrm>
        </p:spPr>
        <p:txBody>
          <a:bodyPr>
            <a:normAutofit/>
          </a:bodyPr>
          <a:lstStyle/>
          <a:p>
            <a:pPr rtl="1"/>
            <a:r>
              <a:rPr lang="ar-DZ" dirty="0" smtClean="0"/>
              <a:t> </a:t>
            </a:r>
            <a:endParaRPr lang="fr-FR" dirty="0" smtClean="0"/>
          </a:p>
          <a:p>
            <a:pPr lvl="0" algn="just" rtl="1"/>
            <a:r>
              <a:rPr lang="en-US" b="1" dirty="0" smtClean="0">
                <a:solidFill>
                  <a:schemeClr val="tx1"/>
                </a:solidFill>
              </a:rPr>
              <a:t>2</a:t>
            </a:r>
            <a:r>
              <a:rPr lang="ar-DZ" b="1" dirty="0" smtClean="0">
                <a:solidFill>
                  <a:schemeClr val="tx1"/>
                </a:solidFill>
              </a:rPr>
              <a:t>ــ الأنترنت</a:t>
            </a:r>
            <a:endParaRPr lang="fr-FR" dirty="0" smtClean="0">
              <a:solidFill>
                <a:schemeClr val="tx1"/>
              </a:solidFill>
            </a:endParaRPr>
          </a:p>
          <a:p>
            <a:pPr algn="just" rtl="1"/>
            <a:r>
              <a:rPr lang="ar-DZ" sz="3300" u="sng" dirty="0" smtClean="0">
                <a:solidFill>
                  <a:schemeClr val="tx1"/>
                </a:solidFill>
              </a:rPr>
              <a:t>أمّا مرحلة التّطوّر الثالثة للانترنت فقد بدأت سنة </a:t>
            </a:r>
            <a:r>
              <a:rPr lang="ar-DZ" sz="3000" u="sng" dirty="0" smtClean="0">
                <a:solidFill>
                  <a:schemeClr val="tx1"/>
                </a:solidFill>
              </a:rPr>
              <a:t>1993</a:t>
            </a:r>
            <a:r>
              <a:rPr lang="ar-DZ" sz="3300" dirty="0" smtClean="0">
                <a:solidFill>
                  <a:schemeClr val="tx1"/>
                </a:solidFill>
              </a:rPr>
              <a:t> عندما تمكّن الأوروبيون من تطوير نظام الفسيفساء ممّا سمح لأصحاب الحواسيب الشخصية باستخدام برمجيات التصفح بسهولة بين صفحات الويب وهو ما ساهم في إحداث نقلة نوعية كبيرة بتحوّل الانترنت من مجرّد أسلوب لتشغيل الكمبيوترات عن بعد إلى طريق سريع لتبادل المعلومات عن بعد وعلى نطاق عالمي في الوقت المناسب وبأقل تكلفة ممكنة.</a:t>
            </a:r>
            <a:endParaRPr lang="fr-FR" sz="3300" dirty="0" smtClean="0">
              <a:solidFill>
                <a:schemeClr val="tx1"/>
              </a:solidFill>
            </a:endParaRPr>
          </a:p>
          <a:p>
            <a:pPr algn="just" rtl="1"/>
            <a:endParaRPr lang="ar-DZ" dirty="0" smtClean="0">
              <a:solidFill>
                <a:schemeClr val="tx1"/>
              </a:solidFill>
            </a:endParaRPr>
          </a:p>
          <a:p>
            <a:pPr algn="just" rtl="1"/>
            <a:endParaRPr lang="fr-FR" dirty="0" smtClean="0">
              <a:solidFill>
                <a:schemeClr val="tx1"/>
              </a:solidFill>
            </a:endParaRP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71670" y="1"/>
            <a:ext cx="5357850" cy="928670"/>
          </a:xfrm>
        </p:spPr>
        <p:txBody>
          <a:bodyPr>
            <a:normAutofit fontScale="90000"/>
          </a:bodyPr>
          <a:lstStyle/>
          <a:p>
            <a:pPr rtl="1"/>
            <a:r>
              <a:rPr lang="en-US" sz="3600" b="1" dirty="0" smtClean="0"/>
              <a:t>I</a:t>
            </a:r>
            <a:r>
              <a:rPr lang="ar-DZ" sz="3600" b="1" dirty="0" smtClean="0"/>
              <a:t>ـ </a:t>
            </a:r>
            <a:r>
              <a:rPr lang="ar-DZ" sz="3200" b="1" dirty="0" smtClean="0"/>
              <a:t>أساسيات التسويق الالكتروني (الرقمي)</a:t>
            </a:r>
            <a:endParaRPr lang="fr-FR" sz="3200" b="1" dirty="0"/>
          </a:p>
        </p:txBody>
      </p:sp>
      <p:sp>
        <p:nvSpPr>
          <p:cNvPr id="3" name="Sous-titre 2"/>
          <p:cNvSpPr>
            <a:spLocks noGrp="1"/>
          </p:cNvSpPr>
          <p:nvPr>
            <p:ph type="subTitle" idx="1"/>
          </p:nvPr>
        </p:nvSpPr>
        <p:spPr>
          <a:xfrm>
            <a:off x="285720" y="928670"/>
            <a:ext cx="8643998" cy="5715040"/>
          </a:xfrm>
        </p:spPr>
        <p:txBody>
          <a:bodyPr>
            <a:normAutofit/>
          </a:bodyPr>
          <a:lstStyle/>
          <a:p>
            <a:pPr lvl="0" algn="r" rtl="1"/>
            <a:endParaRPr lang="en-US" b="1" dirty="0" smtClean="0">
              <a:solidFill>
                <a:schemeClr val="tx1"/>
              </a:solidFill>
            </a:endParaRPr>
          </a:p>
          <a:p>
            <a:pPr lvl="0" algn="r" rtl="1"/>
            <a:r>
              <a:rPr lang="en-US" b="1" dirty="0" smtClean="0">
                <a:solidFill>
                  <a:schemeClr val="tx1"/>
                </a:solidFill>
              </a:rPr>
              <a:t>2</a:t>
            </a:r>
            <a:r>
              <a:rPr lang="ar-DZ" b="1" dirty="0" smtClean="0">
                <a:solidFill>
                  <a:schemeClr val="tx1"/>
                </a:solidFill>
              </a:rPr>
              <a:t>ــ الأنترنت</a:t>
            </a:r>
            <a:r>
              <a:rPr lang="ar-DZ" dirty="0" smtClean="0"/>
              <a:t> </a:t>
            </a:r>
            <a:endParaRPr lang="en-US" b="1" dirty="0" smtClean="0">
              <a:solidFill>
                <a:schemeClr val="tx1"/>
              </a:solidFill>
            </a:endParaRPr>
          </a:p>
          <a:p>
            <a:pPr algn="just" rtl="1"/>
            <a:r>
              <a:rPr lang="ar-DZ" b="1" dirty="0" smtClean="0">
                <a:solidFill>
                  <a:schemeClr val="tx1"/>
                </a:solidFill>
              </a:rPr>
              <a:t>	أ ــ الأعمال الالكترونية</a:t>
            </a:r>
            <a:endParaRPr lang="fr-FR" dirty="0" smtClean="0">
              <a:solidFill>
                <a:schemeClr val="tx1"/>
              </a:solidFill>
            </a:endParaRPr>
          </a:p>
          <a:p>
            <a:pPr algn="just" rtl="1"/>
            <a:r>
              <a:rPr lang="ar-DZ" dirty="0" smtClean="0">
                <a:solidFill>
                  <a:schemeClr val="tx1"/>
                </a:solidFill>
              </a:rPr>
              <a:t>مع تطوّر الانترنت ظهرت إلى الوجود عدّة مصطلحات جديدة، من هذه المصطلحات ما يعرف بالأعمال الالكترونية </a:t>
            </a:r>
            <a:r>
              <a:rPr lang="fr-FR" dirty="0" err="1" smtClean="0">
                <a:solidFill>
                  <a:schemeClr val="tx1"/>
                </a:solidFill>
              </a:rPr>
              <a:t>eBusiness</a:t>
            </a:r>
            <a:r>
              <a:rPr lang="ar-DZ" dirty="0" smtClean="0">
                <a:solidFill>
                  <a:schemeClr val="tx1"/>
                </a:solidFill>
              </a:rPr>
              <a:t> والتجارة الالكترونية</a:t>
            </a:r>
            <a:r>
              <a:rPr lang="fr-FR" dirty="0" err="1" smtClean="0">
                <a:solidFill>
                  <a:schemeClr val="tx1"/>
                </a:solidFill>
              </a:rPr>
              <a:t>eCommerce</a:t>
            </a:r>
            <a:r>
              <a:rPr lang="fr-FR" dirty="0" smtClean="0">
                <a:solidFill>
                  <a:schemeClr val="tx1"/>
                </a:solidFill>
              </a:rPr>
              <a:t> </a:t>
            </a:r>
            <a:r>
              <a:rPr lang="ar-DZ" dirty="0" smtClean="0">
                <a:solidFill>
                  <a:schemeClr val="tx1"/>
                </a:solidFill>
              </a:rPr>
              <a:t> وغيرهما. يرجع مصطلح الأعمال الالكترونية إلى سنة 1997 حيث كانت شركة </a:t>
            </a:r>
            <a:r>
              <a:rPr lang="fr-FR" dirty="0" smtClean="0">
                <a:solidFill>
                  <a:schemeClr val="tx1"/>
                </a:solidFill>
              </a:rPr>
              <a:t>IBM</a:t>
            </a:r>
            <a:r>
              <a:rPr lang="ar-DZ" dirty="0" smtClean="0">
                <a:solidFill>
                  <a:schemeClr val="tx1"/>
                </a:solidFill>
              </a:rPr>
              <a:t> للكمبيوترات أول من استعمل هذا المصطلح للتمييز ما بين أنشطة الأعمال الأكترونية وأنشطة التجارة الالكترونية، </a:t>
            </a:r>
            <a:endParaRPr lang="fr-FR" dirty="0" smtClean="0">
              <a:solidFill>
                <a:schemeClr val="tx1"/>
              </a:solidFill>
            </a:endParaRPr>
          </a:p>
          <a:p>
            <a:pPr algn="just" rtl="1"/>
            <a:endParaRPr lang="ar-DZ" dirty="0" smtClean="0">
              <a:solidFill>
                <a:schemeClr val="tx1"/>
              </a:solidFill>
            </a:endParaRPr>
          </a:p>
          <a:p>
            <a:pPr algn="just" rtl="1"/>
            <a:endParaRPr lang="fr-FR" dirty="0" smtClean="0">
              <a:solidFill>
                <a:schemeClr val="tx1"/>
              </a:solidFill>
            </a:endParaRP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71670" y="1"/>
            <a:ext cx="5357850" cy="928670"/>
          </a:xfrm>
        </p:spPr>
        <p:txBody>
          <a:bodyPr>
            <a:normAutofit fontScale="90000"/>
          </a:bodyPr>
          <a:lstStyle/>
          <a:p>
            <a:pPr rtl="1"/>
            <a:r>
              <a:rPr lang="en-US" sz="3600" b="1" dirty="0" smtClean="0"/>
              <a:t>I</a:t>
            </a:r>
            <a:r>
              <a:rPr lang="ar-DZ" sz="3600" b="1" dirty="0" smtClean="0"/>
              <a:t>ـ </a:t>
            </a:r>
            <a:r>
              <a:rPr lang="ar-DZ" sz="3200" b="1" dirty="0" smtClean="0"/>
              <a:t>أساسيات التسويق الالكتروني (الرقمي)</a:t>
            </a:r>
            <a:endParaRPr lang="fr-FR" sz="3200" b="1" dirty="0"/>
          </a:p>
        </p:txBody>
      </p:sp>
      <p:sp>
        <p:nvSpPr>
          <p:cNvPr id="3" name="Sous-titre 2"/>
          <p:cNvSpPr>
            <a:spLocks noGrp="1"/>
          </p:cNvSpPr>
          <p:nvPr>
            <p:ph type="subTitle" idx="1"/>
          </p:nvPr>
        </p:nvSpPr>
        <p:spPr>
          <a:xfrm>
            <a:off x="285720" y="928670"/>
            <a:ext cx="8643998" cy="5715040"/>
          </a:xfrm>
        </p:spPr>
        <p:txBody>
          <a:bodyPr>
            <a:normAutofit/>
          </a:bodyPr>
          <a:lstStyle/>
          <a:p>
            <a:pPr algn="r" rtl="1"/>
            <a:r>
              <a:rPr lang="ar-DZ" dirty="0" smtClean="0"/>
              <a:t> </a:t>
            </a:r>
            <a:r>
              <a:rPr lang="en-US" b="1" dirty="0" smtClean="0">
                <a:solidFill>
                  <a:schemeClr val="tx1"/>
                </a:solidFill>
              </a:rPr>
              <a:t> 2</a:t>
            </a:r>
            <a:r>
              <a:rPr lang="ar-DZ" b="1" dirty="0" smtClean="0">
                <a:solidFill>
                  <a:schemeClr val="tx1"/>
                </a:solidFill>
              </a:rPr>
              <a:t>ــ الأنترنت</a:t>
            </a:r>
            <a:endParaRPr lang="fr-FR" dirty="0" smtClean="0"/>
          </a:p>
          <a:p>
            <a:pPr algn="just" rtl="1"/>
            <a:r>
              <a:rPr lang="ar-DZ" b="1" dirty="0" smtClean="0">
                <a:solidFill>
                  <a:schemeClr val="tx1"/>
                </a:solidFill>
              </a:rPr>
              <a:t>	أــ الأعمال الالكترونية</a:t>
            </a:r>
            <a:endParaRPr lang="fr-FR" dirty="0" smtClean="0">
              <a:solidFill>
                <a:schemeClr val="tx1"/>
              </a:solidFill>
            </a:endParaRPr>
          </a:p>
          <a:p>
            <a:pPr algn="just" rtl="1"/>
            <a:r>
              <a:rPr lang="ar-DZ" dirty="0" smtClean="0">
                <a:solidFill>
                  <a:schemeClr val="tx1"/>
                </a:solidFill>
              </a:rPr>
              <a:t>يرتكز مفهوم </a:t>
            </a:r>
            <a:r>
              <a:rPr lang="ar-DZ" u="sng" dirty="0" smtClean="0">
                <a:solidFill>
                  <a:schemeClr val="tx1"/>
                </a:solidFill>
              </a:rPr>
              <a:t>الأعمال الالكترونية</a:t>
            </a:r>
            <a:r>
              <a:rPr lang="ar-DZ" dirty="0" smtClean="0">
                <a:solidFill>
                  <a:schemeClr val="tx1"/>
                </a:solidFill>
              </a:rPr>
              <a:t> على مبدأ استخدام تقنيات العمل بالانترنت والشبكات لتطوير أنشطة الأعمال الحالية أو لابتكار أنشطة أعمال افتراضية جديدة.</a:t>
            </a:r>
            <a:endParaRPr lang="fr-FR" dirty="0" smtClean="0">
              <a:solidFill>
                <a:schemeClr val="tx1"/>
              </a:solidFill>
            </a:endParaRPr>
          </a:p>
          <a:p>
            <a:pPr algn="just" rtl="1"/>
            <a:r>
              <a:rPr lang="ar-DZ" dirty="0" smtClean="0">
                <a:solidFill>
                  <a:schemeClr val="tx1"/>
                </a:solidFill>
              </a:rPr>
              <a:t>  أمّا </a:t>
            </a:r>
            <a:r>
              <a:rPr lang="ar-DZ" u="sng" dirty="0" smtClean="0">
                <a:solidFill>
                  <a:schemeClr val="tx1"/>
                </a:solidFill>
              </a:rPr>
              <a:t>التجارة الالكترونية</a:t>
            </a:r>
            <a:r>
              <a:rPr lang="ar-DZ" dirty="0" smtClean="0">
                <a:solidFill>
                  <a:schemeClr val="tx1"/>
                </a:solidFill>
              </a:rPr>
              <a:t> فهي استخدام الوسائل الالكترونية لتمكين عمليات التبادل ما بين طرفين أو أكثر بما في ذلك بيع وشراء السلع والخدمات، وعليه فإنّ التجارة الالكترونية هي وجه فقط من أوجه الأعمال الالكترونية والتي تشمل أيضا: </a:t>
            </a:r>
            <a:endParaRPr lang="fr-FR" dirty="0" smtClean="0">
              <a:solidFill>
                <a:schemeClr val="tx1"/>
              </a:solidFill>
            </a:endParaRPr>
          </a:p>
          <a:p>
            <a:pPr lvl="0" algn="just" rtl="1"/>
            <a:endParaRPr lang="fr-FR" dirty="0" smtClean="0">
              <a:solidFill>
                <a:schemeClr val="tx1"/>
              </a:solidFill>
            </a:endParaRPr>
          </a:p>
          <a:p>
            <a:pPr algn="just" rtl="1"/>
            <a:endParaRPr lang="ar-DZ" dirty="0" smtClean="0">
              <a:solidFill>
                <a:schemeClr val="tx1"/>
              </a:solidFill>
            </a:endParaRPr>
          </a:p>
          <a:p>
            <a:pPr algn="just" rtl="1"/>
            <a:endParaRPr lang="fr-FR" dirty="0" smtClean="0">
              <a:solidFill>
                <a:schemeClr val="tx1"/>
              </a:solidFill>
            </a:endParaRP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71670" y="1"/>
            <a:ext cx="5357850" cy="928670"/>
          </a:xfrm>
        </p:spPr>
        <p:txBody>
          <a:bodyPr>
            <a:normAutofit fontScale="90000"/>
          </a:bodyPr>
          <a:lstStyle/>
          <a:p>
            <a:pPr rtl="1"/>
            <a:r>
              <a:rPr lang="en-US" sz="3600" b="1" dirty="0" smtClean="0"/>
              <a:t>I</a:t>
            </a:r>
            <a:r>
              <a:rPr lang="ar-DZ" sz="3600" b="1" dirty="0" smtClean="0"/>
              <a:t>ـ </a:t>
            </a:r>
            <a:r>
              <a:rPr lang="ar-DZ" sz="3200" b="1" dirty="0" smtClean="0"/>
              <a:t>أساسيات التسويق الالكتروني (الرقمي)</a:t>
            </a:r>
            <a:endParaRPr lang="fr-FR" sz="3200" b="1" dirty="0"/>
          </a:p>
        </p:txBody>
      </p:sp>
      <p:sp>
        <p:nvSpPr>
          <p:cNvPr id="3" name="Sous-titre 2"/>
          <p:cNvSpPr>
            <a:spLocks noGrp="1"/>
          </p:cNvSpPr>
          <p:nvPr>
            <p:ph type="subTitle" idx="1"/>
          </p:nvPr>
        </p:nvSpPr>
        <p:spPr>
          <a:xfrm>
            <a:off x="285720" y="928670"/>
            <a:ext cx="8643998" cy="5715040"/>
          </a:xfrm>
        </p:spPr>
        <p:txBody>
          <a:bodyPr>
            <a:normAutofit/>
          </a:bodyPr>
          <a:lstStyle/>
          <a:p>
            <a:pPr algn="r" rtl="1"/>
            <a:r>
              <a:rPr lang="en-US" b="1" dirty="0" smtClean="0">
                <a:solidFill>
                  <a:schemeClr val="tx1"/>
                </a:solidFill>
              </a:rPr>
              <a:t> 2</a:t>
            </a:r>
            <a:r>
              <a:rPr lang="ar-DZ" b="1" dirty="0" smtClean="0">
                <a:solidFill>
                  <a:schemeClr val="tx1"/>
                </a:solidFill>
              </a:rPr>
              <a:t>ــ الأنترنت</a:t>
            </a:r>
            <a:r>
              <a:rPr lang="ar-DZ" dirty="0" smtClean="0"/>
              <a:t> </a:t>
            </a:r>
            <a:endParaRPr lang="fr-FR" dirty="0" smtClean="0"/>
          </a:p>
          <a:p>
            <a:pPr algn="just" rtl="1"/>
            <a:r>
              <a:rPr lang="ar-DZ" b="1" dirty="0" smtClean="0">
                <a:solidFill>
                  <a:schemeClr val="tx1"/>
                </a:solidFill>
              </a:rPr>
              <a:t>	أــ الأعمال الالكترونية</a:t>
            </a:r>
          </a:p>
          <a:p>
            <a:pPr algn="just" rtl="1"/>
            <a:endParaRPr lang="fr-FR" dirty="0" smtClean="0">
              <a:solidFill>
                <a:schemeClr val="tx1"/>
              </a:solidFill>
            </a:endParaRPr>
          </a:p>
          <a:p>
            <a:pPr rtl="1"/>
            <a:r>
              <a:rPr lang="ar-DZ" dirty="0" smtClean="0">
                <a:solidFill>
                  <a:schemeClr val="tx1"/>
                </a:solidFill>
              </a:rPr>
              <a:t>البريد الالكتروني </a:t>
            </a:r>
            <a:r>
              <a:rPr lang="fr-FR" dirty="0" err="1" smtClean="0">
                <a:solidFill>
                  <a:schemeClr val="tx1"/>
                </a:solidFill>
              </a:rPr>
              <a:t>eMailing</a:t>
            </a:r>
            <a:endParaRPr lang="fr-FR" dirty="0" smtClean="0">
              <a:solidFill>
                <a:schemeClr val="tx1"/>
              </a:solidFill>
            </a:endParaRPr>
          </a:p>
          <a:p>
            <a:pPr rtl="1"/>
            <a:r>
              <a:rPr lang="ar-DZ" dirty="0" smtClean="0">
                <a:solidFill>
                  <a:schemeClr val="tx1"/>
                </a:solidFill>
              </a:rPr>
              <a:t>	التسويق الالكتروني </a:t>
            </a:r>
            <a:r>
              <a:rPr lang="fr-FR" dirty="0" err="1" smtClean="0">
                <a:solidFill>
                  <a:schemeClr val="tx1"/>
                </a:solidFill>
              </a:rPr>
              <a:t>eMarketing</a:t>
            </a:r>
            <a:endParaRPr lang="fr-FR" dirty="0" smtClean="0">
              <a:solidFill>
                <a:schemeClr val="tx1"/>
              </a:solidFill>
            </a:endParaRPr>
          </a:p>
          <a:p>
            <a:pPr rtl="1"/>
            <a:r>
              <a:rPr lang="ar-DZ" dirty="0" smtClean="0">
                <a:solidFill>
                  <a:schemeClr val="tx1"/>
                </a:solidFill>
              </a:rPr>
              <a:t>	الصيرفة الالكترونية </a:t>
            </a:r>
            <a:r>
              <a:rPr lang="fr-FR" dirty="0" err="1" smtClean="0">
                <a:solidFill>
                  <a:schemeClr val="tx1"/>
                </a:solidFill>
              </a:rPr>
              <a:t>eBanking</a:t>
            </a:r>
            <a:endParaRPr lang="fr-FR" dirty="0" smtClean="0">
              <a:solidFill>
                <a:schemeClr val="tx1"/>
              </a:solidFill>
            </a:endParaRPr>
          </a:p>
          <a:p>
            <a:pPr rtl="1"/>
            <a:r>
              <a:rPr lang="ar-DZ" dirty="0" smtClean="0">
                <a:solidFill>
                  <a:schemeClr val="tx1"/>
                </a:solidFill>
              </a:rPr>
              <a:t>	الهندسة الالكترونية </a:t>
            </a:r>
            <a:r>
              <a:rPr lang="fr-FR" dirty="0" err="1" smtClean="0">
                <a:solidFill>
                  <a:schemeClr val="tx1"/>
                </a:solidFill>
              </a:rPr>
              <a:t>eEngineering</a:t>
            </a:r>
            <a:endParaRPr lang="fr-FR" dirty="0" smtClean="0">
              <a:solidFill>
                <a:schemeClr val="tx1"/>
              </a:solidFill>
            </a:endParaRPr>
          </a:p>
          <a:p>
            <a:pPr rtl="1"/>
            <a:r>
              <a:rPr lang="ar-DZ" dirty="0" smtClean="0">
                <a:solidFill>
                  <a:schemeClr val="tx1"/>
                </a:solidFill>
              </a:rPr>
              <a:t>	التموين الالكتروني </a:t>
            </a:r>
            <a:r>
              <a:rPr lang="fr-FR" dirty="0" err="1" smtClean="0">
                <a:solidFill>
                  <a:schemeClr val="tx1"/>
                </a:solidFill>
              </a:rPr>
              <a:t>eSupplying</a:t>
            </a:r>
            <a:endParaRPr lang="fr-FR" dirty="0" smtClean="0">
              <a:solidFill>
                <a:schemeClr val="tx1"/>
              </a:solidFill>
            </a:endParaRPr>
          </a:p>
          <a:p>
            <a:pPr lvl="0" algn="just" rtl="1"/>
            <a:endParaRPr lang="fr-FR" dirty="0" smtClean="0">
              <a:solidFill>
                <a:schemeClr val="tx1"/>
              </a:solidFill>
            </a:endParaRPr>
          </a:p>
          <a:p>
            <a:pPr algn="just" rtl="1"/>
            <a:endParaRPr lang="ar-DZ" dirty="0" smtClean="0">
              <a:solidFill>
                <a:schemeClr val="tx1"/>
              </a:solidFill>
            </a:endParaRPr>
          </a:p>
          <a:p>
            <a:pPr algn="just" rtl="1"/>
            <a:endParaRPr lang="fr-FR" dirty="0" smtClean="0">
              <a:solidFill>
                <a:schemeClr val="tx1"/>
              </a:solidFill>
            </a:endParaRP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71670" y="1"/>
            <a:ext cx="5357850" cy="928670"/>
          </a:xfrm>
        </p:spPr>
        <p:txBody>
          <a:bodyPr>
            <a:normAutofit fontScale="90000"/>
          </a:bodyPr>
          <a:lstStyle/>
          <a:p>
            <a:pPr rtl="1"/>
            <a:r>
              <a:rPr lang="en-US" sz="3600" b="1" dirty="0" smtClean="0"/>
              <a:t>I</a:t>
            </a:r>
            <a:r>
              <a:rPr lang="ar-DZ" sz="3600" b="1" dirty="0" smtClean="0"/>
              <a:t>ـ </a:t>
            </a:r>
            <a:r>
              <a:rPr lang="ar-DZ" sz="3200" b="1" dirty="0" smtClean="0"/>
              <a:t>أساسيات التسويق الالكتروني (الرقمي)</a:t>
            </a:r>
            <a:endParaRPr lang="fr-FR" sz="3200" b="1" dirty="0"/>
          </a:p>
        </p:txBody>
      </p:sp>
      <p:sp>
        <p:nvSpPr>
          <p:cNvPr id="3" name="Sous-titre 2"/>
          <p:cNvSpPr>
            <a:spLocks noGrp="1"/>
          </p:cNvSpPr>
          <p:nvPr>
            <p:ph type="subTitle" idx="1"/>
          </p:nvPr>
        </p:nvSpPr>
        <p:spPr>
          <a:xfrm>
            <a:off x="285720" y="928670"/>
            <a:ext cx="8643998" cy="5715040"/>
          </a:xfrm>
        </p:spPr>
        <p:txBody>
          <a:bodyPr>
            <a:normAutofit/>
          </a:bodyPr>
          <a:lstStyle/>
          <a:p>
            <a:pPr algn="r" rtl="1"/>
            <a:r>
              <a:rPr lang="en-US" b="1" dirty="0" smtClean="0">
                <a:solidFill>
                  <a:schemeClr val="tx1"/>
                </a:solidFill>
              </a:rPr>
              <a:t> 2</a:t>
            </a:r>
            <a:r>
              <a:rPr lang="ar-DZ" b="1" dirty="0" smtClean="0">
                <a:solidFill>
                  <a:schemeClr val="tx1"/>
                </a:solidFill>
              </a:rPr>
              <a:t>ــ الأنترنت</a:t>
            </a:r>
            <a:r>
              <a:rPr lang="ar-DZ" dirty="0" smtClean="0"/>
              <a:t> </a:t>
            </a:r>
            <a:endParaRPr lang="fr-FR" dirty="0" smtClean="0"/>
          </a:p>
          <a:p>
            <a:pPr algn="just" rtl="1"/>
            <a:r>
              <a:rPr lang="ar-DZ" b="1" dirty="0" smtClean="0">
                <a:solidFill>
                  <a:schemeClr val="tx1"/>
                </a:solidFill>
              </a:rPr>
              <a:t>	أــ الأعمال الالكترونية</a:t>
            </a:r>
          </a:p>
          <a:p>
            <a:pPr algn="just" rtl="1"/>
            <a:endParaRPr lang="fr-FR" dirty="0" smtClean="0">
              <a:solidFill>
                <a:schemeClr val="tx1"/>
              </a:solidFill>
            </a:endParaRPr>
          </a:p>
          <a:p>
            <a:pPr algn="just" rtl="1"/>
            <a:r>
              <a:rPr lang="ar-DZ" dirty="0" smtClean="0">
                <a:solidFill>
                  <a:schemeClr val="tx1"/>
                </a:solidFill>
              </a:rPr>
              <a:t>وعليه يمكن استخلاص أنّ الأعمال الالكترونية تمثّل توليفة متكاملة من العمليات والنظم والأنشطة الرقمية التي تتيح للمنظمة القيام بإدارة علاقاتها الداخلية والخارجية بطريقة كفأة تمكّنها من تحقيق أهدافها الاستراتيجية في الوقت الحقيقي. يوضّح الشكل الموالي مختلف مكوّنات الأعمال الالكترونية، حيث يعتبر التسويق الالكتروني واحدا منها:</a:t>
            </a:r>
            <a:endParaRPr lang="fr-FR" dirty="0" smtClean="0">
              <a:solidFill>
                <a:schemeClr val="tx1"/>
              </a:solidFill>
            </a:endParaRPr>
          </a:p>
          <a:p>
            <a:pPr lvl="0" algn="just" rtl="1"/>
            <a:endParaRPr lang="fr-FR" dirty="0" smtClean="0">
              <a:solidFill>
                <a:schemeClr val="tx1"/>
              </a:solidFill>
            </a:endParaRPr>
          </a:p>
          <a:p>
            <a:pPr algn="just" rtl="1"/>
            <a:endParaRPr lang="ar-DZ" dirty="0" smtClean="0">
              <a:solidFill>
                <a:schemeClr val="tx1"/>
              </a:solidFill>
            </a:endParaRPr>
          </a:p>
          <a:p>
            <a:pPr algn="just" rtl="1"/>
            <a:endParaRPr lang="fr-FR" dirty="0" smtClean="0">
              <a:solidFill>
                <a:schemeClr val="tx1"/>
              </a:solidFill>
            </a:endParaRP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71670" y="1"/>
            <a:ext cx="5357850" cy="928670"/>
          </a:xfrm>
        </p:spPr>
        <p:txBody>
          <a:bodyPr>
            <a:normAutofit fontScale="90000"/>
          </a:bodyPr>
          <a:lstStyle/>
          <a:p>
            <a:pPr rtl="1"/>
            <a:r>
              <a:rPr lang="en-US" sz="3600" b="1" dirty="0" smtClean="0"/>
              <a:t>I</a:t>
            </a:r>
            <a:r>
              <a:rPr lang="ar-DZ" sz="3600" b="1" dirty="0" smtClean="0"/>
              <a:t>ـ </a:t>
            </a:r>
            <a:r>
              <a:rPr lang="ar-DZ" sz="3200" b="1" dirty="0" smtClean="0"/>
              <a:t>أساسيات التسويق الالكتروني (الرقمي)</a:t>
            </a:r>
            <a:endParaRPr lang="fr-FR" sz="3200" b="1" dirty="0"/>
          </a:p>
        </p:txBody>
      </p:sp>
      <p:sp>
        <p:nvSpPr>
          <p:cNvPr id="3" name="Sous-titre 2"/>
          <p:cNvSpPr>
            <a:spLocks noGrp="1"/>
          </p:cNvSpPr>
          <p:nvPr>
            <p:ph type="subTitle" idx="1"/>
          </p:nvPr>
        </p:nvSpPr>
        <p:spPr>
          <a:xfrm>
            <a:off x="285720" y="928670"/>
            <a:ext cx="8643998" cy="5715040"/>
          </a:xfrm>
        </p:spPr>
        <p:txBody>
          <a:bodyPr>
            <a:normAutofit/>
          </a:bodyPr>
          <a:lstStyle/>
          <a:p>
            <a:pPr algn="r" rtl="1"/>
            <a:r>
              <a:rPr lang="en-US" b="1" dirty="0" smtClean="0">
                <a:solidFill>
                  <a:schemeClr val="tx1"/>
                </a:solidFill>
              </a:rPr>
              <a:t> 2</a:t>
            </a:r>
            <a:r>
              <a:rPr lang="ar-DZ" b="1" dirty="0" smtClean="0">
                <a:solidFill>
                  <a:schemeClr val="tx1"/>
                </a:solidFill>
              </a:rPr>
              <a:t>ــ الأنترنت</a:t>
            </a:r>
            <a:r>
              <a:rPr lang="ar-DZ" dirty="0" smtClean="0"/>
              <a:t> </a:t>
            </a:r>
            <a:endParaRPr lang="fr-FR" dirty="0" smtClean="0"/>
          </a:p>
          <a:p>
            <a:pPr algn="just" rtl="1"/>
            <a:r>
              <a:rPr lang="ar-DZ" b="1" dirty="0" smtClean="0">
                <a:solidFill>
                  <a:schemeClr val="tx1"/>
                </a:solidFill>
              </a:rPr>
              <a:t>	أــ الأعمال الالكترونية</a:t>
            </a:r>
          </a:p>
          <a:p>
            <a:pPr algn="just" rtl="1"/>
            <a:endParaRPr lang="fr-FR" dirty="0" smtClean="0">
              <a:solidFill>
                <a:schemeClr val="tx1"/>
              </a:solidFill>
            </a:endParaRPr>
          </a:p>
          <a:p>
            <a:pPr lvl="0" algn="just" rtl="1"/>
            <a:endParaRPr lang="fr-FR" dirty="0" smtClean="0">
              <a:solidFill>
                <a:schemeClr val="tx1"/>
              </a:solidFill>
            </a:endParaRPr>
          </a:p>
          <a:p>
            <a:pPr algn="just" rtl="1"/>
            <a:endParaRPr lang="ar-DZ" dirty="0" smtClean="0">
              <a:solidFill>
                <a:schemeClr val="tx1"/>
              </a:solidFill>
            </a:endParaRPr>
          </a:p>
          <a:p>
            <a:pPr algn="just" rtl="1"/>
            <a:endParaRPr lang="fr-FR" dirty="0" smtClean="0">
              <a:solidFill>
                <a:schemeClr val="tx1"/>
              </a:solidFill>
            </a:endParaRPr>
          </a:p>
          <a:p>
            <a:pPr algn="just" rtl="1"/>
            <a:endParaRPr lang="fr-FR" dirty="0">
              <a:solidFill>
                <a:schemeClr val="tx1"/>
              </a:solidFill>
            </a:endParaRPr>
          </a:p>
        </p:txBody>
      </p:sp>
      <p:pic>
        <p:nvPicPr>
          <p:cNvPr id="1026" name="Picture 2"/>
          <p:cNvPicPr>
            <a:picLocks noChangeAspect="1" noChangeArrowheads="1"/>
          </p:cNvPicPr>
          <p:nvPr/>
        </p:nvPicPr>
        <p:blipFill>
          <a:blip r:embed="rId2"/>
          <a:srcRect/>
          <a:stretch>
            <a:fillRect/>
          </a:stretch>
        </p:blipFill>
        <p:spPr bwMode="auto">
          <a:xfrm>
            <a:off x="571472" y="2360626"/>
            <a:ext cx="7929618" cy="356870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71670" y="1"/>
            <a:ext cx="5357850" cy="928670"/>
          </a:xfrm>
        </p:spPr>
        <p:txBody>
          <a:bodyPr>
            <a:normAutofit fontScale="90000"/>
          </a:bodyPr>
          <a:lstStyle/>
          <a:p>
            <a:pPr rtl="1"/>
            <a:r>
              <a:rPr lang="en-US" sz="3600" b="1" dirty="0" smtClean="0"/>
              <a:t>I</a:t>
            </a:r>
            <a:r>
              <a:rPr lang="ar-DZ" sz="3600" b="1" dirty="0" smtClean="0"/>
              <a:t>ـ </a:t>
            </a:r>
            <a:r>
              <a:rPr lang="ar-DZ" sz="3200" b="1" dirty="0" smtClean="0"/>
              <a:t>أساسيات التسويق الالكتروني (الرقمي)</a:t>
            </a:r>
            <a:endParaRPr lang="fr-FR" sz="3200" b="1" dirty="0"/>
          </a:p>
        </p:txBody>
      </p:sp>
      <p:sp>
        <p:nvSpPr>
          <p:cNvPr id="3" name="Sous-titre 2"/>
          <p:cNvSpPr>
            <a:spLocks noGrp="1"/>
          </p:cNvSpPr>
          <p:nvPr>
            <p:ph type="subTitle" idx="1"/>
          </p:nvPr>
        </p:nvSpPr>
        <p:spPr>
          <a:xfrm>
            <a:off x="285720" y="928670"/>
            <a:ext cx="8643998" cy="5715040"/>
          </a:xfrm>
        </p:spPr>
        <p:txBody>
          <a:bodyPr>
            <a:normAutofit fontScale="92500" lnSpcReduction="10000"/>
          </a:bodyPr>
          <a:lstStyle/>
          <a:p>
            <a:pPr algn="r" rtl="1"/>
            <a:r>
              <a:rPr lang="ar-DZ" dirty="0" smtClean="0"/>
              <a:t> </a:t>
            </a:r>
            <a:r>
              <a:rPr lang="en-US" b="1" dirty="0" smtClean="0">
                <a:solidFill>
                  <a:schemeClr val="tx1"/>
                </a:solidFill>
              </a:rPr>
              <a:t> 2</a:t>
            </a:r>
            <a:r>
              <a:rPr lang="ar-DZ" b="1" dirty="0" smtClean="0">
                <a:solidFill>
                  <a:schemeClr val="tx1"/>
                </a:solidFill>
              </a:rPr>
              <a:t>ــ الأنترنت</a:t>
            </a:r>
            <a:endParaRPr lang="fr-FR" dirty="0" smtClean="0"/>
          </a:p>
          <a:p>
            <a:pPr algn="just" rtl="1"/>
            <a:r>
              <a:rPr lang="ar-DZ" b="1" dirty="0" smtClean="0">
                <a:solidFill>
                  <a:schemeClr val="tx1"/>
                </a:solidFill>
              </a:rPr>
              <a:t>	ب ــ الإدارة الالكترونية</a:t>
            </a:r>
            <a:endParaRPr lang="fr-FR" dirty="0" smtClean="0">
              <a:solidFill>
                <a:schemeClr val="tx1"/>
              </a:solidFill>
            </a:endParaRPr>
          </a:p>
          <a:p>
            <a:pPr algn="just" rtl="1"/>
            <a:r>
              <a:rPr lang="ar-DZ" dirty="0" smtClean="0">
                <a:solidFill>
                  <a:schemeClr val="tx1"/>
                </a:solidFill>
              </a:rPr>
              <a:t>يعتبر مفهوم الإدارة الالكترونية  أكثر شمولية من مفهوم الأعمال الالكترونية حيث تشمل إضافة إلى الأعمال الالكترونية نوعا آخر من الخدمات وهي المتعلقة بالحكومة الالكترونية. تعنى الحكومة الالكترونية بتسيير العلاقات مابين الجهات الحكومية والمواطنين عبر الانترنت.</a:t>
            </a:r>
            <a:endParaRPr lang="fr-FR" dirty="0" smtClean="0">
              <a:solidFill>
                <a:schemeClr val="tx1"/>
              </a:solidFill>
            </a:endParaRPr>
          </a:p>
          <a:p>
            <a:pPr algn="just" rtl="1"/>
            <a:r>
              <a:rPr lang="ar-DZ" dirty="0" smtClean="0">
                <a:solidFill>
                  <a:schemeClr val="tx1"/>
                </a:solidFill>
              </a:rPr>
              <a:t>تسمى الحكومة الالكترونية بالإدارة العامة الالكترونية وتتخذ ثلاثة أشكال رئيسية:</a:t>
            </a:r>
            <a:endParaRPr lang="fr-FR" dirty="0" smtClean="0">
              <a:solidFill>
                <a:schemeClr val="tx1"/>
              </a:solidFill>
            </a:endParaRPr>
          </a:p>
          <a:p>
            <a:pPr lvl="0" rtl="1">
              <a:buFont typeface="Wingdings" pitchFamily="2" charset="2"/>
              <a:buChar char="ü"/>
            </a:pPr>
            <a:r>
              <a:rPr lang="ar-DZ" dirty="0" smtClean="0">
                <a:solidFill>
                  <a:schemeClr val="tx1"/>
                </a:solidFill>
              </a:rPr>
              <a:t>علاقة الحكومة بالمواطنين </a:t>
            </a:r>
            <a:r>
              <a:rPr lang="fr-FR" dirty="0" smtClean="0">
                <a:solidFill>
                  <a:schemeClr val="tx1"/>
                </a:solidFill>
              </a:rPr>
              <a:t>G2C</a:t>
            </a:r>
          </a:p>
          <a:p>
            <a:pPr lvl="0" rtl="1">
              <a:buFont typeface="Wingdings" pitchFamily="2" charset="2"/>
              <a:buChar char="ü"/>
            </a:pPr>
            <a:r>
              <a:rPr lang="ar-DZ" dirty="0" smtClean="0">
                <a:solidFill>
                  <a:schemeClr val="tx1"/>
                </a:solidFill>
              </a:rPr>
              <a:t>علاقة الحكومة بالحكومة </a:t>
            </a:r>
            <a:r>
              <a:rPr lang="fr-FR" dirty="0" smtClean="0">
                <a:solidFill>
                  <a:schemeClr val="tx1"/>
                </a:solidFill>
              </a:rPr>
              <a:t>G2G</a:t>
            </a:r>
          </a:p>
          <a:p>
            <a:pPr lvl="0" rtl="1">
              <a:buFont typeface="Wingdings" pitchFamily="2" charset="2"/>
              <a:buChar char="ü"/>
            </a:pPr>
            <a:r>
              <a:rPr lang="ar-DZ" dirty="0" smtClean="0">
                <a:solidFill>
                  <a:schemeClr val="tx1"/>
                </a:solidFill>
              </a:rPr>
              <a:t>علاقة الحكومة بالأعمال </a:t>
            </a:r>
            <a:r>
              <a:rPr lang="fr-FR" dirty="0" smtClean="0">
                <a:solidFill>
                  <a:schemeClr val="tx1"/>
                </a:solidFill>
              </a:rPr>
              <a:t>G2B </a:t>
            </a:r>
          </a:p>
          <a:p>
            <a:pPr lvl="0" algn="just" rtl="1"/>
            <a:endParaRPr lang="fr-FR" dirty="0" smtClean="0">
              <a:solidFill>
                <a:schemeClr val="tx1"/>
              </a:solidFill>
            </a:endParaRPr>
          </a:p>
          <a:p>
            <a:pPr algn="just" rtl="1"/>
            <a:endParaRPr lang="ar-DZ" dirty="0" smtClean="0">
              <a:solidFill>
                <a:schemeClr val="tx1"/>
              </a:solidFill>
            </a:endParaRPr>
          </a:p>
          <a:p>
            <a:pPr algn="just" rtl="1"/>
            <a:endParaRPr lang="fr-FR" dirty="0" smtClean="0">
              <a:solidFill>
                <a:schemeClr val="tx1"/>
              </a:solidFill>
            </a:endParaRP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71670" y="1"/>
            <a:ext cx="5357850" cy="928670"/>
          </a:xfrm>
        </p:spPr>
        <p:txBody>
          <a:bodyPr>
            <a:normAutofit fontScale="90000"/>
          </a:bodyPr>
          <a:lstStyle/>
          <a:p>
            <a:pPr rtl="1"/>
            <a:r>
              <a:rPr lang="en-US" sz="3600" b="1" dirty="0" smtClean="0"/>
              <a:t>I</a:t>
            </a:r>
            <a:r>
              <a:rPr lang="ar-DZ" sz="3600" b="1" dirty="0" smtClean="0"/>
              <a:t>ـ </a:t>
            </a:r>
            <a:r>
              <a:rPr lang="ar-DZ" sz="3200" b="1" dirty="0" smtClean="0"/>
              <a:t>أساسيات التسويق الالكتروني (الرقمي)</a:t>
            </a:r>
            <a:endParaRPr lang="fr-FR" sz="3200" b="1" dirty="0"/>
          </a:p>
        </p:txBody>
      </p:sp>
      <p:sp>
        <p:nvSpPr>
          <p:cNvPr id="3" name="Sous-titre 2"/>
          <p:cNvSpPr>
            <a:spLocks noGrp="1"/>
          </p:cNvSpPr>
          <p:nvPr>
            <p:ph type="subTitle" idx="1"/>
          </p:nvPr>
        </p:nvSpPr>
        <p:spPr>
          <a:xfrm>
            <a:off x="285720" y="928670"/>
            <a:ext cx="8643998" cy="5715040"/>
          </a:xfrm>
        </p:spPr>
        <p:txBody>
          <a:bodyPr>
            <a:normAutofit/>
          </a:bodyPr>
          <a:lstStyle/>
          <a:p>
            <a:pPr algn="r" rtl="1"/>
            <a:r>
              <a:rPr lang="ar-DZ" dirty="0" smtClean="0"/>
              <a:t> </a:t>
            </a:r>
            <a:r>
              <a:rPr lang="en-US" b="1" dirty="0" smtClean="0">
                <a:solidFill>
                  <a:schemeClr val="tx1"/>
                </a:solidFill>
              </a:rPr>
              <a:t> 2</a:t>
            </a:r>
            <a:r>
              <a:rPr lang="ar-DZ" b="1" dirty="0" smtClean="0">
                <a:solidFill>
                  <a:schemeClr val="tx1"/>
                </a:solidFill>
              </a:rPr>
              <a:t>ــ الأنترنت</a:t>
            </a:r>
            <a:endParaRPr lang="fr-FR" dirty="0" smtClean="0"/>
          </a:p>
          <a:p>
            <a:pPr algn="just" rtl="1"/>
            <a:r>
              <a:rPr lang="ar-DZ" b="1" dirty="0" smtClean="0">
                <a:solidFill>
                  <a:schemeClr val="tx1"/>
                </a:solidFill>
              </a:rPr>
              <a:t>	ب ــ الإدارة الالكترونية</a:t>
            </a:r>
            <a:endParaRPr lang="fr-FR" dirty="0" smtClean="0">
              <a:solidFill>
                <a:schemeClr val="tx1"/>
              </a:solidFill>
            </a:endParaRPr>
          </a:p>
          <a:p>
            <a:pPr algn="just" rtl="1"/>
            <a:endParaRPr lang="fr-FR" dirty="0" smtClean="0">
              <a:solidFill>
                <a:schemeClr val="tx1"/>
              </a:solidFill>
            </a:endParaRPr>
          </a:p>
          <a:p>
            <a:pPr lvl="0" algn="just" rtl="1"/>
            <a:endParaRPr lang="fr-FR" dirty="0" smtClean="0">
              <a:solidFill>
                <a:schemeClr val="tx1"/>
              </a:solidFill>
            </a:endParaRPr>
          </a:p>
          <a:p>
            <a:pPr algn="just" rtl="1"/>
            <a:endParaRPr lang="ar-DZ" dirty="0" smtClean="0">
              <a:solidFill>
                <a:schemeClr val="tx1"/>
              </a:solidFill>
            </a:endParaRPr>
          </a:p>
          <a:p>
            <a:pPr algn="just" rtl="1"/>
            <a:endParaRPr lang="fr-FR" dirty="0" smtClean="0">
              <a:solidFill>
                <a:schemeClr val="tx1"/>
              </a:solidFill>
            </a:endParaRPr>
          </a:p>
          <a:p>
            <a:pPr algn="just" rtl="1"/>
            <a:endParaRPr lang="fr-FR" dirty="0">
              <a:solidFill>
                <a:schemeClr val="tx1"/>
              </a:solidFill>
            </a:endParaRPr>
          </a:p>
        </p:txBody>
      </p:sp>
      <p:pic>
        <p:nvPicPr>
          <p:cNvPr id="2050" name="Picture 2"/>
          <p:cNvPicPr>
            <a:picLocks noChangeAspect="1" noChangeArrowheads="1"/>
          </p:cNvPicPr>
          <p:nvPr/>
        </p:nvPicPr>
        <p:blipFill>
          <a:blip r:embed="rId2"/>
          <a:srcRect/>
          <a:stretch>
            <a:fillRect/>
          </a:stretch>
        </p:blipFill>
        <p:spPr bwMode="auto">
          <a:xfrm>
            <a:off x="71406" y="2151078"/>
            <a:ext cx="8786842" cy="2420930"/>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a:srcRect/>
          <a:stretch>
            <a:fillRect/>
          </a:stretch>
        </p:blipFill>
        <p:spPr bwMode="auto">
          <a:xfrm>
            <a:off x="357158" y="4500570"/>
            <a:ext cx="8143932" cy="184943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71670" y="1"/>
            <a:ext cx="5357850" cy="928670"/>
          </a:xfrm>
        </p:spPr>
        <p:txBody>
          <a:bodyPr>
            <a:normAutofit fontScale="90000"/>
          </a:bodyPr>
          <a:lstStyle/>
          <a:p>
            <a:pPr rtl="1"/>
            <a:r>
              <a:rPr lang="en-US" sz="3600" b="1" dirty="0" smtClean="0"/>
              <a:t>I</a:t>
            </a:r>
            <a:r>
              <a:rPr lang="ar-DZ" sz="3600" b="1" dirty="0" smtClean="0"/>
              <a:t>ـ </a:t>
            </a:r>
            <a:r>
              <a:rPr lang="ar-DZ" sz="3200" b="1" dirty="0" smtClean="0"/>
              <a:t>أساسيات التسويق الالكتروني (الرقمي)</a:t>
            </a:r>
            <a:endParaRPr lang="fr-FR" sz="3200" b="1" dirty="0"/>
          </a:p>
        </p:txBody>
      </p:sp>
      <p:sp>
        <p:nvSpPr>
          <p:cNvPr id="3" name="Sous-titre 2"/>
          <p:cNvSpPr>
            <a:spLocks noGrp="1"/>
          </p:cNvSpPr>
          <p:nvPr>
            <p:ph type="subTitle" idx="1"/>
          </p:nvPr>
        </p:nvSpPr>
        <p:spPr>
          <a:xfrm>
            <a:off x="285720" y="928670"/>
            <a:ext cx="8643998" cy="5572164"/>
          </a:xfrm>
        </p:spPr>
        <p:txBody>
          <a:bodyPr>
            <a:normAutofit fontScale="92500" lnSpcReduction="10000"/>
          </a:bodyPr>
          <a:lstStyle/>
          <a:p>
            <a:pPr rtl="1"/>
            <a:r>
              <a:rPr lang="ar-DZ" dirty="0" smtClean="0"/>
              <a:t> </a:t>
            </a:r>
            <a:endParaRPr lang="fr-FR" dirty="0" smtClean="0"/>
          </a:p>
          <a:p>
            <a:pPr lvl="0" algn="just" rtl="1"/>
            <a:r>
              <a:rPr lang="ar-DZ" b="1" dirty="0" smtClean="0">
                <a:solidFill>
                  <a:schemeClr val="tx1"/>
                </a:solidFill>
              </a:rPr>
              <a:t>1ــ تكنولوجيا المعلومات والاتصالات</a:t>
            </a:r>
            <a:endParaRPr lang="fr-FR" dirty="0" smtClean="0">
              <a:solidFill>
                <a:schemeClr val="tx1"/>
              </a:solidFill>
            </a:endParaRPr>
          </a:p>
          <a:p>
            <a:r>
              <a:rPr lang="en-US" b="1" dirty="0" smtClean="0">
                <a:solidFill>
                  <a:schemeClr val="tx1"/>
                </a:solidFill>
              </a:rPr>
              <a:t>What are the key components of (ICT)?</a:t>
            </a:r>
            <a:endParaRPr lang="fr-FR" dirty="0" smtClean="0">
              <a:solidFill>
                <a:schemeClr val="tx1"/>
              </a:solidFill>
            </a:endParaRPr>
          </a:p>
          <a:p>
            <a:pPr algn="l"/>
            <a:r>
              <a:rPr lang="en-US" dirty="0" smtClean="0">
                <a:solidFill>
                  <a:schemeClr val="tx1"/>
                </a:solidFill>
              </a:rPr>
              <a:t>The key components of (ICT) include:</a:t>
            </a:r>
            <a:endParaRPr lang="fr-FR" dirty="0" smtClean="0">
              <a:solidFill>
                <a:schemeClr val="tx1"/>
              </a:solidFill>
            </a:endParaRPr>
          </a:p>
          <a:p>
            <a:r>
              <a:rPr lang="en-US" dirty="0" smtClean="0">
                <a:solidFill>
                  <a:schemeClr val="tx1"/>
                </a:solidFill>
              </a:rPr>
              <a:t>1. **Hardware**</a:t>
            </a:r>
            <a:endParaRPr lang="fr-FR" dirty="0" smtClean="0">
              <a:solidFill>
                <a:schemeClr val="tx1"/>
              </a:solidFill>
            </a:endParaRPr>
          </a:p>
          <a:p>
            <a:r>
              <a:rPr lang="en-US" dirty="0" smtClean="0">
                <a:solidFill>
                  <a:schemeClr val="tx1"/>
                </a:solidFill>
              </a:rPr>
              <a:t>   - **Computers**: Desktops, laptops, servers, and handheld devices.</a:t>
            </a:r>
            <a:endParaRPr lang="fr-FR" dirty="0" smtClean="0">
              <a:solidFill>
                <a:schemeClr val="tx1"/>
              </a:solidFill>
            </a:endParaRPr>
          </a:p>
          <a:p>
            <a:r>
              <a:rPr lang="en-US" dirty="0" smtClean="0">
                <a:solidFill>
                  <a:schemeClr val="tx1"/>
                </a:solidFill>
              </a:rPr>
              <a:t>   - **Networking Equipment**: Routers, modems, switches, and cables that facilitate connectivity.</a:t>
            </a:r>
            <a:endParaRPr lang="fr-FR" dirty="0" smtClean="0">
              <a:solidFill>
                <a:schemeClr val="tx1"/>
              </a:solidFill>
            </a:endParaRPr>
          </a:p>
          <a:p>
            <a:r>
              <a:rPr lang="en-US" dirty="0" smtClean="0">
                <a:solidFill>
                  <a:schemeClr val="tx1"/>
                </a:solidFill>
              </a:rPr>
              <a:t>   - **Peripherals**: Devices like printers, scanners, cameras, and external drives.</a:t>
            </a:r>
            <a:endParaRPr lang="fr-FR" dirty="0" smtClean="0">
              <a:solidFill>
                <a:schemeClr val="tx1"/>
              </a:solidFill>
            </a:endParaRP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71670" y="1"/>
            <a:ext cx="5357850" cy="928670"/>
          </a:xfrm>
        </p:spPr>
        <p:txBody>
          <a:bodyPr>
            <a:normAutofit fontScale="90000"/>
          </a:bodyPr>
          <a:lstStyle/>
          <a:p>
            <a:pPr rtl="1"/>
            <a:r>
              <a:rPr lang="en-US" sz="3600" b="1" dirty="0" smtClean="0"/>
              <a:t>I</a:t>
            </a:r>
            <a:r>
              <a:rPr lang="ar-DZ" sz="3600" b="1" dirty="0" smtClean="0"/>
              <a:t>ـ </a:t>
            </a:r>
            <a:r>
              <a:rPr lang="ar-DZ" sz="3200" b="1" dirty="0" smtClean="0"/>
              <a:t>أساسيات التسويق الالكتروني (الرقمي)</a:t>
            </a:r>
            <a:endParaRPr lang="fr-FR" sz="3200" b="1" dirty="0"/>
          </a:p>
        </p:txBody>
      </p:sp>
      <p:sp>
        <p:nvSpPr>
          <p:cNvPr id="3" name="Sous-titre 2"/>
          <p:cNvSpPr>
            <a:spLocks noGrp="1"/>
          </p:cNvSpPr>
          <p:nvPr>
            <p:ph type="subTitle" idx="1"/>
          </p:nvPr>
        </p:nvSpPr>
        <p:spPr>
          <a:xfrm>
            <a:off x="285720" y="928670"/>
            <a:ext cx="8643998" cy="5715040"/>
          </a:xfrm>
        </p:spPr>
        <p:txBody>
          <a:bodyPr>
            <a:normAutofit lnSpcReduction="10000"/>
          </a:bodyPr>
          <a:lstStyle/>
          <a:p>
            <a:pPr algn="r" rtl="1"/>
            <a:r>
              <a:rPr lang="ar-DZ" dirty="0" smtClean="0"/>
              <a:t> </a:t>
            </a:r>
            <a:r>
              <a:rPr lang="en-US" b="1" dirty="0" smtClean="0">
                <a:solidFill>
                  <a:schemeClr val="tx1"/>
                </a:solidFill>
              </a:rPr>
              <a:t> 2</a:t>
            </a:r>
            <a:r>
              <a:rPr lang="ar-DZ" b="1" dirty="0" smtClean="0">
                <a:solidFill>
                  <a:schemeClr val="tx1"/>
                </a:solidFill>
              </a:rPr>
              <a:t>ــ الأنترنت</a:t>
            </a:r>
            <a:endParaRPr lang="fr-FR" dirty="0" smtClean="0"/>
          </a:p>
          <a:p>
            <a:pPr algn="just" rtl="1"/>
            <a:r>
              <a:rPr lang="ar-DZ" b="1" dirty="0" smtClean="0">
                <a:solidFill>
                  <a:schemeClr val="tx1"/>
                </a:solidFill>
              </a:rPr>
              <a:t>	ج ــ مفهوم التسويق الالكتروني (الرقمي)</a:t>
            </a:r>
            <a:endParaRPr lang="fr-FR" dirty="0" smtClean="0">
              <a:solidFill>
                <a:schemeClr val="tx1"/>
              </a:solidFill>
            </a:endParaRPr>
          </a:p>
          <a:p>
            <a:pPr algn="just" rtl="1"/>
            <a:r>
              <a:rPr lang="ar-DZ" dirty="0" smtClean="0">
                <a:solidFill>
                  <a:schemeClr val="tx1"/>
                </a:solidFill>
              </a:rPr>
              <a:t>التسويق الالكتروني (الرقمي) هو عملية تكوين، تطوير، والمحافظة على علاقات مع العملاء من خلال أنشطة الكترونية مباشرة بهدف تسهيل تبادل الأفكار والسلع والخدمات ومختلف القيم التي تحقّق أهداف الطرفين.</a:t>
            </a:r>
            <a:endParaRPr lang="fr-FR" dirty="0" smtClean="0">
              <a:solidFill>
                <a:schemeClr val="tx1"/>
              </a:solidFill>
            </a:endParaRPr>
          </a:p>
          <a:p>
            <a:pPr algn="just" rtl="1"/>
            <a:r>
              <a:rPr lang="ar-DZ" dirty="0" smtClean="0">
                <a:solidFill>
                  <a:schemeClr val="tx1"/>
                </a:solidFill>
              </a:rPr>
              <a:t>إنّ التسويق الالكتروني (الرقمي) هو عملية تبادلية، يسمح بالعديد من المبادلات التجارية والمالية والسلعية والخدمية بهدف إرضاء طرفي عملية التبادل، فالعميل يحصل على منفعة أو قيمة جراء عملية التبادل، في حين تحصل المنظمة ممثّلة في موقعها الالكتروني على قيمة نقدية مباشرة أو كنسبة ولاء يمكن تحويلها إلى قيم نقدية.</a:t>
            </a:r>
            <a:endParaRPr lang="fr-FR" dirty="0" smtClean="0">
              <a:solidFill>
                <a:schemeClr val="tx1"/>
              </a:solidFill>
            </a:endParaRPr>
          </a:p>
          <a:p>
            <a:pPr algn="just" rtl="1"/>
            <a:endParaRPr lang="fr-FR" dirty="0" smtClean="0">
              <a:solidFill>
                <a:schemeClr val="tx1"/>
              </a:solidFill>
            </a:endParaRPr>
          </a:p>
          <a:p>
            <a:pPr lvl="0" algn="just" rtl="1"/>
            <a:endParaRPr lang="fr-FR" dirty="0" smtClean="0">
              <a:solidFill>
                <a:schemeClr val="tx1"/>
              </a:solidFill>
            </a:endParaRPr>
          </a:p>
          <a:p>
            <a:pPr algn="just" rtl="1"/>
            <a:endParaRPr lang="ar-DZ" dirty="0" smtClean="0">
              <a:solidFill>
                <a:schemeClr val="tx1"/>
              </a:solidFill>
            </a:endParaRPr>
          </a:p>
          <a:p>
            <a:pPr algn="just" rtl="1"/>
            <a:endParaRPr lang="fr-FR" dirty="0" smtClean="0">
              <a:solidFill>
                <a:schemeClr val="tx1"/>
              </a:solidFill>
            </a:endParaRP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71670" y="1"/>
            <a:ext cx="5357850" cy="928670"/>
          </a:xfrm>
        </p:spPr>
        <p:txBody>
          <a:bodyPr>
            <a:normAutofit fontScale="90000"/>
          </a:bodyPr>
          <a:lstStyle/>
          <a:p>
            <a:pPr rtl="1"/>
            <a:r>
              <a:rPr lang="en-US" sz="3600" b="1" dirty="0" smtClean="0"/>
              <a:t>I</a:t>
            </a:r>
            <a:r>
              <a:rPr lang="ar-DZ" sz="3600" b="1" dirty="0" smtClean="0"/>
              <a:t>ـ </a:t>
            </a:r>
            <a:r>
              <a:rPr lang="ar-DZ" sz="3200" b="1" dirty="0" smtClean="0"/>
              <a:t>أساسيات التسويق الالكتروني (الرقمي)</a:t>
            </a:r>
            <a:endParaRPr lang="fr-FR" sz="3200" b="1" dirty="0"/>
          </a:p>
        </p:txBody>
      </p:sp>
      <p:sp>
        <p:nvSpPr>
          <p:cNvPr id="3" name="Sous-titre 2"/>
          <p:cNvSpPr>
            <a:spLocks noGrp="1"/>
          </p:cNvSpPr>
          <p:nvPr>
            <p:ph type="subTitle" idx="1"/>
          </p:nvPr>
        </p:nvSpPr>
        <p:spPr>
          <a:xfrm>
            <a:off x="285720" y="928670"/>
            <a:ext cx="8643998" cy="5715040"/>
          </a:xfrm>
        </p:spPr>
        <p:txBody>
          <a:bodyPr>
            <a:normAutofit fontScale="92500" lnSpcReduction="20000"/>
          </a:bodyPr>
          <a:lstStyle/>
          <a:p>
            <a:pPr algn="r" rtl="1"/>
            <a:r>
              <a:rPr lang="ar-DZ" dirty="0" smtClean="0"/>
              <a:t> </a:t>
            </a:r>
            <a:r>
              <a:rPr lang="en-US" b="1" dirty="0" smtClean="0">
                <a:solidFill>
                  <a:schemeClr val="tx1"/>
                </a:solidFill>
              </a:rPr>
              <a:t> 2</a:t>
            </a:r>
            <a:r>
              <a:rPr lang="ar-DZ" b="1" dirty="0" smtClean="0">
                <a:solidFill>
                  <a:schemeClr val="tx1"/>
                </a:solidFill>
              </a:rPr>
              <a:t>ــ الأنترنت</a:t>
            </a:r>
            <a:endParaRPr lang="fr-FR" dirty="0" smtClean="0"/>
          </a:p>
          <a:p>
            <a:pPr algn="just" rtl="1"/>
            <a:r>
              <a:rPr lang="ar-DZ" b="1" dirty="0" smtClean="0">
                <a:solidFill>
                  <a:schemeClr val="tx1"/>
                </a:solidFill>
              </a:rPr>
              <a:t>	د -</a:t>
            </a:r>
            <a:r>
              <a:rPr lang="ar-DZ" dirty="0" smtClean="0">
                <a:solidFill>
                  <a:schemeClr val="tx1"/>
                </a:solidFill>
              </a:rPr>
              <a:t> </a:t>
            </a:r>
            <a:r>
              <a:rPr lang="ar-DZ" b="1" dirty="0" smtClean="0">
                <a:solidFill>
                  <a:schemeClr val="tx1"/>
                </a:solidFill>
              </a:rPr>
              <a:t>مراحل التسويق الالكتروني (الرقمي)</a:t>
            </a:r>
            <a:endParaRPr lang="fr-FR" dirty="0" smtClean="0">
              <a:solidFill>
                <a:schemeClr val="tx1"/>
              </a:solidFill>
            </a:endParaRPr>
          </a:p>
          <a:p>
            <a:pPr algn="just" rtl="1"/>
            <a:r>
              <a:rPr lang="ar-DZ" dirty="0" smtClean="0">
                <a:solidFill>
                  <a:schemeClr val="tx1"/>
                </a:solidFill>
              </a:rPr>
              <a:t>اقترح مكتب</a:t>
            </a:r>
            <a:r>
              <a:rPr lang="fr-FR" dirty="0" smtClean="0">
                <a:solidFill>
                  <a:schemeClr val="tx1"/>
                </a:solidFill>
              </a:rPr>
              <a:t>Arthur D. </a:t>
            </a:r>
            <a:r>
              <a:rPr lang="fr-FR" dirty="0" err="1" smtClean="0">
                <a:solidFill>
                  <a:schemeClr val="tx1"/>
                </a:solidFill>
              </a:rPr>
              <a:t>Little</a:t>
            </a:r>
            <a:r>
              <a:rPr lang="fr-FR" dirty="0" smtClean="0">
                <a:solidFill>
                  <a:schemeClr val="tx1"/>
                </a:solidFill>
              </a:rPr>
              <a:t> </a:t>
            </a:r>
            <a:r>
              <a:rPr lang="ar-DZ" dirty="0" smtClean="0">
                <a:solidFill>
                  <a:schemeClr val="tx1"/>
                </a:solidFill>
              </a:rPr>
              <a:t> للاستشارات تموذجا يحتوي على أربع مراحل سماها بدورة التسويق الالكتروني (الرقمي)، وهي:</a:t>
            </a:r>
            <a:endParaRPr lang="fr-FR" dirty="0" smtClean="0">
              <a:solidFill>
                <a:schemeClr val="tx1"/>
              </a:solidFill>
            </a:endParaRPr>
          </a:p>
          <a:p>
            <a:pPr algn="just" rtl="1"/>
            <a:r>
              <a:rPr lang="ar-DZ" dirty="0" smtClean="0">
                <a:solidFill>
                  <a:schemeClr val="tx1"/>
                </a:solidFill>
              </a:rPr>
              <a:t>	أ- مرحلة الإعداد: وفيها يتم جمع المعلومات الضرورية حول العملاء المرتقبين والأسواق المستهدفة وطبيعة المنافسة بشتى الوسائل التقليدية والالكترونية.</a:t>
            </a:r>
          </a:p>
          <a:p>
            <a:pPr algn="just" rtl="1"/>
            <a:r>
              <a:rPr lang="ar-DZ" dirty="0" smtClean="0">
                <a:solidFill>
                  <a:schemeClr val="tx1"/>
                </a:solidFill>
              </a:rPr>
              <a:t>	ب- مرحلة الاتّصال: وفيها يتمّ الاتّصال بالعميل لتعريفه بالمنتجات الجديدة التي يجري طرحها في السوق عبر الانترنت. وتتكوّن هذه المرحلة في ذاتها من أربع مراحل فرعية، وهي مرحلة جذب الانتباه </a:t>
            </a:r>
            <a:r>
              <a:rPr lang="fr-FR" dirty="0" smtClean="0">
                <a:solidFill>
                  <a:schemeClr val="tx1"/>
                </a:solidFill>
              </a:rPr>
              <a:t>Attention</a:t>
            </a:r>
            <a:r>
              <a:rPr lang="ar-DZ" dirty="0" smtClean="0">
                <a:solidFill>
                  <a:schemeClr val="tx1"/>
                </a:solidFill>
              </a:rPr>
              <a:t> ومرحلة اثارة الاهتمام </a:t>
            </a:r>
            <a:r>
              <a:rPr lang="fr-FR" dirty="0" err="1" smtClean="0">
                <a:solidFill>
                  <a:schemeClr val="tx1"/>
                </a:solidFill>
              </a:rPr>
              <a:t>Interest</a:t>
            </a:r>
            <a:r>
              <a:rPr lang="ar-DZ" dirty="0" smtClean="0">
                <a:solidFill>
                  <a:schemeClr val="tx1"/>
                </a:solidFill>
              </a:rPr>
              <a:t> ثمّ مرحلة تكوين الرغبة </a:t>
            </a:r>
            <a:r>
              <a:rPr lang="fr-FR" dirty="0" err="1" smtClean="0">
                <a:solidFill>
                  <a:schemeClr val="tx1"/>
                </a:solidFill>
              </a:rPr>
              <a:t>Desire</a:t>
            </a:r>
            <a:r>
              <a:rPr lang="ar-DZ" dirty="0" smtClean="0">
                <a:solidFill>
                  <a:schemeClr val="tx1"/>
                </a:solidFill>
              </a:rPr>
              <a:t> وأخيرا حمل العميل على القيام بالتصرف </a:t>
            </a:r>
            <a:r>
              <a:rPr lang="fr-FR" dirty="0" smtClean="0">
                <a:solidFill>
                  <a:schemeClr val="tx1"/>
                </a:solidFill>
              </a:rPr>
              <a:t>Action</a:t>
            </a:r>
            <a:r>
              <a:rPr lang="ar-DZ" dirty="0" smtClean="0">
                <a:solidFill>
                  <a:schemeClr val="tx1"/>
                </a:solidFill>
              </a:rPr>
              <a:t> والذي يعني في نهاية المطاف اتخاذ القرار الشرائي. </a:t>
            </a:r>
            <a:endParaRPr lang="fr-FR" dirty="0" smtClean="0">
              <a:solidFill>
                <a:schemeClr val="tx1"/>
              </a:solidFill>
            </a:endParaRPr>
          </a:p>
          <a:p>
            <a:pPr algn="just" rtl="1"/>
            <a:endParaRPr lang="fr-FR" dirty="0" smtClean="0">
              <a:solidFill>
                <a:schemeClr val="tx1"/>
              </a:solidFill>
            </a:endParaRPr>
          </a:p>
          <a:p>
            <a:pPr algn="just" rtl="1"/>
            <a:endParaRPr lang="fr-FR" dirty="0" smtClean="0">
              <a:solidFill>
                <a:schemeClr val="tx1"/>
              </a:solidFill>
            </a:endParaRPr>
          </a:p>
          <a:p>
            <a:pPr lvl="0" algn="just" rtl="1"/>
            <a:endParaRPr lang="fr-FR" dirty="0" smtClean="0">
              <a:solidFill>
                <a:schemeClr val="tx1"/>
              </a:solidFill>
            </a:endParaRPr>
          </a:p>
          <a:p>
            <a:pPr algn="just" rtl="1"/>
            <a:endParaRPr lang="ar-DZ" dirty="0" smtClean="0">
              <a:solidFill>
                <a:schemeClr val="tx1"/>
              </a:solidFill>
            </a:endParaRPr>
          </a:p>
          <a:p>
            <a:pPr algn="just" rtl="1"/>
            <a:endParaRPr lang="fr-FR" dirty="0" smtClean="0">
              <a:solidFill>
                <a:schemeClr val="tx1"/>
              </a:solidFill>
            </a:endParaRP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71670" y="1"/>
            <a:ext cx="5357850" cy="928670"/>
          </a:xfrm>
        </p:spPr>
        <p:txBody>
          <a:bodyPr>
            <a:normAutofit fontScale="90000"/>
          </a:bodyPr>
          <a:lstStyle/>
          <a:p>
            <a:pPr rtl="1"/>
            <a:r>
              <a:rPr lang="en-US" sz="3600" b="1" dirty="0" smtClean="0"/>
              <a:t>I</a:t>
            </a:r>
            <a:r>
              <a:rPr lang="ar-DZ" sz="3600" b="1" dirty="0" smtClean="0"/>
              <a:t>ـ </a:t>
            </a:r>
            <a:r>
              <a:rPr lang="ar-DZ" sz="3200" b="1" dirty="0" smtClean="0"/>
              <a:t>أساسيات التسويق الالكتروني (الرقمي)</a:t>
            </a:r>
            <a:endParaRPr lang="fr-FR" sz="3200" b="1" dirty="0"/>
          </a:p>
        </p:txBody>
      </p:sp>
      <p:sp>
        <p:nvSpPr>
          <p:cNvPr id="3" name="Sous-titre 2"/>
          <p:cNvSpPr>
            <a:spLocks noGrp="1"/>
          </p:cNvSpPr>
          <p:nvPr>
            <p:ph type="subTitle" idx="1"/>
          </p:nvPr>
        </p:nvSpPr>
        <p:spPr>
          <a:xfrm>
            <a:off x="285720" y="928670"/>
            <a:ext cx="8643998" cy="5715040"/>
          </a:xfrm>
        </p:spPr>
        <p:txBody>
          <a:bodyPr>
            <a:normAutofit fontScale="92500" lnSpcReduction="10000"/>
          </a:bodyPr>
          <a:lstStyle/>
          <a:p>
            <a:pPr algn="r" rtl="1"/>
            <a:r>
              <a:rPr lang="ar-DZ" dirty="0" smtClean="0"/>
              <a:t> </a:t>
            </a:r>
            <a:r>
              <a:rPr lang="en-US" b="1" dirty="0" smtClean="0">
                <a:solidFill>
                  <a:schemeClr val="tx1"/>
                </a:solidFill>
              </a:rPr>
              <a:t> 2</a:t>
            </a:r>
            <a:r>
              <a:rPr lang="ar-DZ" b="1" dirty="0" smtClean="0">
                <a:solidFill>
                  <a:schemeClr val="tx1"/>
                </a:solidFill>
              </a:rPr>
              <a:t>ــ الأنترنت</a:t>
            </a:r>
            <a:endParaRPr lang="fr-FR" dirty="0" smtClean="0"/>
          </a:p>
          <a:p>
            <a:pPr algn="just" rtl="1"/>
            <a:r>
              <a:rPr lang="ar-DZ" b="1" dirty="0" smtClean="0">
                <a:solidFill>
                  <a:schemeClr val="tx1"/>
                </a:solidFill>
              </a:rPr>
              <a:t>	د -</a:t>
            </a:r>
            <a:r>
              <a:rPr lang="ar-DZ" dirty="0" smtClean="0">
                <a:solidFill>
                  <a:schemeClr val="tx1"/>
                </a:solidFill>
              </a:rPr>
              <a:t> </a:t>
            </a:r>
            <a:r>
              <a:rPr lang="ar-DZ" b="1" dirty="0" smtClean="0">
                <a:solidFill>
                  <a:schemeClr val="tx1"/>
                </a:solidFill>
              </a:rPr>
              <a:t>مراحل التسويق الالكتروني (الرقمي)</a:t>
            </a:r>
            <a:endParaRPr lang="fr-FR" dirty="0" smtClean="0">
              <a:solidFill>
                <a:schemeClr val="tx1"/>
              </a:solidFill>
            </a:endParaRPr>
          </a:p>
          <a:p>
            <a:pPr algn="just" rtl="1"/>
            <a:r>
              <a:rPr lang="ar-DZ" dirty="0" smtClean="0">
                <a:solidFill>
                  <a:schemeClr val="tx1"/>
                </a:solidFill>
              </a:rPr>
              <a:t>اقترح مكتب</a:t>
            </a:r>
            <a:r>
              <a:rPr lang="fr-FR" dirty="0" smtClean="0">
                <a:solidFill>
                  <a:schemeClr val="tx1"/>
                </a:solidFill>
              </a:rPr>
              <a:t>Arthur D. </a:t>
            </a:r>
            <a:r>
              <a:rPr lang="fr-FR" dirty="0" err="1" smtClean="0">
                <a:solidFill>
                  <a:schemeClr val="tx1"/>
                </a:solidFill>
              </a:rPr>
              <a:t>Little</a:t>
            </a:r>
            <a:r>
              <a:rPr lang="fr-FR" dirty="0" smtClean="0">
                <a:solidFill>
                  <a:schemeClr val="tx1"/>
                </a:solidFill>
              </a:rPr>
              <a:t> </a:t>
            </a:r>
            <a:r>
              <a:rPr lang="ar-DZ" dirty="0" smtClean="0">
                <a:solidFill>
                  <a:schemeClr val="tx1"/>
                </a:solidFill>
              </a:rPr>
              <a:t> للاستشارات تموذجا يحتوي على أربع مراحل سماها بدورة التسويق الرقمي</a:t>
            </a:r>
            <a:r>
              <a:rPr lang="ar-DZ" b="1" dirty="0" smtClean="0">
                <a:solidFill>
                  <a:schemeClr val="tx1"/>
                </a:solidFill>
              </a:rPr>
              <a:t> </a:t>
            </a:r>
            <a:r>
              <a:rPr lang="ar-DZ" dirty="0" smtClean="0">
                <a:solidFill>
                  <a:schemeClr val="tx1"/>
                </a:solidFill>
              </a:rPr>
              <a:t>، وهي:</a:t>
            </a:r>
            <a:endParaRPr lang="fr-FR" dirty="0" smtClean="0">
              <a:solidFill>
                <a:schemeClr val="tx1"/>
              </a:solidFill>
            </a:endParaRPr>
          </a:p>
          <a:p>
            <a:pPr algn="just" rtl="1"/>
            <a:r>
              <a:rPr lang="ar-DZ" dirty="0" smtClean="0">
                <a:solidFill>
                  <a:schemeClr val="tx1"/>
                </a:solidFill>
              </a:rPr>
              <a:t>	ج- مرحلة التبادل: وفيها تتمّ عملية التبادل والتي تعتبر جوهر التسويق الرقمي</a:t>
            </a:r>
            <a:r>
              <a:rPr lang="ar-DZ" b="1" dirty="0" smtClean="0">
                <a:solidFill>
                  <a:schemeClr val="tx1"/>
                </a:solidFill>
              </a:rPr>
              <a:t> </a:t>
            </a:r>
            <a:r>
              <a:rPr lang="ar-DZ" dirty="0" smtClean="0">
                <a:solidFill>
                  <a:schemeClr val="tx1"/>
                </a:solidFill>
              </a:rPr>
              <a:t>، فيحصل العميل على السلعة أو الخدمة يبنما تحصل المنظمة على المقابل النقدي باستعمال نظم الدفع الآمنة.</a:t>
            </a:r>
            <a:endParaRPr lang="fr-FR" dirty="0" smtClean="0">
              <a:solidFill>
                <a:schemeClr val="tx1"/>
              </a:solidFill>
            </a:endParaRPr>
          </a:p>
          <a:p>
            <a:pPr algn="just" rtl="1"/>
            <a:r>
              <a:rPr lang="ar-DZ" dirty="0" smtClean="0">
                <a:solidFill>
                  <a:schemeClr val="tx1"/>
                </a:solidFill>
              </a:rPr>
              <a:t>	د- مرحلة ما بعد البيع: لا ينتهي التسةيق الرقمي</a:t>
            </a:r>
            <a:r>
              <a:rPr lang="ar-DZ" b="1" dirty="0" smtClean="0">
                <a:solidFill>
                  <a:schemeClr val="tx1"/>
                </a:solidFill>
              </a:rPr>
              <a:t> </a:t>
            </a:r>
            <a:r>
              <a:rPr lang="ar-DZ" dirty="0" smtClean="0">
                <a:solidFill>
                  <a:schemeClr val="tx1"/>
                </a:solidFill>
              </a:rPr>
              <a:t>بانتهاء عملية التبادل، وإنما يبقى مستمرا للمحافظة على العميل من خلال التواصل معه وخدمته عبر الوسائل المتعدّدة ومنها المجتمعات الافتراضية وغرف المحادثة والبريد الالكتروني وتوفير قوائم الاسئلة المتكرّرة وخدمات الدعم الفنية والتحديث.</a:t>
            </a:r>
            <a:endParaRPr lang="fr-FR" dirty="0" smtClean="0">
              <a:solidFill>
                <a:schemeClr val="tx1"/>
              </a:solidFill>
            </a:endParaRPr>
          </a:p>
          <a:p>
            <a:pPr algn="just" rtl="1"/>
            <a:endParaRPr lang="fr-FR" dirty="0" smtClean="0">
              <a:solidFill>
                <a:schemeClr val="tx1"/>
              </a:solidFill>
            </a:endParaRPr>
          </a:p>
          <a:p>
            <a:pPr algn="just" rtl="1"/>
            <a:endParaRPr lang="fr-FR" dirty="0" smtClean="0">
              <a:solidFill>
                <a:schemeClr val="tx1"/>
              </a:solidFill>
            </a:endParaRPr>
          </a:p>
          <a:p>
            <a:pPr lvl="0" algn="just" rtl="1"/>
            <a:endParaRPr lang="fr-FR" dirty="0" smtClean="0">
              <a:solidFill>
                <a:schemeClr val="tx1"/>
              </a:solidFill>
            </a:endParaRPr>
          </a:p>
          <a:p>
            <a:pPr algn="just" rtl="1"/>
            <a:endParaRPr lang="ar-DZ" dirty="0" smtClean="0">
              <a:solidFill>
                <a:schemeClr val="tx1"/>
              </a:solidFill>
            </a:endParaRPr>
          </a:p>
          <a:p>
            <a:pPr algn="just" rtl="1"/>
            <a:endParaRPr lang="fr-FR" dirty="0" smtClean="0">
              <a:solidFill>
                <a:schemeClr val="tx1"/>
              </a:solidFill>
            </a:endParaRP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71670" y="1"/>
            <a:ext cx="5357850" cy="928670"/>
          </a:xfrm>
        </p:spPr>
        <p:txBody>
          <a:bodyPr>
            <a:normAutofit fontScale="90000"/>
          </a:bodyPr>
          <a:lstStyle/>
          <a:p>
            <a:pPr rtl="1"/>
            <a:r>
              <a:rPr lang="en-US" sz="3600" b="1" dirty="0" smtClean="0"/>
              <a:t>I</a:t>
            </a:r>
            <a:r>
              <a:rPr lang="ar-DZ" sz="3600" b="1" dirty="0" smtClean="0"/>
              <a:t>ـ </a:t>
            </a:r>
            <a:r>
              <a:rPr lang="ar-DZ" sz="3200" b="1" dirty="0" smtClean="0"/>
              <a:t>أساسيات التسويق الالكتروني (الرقمي)</a:t>
            </a:r>
            <a:endParaRPr lang="fr-FR" sz="3200" b="1" dirty="0"/>
          </a:p>
        </p:txBody>
      </p:sp>
      <p:sp>
        <p:nvSpPr>
          <p:cNvPr id="3" name="Sous-titre 2"/>
          <p:cNvSpPr>
            <a:spLocks noGrp="1"/>
          </p:cNvSpPr>
          <p:nvPr>
            <p:ph type="subTitle" idx="1"/>
          </p:nvPr>
        </p:nvSpPr>
        <p:spPr>
          <a:xfrm>
            <a:off x="285720" y="928670"/>
            <a:ext cx="8643998" cy="5715040"/>
          </a:xfrm>
        </p:spPr>
        <p:txBody>
          <a:bodyPr>
            <a:normAutofit/>
          </a:bodyPr>
          <a:lstStyle/>
          <a:p>
            <a:pPr algn="r" rtl="1"/>
            <a:r>
              <a:rPr lang="ar-DZ" dirty="0" smtClean="0"/>
              <a:t> </a:t>
            </a:r>
            <a:r>
              <a:rPr lang="en-US" b="1" dirty="0" smtClean="0">
                <a:solidFill>
                  <a:schemeClr val="tx1"/>
                </a:solidFill>
              </a:rPr>
              <a:t> 2</a:t>
            </a:r>
            <a:r>
              <a:rPr lang="ar-DZ" b="1" dirty="0" smtClean="0">
                <a:solidFill>
                  <a:schemeClr val="tx1"/>
                </a:solidFill>
              </a:rPr>
              <a:t>ــ الأنترنت</a:t>
            </a:r>
            <a:endParaRPr lang="fr-FR" dirty="0" smtClean="0"/>
          </a:p>
          <a:p>
            <a:pPr algn="just" rtl="1"/>
            <a:r>
              <a:rPr lang="ar-DZ" b="1" dirty="0" smtClean="0">
                <a:solidFill>
                  <a:schemeClr val="tx1"/>
                </a:solidFill>
              </a:rPr>
              <a:t>	هـ - فرص وتحدّيات التسويق الالكتروني (الرقمي)</a:t>
            </a:r>
            <a:endParaRPr lang="fr-FR" dirty="0" smtClean="0">
              <a:solidFill>
                <a:schemeClr val="tx1"/>
              </a:solidFill>
            </a:endParaRPr>
          </a:p>
          <a:p>
            <a:pPr algn="just" rtl="1"/>
            <a:r>
              <a:rPr lang="ar-DZ" dirty="0" smtClean="0">
                <a:solidFill>
                  <a:schemeClr val="tx1"/>
                </a:solidFill>
              </a:rPr>
              <a:t>أدّى تطوّر التسويق الالكتروني (الرقمي) إلى توفير فرص حقيقية أمام المسوّقين والمنظمات المنتجة ومنشآت التوزيع يمكن تلخيصها فيما يلي: </a:t>
            </a:r>
            <a:endParaRPr lang="fr-FR" dirty="0" smtClean="0">
              <a:solidFill>
                <a:schemeClr val="tx1"/>
              </a:solidFill>
            </a:endParaRPr>
          </a:p>
          <a:p>
            <a:pPr lvl="0" algn="just" rtl="1"/>
            <a:r>
              <a:rPr lang="ar-DZ" dirty="0" smtClean="0">
                <a:solidFill>
                  <a:schemeClr val="tx1"/>
                </a:solidFill>
              </a:rPr>
              <a:t>قلّة العوائق، التفاعل مع العميل، الاحتفاظ بالعملاء، المساواتية، التسويق التعاوني، التسويق الجزئي، الوظائف المتكاملة، القيمة المضافة، تعديل مفهوم الإعلان، إنهاء دور المسوّق التقليدي، تفويض العملاء</a:t>
            </a:r>
            <a:endParaRPr lang="fr-FR" dirty="0" smtClean="0">
              <a:solidFill>
                <a:schemeClr val="tx1"/>
              </a:solidFill>
            </a:endParaRPr>
          </a:p>
          <a:p>
            <a:pPr algn="just" rtl="1"/>
            <a:endParaRPr lang="fr-FR" dirty="0" smtClean="0">
              <a:solidFill>
                <a:schemeClr val="tx1"/>
              </a:solidFill>
            </a:endParaRPr>
          </a:p>
          <a:p>
            <a:pPr algn="just" rtl="1"/>
            <a:endParaRPr lang="fr-FR" dirty="0" smtClean="0">
              <a:solidFill>
                <a:schemeClr val="tx1"/>
              </a:solidFill>
            </a:endParaRPr>
          </a:p>
          <a:p>
            <a:pPr lvl="0" algn="just" rtl="1"/>
            <a:endParaRPr lang="fr-FR" dirty="0" smtClean="0">
              <a:solidFill>
                <a:schemeClr val="tx1"/>
              </a:solidFill>
            </a:endParaRPr>
          </a:p>
          <a:p>
            <a:pPr algn="just" rtl="1"/>
            <a:endParaRPr lang="ar-DZ" dirty="0" smtClean="0">
              <a:solidFill>
                <a:schemeClr val="tx1"/>
              </a:solidFill>
            </a:endParaRPr>
          </a:p>
          <a:p>
            <a:pPr algn="just" rtl="1"/>
            <a:endParaRPr lang="fr-FR" dirty="0" smtClean="0">
              <a:solidFill>
                <a:schemeClr val="tx1"/>
              </a:solidFill>
            </a:endParaRP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71670" y="1"/>
            <a:ext cx="5357850" cy="928670"/>
          </a:xfrm>
        </p:spPr>
        <p:txBody>
          <a:bodyPr>
            <a:normAutofit fontScale="90000"/>
          </a:bodyPr>
          <a:lstStyle/>
          <a:p>
            <a:pPr rtl="1"/>
            <a:r>
              <a:rPr lang="en-US" sz="3600" b="1" dirty="0" smtClean="0"/>
              <a:t>I</a:t>
            </a:r>
            <a:r>
              <a:rPr lang="ar-DZ" sz="3600" b="1" dirty="0" smtClean="0"/>
              <a:t>ـ </a:t>
            </a:r>
            <a:r>
              <a:rPr lang="ar-DZ" sz="3200" b="1" dirty="0" smtClean="0"/>
              <a:t>أساسيات التسويق الالكتروني (الرقمي)</a:t>
            </a:r>
            <a:endParaRPr lang="fr-FR" sz="3200" b="1" dirty="0"/>
          </a:p>
        </p:txBody>
      </p:sp>
      <p:sp>
        <p:nvSpPr>
          <p:cNvPr id="3" name="Sous-titre 2"/>
          <p:cNvSpPr>
            <a:spLocks noGrp="1"/>
          </p:cNvSpPr>
          <p:nvPr>
            <p:ph type="subTitle" idx="1"/>
          </p:nvPr>
        </p:nvSpPr>
        <p:spPr>
          <a:xfrm>
            <a:off x="285720" y="928670"/>
            <a:ext cx="8643998" cy="5715040"/>
          </a:xfrm>
        </p:spPr>
        <p:txBody>
          <a:bodyPr>
            <a:normAutofit/>
          </a:bodyPr>
          <a:lstStyle/>
          <a:p>
            <a:pPr algn="r" rtl="1"/>
            <a:r>
              <a:rPr lang="en-US" b="1" dirty="0" smtClean="0">
                <a:solidFill>
                  <a:schemeClr val="tx1"/>
                </a:solidFill>
              </a:rPr>
              <a:t> 2</a:t>
            </a:r>
            <a:r>
              <a:rPr lang="ar-DZ" b="1" dirty="0" smtClean="0">
                <a:solidFill>
                  <a:schemeClr val="tx1"/>
                </a:solidFill>
              </a:rPr>
              <a:t>ــ الأنترنت</a:t>
            </a:r>
            <a:r>
              <a:rPr lang="ar-DZ" dirty="0" smtClean="0"/>
              <a:t> </a:t>
            </a:r>
            <a:endParaRPr lang="fr-FR" dirty="0" smtClean="0"/>
          </a:p>
          <a:p>
            <a:pPr algn="just" rtl="1"/>
            <a:r>
              <a:rPr lang="ar-DZ" b="1" dirty="0" smtClean="0">
                <a:solidFill>
                  <a:schemeClr val="tx1"/>
                </a:solidFill>
              </a:rPr>
              <a:t>	هـ - فرص وتحدّيات التسويق الالكتروني (الرقمي)</a:t>
            </a:r>
          </a:p>
          <a:p>
            <a:pPr algn="just" rtl="1"/>
            <a:endParaRPr lang="fr-FR" dirty="0" smtClean="0">
              <a:solidFill>
                <a:schemeClr val="tx1"/>
              </a:solidFill>
            </a:endParaRPr>
          </a:p>
          <a:p>
            <a:pPr algn="just" rtl="1"/>
            <a:r>
              <a:rPr lang="ar-DZ" dirty="0" smtClean="0">
                <a:solidFill>
                  <a:schemeClr val="tx1"/>
                </a:solidFill>
              </a:rPr>
              <a:t>أمّا التحدّيات التي تقف أمام التسويق الالكتروني (الرقمي) خاصّة في الدول النامية فيمكن تلخيصها قيما يلي:</a:t>
            </a:r>
            <a:endParaRPr lang="fr-FR" dirty="0" smtClean="0">
              <a:solidFill>
                <a:schemeClr val="tx1"/>
              </a:solidFill>
            </a:endParaRPr>
          </a:p>
          <a:p>
            <a:pPr lvl="0" algn="just" rtl="1">
              <a:buFont typeface="Wingdings" pitchFamily="2" charset="2"/>
              <a:buChar char="ü"/>
            </a:pPr>
            <a:r>
              <a:rPr lang="ar-DZ" dirty="0" smtClean="0">
                <a:solidFill>
                  <a:schemeClr val="tx1"/>
                </a:solidFill>
              </a:rPr>
              <a:t>	مشكلة الوصول إلى الانترنت</a:t>
            </a:r>
          </a:p>
          <a:p>
            <a:pPr lvl="0" algn="just" rtl="1">
              <a:buFont typeface="Wingdings" pitchFamily="2" charset="2"/>
              <a:buChar char="ü"/>
            </a:pPr>
            <a:r>
              <a:rPr lang="ar-DZ" dirty="0" smtClean="0">
                <a:solidFill>
                  <a:schemeClr val="tx1"/>
                </a:solidFill>
              </a:rPr>
              <a:t>	تكاليف تكنولوجيا وتطبيقات الانترنت الجارية</a:t>
            </a:r>
            <a:endParaRPr lang="fr-FR" dirty="0" smtClean="0">
              <a:solidFill>
                <a:schemeClr val="tx1"/>
              </a:solidFill>
            </a:endParaRPr>
          </a:p>
          <a:p>
            <a:pPr algn="just" rtl="1"/>
            <a:endParaRPr lang="fr-FR" dirty="0" smtClean="0">
              <a:solidFill>
                <a:schemeClr val="tx1"/>
              </a:solidFill>
            </a:endParaRPr>
          </a:p>
          <a:p>
            <a:pPr lvl="0" algn="just" rtl="1"/>
            <a:endParaRPr lang="fr-FR" dirty="0" smtClean="0">
              <a:solidFill>
                <a:schemeClr val="tx1"/>
              </a:solidFill>
            </a:endParaRPr>
          </a:p>
          <a:p>
            <a:pPr algn="just" rtl="1"/>
            <a:endParaRPr lang="ar-DZ" dirty="0" smtClean="0">
              <a:solidFill>
                <a:schemeClr val="tx1"/>
              </a:solidFill>
            </a:endParaRPr>
          </a:p>
          <a:p>
            <a:pPr algn="just" rtl="1"/>
            <a:endParaRPr lang="fr-FR" dirty="0" smtClean="0">
              <a:solidFill>
                <a:schemeClr val="tx1"/>
              </a:solidFill>
            </a:endParaRP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71670" y="1"/>
            <a:ext cx="5357850" cy="928670"/>
          </a:xfrm>
        </p:spPr>
        <p:txBody>
          <a:bodyPr>
            <a:normAutofit fontScale="90000"/>
          </a:bodyPr>
          <a:lstStyle/>
          <a:p>
            <a:pPr rtl="1"/>
            <a:r>
              <a:rPr lang="en-US" sz="3600" b="1" dirty="0" smtClean="0"/>
              <a:t>I</a:t>
            </a:r>
            <a:r>
              <a:rPr lang="ar-DZ" sz="3600" b="1" dirty="0" smtClean="0"/>
              <a:t>ـ </a:t>
            </a:r>
            <a:r>
              <a:rPr lang="ar-DZ" sz="3200" b="1" dirty="0" smtClean="0"/>
              <a:t>أساسيات التسويق الالكتروني (الرقمي)</a:t>
            </a:r>
            <a:endParaRPr lang="fr-FR" sz="3200" b="1" dirty="0"/>
          </a:p>
        </p:txBody>
      </p:sp>
      <p:sp>
        <p:nvSpPr>
          <p:cNvPr id="3" name="Sous-titre 2"/>
          <p:cNvSpPr>
            <a:spLocks noGrp="1"/>
          </p:cNvSpPr>
          <p:nvPr>
            <p:ph type="subTitle" idx="1"/>
          </p:nvPr>
        </p:nvSpPr>
        <p:spPr>
          <a:xfrm>
            <a:off x="285720" y="928670"/>
            <a:ext cx="8643998" cy="5715040"/>
          </a:xfrm>
        </p:spPr>
        <p:txBody>
          <a:bodyPr>
            <a:normAutofit/>
          </a:bodyPr>
          <a:lstStyle/>
          <a:p>
            <a:pPr algn="r" rtl="1"/>
            <a:r>
              <a:rPr lang="ar-DZ" dirty="0" smtClean="0"/>
              <a:t> </a:t>
            </a:r>
            <a:r>
              <a:rPr lang="en-US" b="1" dirty="0" smtClean="0">
                <a:solidFill>
                  <a:schemeClr val="tx1"/>
                </a:solidFill>
              </a:rPr>
              <a:t> 2</a:t>
            </a:r>
            <a:r>
              <a:rPr lang="ar-DZ" b="1" dirty="0" smtClean="0">
                <a:solidFill>
                  <a:schemeClr val="tx1"/>
                </a:solidFill>
              </a:rPr>
              <a:t>ــ الأنترنت</a:t>
            </a:r>
            <a:endParaRPr lang="fr-FR" dirty="0" smtClean="0"/>
          </a:p>
          <a:p>
            <a:pPr algn="just" rtl="1"/>
            <a:r>
              <a:rPr lang="ar-DZ" b="1" dirty="0" smtClean="0">
                <a:solidFill>
                  <a:schemeClr val="tx1"/>
                </a:solidFill>
              </a:rPr>
              <a:t>	و - المزيج التسويقي الالكتروني (الرقمي)</a:t>
            </a:r>
            <a:endParaRPr lang="fr-FR" dirty="0" smtClean="0">
              <a:solidFill>
                <a:schemeClr val="tx1"/>
              </a:solidFill>
            </a:endParaRPr>
          </a:p>
          <a:p>
            <a:pPr algn="just" rtl="1"/>
            <a:r>
              <a:rPr lang="ar-DZ" u="sng" dirty="0" smtClean="0">
                <a:solidFill>
                  <a:schemeClr val="tx1"/>
                </a:solidFill>
              </a:rPr>
              <a:t>النموذج الأوّل</a:t>
            </a:r>
            <a:r>
              <a:rPr lang="ar-DZ" dirty="0" smtClean="0">
                <a:solidFill>
                  <a:schemeClr val="tx1"/>
                </a:solidFill>
              </a:rPr>
              <a:t>:</a:t>
            </a:r>
            <a:endParaRPr lang="fr-FR" dirty="0" smtClean="0">
              <a:solidFill>
                <a:schemeClr val="tx1"/>
              </a:solidFill>
            </a:endParaRPr>
          </a:p>
          <a:p>
            <a:pPr lvl="0" algn="just" rtl="1"/>
            <a:r>
              <a:rPr lang="ar-DZ" dirty="0" smtClean="0">
                <a:solidFill>
                  <a:schemeClr val="tx1"/>
                </a:solidFill>
              </a:rPr>
              <a:t>		المنتج</a:t>
            </a:r>
            <a:endParaRPr lang="fr-FR" dirty="0" smtClean="0">
              <a:solidFill>
                <a:schemeClr val="tx1"/>
              </a:solidFill>
            </a:endParaRPr>
          </a:p>
          <a:p>
            <a:pPr lvl="0" algn="just" rtl="1"/>
            <a:r>
              <a:rPr lang="ar-DZ" dirty="0" smtClean="0">
                <a:solidFill>
                  <a:schemeClr val="tx1"/>
                </a:solidFill>
              </a:rPr>
              <a:t>		التسعير</a:t>
            </a:r>
            <a:endParaRPr lang="fr-FR" dirty="0" smtClean="0">
              <a:solidFill>
                <a:schemeClr val="tx1"/>
              </a:solidFill>
            </a:endParaRPr>
          </a:p>
          <a:p>
            <a:pPr lvl="0" algn="just" rtl="1"/>
            <a:r>
              <a:rPr lang="ar-DZ" dirty="0" smtClean="0">
                <a:solidFill>
                  <a:schemeClr val="tx1"/>
                </a:solidFill>
              </a:rPr>
              <a:t>		الاتصالات</a:t>
            </a:r>
            <a:endParaRPr lang="fr-FR" dirty="0" smtClean="0">
              <a:solidFill>
                <a:schemeClr val="tx1"/>
              </a:solidFill>
            </a:endParaRPr>
          </a:p>
          <a:p>
            <a:pPr lvl="0" algn="just" rtl="1"/>
            <a:r>
              <a:rPr lang="ar-DZ" dirty="0" smtClean="0">
                <a:solidFill>
                  <a:schemeClr val="tx1"/>
                </a:solidFill>
              </a:rPr>
              <a:t>		المجتمع</a:t>
            </a:r>
            <a:endParaRPr lang="fr-FR" dirty="0" smtClean="0">
              <a:solidFill>
                <a:schemeClr val="tx1"/>
              </a:solidFill>
            </a:endParaRPr>
          </a:p>
          <a:p>
            <a:pPr lvl="0" algn="just" rtl="1"/>
            <a:r>
              <a:rPr lang="ar-DZ" dirty="0" smtClean="0">
                <a:solidFill>
                  <a:schemeClr val="tx1"/>
                </a:solidFill>
              </a:rPr>
              <a:t>		التوزيع</a:t>
            </a:r>
            <a:endParaRPr lang="fr-FR" dirty="0" smtClean="0">
              <a:solidFill>
                <a:schemeClr val="tx1"/>
              </a:solidFill>
            </a:endParaRPr>
          </a:p>
          <a:p>
            <a:pPr lvl="0" algn="just" rtl="1"/>
            <a:r>
              <a:rPr lang="ar-DZ" dirty="0" smtClean="0">
                <a:solidFill>
                  <a:schemeClr val="tx1"/>
                </a:solidFill>
              </a:rPr>
              <a:t>		التمييز</a:t>
            </a:r>
            <a:endParaRPr lang="fr-FR" dirty="0" smtClean="0">
              <a:solidFill>
                <a:schemeClr val="tx1"/>
              </a:solidFill>
            </a:endParaRPr>
          </a:p>
          <a:p>
            <a:pPr algn="just" rtl="1"/>
            <a:endParaRPr lang="fr-FR" dirty="0" smtClean="0">
              <a:solidFill>
                <a:schemeClr val="tx1"/>
              </a:solidFill>
            </a:endParaRPr>
          </a:p>
          <a:p>
            <a:pPr lvl="0" algn="just" rtl="1"/>
            <a:endParaRPr lang="fr-FR" dirty="0" smtClean="0">
              <a:solidFill>
                <a:schemeClr val="tx1"/>
              </a:solidFill>
            </a:endParaRPr>
          </a:p>
          <a:p>
            <a:pPr algn="just" rtl="1"/>
            <a:endParaRPr lang="ar-DZ" dirty="0" smtClean="0">
              <a:solidFill>
                <a:schemeClr val="tx1"/>
              </a:solidFill>
            </a:endParaRPr>
          </a:p>
          <a:p>
            <a:pPr algn="just" rtl="1"/>
            <a:endParaRPr lang="fr-FR" dirty="0" smtClean="0">
              <a:solidFill>
                <a:schemeClr val="tx1"/>
              </a:solidFill>
            </a:endParaRP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71670" y="1"/>
            <a:ext cx="5357850" cy="928670"/>
          </a:xfrm>
        </p:spPr>
        <p:txBody>
          <a:bodyPr>
            <a:normAutofit fontScale="90000"/>
          </a:bodyPr>
          <a:lstStyle/>
          <a:p>
            <a:pPr rtl="1"/>
            <a:r>
              <a:rPr lang="en-US" sz="3600" b="1" dirty="0" smtClean="0"/>
              <a:t>I</a:t>
            </a:r>
            <a:r>
              <a:rPr lang="ar-DZ" sz="3600" b="1" dirty="0" smtClean="0"/>
              <a:t>ـ </a:t>
            </a:r>
            <a:r>
              <a:rPr lang="ar-DZ" sz="3200" b="1" dirty="0" smtClean="0"/>
              <a:t>أساسيات التسويق الالكتروني (الرقمي)</a:t>
            </a:r>
            <a:endParaRPr lang="fr-FR" sz="3200" b="1" dirty="0"/>
          </a:p>
        </p:txBody>
      </p:sp>
      <p:sp>
        <p:nvSpPr>
          <p:cNvPr id="3" name="Sous-titre 2"/>
          <p:cNvSpPr>
            <a:spLocks noGrp="1"/>
          </p:cNvSpPr>
          <p:nvPr>
            <p:ph type="subTitle" idx="1"/>
          </p:nvPr>
        </p:nvSpPr>
        <p:spPr>
          <a:xfrm>
            <a:off x="285720" y="928670"/>
            <a:ext cx="8643998" cy="5715040"/>
          </a:xfrm>
        </p:spPr>
        <p:txBody>
          <a:bodyPr>
            <a:normAutofit/>
          </a:bodyPr>
          <a:lstStyle/>
          <a:p>
            <a:pPr algn="r" rtl="1"/>
            <a:r>
              <a:rPr lang="ar-DZ" dirty="0" smtClean="0"/>
              <a:t> </a:t>
            </a:r>
            <a:r>
              <a:rPr lang="en-US" b="1" dirty="0" smtClean="0">
                <a:solidFill>
                  <a:schemeClr val="tx1"/>
                </a:solidFill>
              </a:rPr>
              <a:t> 2</a:t>
            </a:r>
            <a:r>
              <a:rPr lang="ar-DZ" b="1" dirty="0" smtClean="0">
                <a:solidFill>
                  <a:schemeClr val="tx1"/>
                </a:solidFill>
              </a:rPr>
              <a:t>ــ الأنترنت</a:t>
            </a:r>
            <a:endParaRPr lang="fr-FR" dirty="0" smtClean="0"/>
          </a:p>
          <a:p>
            <a:pPr algn="just" rtl="1"/>
            <a:r>
              <a:rPr lang="ar-DZ" b="1" dirty="0" smtClean="0">
                <a:solidFill>
                  <a:schemeClr val="tx1"/>
                </a:solidFill>
              </a:rPr>
              <a:t>	و - المزيج التسويقي الالكتروني (الرقمي)</a:t>
            </a:r>
            <a:endParaRPr lang="fr-FR" dirty="0" smtClean="0">
              <a:solidFill>
                <a:schemeClr val="tx1"/>
              </a:solidFill>
            </a:endParaRPr>
          </a:p>
          <a:p>
            <a:pPr algn="just" rtl="1"/>
            <a:r>
              <a:rPr lang="ar-DZ" u="sng" dirty="0" smtClean="0">
                <a:solidFill>
                  <a:schemeClr val="tx1"/>
                </a:solidFill>
              </a:rPr>
              <a:t>النموذج الثاني</a:t>
            </a:r>
            <a:r>
              <a:rPr lang="ar-DZ" dirty="0" smtClean="0">
                <a:solidFill>
                  <a:schemeClr val="tx1"/>
                </a:solidFill>
              </a:rPr>
              <a:t>: </a:t>
            </a:r>
            <a:endParaRPr lang="fr-FR" dirty="0" smtClean="0">
              <a:solidFill>
                <a:schemeClr val="tx1"/>
              </a:solidFill>
            </a:endParaRPr>
          </a:p>
          <a:p>
            <a:pPr algn="just" rtl="1"/>
            <a:r>
              <a:rPr lang="ar-DZ" dirty="0" smtClean="0">
                <a:solidFill>
                  <a:schemeClr val="tx1"/>
                </a:solidFill>
              </a:rPr>
              <a:t>	وهو تطوير لمزيج تجارة التجزئة المكوّن من خدمات 	الزبون، الموقع، الترويج، السعر، التصنيف، تصميم 	المتجر، تصميم موقع الويب، الأمن، المنتج وتصنيفه، 	الترويج، المجتمعات الافتراصية، التوزيع، خدمات العملاء، 	السعر، الخصوصية، الشخصنة</a:t>
            </a:r>
            <a:endParaRPr lang="fr-FR" dirty="0" smtClean="0">
              <a:solidFill>
                <a:schemeClr val="tx1"/>
              </a:solidFill>
            </a:endParaRPr>
          </a:p>
          <a:p>
            <a:pPr lvl="0" algn="just" rtl="1"/>
            <a:endParaRPr lang="fr-FR" dirty="0" smtClean="0">
              <a:solidFill>
                <a:schemeClr val="tx1"/>
              </a:solidFill>
            </a:endParaRPr>
          </a:p>
          <a:p>
            <a:pPr algn="just" rtl="1"/>
            <a:endParaRPr lang="fr-FR" dirty="0" smtClean="0">
              <a:solidFill>
                <a:schemeClr val="tx1"/>
              </a:solidFill>
            </a:endParaRPr>
          </a:p>
          <a:p>
            <a:pPr lvl="0" algn="just" rtl="1"/>
            <a:endParaRPr lang="fr-FR" dirty="0" smtClean="0">
              <a:solidFill>
                <a:schemeClr val="tx1"/>
              </a:solidFill>
            </a:endParaRPr>
          </a:p>
          <a:p>
            <a:pPr algn="just" rtl="1"/>
            <a:endParaRPr lang="ar-DZ" dirty="0" smtClean="0">
              <a:solidFill>
                <a:schemeClr val="tx1"/>
              </a:solidFill>
            </a:endParaRPr>
          </a:p>
          <a:p>
            <a:pPr algn="just" rtl="1"/>
            <a:endParaRPr lang="fr-FR" dirty="0" smtClean="0">
              <a:solidFill>
                <a:schemeClr val="tx1"/>
              </a:solidFill>
            </a:endParaRP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71670" y="1"/>
            <a:ext cx="5357850" cy="928670"/>
          </a:xfrm>
        </p:spPr>
        <p:txBody>
          <a:bodyPr>
            <a:normAutofit fontScale="90000"/>
          </a:bodyPr>
          <a:lstStyle/>
          <a:p>
            <a:pPr rtl="1"/>
            <a:r>
              <a:rPr lang="en-US" sz="3600" b="1" dirty="0" smtClean="0"/>
              <a:t>I</a:t>
            </a:r>
            <a:r>
              <a:rPr lang="ar-DZ" sz="3600" b="1" dirty="0" smtClean="0"/>
              <a:t>ـ </a:t>
            </a:r>
            <a:r>
              <a:rPr lang="ar-DZ" sz="3200" b="1" dirty="0" smtClean="0"/>
              <a:t>أساسيات التسويق الالكتروني (الرقمي)</a:t>
            </a:r>
            <a:endParaRPr lang="fr-FR" sz="3200" b="1" dirty="0"/>
          </a:p>
        </p:txBody>
      </p:sp>
      <p:sp>
        <p:nvSpPr>
          <p:cNvPr id="3" name="Sous-titre 2"/>
          <p:cNvSpPr>
            <a:spLocks noGrp="1"/>
          </p:cNvSpPr>
          <p:nvPr>
            <p:ph type="subTitle" idx="1"/>
          </p:nvPr>
        </p:nvSpPr>
        <p:spPr>
          <a:xfrm>
            <a:off x="285720" y="928670"/>
            <a:ext cx="8643998" cy="5715040"/>
          </a:xfrm>
        </p:spPr>
        <p:txBody>
          <a:bodyPr>
            <a:normAutofit/>
          </a:bodyPr>
          <a:lstStyle/>
          <a:p>
            <a:pPr algn="r" rtl="1"/>
            <a:r>
              <a:rPr lang="ar-DZ" dirty="0" smtClean="0"/>
              <a:t> </a:t>
            </a:r>
            <a:r>
              <a:rPr lang="en-US" b="1" dirty="0" smtClean="0">
                <a:solidFill>
                  <a:schemeClr val="tx1"/>
                </a:solidFill>
              </a:rPr>
              <a:t> 2</a:t>
            </a:r>
            <a:r>
              <a:rPr lang="ar-DZ" b="1" dirty="0" smtClean="0">
                <a:solidFill>
                  <a:schemeClr val="tx1"/>
                </a:solidFill>
              </a:rPr>
              <a:t>ــ الأنترنت</a:t>
            </a:r>
            <a:endParaRPr lang="fr-FR" dirty="0" smtClean="0"/>
          </a:p>
          <a:p>
            <a:pPr algn="just" rtl="1"/>
            <a:r>
              <a:rPr lang="ar-DZ" b="1" dirty="0" smtClean="0">
                <a:solidFill>
                  <a:schemeClr val="tx1"/>
                </a:solidFill>
              </a:rPr>
              <a:t>	ي- مقارنة التسويق التقليدي بالتسويق الالكتروني</a:t>
            </a:r>
            <a:endParaRPr lang="fr-FR" dirty="0" smtClean="0">
              <a:solidFill>
                <a:schemeClr val="tx1"/>
              </a:solidFill>
            </a:endParaRPr>
          </a:p>
          <a:p>
            <a:pPr algn="just" rtl="1"/>
            <a:r>
              <a:rPr lang="ar-DZ" dirty="0" smtClean="0">
                <a:solidFill>
                  <a:schemeClr val="tx1"/>
                </a:solidFill>
              </a:rPr>
              <a:t>اعتبر الانترنت قناة من قنوات التسويق التي انتشر استخدامها في العصر الحالي وبالتالي زاحمت القنوات التقليدية الأخرى، سواء تعلّق الأمر بالتسويق عبر مندوبي المبيعات والموزعين، أو الهاتف والتلفزيون والبريد..</a:t>
            </a:r>
          </a:p>
          <a:p>
            <a:pPr algn="just" rtl="1"/>
            <a:endParaRPr lang="fr-FR" dirty="0" smtClean="0">
              <a:solidFill>
                <a:schemeClr val="tx1"/>
              </a:solidFill>
            </a:endParaRPr>
          </a:p>
          <a:p>
            <a:pPr algn="just" rtl="1"/>
            <a:endParaRPr lang="fr-FR" dirty="0" smtClean="0">
              <a:solidFill>
                <a:schemeClr val="tx1"/>
              </a:solidFill>
            </a:endParaRPr>
          </a:p>
          <a:p>
            <a:pPr lvl="0" algn="just" rtl="1"/>
            <a:endParaRPr lang="fr-FR" dirty="0" smtClean="0">
              <a:solidFill>
                <a:schemeClr val="tx1"/>
              </a:solidFill>
            </a:endParaRPr>
          </a:p>
          <a:p>
            <a:pPr algn="just" rtl="1"/>
            <a:endParaRPr lang="ar-DZ" dirty="0" smtClean="0">
              <a:solidFill>
                <a:schemeClr val="tx1"/>
              </a:solidFill>
            </a:endParaRPr>
          </a:p>
          <a:p>
            <a:pPr algn="just" rtl="1"/>
            <a:endParaRPr lang="fr-FR" dirty="0" smtClean="0">
              <a:solidFill>
                <a:schemeClr val="tx1"/>
              </a:solidFill>
            </a:endParaRPr>
          </a:p>
          <a:p>
            <a:pPr algn="just" rtl="1"/>
            <a:endParaRPr lang="fr-FR" dirty="0">
              <a:solidFill>
                <a:schemeClr val="tx1"/>
              </a:solidFill>
            </a:endParaRPr>
          </a:p>
        </p:txBody>
      </p:sp>
      <p:pic>
        <p:nvPicPr>
          <p:cNvPr id="1026" name="Picture 2"/>
          <p:cNvPicPr>
            <a:picLocks noChangeAspect="1" noChangeArrowheads="1"/>
          </p:cNvPicPr>
          <p:nvPr/>
        </p:nvPicPr>
        <p:blipFill>
          <a:blip r:embed="rId2"/>
          <a:srcRect/>
          <a:stretch>
            <a:fillRect/>
          </a:stretch>
        </p:blipFill>
        <p:spPr bwMode="auto">
          <a:xfrm>
            <a:off x="71406" y="3567134"/>
            <a:ext cx="6178550" cy="329086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71670" y="1"/>
            <a:ext cx="5357850" cy="928670"/>
          </a:xfrm>
        </p:spPr>
        <p:txBody>
          <a:bodyPr>
            <a:normAutofit fontScale="90000"/>
          </a:bodyPr>
          <a:lstStyle/>
          <a:p>
            <a:pPr rtl="1"/>
            <a:r>
              <a:rPr lang="en-US" sz="3600" b="1" dirty="0" smtClean="0"/>
              <a:t>I</a:t>
            </a:r>
            <a:r>
              <a:rPr lang="ar-DZ" sz="3600" b="1" dirty="0" smtClean="0"/>
              <a:t>ـ </a:t>
            </a:r>
            <a:r>
              <a:rPr lang="ar-DZ" sz="3200" b="1" dirty="0" smtClean="0"/>
              <a:t>أساسيات التسويق الالكتروني (الرقمي)</a:t>
            </a:r>
            <a:endParaRPr lang="fr-FR" sz="3200" b="1" dirty="0"/>
          </a:p>
        </p:txBody>
      </p:sp>
      <p:sp>
        <p:nvSpPr>
          <p:cNvPr id="3" name="Sous-titre 2"/>
          <p:cNvSpPr>
            <a:spLocks noGrp="1"/>
          </p:cNvSpPr>
          <p:nvPr>
            <p:ph type="subTitle" idx="1"/>
          </p:nvPr>
        </p:nvSpPr>
        <p:spPr>
          <a:xfrm>
            <a:off x="285720" y="928670"/>
            <a:ext cx="8643998" cy="5715040"/>
          </a:xfrm>
        </p:spPr>
        <p:txBody>
          <a:bodyPr>
            <a:normAutofit/>
          </a:bodyPr>
          <a:lstStyle/>
          <a:p>
            <a:pPr rtl="1"/>
            <a:r>
              <a:rPr lang="ar-DZ" dirty="0" smtClean="0"/>
              <a:t> </a:t>
            </a:r>
            <a:endParaRPr lang="fr-FR" dirty="0" smtClean="0"/>
          </a:p>
          <a:p>
            <a:pPr algn="just" rtl="1"/>
            <a:r>
              <a:rPr lang="ar-DZ" b="1" dirty="0" smtClean="0">
                <a:solidFill>
                  <a:schemeClr val="tx1"/>
                </a:solidFill>
              </a:rPr>
              <a:t>8- مقارنة التسويق التقليدي مع التسويق الالكتروني</a:t>
            </a:r>
            <a:endParaRPr lang="fr-FR" dirty="0" smtClean="0">
              <a:solidFill>
                <a:schemeClr val="tx1"/>
              </a:solidFill>
            </a:endParaRPr>
          </a:p>
          <a:p>
            <a:pPr algn="just" rtl="1"/>
            <a:endParaRPr lang="fr-FR" dirty="0" smtClean="0">
              <a:solidFill>
                <a:schemeClr val="tx1"/>
              </a:solidFill>
            </a:endParaRPr>
          </a:p>
          <a:p>
            <a:pPr lvl="0" algn="just" rtl="1"/>
            <a:endParaRPr lang="fr-FR" dirty="0" smtClean="0">
              <a:solidFill>
                <a:schemeClr val="tx1"/>
              </a:solidFill>
            </a:endParaRPr>
          </a:p>
          <a:p>
            <a:pPr algn="just" rtl="1"/>
            <a:endParaRPr lang="ar-DZ" dirty="0" smtClean="0">
              <a:solidFill>
                <a:schemeClr val="tx1"/>
              </a:solidFill>
            </a:endParaRPr>
          </a:p>
          <a:p>
            <a:pPr algn="just" rtl="1"/>
            <a:endParaRPr lang="fr-FR" dirty="0" smtClean="0">
              <a:solidFill>
                <a:schemeClr val="tx1"/>
              </a:solidFill>
            </a:endParaRPr>
          </a:p>
          <a:p>
            <a:pPr algn="just" rtl="1"/>
            <a:endParaRPr lang="fr-FR" dirty="0">
              <a:solidFill>
                <a:schemeClr val="tx1"/>
              </a:solidFill>
            </a:endParaRPr>
          </a:p>
        </p:txBody>
      </p:sp>
      <p:pic>
        <p:nvPicPr>
          <p:cNvPr id="2050" name="Picture 2"/>
          <p:cNvPicPr>
            <a:picLocks noChangeAspect="1" noChangeArrowheads="1"/>
          </p:cNvPicPr>
          <p:nvPr/>
        </p:nvPicPr>
        <p:blipFill>
          <a:blip r:embed="rId2"/>
          <a:srcRect/>
          <a:stretch>
            <a:fillRect/>
          </a:stretch>
        </p:blipFill>
        <p:spPr bwMode="auto">
          <a:xfrm>
            <a:off x="0" y="1265254"/>
            <a:ext cx="9144000" cy="4521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71670" y="1"/>
            <a:ext cx="5357850" cy="928670"/>
          </a:xfrm>
        </p:spPr>
        <p:txBody>
          <a:bodyPr>
            <a:normAutofit fontScale="90000"/>
          </a:bodyPr>
          <a:lstStyle/>
          <a:p>
            <a:pPr rtl="1"/>
            <a:r>
              <a:rPr lang="en-US" sz="3600" b="1" dirty="0" smtClean="0"/>
              <a:t>I</a:t>
            </a:r>
            <a:r>
              <a:rPr lang="ar-DZ" sz="3600" b="1" dirty="0" smtClean="0"/>
              <a:t>ـ </a:t>
            </a:r>
            <a:r>
              <a:rPr lang="ar-DZ" sz="3200" b="1" dirty="0" smtClean="0"/>
              <a:t>أساسيات التسويق الالكتروني (الرقمي)</a:t>
            </a:r>
            <a:endParaRPr lang="fr-FR" sz="3200" b="1" dirty="0"/>
          </a:p>
        </p:txBody>
      </p:sp>
      <p:sp>
        <p:nvSpPr>
          <p:cNvPr id="3" name="Sous-titre 2"/>
          <p:cNvSpPr>
            <a:spLocks noGrp="1"/>
          </p:cNvSpPr>
          <p:nvPr>
            <p:ph type="subTitle" idx="1"/>
          </p:nvPr>
        </p:nvSpPr>
        <p:spPr>
          <a:xfrm>
            <a:off x="285720" y="928670"/>
            <a:ext cx="8643998" cy="5715040"/>
          </a:xfrm>
        </p:spPr>
        <p:txBody>
          <a:bodyPr>
            <a:normAutofit/>
          </a:bodyPr>
          <a:lstStyle/>
          <a:p>
            <a:pPr rtl="1"/>
            <a:r>
              <a:rPr lang="ar-DZ" dirty="0" smtClean="0"/>
              <a:t> </a:t>
            </a:r>
            <a:endParaRPr lang="fr-FR" dirty="0" smtClean="0"/>
          </a:p>
          <a:p>
            <a:pPr algn="just" rtl="1"/>
            <a:endParaRPr lang="fr-FR" dirty="0">
              <a:solidFill>
                <a:schemeClr val="tx1"/>
              </a:solidFill>
            </a:endParaRPr>
          </a:p>
        </p:txBody>
      </p:sp>
      <p:pic>
        <p:nvPicPr>
          <p:cNvPr id="5" name="Picture 3"/>
          <p:cNvPicPr>
            <a:picLocks noChangeAspect="1" noChangeArrowheads="1"/>
          </p:cNvPicPr>
          <p:nvPr/>
        </p:nvPicPr>
        <p:blipFill>
          <a:blip r:embed="rId2"/>
          <a:srcRect/>
          <a:stretch>
            <a:fillRect/>
          </a:stretch>
        </p:blipFill>
        <p:spPr bwMode="auto">
          <a:xfrm>
            <a:off x="19050" y="2165374"/>
            <a:ext cx="9105900" cy="4692650"/>
          </a:xfrm>
          <a:prstGeom prst="rect">
            <a:avLst/>
          </a:prstGeom>
          <a:noFill/>
          <a:ln w="9525">
            <a:noFill/>
            <a:miter lim="800000"/>
            <a:headEnd/>
            <a:tailEnd/>
          </a:ln>
          <a:effectLst/>
        </p:spPr>
      </p:pic>
      <p:pic>
        <p:nvPicPr>
          <p:cNvPr id="3074" name="Picture 2"/>
          <p:cNvPicPr>
            <a:picLocks noChangeAspect="1" noChangeArrowheads="1"/>
          </p:cNvPicPr>
          <p:nvPr/>
        </p:nvPicPr>
        <p:blipFill>
          <a:blip r:embed="rId3"/>
          <a:srcRect/>
          <a:stretch>
            <a:fillRect/>
          </a:stretch>
        </p:blipFill>
        <p:spPr bwMode="auto">
          <a:xfrm>
            <a:off x="0" y="1500174"/>
            <a:ext cx="9144000" cy="5905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71670" y="1"/>
            <a:ext cx="5357850" cy="928670"/>
          </a:xfrm>
        </p:spPr>
        <p:txBody>
          <a:bodyPr>
            <a:normAutofit fontScale="90000"/>
          </a:bodyPr>
          <a:lstStyle/>
          <a:p>
            <a:pPr rtl="1"/>
            <a:r>
              <a:rPr lang="en-US" sz="3600" b="1" dirty="0" smtClean="0"/>
              <a:t>I</a:t>
            </a:r>
            <a:r>
              <a:rPr lang="ar-DZ" sz="3600" b="1" dirty="0" smtClean="0"/>
              <a:t>ـ </a:t>
            </a:r>
            <a:r>
              <a:rPr lang="ar-DZ" sz="3200" b="1" dirty="0" smtClean="0"/>
              <a:t>أساسيات التسويق الالكتروني (الرقمي)</a:t>
            </a:r>
            <a:endParaRPr lang="fr-FR" sz="3200" b="1" dirty="0"/>
          </a:p>
        </p:txBody>
      </p:sp>
      <p:sp>
        <p:nvSpPr>
          <p:cNvPr id="3" name="Sous-titre 2"/>
          <p:cNvSpPr>
            <a:spLocks noGrp="1"/>
          </p:cNvSpPr>
          <p:nvPr>
            <p:ph type="subTitle" idx="1"/>
          </p:nvPr>
        </p:nvSpPr>
        <p:spPr>
          <a:xfrm>
            <a:off x="285720" y="928670"/>
            <a:ext cx="8643998" cy="5572164"/>
          </a:xfrm>
        </p:spPr>
        <p:txBody>
          <a:bodyPr>
            <a:normAutofit fontScale="92500" lnSpcReduction="20000"/>
          </a:bodyPr>
          <a:lstStyle/>
          <a:p>
            <a:pPr rtl="1"/>
            <a:r>
              <a:rPr lang="ar-DZ" dirty="0" smtClean="0"/>
              <a:t> </a:t>
            </a:r>
            <a:endParaRPr lang="fr-FR" dirty="0" smtClean="0"/>
          </a:p>
          <a:p>
            <a:pPr lvl="0" algn="just" rtl="1"/>
            <a:r>
              <a:rPr lang="ar-DZ" b="1" dirty="0" smtClean="0">
                <a:solidFill>
                  <a:schemeClr val="tx1"/>
                </a:solidFill>
              </a:rPr>
              <a:t>1ــ تكنولوجيا المعلومات والاتصالات</a:t>
            </a:r>
            <a:endParaRPr lang="fr-FR" dirty="0" smtClean="0">
              <a:solidFill>
                <a:schemeClr val="tx1"/>
              </a:solidFill>
            </a:endParaRPr>
          </a:p>
          <a:p>
            <a:r>
              <a:rPr lang="en-US" b="1" dirty="0" smtClean="0">
                <a:solidFill>
                  <a:schemeClr val="tx1"/>
                </a:solidFill>
              </a:rPr>
              <a:t>What are the key components of (ICT)?</a:t>
            </a:r>
            <a:endParaRPr lang="fr-FR" dirty="0" smtClean="0">
              <a:solidFill>
                <a:schemeClr val="tx1"/>
              </a:solidFill>
            </a:endParaRPr>
          </a:p>
          <a:p>
            <a:pPr algn="l"/>
            <a:r>
              <a:rPr lang="en-US" dirty="0" smtClean="0">
                <a:solidFill>
                  <a:schemeClr val="tx1"/>
                </a:solidFill>
              </a:rPr>
              <a:t>The key components of (ICT) include:</a:t>
            </a:r>
            <a:endParaRPr lang="fr-FR" dirty="0" smtClean="0">
              <a:solidFill>
                <a:schemeClr val="tx1"/>
              </a:solidFill>
            </a:endParaRPr>
          </a:p>
          <a:p>
            <a:r>
              <a:rPr lang="en-US" dirty="0" smtClean="0">
                <a:solidFill>
                  <a:schemeClr val="tx1"/>
                </a:solidFill>
              </a:rPr>
              <a:t>2. **Software**</a:t>
            </a:r>
            <a:endParaRPr lang="fr-FR" dirty="0" smtClean="0">
              <a:solidFill>
                <a:schemeClr val="tx1"/>
              </a:solidFill>
            </a:endParaRPr>
          </a:p>
          <a:p>
            <a:r>
              <a:rPr lang="en-US" dirty="0" smtClean="0">
                <a:solidFill>
                  <a:schemeClr val="tx1"/>
                </a:solidFill>
              </a:rPr>
              <a:t>   - **Operating Systems**: Windows, </a:t>
            </a:r>
            <a:r>
              <a:rPr lang="en-US" dirty="0" err="1" smtClean="0">
                <a:solidFill>
                  <a:schemeClr val="tx1"/>
                </a:solidFill>
              </a:rPr>
              <a:t>macOS</a:t>
            </a:r>
            <a:r>
              <a:rPr lang="en-US" dirty="0" smtClean="0">
                <a:solidFill>
                  <a:schemeClr val="tx1"/>
                </a:solidFill>
              </a:rPr>
              <a:t>, Linux, </a:t>
            </a:r>
            <a:r>
              <a:rPr lang="en-US" dirty="0" err="1" smtClean="0">
                <a:solidFill>
                  <a:schemeClr val="tx1"/>
                </a:solidFill>
              </a:rPr>
              <a:t>iOS</a:t>
            </a:r>
            <a:r>
              <a:rPr lang="en-US" dirty="0" smtClean="0">
                <a:solidFill>
                  <a:schemeClr val="tx1"/>
                </a:solidFill>
              </a:rPr>
              <a:t>, Android.</a:t>
            </a:r>
            <a:endParaRPr lang="fr-FR" dirty="0" smtClean="0">
              <a:solidFill>
                <a:schemeClr val="tx1"/>
              </a:solidFill>
            </a:endParaRPr>
          </a:p>
          <a:p>
            <a:r>
              <a:rPr lang="en-US" dirty="0" smtClean="0">
                <a:solidFill>
                  <a:schemeClr val="tx1"/>
                </a:solidFill>
              </a:rPr>
              <a:t>   - **Applications**: Programs for productivity (Microsoft Office, Google Docs), multimedia, and business (ERP, CRM systems).</a:t>
            </a:r>
            <a:endParaRPr lang="fr-FR" dirty="0" smtClean="0">
              <a:solidFill>
                <a:schemeClr val="tx1"/>
              </a:solidFill>
            </a:endParaRPr>
          </a:p>
          <a:p>
            <a:r>
              <a:rPr lang="en-US" dirty="0" smtClean="0">
                <a:solidFill>
                  <a:schemeClr val="tx1"/>
                </a:solidFill>
              </a:rPr>
              <a:t>   - **Communication Tools**: Email clients, video conferencing tools (Zoom, Teams), and messaging apps (</a:t>
            </a:r>
            <a:r>
              <a:rPr lang="en-US" dirty="0" err="1" smtClean="0">
                <a:solidFill>
                  <a:schemeClr val="tx1"/>
                </a:solidFill>
              </a:rPr>
              <a:t>WhatsApp</a:t>
            </a:r>
            <a:r>
              <a:rPr lang="en-US" dirty="0" smtClean="0">
                <a:solidFill>
                  <a:schemeClr val="tx1"/>
                </a:solidFill>
              </a:rPr>
              <a:t>, Slack).</a:t>
            </a:r>
            <a:endParaRPr lang="fr-FR" dirty="0" smtClean="0">
              <a:solidFill>
                <a:schemeClr val="tx1"/>
              </a:solidFill>
            </a:endParaRP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285728"/>
            <a:ext cx="8715436" cy="6357982"/>
          </a:xfrm>
        </p:spPr>
        <p:txBody>
          <a:bodyPr>
            <a:normAutofit/>
          </a:bodyPr>
          <a:lstStyle/>
          <a:p>
            <a:endParaRPr lang="en-US" b="1" dirty="0" smtClean="0">
              <a:solidFill>
                <a:schemeClr val="tx1"/>
              </a:solidFill>
            </a:endParaRPr>
          </a:p>
          <a:p>
            <a:endParaRPr lang="en-US" b="1" dirty="0" smtClean="0">
              <a:solidFill>
                <a:schemeClr val="tx1"/>
              </a:solidFill>
            </a:endParaRPr>
          </a:p>
          <a:p>
            <a:r>
              <a:rPr lang="en-US" sz="4400" b="1" dirty="0" smtClean="0">
                <a:solidFill>
                  <a:schemeClr val="tx1"/>
                </a:solidFill>
              </a:rPr>
              <a:t>3- </a:t>
            </a:r>
            <a:r>
              <a:rPr lang="en-US" sz="4400" b="1" dirty="0" smtClean="0">
                <a:solidFill>
                  <a:schemeClr val="tx1"/>
                </a:solidFill>
              </a:rPr>
              <a:t>WHAT IS </a:t>
            </a:r>
            <a:r>
              <a:rPr lang="en-US" sz="4400" b="1" dirty="0" smtClean="0">
                <a:solidFill>
                  <a:schemeClr val="tx1"/>
                </a:solidFill>
              </a:rPr>
              <a:t>MARKETING?</a:t>
            </a:r>
          </a:p>
          <a:p>
            <a:r>
              <a:rPr lang="en-US" sz="4400" b="1" dirty="0" smtClean="0">
                <a:solidFill>
                  <a:schemeClr val="tx1"/>
                </a:solidFill>
              </a:rPr>
              <a:t>MARKETING 1</a:t>
            </a:r>
          </a:p>
          <a:p>
            <a:r>
              <a:rPr lang="en-US" sz="4400" b="1" dirty="0" smtClean="0">
                <a:solidFill>
                  <a:schemeClr val="tx1"/>
                </a:solidFill>
              </a:rPr>
              <a:t>MARKETING 2</a:t>
            </a:r>
          </a:p>
          <a:p>
            <a:r>
              <a:rPr lang="en-US" sz="4400" b="1" dirty="0" smtClean="0">
                <a:solidFill>
                  <a:schemeClr val="tx1"/>
                </a:solidFill>
              </a:rPr>
              <a:t>MARKETING 3 </a:t>
            </a:r>
          </a:p>
          <a:p>
            <a:r>
              <a:rPr lang="en-US" sz="4000" b="1" dirty="0" smtClean="0">
                <a:solidFill>
                  <a:schemeClr val="tx1"/>
                </a:solidFill>
              </a:rPr>
              <a:t>MARKETING 4 = DIGITAL MARKETING</a:t>
            </a:r>
            <a:endParaRPr lang="fr-FR" sz="4000" dirty="0">
              <a:solidFill>
                <a:schemeClr val="tx1"/>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285728"/>
            <a:ext cx="8715436" cy="6357982"/>
          </a:xfrm>
        </p:spPr>
        <p:txBody>
          <a:bodyPr>
            <a:normAutofit/>
          </a:bodyPr>
          <a:lstStyle/>
          <a:p>
            <a:r>
              <a:rPr lang="en-US" b="1" dirty="0" smtClean="0">
                <a:solidFill>
                  <a:schemeClr val="tx1"/>
                </a:solidFill>
              </a:rPr>
              <a:t>4- How </a:t>
            </a:r>
            <a:r>
              <a:rPr lang="en-US" b="1" dirty="0">
                <a:solidFill>
                  <a:schemeClr val="tx1"/>
                </a:solidFill>
              </a:rPr>
              <a:t>significant is the </a:t>
            </a:r>
            <a:r>
              <a:rPr lang="en-US" b="1" dirty="0" smtClean="0">
                <a:solidFill>
                  <a:schemeClr val="tx1"/>
                </a:solidFill>
              </a:rPr>
              <a:t>Internet </a:t>
            </a:r>
            <a:r>
              <a:rPr lang="en-US" b="1" dirty="0">
                <a:solidFill>
                  <a:schemeClr val="tx1"/>
                </a:solidFill>
              </a:rPr>
              <a:t>for marketing</a:t>
            </a:r>
            <a:r>
              <a:rPr lang="en-US" b="1" dirty="0" smtClean="0">
                <a:solidFill>
                  <a:schemeClr val="tx1"/>
                </a:solidFill>
              </a:rPr>
              <a:t>?</a:t>
            </a:r>
          </a:p>
          <a:p>
            <a:pPr rtl="1"/>
            <a:r>
              <a:rPr lang="ar-DZ" b="1" dirty="0" smtClean="0">
                <a:solidFill>
                  <a:schemeClr val="tx1"/>
                </a:solidFill>
              </a:rPr>
              <a:t>مدلولية (أهمية) الانترنت للتسويق</a:t>
            </a:r>
            <a:endParaRPr lang="en-US" b="1" dirty="0" smtClean="0">
              <a:solidFill>
                <a:schemeClr val="tx1"/>
              </a:solidFill>
            </a:endParaRPr>
          </a:p>
          <a:p>
            <a:pPr algn="just"/>
            <a:r>
              <a:rPr lang="en-US" dirty="0" smtClean="0">
                <a:solidFill>
                  <a:schemeClr val="tx1"/>
                </a:solidFill>
              </a:rPr>
              <a:t>1)  The </a:t>
            </a:r>
            <a:r>
              <a:rPr lang="en-US" dirty="0">
                <a:solidFill>
                  <a:schemeClr val="tx1"/>
                </a:solidFill>
              </a:rPr>
              <a:t>Internet is now a </a:t>
            </a:r>
            <a:r>
              <a:rPr lang="en-US" dirty="0" smtClean="0">
                <a:solidFill>
                  <a:schemeClr val="tx1"/>
                </a:solidFill>
              </a:rPr>
              <a:t>vital part </a:t>
            </a:r>
            <a:r>
              <a:rPr lang="en-US" dirty="0">
                <a:solidFill>
                  <a:schemeClr val="tx1"/>
                </a:solidFill>
              </a:rPr>
              <a:t>of the </a:t>
            </a:r>
            <a:r>
              <a:rPr lang="en-US" b="1" u="sng" dirty="0">
                <a:solidFill>
                  <a:schemeClr val="tx1"/>
                </a:solidFill>
              </a:rPr>
              <a:t>customer journey</a:t>
            </a:r>
            <a:r>
              <a:rPr lang="en-US" dirty="0">
                <a:solidFill>
                  <a:schemeClr val="tx1"/>
                </a:solidFill>
              </a:rPr>
              <a:t> as consumers select the best supplier and make their purchase.</a:t>
            </a:r>
          </a:p>
          <a:p>
            <a:endParaRPr lang="fr-FR" b="1" dirty="0" smtClean="0">
              <a:solidFill>
                <a:schemeClr val="tx1"/>
              </a:solidFill>
            </a:endParaRPr>
          </a:p>
          <a:p>
            <a:r>
              <a:rPr lang="fr-FR" b="1" dirty="0" smtClean="0">
                <a:solidFill>
                  <a:schemeClr val="tx1"/>
                </a:solidFill>
              </a:rPr>
              <a:t>Customer </a:t>
            </a:r>
            <a:r>
              <a:rPr lang="fr-FR" b="1" dirty="0" err="1" smtClean="0">
                <a:solidFill>
                  <a:schemeClr val="tx1"/>
                </a:solidFill>
              </a:rPr>
              <a:t>journey</a:t>
            </a:r>
            <a:endParaRPr lang="fr-FR" b="1" dirty="0" smtClean="0">
              <a:solidFill>
                <a:schemeClr val="tx1"/>
              </a:solidFill>
            </a:endParaRPr>
          </a:p>
          <a:p>
            <a:endParaRPr lang="fr-FR" b="1" dirty="0">
              <a:solidFill>
                <a:schemeClr val="tx1"/>
              </a:solidFill>
            </a:endParaRPr>
          </a:p>
          <a:p>
            <a:pPr algn="just"/>
            <a:r>
              <a:rPr lang="fr-FR" dirty="0">
                <a:solidFill>
                  <a:schemeClr val="tx1"/>
                </a:solidFill>
              </a:rPr>
              <a:t>A description </a:t>
            </a:r>
            <a:r>
              <a:rPr lang="fr-FR" dirty="0" smtClean="0">
                <a:solidFill>
                  <a:schemeClr val="tx1"/>
                </a:solidFill>
              </a:rPr>
              <a:t>of modern multi-</a:t>
            </a:r>
            <a:r>
              <a:rPr lang="fr-FR" dirty="0" err="1" smtClean="0">
                <a:solidFill>
                  <a:schemeClr val="tx1"/>
                </a:solidFill>
              </a:rPr>
              <a:t>channel</a:t>
            </a:r>
            <a:r>
              <a:rPr lang="fr-FR" dirty="0" smtClean="0">
                <a:solidFill>
                  <a:schemeClr val="tx1"/>
                </a:solidFill>
              </a:rPr>
              <a:t> as </a:t>
            </a:r>
            <a:r>
              <a:rPr lang="fr-FR" dirty="0" err="1" smtClean="0">
                <a:solidFill>
                  <a:schemeClr val="tx1"/>
                </a:solidFill>
              </a:rPr>
              <a:t>consumers</a:t>
            </a:r>
            <a:r>
              <a:rPr lang="fr-FR" dirty="0" smtClean="0">
                <a:solidFill>
                  <a:schemeClr val="tx1"/>
                </a:solidFill>
              </a:rPr>
              <a:t> use </a:t>
            </a:r>
            <a:r>
              <a:rPr lang="fr-FR" dirty="0" err="1" smtClean="0">
                <a:solidFill>
                  <a:schemeClr val="tx1"/>
                </a:solidFill>
              </a:rPr>
              <a:t>different</a:t>
            </a:r>
            <a:r>
              <a:rPr lang="fr-FR" dirty="0" smtClean="0">
                <a:solidFill>
                  <a:schemeClr val="tx1"/>
                </a:solidFill>
              </a:rPr>
              <a:t> </a:t>
            </a:r>
            <a:r>
              <a:rPr lang="fr-FR" dirty="0">
                <a:solidFill>
                  <a:schemeClr val="tx1"/>
                </a:solidFill>
              </a:rPr>
              <a:t>media </a:t>
            </a:r>
            <a:r>
              <a:rPr lang="fr-FR" dirty="0" smtClean="0">
                <a:solidFill>
                  <a:schemeClr val="tx1"/>
                </a:solidFill>
              </a:rPr>
              <a:t>to select </a:t>
            </a:r>
            <a:r>
              <a:rPr lang="fr-FR" dirty="0" err="1">
                <a:solidFill>
                  <a:schemeClr val="tx1"/>
                </a:solidFill>
              </a:rPr>
              <a:t>suppliers</a:t>
            </a:r>
            <a:r>
              <a:rPr lang="fr-FR" dirty="0">
                <a:solidFill>
                  <a:schemeClr val="tx1"/>
                </a:solidFill>
              </a:rPr>
              <a:t>, </a:t>
            </a:r>
            <a:r>
              <a:rPr lang="fr-FR" dirty="0" err="1" smtClean="0">
                <a:solidFill>
                  <a:schemeClr val="tx1"/>
                </a:solidFill>
              </a:rPr>
              <a:t>make</a:t>
            </a:r>
            <a:r>
              <a:rPr lang="fr-FR" dirty="0" smtClean="0">
                <a:solidFill>
                  <a:schemeClr val="tx1"/>
                </a:solidFill>
              </a:rPr>
              <a:t> </a:t>
            </a:r>
            <a:r>
              <a:rPr lang="fr-FR" dirty="0" err="1" smtClean="0">
                <a:solidFill>
                  <a:schemeClr val="tx1"/>
                </a:solidFill>
              </a:rPr>
              <a:t>purchases</a:t>
            </a:r>
            <a:r>
              <a:rPr lang="fr-FR" dirty="0" smtClean="0">
                <a:solidFill>
                  <a:schemeClr val="tx1"/>
                </a:solidFill>
              </a:rPr>
              <a:t>, </a:t>
            </a:r>
            <a:r>
              <a:rPr lang="fr-FR" dirty="0">
                <a:solidFill>
                  <a:schemeClr val="tx1"/>
                </a:solidFill>
              </a:rPr>
              <a:t>and </a:t>
            </a:r>
            <a:r>
              <a:rPr lang="fr-FR" dirty="0" smtClean="0">
                <a:solidFill>
                  <a:schemeClr val="tx1"/>
                </a:solidFill>
              </a:rPr>
              <a:t>gain </a:t>
            </a:r>
            <a:r>
              <a:rPr lang="fr-FR" dirty="0" err="1" smtClean="0">
                <a:solidFill>
                  <a:schemeClr val="tx1"/>
                </a:solidFill>
              </a:rPr>
              <a:t>customer</a:t>
            </a:r>
            <a:r>
              <a:rPr lang="fr-FR" dirty="0" smtClean="0">
                <a:solidFill>
                  <a:schemeClr val="tx1"/>
                </a:solidFill>
              </a:rPr>
              <a:t> </a:t>
            </a:r>
            <a:r>
              <a:rPr lang="fr-FR" dirty="0">
                <a:solidFill>
                  <a:schemeClr val="tx1"/>
                </a:solidFill>
              </a:rPr>
              <a:t>support.</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285728"/>
            <a:ext cx="8715436" cy="6357982"/>
          </a:xfrm>
        </p:spPr>
        <p:txBody>
          <a:bodyPr>
            <a:normAutofit/>
          </a:bodyPr>
          <a:lstStyle/>
          <a:p>
            <a:r>
              <a:rPr lang="en-US" b="1" dirty="0" smtClean="0">
                <a:solidFill>
                  <a:schemeClr val="tx1"/>
                </a:solidFill>
              </a:rPr>
              <a:t>4- How </a:t>
            </a:r>
            <a:r>
              <a:rPr lang="en-US" b="1" dirty="0">
                <a:solidFill>
                  <a:schemeClr val="tx1"/>
                </a:solidFill>
              </a:rPr>
              <a:t>significant is the </a:t>
            </a:r>
            <a:r>
              <a:rPr lang="en-US" b="1" dirty="0" smtClean="0">
                <a:solidFill>
                  <a:schemeClr val="tx1"/>
                </a:solidFill>
              </a:rPr>
              <a:t>Internet </a:t>
            </a:r>
            <a:r>
              <a:rPr lang="en-US" b="1" dirty="0">
                <a:solidFill>
                  <a:schemeClr val="tx1"/>
                </a:solidFill>
              </a:rPr>
              <a:t>for marketing</a:t>
            </a:r>
            <a:r>
              <a:rPr lang="en-US" b="1" dirty="0" smtClean="0">
                <a:solidFill>
                  <a:schemeClr val="tx1"/>
                </a:solidFill>
              </a:rPr>
              <a:t>?</a:t>
            </a:r>
          </a:p>
          <a:p>
            <a:pPr algn="l"/>
            <a:endParaRPr lang="en-US" b="1" dirty="0" smtClean="0">
              <a:solidFill>
                <a:schemeClr val="tx1"/>
              </a:solidFill>
            </a:endParaRPr>
          </a:p>
          <a:p>
            <a:pPr algn="just"/>
            <a:r>
              <a:rPr lang="en-US" dirty="0" smtClean="0">
                <a:solidFill>
                  <a:schemeClr val="tx1"/>
                </a:solidFill>
              </a:rPr>
              <a:t>1) </a:t>
            </a:r>
            <a:r>
              <a:rPr lang="ar-DZ" dirty="0" smtClean="0">
                <a:solidFill>
                  <a:schemeClr val="tx1"/>
                </a:solidFill>
              </a:rPr>
              <a:t>  </a:t>
            </a:r>
            <a:r>
              <a:rPr lang="fr-FR" b="1" dirty="0" smtClean="0">
                <a:solidFill>
                  <a:schemeClr val="tx1"/>
                </a:solidFill>
              </a:rPr>
              <a:t>Customer </a:t>
            </a:r>
            <a:r>
              <a:rPr lang="fr-FR" b="1" dirty="0" err="1" smtClean="0">
                <a:solidFill>
                  <a:schemeClr val="tx1"/>
                </a:solidFill>
              </a:rPr>
              <a:t>journey</a:t>
            </a:r>
            <a:r>
              <a:rPr lang="fr-FR" b="1" dirty="0" smtClean="0">
                <a:solidFill>
                  <a:schemeClr val="tx1"/>
                </a:solidFill>
              </a:rPr>
              <a:t>   </a:t>
            </a:r>
            <a:r>
              <a:rPr lang="ar-DZ" b="1" dirty="0" smtClean="0">
                <a:solidFill>
                  <a:schemeClr val="tx1"/>
                </a:solidFill>
              </a:rPr>
              <a:t>مسار العميل</a:t>
            </a:r>
            <a:endParaRPr lang="fr-FR" b="1" dirty="0" smtClean="0">
              <a:solidFill>
                <a:schemeClr val="tx1"/>
              </a:solidFill>
            </a:endParaRPr>
          </a:p>
          <a:p>
            <a:endParaRPr lang="fr-FR" b="1" dirty="0">
              <a:solidFill>
                <a:schemeClr val="tx1"/>
              </a:solidFill>
            </a:endParaRPr>
          </a:p>
          <a:p>
            <a:pPr algn="just" rtl="1"/>
            <a:r>
              <a:rPr lang="ar-DZ" dirty="0" smtClean="0">
                <a:solidFill>
                  <a:schemeClr val="tx1"/>
                </a:solidFill>
              </a:rPr>
              <a:t>هو مفهوم يستخدم في التسويق لوصف تجربة العميل منذ اللحظة التي يبدأ في التفكير في شراء منتج أو خدمة معينة حتى يتم إتمام الصفقة وحتى بعد ذلك. يشمل مسار العميل جميع نقاط الاتصال والتفاعلات التي يخوضها العميل مع العلامة التجارية أو المنتج، وتتضمن هذه النقاط زيارات الموقع الإلكتروني، وسائل التواصل الاجتماعي، والمحادثات مع موظفي خدمة العملاء، وتجارب الشراء الفعلية، وغيرها من الأنشطة التي تؤثر على قرار العميل وتجربته.</a:t>
            </a:r>
            <a:endParaRPr lang="fr-FR" dirty="0">
              <a:solidFill>
                <a:schemeClr val="tx1"/>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285728"/>
            <a:ext cx="8715436" cy="6357982"/>
          </a:xfrm>
        </p:spPr>
        <p:txBody>
          <a:bodyPr>
            <a:normAutofit/>
          </a:bodyPr>
          <a:lstStyle/>
          <a:p>
            <a:r>
              <a:rPr lang="en-US" b="1" dirty="0" smtClean="0">
                <a:solidFill>
                  <a:schemeClr val="tx1"/>
                </a:solidFill>
              </a:rPr>
              <a:t>4- How </a:t>
            </a:r>
            <a:r>
              <a:rPr lang="en-US" b="1" dirty="0">
                <a:solidFill>
                  <a:schemeClr val="tx1"/>
                </a:solidFill>
              </a:rPr>
              <a:t>significant is the </a:t>
            </a:r>
            <a:r>
              <a:rPr lang="en-US" b="1" dirty="0" smtClean="0">
                <a:solidFill>
                  <a:schemeClr val="tx1"/>
                </a:solidFill>
              </a:rPr>
              <a:t>Internet </a:t>
            </a:r>
            <a:r>
              <a:rPr lang="en-US" b="1" dirty="0">
                <a:solidFill>
                  <a:schemeClr val="tx1"/>
                </a:solidFill>
              </a:rPr>
              <a:t>for marketing</a:t>
            </a:r>
            <a:r>
              <a:rPr lang="en-US" b="1" dirty="0" smtClean="0">
                <a:solidFill>
                  <a:schemeClr val="tx1"/>
                </a:solidFill>
              </a:rPr>
              <a:t>?</a:t>
            </a:r>
          </a:p>
          <a:p>
            <a:pPr algn="l"/>
            <a:endParaRPr lang="en-US" b="1" dirty="0" smtClean="0">
              <a:solidFill>
                <a:schemeClr val="tx1"/>
              </a:solidFill>
            </a:endParaRPr>
          </a:p>
          <a:p>
            <a:pPr algn="just"/>
            <a:r>
              <a:rPr lang="en-US" dirty="0">
                <a:solidFill>
                  <a:schemeClr val="tx1"/>
                </a:solidFill>
              </a:rPr>
              <a:t>2</a:t>
            </a:r>
            <a:r>
              <a:rPr lang="en-US" dirty="0" smtClean="0">
                <a:solidFill>
                  <a:schemeClr val="tx1"/>
                </a:solidFill>
              </a:rPr>
              <a:t>) modern-marketing </a:t>
            </a:r>
            <a:r>
              <a:rPr lang="en-US" dirty="0">
                <a:solidFill>
                  <a:schemeClr val="tx1"/>
                </a:solidFill>
              </a:rPr>
              <a:t>concept places the customer at the heart of </a:t>
            </a:r>
            <a:r>
              <a:rPr lang="en-US" dirty="0" smtClean="0">
                <a:solidFill>
                  <a:schemeClr val="tx1"/>
                </a:solidFill>
              </a:rPr>
              <a:t>all marketing activity. </a:t>
            </a:r>
          </a:p>
          <a:p>
            <a:pPr algn="just"/>
            <a:endParaRPr lang="en-US" dirty="0" smtClean="0">
              <a:solidFill>
                <a:schemeClr val="tx1"/>
              </a:solidFill>
            </a:endParaRPr>
          </a:p>
          <a:p>
            <a:r>
              <a:rPr lang="en-US" b="1" dirty="0" smtClean="0">
                <a:solidFill>
                  <a:schemeClr val="tx1"/>
                </a:solidFill>
              </a:rPr>
              <a:t>Customer-centric marketing </a:t>
            </a:r>
          </a:p>
          <a:p>
            <a:endParaRPr lang="en-US" dirty="0">
              <a:solidFill>
                <a:schemeClr val="tx1"/>
              </a:solidFill>
            </a:endParaRPr>
          </a:p>
          <a:p>
            <a:pPr algn="just"/>
            <a:r>
              <a:rPr lang="en-US" dirty="0" smtClean="0">
                <a:solidFill>
                  <a:schemeClr val="tx1"/>
                </a:solidFill>
              </a:rPr>
              <a:t>By </a:t>
            </a:r>
            <a:r>
              <a:rPr lang="en-US" dirty="0">
                <a:solidFill>
                  <a:schemeClr val="tx1"/>
                </a:solidFill>
              </a:rPr>
              <a:t>‘customer-centric</a:t>
            </a:r>
            <a:r>
              <a:rPr lang="en-US" dirty="0" smtClean="0">
                <a:solidFill>
                  <a:schemeClr val="tx1"/>
                </a:solidFill>
              </a:rPr>
              <a:t>’</a:t>
            </a:r>
            <a:r>
              <a:rPr lang="en-US" b="1" dirty="0" smtClean="0">
                <a:solidFill>
                  <a:schemeClr val="tx1"/>
                </a:solidFill>
              </a:rPr>
              <a:t> </a:t>
            </a:r>
            <a:r>
              <a:rPr lang="en-US" dirty="0" smtClean="0">
                <a:solidFill>
                  <a:schemeClr val="tx1"/>
                </a:solidFill>
              </a:rPr>
              <a:t>we </a:t>
            </a:r>
            <a:r>
              <a:rPr lang="en-US" dirty="0">
                <a:solidFill>
                  <a:schemeClr val="tx1"/>
                </a:solidFill>
              </a:rPr>
              <a:t>mean the capability digital media give </a:t>
            </a:r>
            <a:r>
              <a:rPr lang="en-US" dirty="0" smtClean="0">
                <a:solidFill>
                  <a:schemeClr val="tx1"/>
                </a:solidFill>
              </a:rPr>
              <a:t>marketers to </a:t>
            </a:r>
            <a:r>
              <a:rPr lang="en-US" dirty="0">
                <a:solidFill>
                  <a:schemeClr val="tx1"/>
                </a:solidFill>
              </a:rPr>
              <a:t>better understand and tailor propositions to individual customers</a:t>
            </a:r>
            <a:endParaRPr lang="fr-FR" dirty="0">
              <a:solidFill>
                <a:schemeClr val="tx1"/>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285728"/>
            <a:ext cx="8715436" cy="6357982"/>
          </a:xfrm>
        </p:spPr>
        <p:txBody>
          <a:bodyPr>
            <a:normAutofit/>
          </a:bodyPr>
          <a:lstStyle/>
          <a:p>
            <a:r>
              <a:rPr lang="en-US" b="1" dirty="0" smtClean="0">
                <a:solidFill>
                  <a:schemeClr val="tx1"/>
                </a:solidFill>
              </a:rPr>
              <a:t>4- How </a:t>
            </a:r>
            <a:r>
              <a:rPr lang="en-US" b="1" dirty="0">
                <a:solidFill>
                  <a:schemeClr val="tx1"/>
                </a:solidFill>
              </a:rPr>
              <a:t>significant is the </a:t>
            </a:r>
            <a:r>
              <a:rPr lang="en-US" b="1" dirty="0" smtClean="0">
                <a:solidFill>
                  <a:schemeClr val="tx1"/>
                </a:solidFill>
              </a:rPr>
              <a:t>Internet </a:t>
            </a:r>
            <a:r>
              <a:rPr lang="en-US" b="1" dirty="0">
                <a:solidFill>
                  <a:schemeClr val="tx1"/>
                </a:solidFill>
              </a:rPr>
              <a:t>for marketing</a:t>
            </a:r>
            <a:r>
              <a:rPr lang="en-US" b="1" dirty="0" smtClean="0">
                <a:solidFill>
                  <a:schemeClr val="tx1"/>
                </a:solidFill>
              </a:rPr>
              <a:t>?</a:t>
            </a:r>
          </a:p>
          <a:p>
            <a:pPr algn="l"/>
            <a:endParaRPr lang="en-US" b="1" dirty="0" smtClean="0">
              <a:solidFill>
                <a:schemeClr val="tx1"/>
              </a:solidFill>
            </a:endParaRPr>
          </a:p>
          <a:p>
            <a:pPr marL="514350" indent="-514350" algn="just">
              <a:buAutoNum type="arabicParenR" startAt="2"/>
            </a:pPr>
            <a:r>
              <a:rPr lang="en-US" sz="2800" b="1" dirty="0" smtClean="0">
                <a:solidFill>
                  <a:schemeClr val="tx1"/>
                </a:solidFill>
              </a:rPr>
              <a:t>Customer-centric marketing </a:t>
            </a:r>
            <a:r>
              <a:rPr lang="ar-DZ" dirty="0" smtClean="0">
                <a:solidFill>
                  <a:schemeClr val="tx1"/>
                </a:solidFill>
              </a:rPr>
              <a:t>التسويق المركز على العميل </a:t>
            </a:r>
            <a:endParaRPr lang="en-US" b="1" dirty="0" smtClean="0">
              <a:solidFill>
                <a:schemeClr val="tx1"/>
              </a:solidFill>
            </a:endParaRPr>
          </a:p>
          <a:p>
            <a:pPr marL="514350" indent="-514350" algn="just"/>
            <a:endParaRPr lang="en-US" b="1" dirty="0" smtClean="0">
              <a:solidFill>
                <a:schemeClr val="tx1"/>
              </a:solidFill>
            </a:endParaRPr>
          </a:p>
          <a:p>
            <a:pPr algn="just" rtl="1"/>
            <a:r>
              <a:rPr lang="ar-DZ" dirty="0" smtClean="0">
                <a:solidFill>
                  <a:schemeClr val="tx1"/>
                </a:solidFill>
              </a:rPr>
              <a:t>هو استراتيجية تسويقية تركز على احتياجات وتفضيلات العملاء بشكل أساسي. يهدف هذا النهج إلى فهم عميق للعملاء وتحليل سلوكهم وتوقعاتهم، ومن ثم تقديم الخدمات والمنتجات التي تلبي تلك الاحتياجات بشكل فعّال وملائم. يتطلب التسويق المركز على العميل التواصل الدائم مع العملاء وبناء علاقات قوية معهم، وكذلك تكوين استراتيجيات تسويقية مبتكرة تتماشى مع تطلعات العملاء وتسهم في تحقيق رضاهم وولاءهم للعلامة التجارية</a:t>
            </a:r>
            <a:r>
              <a:rPr lang="en-US" dirty="0" smtClean="0">
                <a:solidFill>
                  <a:schemeClr val="tx1"/>
                </a:solidFill>
              </a:rPr>
              <a:t> </a:t>
            </a:r>
            <a:r>
              <a:rPr lang="ar-DZ" dirty="0" smtClean="0">
                <a:solidFill>
                  <a:schemeClr val="tx1"/>
                </a:solidFill>
              </a:rPr>
              <a:t>. تمنح الوسائط الرقمية المسوقين فهما أفضل لكل ذلك .</a:t>
            </a:r>
            <a:endParaRPr lang="en-US" dirty="0">
              <a:solidFill>
                <a:schemeClr val="tx1"/>
              </a:solidFill>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285728"/>
            <a:ext cx="8715436" cy="6357982"/>
          </a:xfrm>
        </p:spPr>
        <p:txBody>
          <a:bodyPr>
            <a:normAutofit lnSpcReduction="10000"/>
          </a:bodyPr>
          <a:lstStyle/>
          <a:p>
            <a:r>
              <a:rPr lang="en-US" b="1" dirty="0" smtClean="0">
                <a:solidFill>
                  <a:schemeClr val="tx1"/>
                </a:solidFill>
              </a:rPr>
              <a:t>4- How </a:t>
            </a:r>
            <a:r>
              <a:rPr lang="en-US" b="1" dirty="0">
                <a:solidFill>
                  <a:schemeClr val="tx1"/>
                </a:solidFill>
              </a:rPr>
              <a:t>significant is the </a:t>
            </a:r>
            <a:r>
              <a:rPr lang="en-US" b="1" dirty="0" smtClean="0">
                <a:solidFill>
                  <a:schemeClr val="tx1"/>
                </a:solidFill>
              </a:rPr>
              <a:t>Internet </a:t>
            </a:r>
            <a:r>
              <a:rPr lang="en-US" b="1" dirty="0">
                <a:solidFill>
                  <a:schemeClr val="tx1"/>
                </a:solidFill>
              </a:rPr>
              <a:t>for marketing</a:t>
            </a:r>
            <a:r>
              <a:rPr lang="en-US" b="1" dirty="0" smtClean="0">
                <a:solidFill>
                  <a:schemeClr val="tx1"/>
                </a:solidFill>
              </a:rPr>
              <a:t>?</a:t>
            </a:r>
          </a:p>
          <a:p>
            <a:pPr algn="l"/>
            <a:endParaRPr lang="en-US" b="1" dirty="0" smtClean="0">
              <a:solidFill>
                <a:schemeClr val="tx1"/>
              </a:solidFill>
            </a:endParaRPr>
          </a:p>
          <a:p>
            <a:pPr algn="just"/>
            <a:r>
              <a:rPr lang="en-US" dirty="0" smtClean="0">
                <a:solidFill>
                  <a:schemeClr val="tx1"/>
                </a:solidFill>
              </a:rPr>
              <a:t>3) </a:t>
            </a:r>
            <a:r>
              <a:rPr lang="en-US" dirty="0">
                <a:solidFill>
                  <a:schemeClr val="tx1"/>
                </a:solidFill>
              </a:rPr>
              <a:t>As customers follow their </a:t>
            </a:r>
            <a:r>
              <a:rPr lang="en-US" dirty="0" smtClean="0">
                <a:solidFill>
                  <a:schemeClr val="tx1"/>
                </a:solidFill>
              </a:rPr>
              <a:t>journeys, they </a:t>
            </a:r>
            <a:r>
              <a:rPr lang="en-US" dirty="0">
                <a:solidFill>
                  <a:schemeClr val="tx1"/>
                </a:solidFill>
              </a:rPr>
              <a:t>do not use the Internet in isolation – they </a:t>
            </a:r>
            <a:r>
              <a:rPr lang="en-US" dirty="0" smtClean="0">
                <a:solidFill>
                  <a:schemeClr val="tx1"/>
                </a:solidFill>
              </a:rPr>
              <a:t>use other traditional media</a:t>
            </a:r>
            <a:r>
              <a:rPr lang="fr-FR" dirty="0" smtClean="0">
                <a:solidFill>
                  <a:schemeClr val="tx1"/>
                </a:solidFill>
              </a:rPr>
              <a:t>.</a:t>
            </a:r>
          </a:p>
          <a:p>
            <a:pPr algn="just"/>
            <a:endParaRPr lang="en-US" dirty="0" smtClean="0">
              <a:solidFill>
                <a:schemeClr val="tx1"/>
              </a:solidFill>
            </a:endParaRPr>
          </a:p>
          <a:p>
            <a:r>
              <a:rPr lang="fr-FR" b="1" dirty="0" smtClean="0">
                <a:solidFill>
                  <a:schemeClr val="tx1"/>
                </a:solidFill>
              </a:rPr>
              <a:t>Multi-</a:t>
            </a:r>
            <a:r>
              <a:rPr lang="fr-FR" b="1" dirty="0" err="1" smtClean="0">
                <a:solidFill>
                  <a:schemeClr val="tx1"/>
                </a:solidFill>
              </a:rPr>
              <a:t>channel</a:t>
            </a:r>
            <a:r>
              <a:rPr lang="fr-FR" b="1" dirty="0" smtClean="0">
                <a:solidFill>
                  <a:schemeClr val="tx1"/>
                </a:solidFill>
              </a:rPr>
              <a:t> marketing</a:t>
            </a:r>
          </a:p>
          <a:p>
            <a:endParaRPr lang="en-US" dirty="0">
              <a:solidFill>
                <a:schemeClr val="tx1"/>
              </a:solidFill>
            </a:endParaRPr>
          </a:p>
          <a:p>
            <a:pPr algn="just"/>
            <a:r>
              <a:rPr lang="fr-FR" dirty="0" smtClean="0">
                <a:solidFill>
                  <a:schemeClr val="tx1"/>
                </a:solidFill>
              </a:rPr>
              <a:t>Customer communications and </a:t>
            </a:r>
            <a:r>
              <a:rPr lang="fr-FR" dirty="0" err="1" smtClean="0">
                <a:solidFill>
                  <a:schemeClr val="tx1"/>
                </a:solidFill>
              </a:rPr>
              <a:t>product</a:t>
            </a:r>
            <a:r>
              <a:rPr lang="fr-FR" dirty="0" smtClean="0">
                <a:solidFill>
                  <a:schemeClr val="tx1"/>
                </a:solidFill>
              </a:rPr>
              <a:t>  distribution </a:t>
            </a:r>
            <a:r>
              <a:rPr lang="fr-FR" dirty="0">
                <a:solidFill>
                  <a:schemeClr val="tx1"/>
                </a:solidFill>
              </a:rPr>
              <a:t>are </a:t>
            </a:r>
            <a:r>
              <a:rPr lang="fr-FR" dirty="0" err="1" smtClean="0">
                <a:solidFill>
                  <a:schemeClr val="tx1"/>
                </a:solidFill>
              </a:rPr>
              <a:t>supported</a:t>
            </a:r>
            <a:r>
              <a:rPr lang="fr-FR" dirty="0" smtClean="0">
                <a:solidFill>
                  <a:schemeClr val="tx1"/>
                </a:solidFill>
              </a:rPr>
              <a:t> </a:t>
            </a:r>
            <a:r>
              <a:rPr lang="en-US" dirty="0" smtClean="0">
                <a:solidFill>
                  <a:schemeClr val="tx1"/>
                </a:solidFill>
              </a:rPr>
              <a:t>by </a:t>
            </a:r>
            <a:r>
              <a:rPr lang="en-US" dirty="0">
                <a:solidFill>
                  <a:schemeClr val="tx1"/>
                </a:solidFill>
              </a:rPr>
              <a:t>a combination of </a:t>
            </a:r>
            <a:r>
              <a:rPr lang="en-US" dirty="0" smtClean="0">
                <a:solidFill>
                  <a:schemeClr val="tx1"/>
                </a:solidFill>
              </a:rPr>
              <a:t>digital </a:t>
            </a:r>
            <a:r>
              <a:rPr lang="fr-FR" dirty="0" smtClean="0">
                <a:solidFill>
                  <a:schemeClr val="tx1"/>
                </a:solidFill>
              </a:rPr>
              <a:t>and </a:t>
            </a:r>
            <a:r>
              <a:rPr lang="fr-FR" dirty="0" err="1">
                <a:solidFill>
                  <a:schemeClr val="tx1"/>
                </a:solidFill>
              </a:rPr>
              <a:t>traditional</a:t>
            </a:r>
            <a:r>
              <a:rPr lang="fr-FR" dirty="0">
                <a:solidFill>
                  <a:schemeClr val="tx1"/>
                </a:solidFill>
              </a:rPr>
              <a:t> </a:t>
            </a:r>
            <a:r>
              <a:rPr lang="fr-FR" dirty="0" err="1" smtClean="0">
                <a:solidFill>
                  <a:schemeClr val="tx1"/>
                </a:solidFill>
              </a:rPr>
              <a:t>channels</a:t>
            </a:r>
            <a:r>
              <a:rPr lang="fr-FR" dirty="0" smtClean="0">
                <a:solidFill>
                  <a:schemeClr val="tx1"/>
                </a:solidFill>
              </a:rPr>
              <a:t> </a:t>
            </a:r>
            <a:r>
              <a:rPr lang="en-US" dirty="0" smtClean="0">
                <a:solidFill>
                  <a:schemeClr val="tx1"/>
                </a:solidFill>
              </a:rPr>
              <a:t>at </a:t>
            </a:r>
            <a:r>
              <a:rPr lang="en-US" dirty="0">
                <a:solidFill>
                  <a:schemeClr val="tx1"/>
                </a:solidFill>
              </a:rPr>
              <a:t>different points in </a:t>
            </a:r>
            <a:r>
              <a:rPr lang="en-US" dirty="0" smtClean="0">
                <a:solidFill>
                  <a:schemeClr val="tx1"/>
                </a:solidFill>
              </a:rPr>
              <a:t>the </a:t>
            </a:r>
            <a:r>
              <a:rPr lang="fr-FR" dirty="0" err="1" smtClean="0">
                <a:solidFill>
                  <a:schemeClr val="tx1"/>
                </a:solidFill>
              </a:rPr>
              <a:t>buying</a:t>
            </a:r>
            <a:r>
              <a:rPr lang="fr-FR" dirty="0" smtClean="0">
                <a:solidFill>
                  <a:schemeClr val="tx1"/>
                </a:solidFill>
              </a:rPr>
              <a:t> </a:t>
            </a:r>
            <a:r>
              <a:rPr lang="fr-FR" dirty="0">
                <a:solidFill>
                  <a:schemeClr val="tx1"/>
                </a:solidFill>
              </a:rPr>
              <a:t>cycle.</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285728"/>
            <a:ext cx="8715436" cy="6357982"/>
          </a:xfrm>
        </p:spPr>
        <p:txBody>
          <a:bodyPr>
            <a:normAutofit lnSpcReduction="10000"/>
          </a:bodyPr>
          <a:lstStyle/>
          <a:p>
            <a:r>
              <a:rPr lang="en-US" b="1" dirty="0" smtClean="0">
                <a:solidFill>
                  <a:schemeClr val="tx1"/>
                </a:solidFill>
              </a:rPr>
              <a:t>4- How </a:t>
            </a:r>
            <a:r>
              <a:rPr lang="en-US" b="1" dirty="0">
                <a:solidFill>
                  <a:schemeClr val="tx1"/>
                </a:solidFill>
              </a:rPr>
              <a:t>significant is the </a:t>
            </a:r>
            <a:r>
              <a:rPr lang="en-US" b="1" dirty="0" smtClean="0">
                <a:solidFill>
                  <a:schemeClr val="tx1"/>
                </a:solidFill>
              </a:rPr>
              <a:t>Internet </a:t>
            </a:r>
            <a:r>
              <a:rPr lang="en-US" b="1" dirty="0">
                <a:solidFill>
                  <a:schemeClr val="tx1"/>
                </a:solidFill>
              </a:rPr>
              <a:t>for marketing</a:t>
            </a:r>
            <a:r>
              <a:rPr lang="en-US" b="1" dirty="0" smtClean="0">
                <a:solidFill>
                  <a:schemeClr val="tx1"/>
                </a:solidFill>
              </a:rPr>
              <a:t>?</a:t>
            </a:r>
          </a:p>
          <a:p>
            <a:pPr algn="l"/>
            <a:endParaRPr lang="en-US" b="1" dirty="0" smtClean="0">
              <a:solidFill>
                <a:schemeClr val="tx1"/>
              </a:solidFill>
            </a:endParaRPr>
          </a:p>
          <a:p>
            <a:pPr algn="just"/>
            <a:r>
              <a:rPr lang="en-US" dirty="0" smtClean="0">
                <a:solidFill>
                  <a:schemeClr val="tx1"/>
                </a:solidFill>
              </a:rPr>
              <a:t>3)</a:t>
            </a:r>
            <a:r>
              <a:rPr lang="ar-DZ" dirty="0" smtClean="0">
                <a:solidFill>
                  <a:schemeClr val="tx1"/>
                </a:solidFill>
              </a:rPr>
              <a:t>  </a:t>
            </a:r>
            <a:r>
              <a:rPr lang="fr-FR" sz="2800" b="1" dirty="0" smtClean="0">
                <a:solidFill>
                  <a:schemeClr val="tx1"/>
                </a:solidFill>
              </a:rPr>
              <a:t>Multi-</a:t>
            </a:r>
            <a:r>
              <a:rPr lang="fr-FR" sz="2800" b="1" dirty="0" err="1" smtClean="0">
                <a:solidFill>
                  <a:schemeClr val="tx1"/>
                </a:solidFill>
              </a:rPr>
              <a:t>channel</a:t>
            </a:r>
            <a:r>
              <a:rPr lang="fr-FR" sz="2800" b="1" dirty="0" smtClean="0">
                <a:solidFill>
                  <a:schemeClr val="tx1"/>
                </a:solidFill>
              </a:rPr>
              <a:t> marketing</a:t>
            </a:r>
            <a:r>
              <a:rPr lang="ar-DZ" sz="2800" b="1" dirty="0" smtClean="0">
                <a:solidFill>
                  <a:schemeClr val="tx1"/>
                </a:solidFill>
              </a:rPr>
              <a:t>  </a:t>
            </a:r>
            <a:r>
              <a:rPr lang="ar-DZ" b="1" dirty="0" smtClean="0">
                <a:solidFill>
                  <a:schemeClr val="tx1"/>
                </a:solidFill>
              </a:rPr>
              <a:t>التسويق متعدد القنوات</a:t>
            </a:r>
            <a:r>
              <a:rPr lang="ar-DZ" dirty="0" smtClean="0">
                <a:solidFill>
                  <a:schemeClr val="tx1"/>
                </a:solidFill>
              </a:rPr>
              <a:t>  </a:t>
            </a:r>
            <a:endParaRPr lang="fr-FR" b="1" dirty="0" smtClean="0">
              <a:solidFill>
                <a:schemeClr val="tx1"/>
              </a:solidFill>
            </a:endParaRPr>
          </a:p>
          <a:p>
            <a:pPr algn="just" rtl="1"/>
            <a:r>
              <a:rPr lang="ar-DZ" dirty="0" smtClean="0">
                <a:solidFill>
                  <a:schemeClr val="tx1"/>
                </a:solidFill>
              </a:rPr>
              <a:t>هو استراتيجية تسويقية تعتمد على استخدام مجموعة متنوعة من القنوات والوسائط للتواصل مع الجمهور وتسويق المنتجات. تشمل هذه القنوات وسائل متعددة مثل الإعلانات التلفزيونية، والإعلانات الإلكترونية، ووسائل التواصل الاجتماعي، والبريد الإلكتروني، والمدونات، والمواقع الإلكترونية، والمتاجر الإلكترونية، والعروض الترويجية، والمعارض التجارية، وغيرها من الوسائط التي تساعد في توسيع نطاق الوصول إلى الجمهور وتحسين تجربته وتفاعله مع العلامة التجارية. تهدف استراتيجية التسويق متعدد القنوات إلى تعزيز الوعي بالعلامة التجارية وزيادة المبيعات من خلال توفير تجربة تسويق متنوعة وشاملة للعملاء</a:t>
            </a:r>
            <a:endParaRPr lang="en-US" dirty="0">
              <a:solidFill>
                <a:schemeClr val="tx1"/>
              </a:solidFill>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285728"/>
            <a:ext cx="8715436" cy="6357982"/>
          </a:xfrm>
        </p:spPr>
        <p:txBody>
          <a:bodyPr>
            <a:normAutofit/>
          </a:bodyPr>
          <a:lstStyle/>
          <a:p>
            <a:r>
              <a:rPr lang="en-US" b="1" dirty="0" smtClean="0">
                <a:solidFill>
                  <a:schemeClr val="tx1"/>
                </a:solidFill>
              </a:rPr>
              <a:t>4- How </a:t>
            </a:r>
            <a:r>
              <a:rPr lang="en-US" b="1" dirty="0">
                <a:solidFill>
                  <a:schemeClr val="tx1"/>
                </a:solidFill>
              </a:rPr>
              <a:t>significant is the </a:t>
            </a:r>
            <a:r>
              <a:rPr lang="en-US" b="1" dirty="0" smtClean="0">
                <a:solidFill>
                  <a:schemeClr val="tx1"/>
                </a:solidFill>
              </a:rPr>
              <a:t>Internet </a:t>
            </a:r>
            <a:r>
              <a:rPr lang="en-US" b="1" dirty="0">
                <a:solidFill>
                  <a:schemeClr val="tx1"/>
                </a:solidFill>
              </a:rPr>
              <a:t>for marketing</a:t>
            </a:r>
            <a:r>
              <a:rPr lang="en-US" b="1" dirty="0" smtClean="0">
                <a:solidFill>
                  <a:schemeClr val="tx1"/>
                </a:solidFill>
              </a:rPr>
              <a:t>?</a:t>
            </a:r>
          </a:p>
          <a:p>
            <a:pPr algn="l"/>
            <a:endParaRPr lang="en-US" b="1" dirty="0" smtClean="0">
              <a:solidFill>
                <a:schemeClr val="tx1"/>
              </a:solidFill>
            </a:endParaRPr>
          </a:p>
          <a:p>
            <a:pPr algn="just"/>
            <a:r>
              <a:rPr lang="en-US" dirty="0" smtClean="0">
                <a:solidFill>
                  <a:schemeClr val="tx1"/>
                </a:solidFill>
              </a:rPr>
              <a:t>3) </a:t>
            </a:r>
            <a:r>
              <a:rPr lang="en-US" dirty="0">
                <a:solidFill>
                  <a:schemeClr val="tx1"/>
                </a:solidFill>
              </a:rPr>
              <a:t>As customers follow their </a:t>
            </a:r>
            <a:r>
              <a:rPr lang="en-US" dirty="0" smtClean="0">
                <a:solidFill>
                  <a:schemeClr val="tx1"/>
                </a:solidFill>
              </a:rPr>
              <a:t>journeys, they </a:t>
            </a:r>
            <a:r>
              <a:rPr lang="en-US" dirty="0">
                <a:solidFill>
                  <a:schemeClr val="tx1"/>
                </a:solidFill>
              </a:rPr>
              <a:t>do not use the Internet in isolation – they consume other </a:t>
            </a:r>
            <a:r>
              <a:rPr lang="en-US" dirty="0" smtClean="0">
                <a:solidFill>
                  <a:schemeClr val="tx1"/>
                </a:solidFill>
              </a:rPr>
              <a:t>traditional media</a:t>
            </a:r>
            <a:r>
              <a:rPr lang="fr-FR" dirty="0" smtClean="0">
                <a:solidFill>
                  <a:schemeClr val="tx1"/>
                </a:solidFill>
              </a:rPr>
              <a:t>.</a:t>
            </a:r>
            <a:endParaRPr lang="en-US" dirty="0" smtClean="0">
              <a:solidFill>
                <a:schemeClr val="tx1"/>
              </a:solidFill>
            </a:endParaRPr>
          </a:p>
          <a:p>
            <a:r>
              <a:rPr lang="fr-FR" b="1" dirty="0" smtClean="0">
                <a:solidFill>
                  <a:schemeClr val="tx1"/>
                </a:solidFill>
              </a:rPr>
              <a:t>Multi-</a:t>
            </a:r>
            <a:r>
              <a:rPr lang="fr-FR" b="1" dirty="0" err="1" smtClean="0">
                <a:solidFill>
                  <a:schemeClr val="tx1"/>
                </a:solidFill>
              </a:rPr>
              <a:t>channel</a:t>
            </a:r>
            <a:r>
              <a:rPr lang="fr-FR" b="1" dirty="0" smtClean="0">
                <a:solidFill>
                  <a:schemeClr val="tx1"/>
                </a:solidFill>
              </a:rPr>
              <a:t> </a:t>
            </a:r>
            <a:r>
              <a:rPr lang="fr-FR" b="1" dirty="0">
                <a:solidFill>
                  <a:schemeClr val="tx1"/>
                </a:solidFill>
              </a:rPr>
              <a:t>marketing </a:t>
            </a:r>
            <a:r>
              <a:rPr lang="fr-FR" b="1" dirty="0" err="1">
                <a:solidFill>
                  <a:schemeClr val="tx1"/>
                </a:solidFill>
              </a:rPr>
              <a:t>strategy</a:t>
            </a:r>
            <a:endParaRPr lang="en-US" dirty="0">
              <a:solidFill>
                <a:schemeClr val="tx1"/>
              </a:solidFill>
            </a:endParaRPr>
          </a:p>
          <a:p>
            <a:pPr algn="just"/>
            <a:r>
              <a:rPr lang="en-US" dirty="0" smtClean="0">
                <a:solidFill>
                  <a:schemeClr val="tx1"/>
                </a:solidFill>
              </a:rPr>
              <a:t>How </a:t>
            </a:r>
            <a:r>
              <a:rPr lang="en-US" dirty="0">
                <a:solidFill>
                  <a:schemeClr val="tx1"/>
                </a:solidFill>
              </a:rPr>
              <a:t>different </a:t>
            </a:r>
            <a:r>
              <a:rPr lang="en-US" dirty="0" smtClean="0">
                <a:solidFill>
                  <a:schemeClr val="tx1"/>
                </a:solidFill>
              </a:rPr>
              <a:t>marketing channels </a:t>
            </a:r>
            <a:r>
              <a:rPr lang="en-US" dirty="0">
                <a:solidFill>
                  <a:schemeClr val="tx1"/>
                </a:solidFill>
              </a:rPr>
              <a:t>should integrate and support each other in terms of </a:t>
            </a:r>
            <a:r>
              <a:rPr lang="en-US" dirty="0" smtClean="0">
                <a:solidFill>
                  <a:schemeClr val="tx1"/>
                </a:solidFill>
              </a:rPr>
              <a:t>their proposition, development, and </a:t>
            </a:r>
            <a:r>
              <a:rPr lang="en-US" dirty="0">
                <a:solidFill>
                  <a:schemeClr val="tx1"/>
                </a:solidFill>
              </a:rPr>
              <a:t>communications based on their relative merits for the customer and </a:t>
            </a:r>
            <a:r>
              <a:rPr lang="en-US" dirty="0" smtClean="0">
                <a:solidFill>
                  <a:schemeClr val="tx1"/>
                </a:solidFill>
              </a:rPr>
              <a:t>the </a:t>
            </a:r>
            <a:r>
              <a:rPr lang="fr-FR" dirty="0" err="1" smtClean="0">
                <a:solidFill>
                  <a:schemeClr val="tx1"/>
                </a:solidFill>
              </a:rPr>
              <a:t>company</a:t>
            </a:r>
            <a:r>
              <a:rPr lang="fr-FR" dirty="0">
                <a:solidFill>
                  <a:schemeClr val="tx1"/>
                </a:solidFill>
              </a:rPr>
              <a:t>.</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285728"/>
            <a:ext cx="8715436" cy="6357982"/>
          </a:xfrm>
        </p:spPr>
        <p:txBody>
          <a:bodyPr>
            <a:normAutofit fontScale="92500"/>
          </a:bodyPr>
          <a:lstStyle/>
          <a:p>
            <a:r>
              <a:rPr lang="en-US" b="1" dirty="0" smtClean="0">
                <a:solidFill>
                  <a:schemeClr val="tx1"/>
                </a:solidFill>
              </a:rPr>
              <a:t>4- How </a:t>
            </a:r>
            <a:r>
              <a:rPr lang="en-US" b="1" dirty="0">
                <a:solidFill>
                  <a:schemeClr val="tx1"/>
                </a:solidFill>
              </a:rPr>
              <a:t>significant is the </a:t>
            </a:r>
            <a:r>
              <a:rPr lang="en-US" b="1" dirty="0" smtClean="0">
                <a:solidFill>
                  <a:schemeClr val="tx1"/>
                </a:solidFill>
              </a:rPr>
              <a:t>Internet </a:t>
            </a:r>
            <a:r>
              <a:rPr lang="en-US" b="1" dirty="0">
                <a:solidFill>
                  <a:schemeClr val="tx1"/>
                </a:solidFill>
              </a:rPr>
              <a:t>for marketing</a:t>
            </a:r>
            <a:r>
              <a:rPr lang="en-US" b="1" dirty="0" smtClean="0">
                <a:solidFill>
                  <a:schemeClr val="tx1"/>
                </a:solidFill>
              </a:rPr>
              <a:t>?</a:t>
            </a:r>
          </a:p>
          <a:p>
            <a:pPr algn="l"/>
            <a:endParaRPr lang="en-US" b="1" dirty="0" smtClean="0">
              <a:solidFill>
                <a:schemeClr val="tx1"/>
              </a:solidFill>
            </a:endParaRPr>
          </a:p>
          <a:p>
            <a:pPr algn="just"/>
            <a:r>
              <a:rPr lang="en-US" dirty="0" smtClean="0">
                <a:solidFill>
                  <a:schemeClr val="tx1"/>
                </a:solidFill>
              </a:rPr>
              <a:t>3)</a:t>
            </a:r>
            <a:r>
              <a:rPr lang="ar-DZ" dirty="0" smtClean="0">
                <a:solidFill>
                  <a:schemeClr val="tx1"/>
                </a:solidFill>
              </a:rPr>
              <a:t> </a:t>
            </a:r>
            <a:r>
              <a:rPr lang="fr-FR" sz="2800" b="1" dirty="0" smtClean="0">
                <a:solidFill>
                  <a:schemeClr val="tx1"/>
                </a:solidFill>
              </a:rPr>
              <a:t>Multi-</a:t>
            </a:r>
            <a:r>
              <a:rPr lang="fr-FR" sz="2800" b="1" dirty="0" err="1" smtClean="0">
                <a:solidFill>
                  <a:schemeClr val="tx1"/>
                </a:solidFill>
              </a:rPr>
              <a:t>channel</a:t>
            </a:r>
            <a:r>
              <a:rPr lang="fr-FR" sz="2800" b="1" dirty="0" smtClean="0">
                <a:solidFill>
                  <a:schemeClr val="tx1"/>
                </a:solidFill>
              </a:rPr>
              <a:t> </a:t>
            </a:r>
            <a:r>
              <a:rPr lang="fr-FR" sz="2800" b="1" dirty="0">
                <a:solidFill>
                  <a:schemeClr val="tx1"/>
                </a:solidFill>
              </a:rPr>
              <a:t>marketing </a:t>
            </a:r>
            <a:r>
              <a:rPr lang="fr-FR" sz="2800" b="1" dirty="0" err="1" smtClean="0">
                <a:solidFill>
                  <a:schemeClr val="tx1"/>
                </a:solidFill>
              </a:rPr>
              <a:t>strategy</a:t>
            </a:r>
            <a:r>
              <a:rPr lang="ar-DZ" sz="2800" dirty="0" smtClean="0">
                <a:solidFill>
                  <a:schemeClr val="tx1"/>
                </a:solidFill>
              </a:rPr>
              <a:t>استراتيجية التسويق متعدد القنوات </a:t>
            </a:r>
            <a:endParaRPr lang="fr-FR" sz="2800" dirty="0" smtClean="0">
              <a:solidFill>
                <a:schemeClr val="tx1"/>
              </a:solidFill>
            </a:endParaRPr>
          </a:p>
          <a:p>
            <a:pPr algn="just"/>
            <a:endParaRPr lang="en-US" sz="2800" b="1" dirty="0" smtClean="0">
              <a:solidFill>
                <a:schemeClr val="tx1"/>
              </a:solidFill>
            </a:endParaRPr>
          </a:p>
          <a:p>
            <a:pPr algn="just" rtl="1"/>
            <a:r>
              <a:rPr lang="ar-DZ" dirty="0" smtClean="0">
                <a:solidFill>
                  <a:schemeClr val="tx1"/>
                </a:solidFill>
              </a:rPr>
              <a:t>هي خطة تسويقية تهدف إلى استخدام مجموعة متنوعة من القنوات والوسائط لتسويق المنتجات للعملاء. تتضمن هذه الاستراتيجية تحليل الجمهور المستهدف واختيار القنوات الأكثر فعالية للوصول إليهم، سواء كانت التلفزيونية، أو الإلكترونية، أو وسائل التواصل الاجتماعي، أو البريد الإلكتروني، أو غيرها من الوسائط المتاحة. تهدف هذه الاستراتيجية إلى تحقيق تواجد شامل ومتكامل للعلامة التجارية عبر مختلف القنوات، مما يسهم في زيادة الوعي بالعلامة التجارية وتعزيز التفاعل مع العملاء، وبالتالي تحقيق أهداف البيع والنمو المستدام.</a:t>
            </a:r>
          </a:p>
          <a:p>
            <a:pPr algn="just" rtl="1"/>
            <a:endParaRPr lang="en-US" dirty="0">
              <a:solidFill>
                <a:schemeClr val="tx1"/>
              </a:solidFill>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285728"/>
            <a:ext cx="8715436" cy="6357982"/>
          </a:xfrm>
        </p:spPr>
        <p:txBody>
          <a:bodyPr>
            <a:normAutofit/>
          </a:bodyPr>
          <a:lstStyle/>
          <a:p>
            <a:r>
              <a:rPr lang="en-US" b="1" dirty="0" smtClean="0">
                <a:solidFill>
                  <a:schemeClr val="tx1"/>
                </a:solidFill>
              </a:rPr>
              <a:t>5- Marketing </a:t>
            </a:r>
            <a:r>
              <a:rPr lang="en-US" b="1" dirty="0">
                <a:solidFill>
                  <a:schemeClr val="tx1"/>
                </a:solidFill>
              </a:rPr>
              <a:t>applications of </a:t>
            </a:r>
            <a:r>
              <a:rPr lang="en-US" b="1" dirty="0" smtClean="0">
                <a:solidFill>
                  <a:schemeClr val="tx1"/>
                </a:solidFill>
              </a:rPr>
              <a:t>Internet</a:t>
            </a:r>
          </a:p>
          <a:p>
            <a:r>
              <a:rPr lang="ar-DZ" b="1" dirty="0" smtClean="0">
                <a:solidFill>
                  <a:schemeClr val="tx1"/>
                </a:solidFill>
              </a:rPr>
              <a:t>التطبيقات التسويقية للإنترنت</a:t>
            </a:r>
            <a:endParaRPr lang="en-US" b="1" dirty="0" smtClean="0">
              <a:solidFill>
                <a:schemeClr val="tx1"/>
              </a:solidFill>
            </a:endParaRPr>
          </a:p>
          <a:p>
            <a:pPr marL="971550" lvl="1" indent="-514350" algn="just">
              <a:buFont typeface="+mj-lt"/>
              <a:buAutoNum type="arabicPeriod"/>
            </a:pPr>
            <a:r>
              <a:rPr lang="fr-FR" sz="3200" dirty="0">
                <a:solidFill>
                  <a:schemeClr val="tx1"/>
                </a:solidFill>
              </a:rPr>
              <a:t>An </a:t>
            </a:r>
            <a:r>
              <a:rPr lang="fr-FR" sz="3200" i="1" dirty="0" err="1">
                <a:solidFill>
                  <a:schemeClr val="tx1"/>
                </a:solidFill>
              </a:rPr>
              <a:t>advertising</a:t>
            </a:r>
            <a:r>
              <a:rPr lang="fr-FR" sz="3200" i="1" dirty="0">
                <a:solidFill>
                  <a:schemeClr val="tx1"/>
                </a:solidFill>
              </a:rPr>
              <a:t> </a:t>
            </a:r>
            <a:r>
              <a:rPr lang="fr-FR" sz="3200" i="1" dirty="0" smtClean="0">
                <a:solidFill>
                  <a:schemeClr val="tx1"/>
                </a:solidFill>
              </a:rPr>
              <a:t>medium</a:t>
            </a:r>
          </a:p>
          <a:p>
            <a:pPr marL="971550" lvl="1" indent="-514350" algn="just">
              <a:buFont typeface="+mj-lt"/>
              <a:buAutoNum type="arabicPeriod"/>
            </a:pPr>
            <a:r>
              <a:rPr lang="fr-FR" sz="3200" dirty="0">
                <a:solidFill>
                  <a:schemeClr val="tx1"/>
                </a:solidFill>
              </a:rPr>
              <a:t>A </a:t>
            </a:r>
            <a:r>
              <a:rPr lang="fr-FR" sz="3200" i="1" dirty="0">
                <a:solidFill>
                  <a:schemeClr val="tx1"/>
                </a:solidFill>
              </a:rPr>
              <a:t>direct-</a:t>
            </a:r>
            <a:r>
              <a:rPr lang="fr-FR" sz="3200" i="1" dirty="0" err="1">
                <a:solidFill>
                  <a:schemeClr val="tx1"/>
                </a:solidFill>
              </a:rPr>
              <a:t>response</a:t>
            </a:r>
            <a:r>
              <a:rPr lang="fr-FR" sz="3200" i="1" dirty="0">
                <a:solidFill>
                  <a:schemeClr val="tx1"/>
                </a:solidFill>
              </a:rPr>
              <a:t> </a:t>
            </a:r>
            <a:r>
              <a:rPr lang="fr-FR" sz="3200" i="1" dirty="0" smtClean="0">
                <a:solidFill>
                  <a:schemeClr val="tx1"/>
                </a:solidFill>
              </a:rPr>
              <a:t>medium</a:t>
            </a:r>
          </a:p>
          <a:p>
            <a:pPr marL="971550" lvl="1" indent="-514350" algn="just">
              <a:buFont typeface="+mj-lt"/>
              <a:buAutoNum type="arabicPeriod"/>
            </a:pPr>
            <a:r>
              <a:rPr lang="en-US" sz="3200" dirty="0">
                <a:solidFill>
                  <a:schemeClr val="tx1"/>
                </a:solidFill>
              </a:rPr>
              <a:t>A </a:t>
            </a:r>
            <a:r>
              <a:rPr lang="en-US" sz="3200" i="1" dirty="0">
                <a:solidFill>
                  <a:schemeClr val="tx1"/>
                </a:solidFill>
              </a:rPr>
              <a:t>platform for sales </a:t>
            </a:r>
            <a:r>
              <a:rPr lang="en-US" sz="3200" i="1" dirty="0" smtClean="0">
                <a:solidFill>
                  <a:schemeClr val="tx1"/>
                </a:solidFill>
              </a:rPr>
              <a:t>transactions</a:t>
            </a:r>
          </a:p>
          <a:p>
            <a:pPr marL="971550" lvl="1" indent="-514350" algn="just">
              <a:buFont typeface="+mj-lt"/>
              <a:buAutoNum type="arabicPeriod"/>
            </a:pPr>
            <a:r>
              <a:rPr lang="fr-FR" sz="3200" b="1" dirty="0">
                <a:solidFill>
                  <a:schemeClr val="tx1"/>
                </a:solidFill>
              </a:rPr>
              <a:t>A </a:t>
            </a:r>
            <a:r>
              <a:rPr lang="fr-FR" sz="3200" b="1" i="1" dirty="0" err="1">
                <a:solidFill>
                  <a:schemeClr val="tx1"/>
                </a:solidFill>
              </a:rPr>
              <a:t>lead</a:t>
            </a:r>
            <a:r>
              <a:rPr lang="fr-FR" sz="3200" b="1" i="1" dirty="0">
                <a:solidFill>
                  <a:schemeClr val="tx1"/>
                </a:solidFill>
              </a:rPr>
              <a:t>-</a:t>
            </a:r>
            <a:r>
              <a:rPr lang="fr-FR" sz="3200" b="1" i="1" dirty="0" err="1">
                <a:solidFill>
                  <a:schemeClr val="tx1"/>
                </a:solidFill>
              </a:rPr>
              <a:t>generation</a:t>
            </a:r>
            <a:r>
              <a:rPr lang="fr-FR" sz="3200" b="1" i="1" dirty="0">
                <a:solidFill>
                  <a:schemeClr val="tx1"/>
                </a:solidFill>
              </a:rPr>
              <a:t> </a:t>
            </a:r>
            <a:r>
              <a:rPr lang="fr-FR" sz="3200" b="1" i="1" dirty="0" err="1" smtClean="0">
                <a:solidFill>
                  <a:schemeClr val="tx1"/>
                </a:solidFill>
              </a:rPr>
              <a:t>method</a:t>
            </a:r>
            <a:endParaRPr lang="fr-FR" sz="3200" b="1" i="1" dirty="0" smtClean="0">
              <a:solidFill>
                <a:schemeClr val="tx1"/>
              </a:solidFill>
            </a:endParaRPr>
          </a:p>
          <a:p>
            <a:pPr marL="971550" lvl="1" indent="-514350" algn="just">
              <a:buFont typeface="+mj-lt"/>
              <a:buAutoNum type="arabicPeriod"/>
            </a:pPr>
            <a:r>
              <a:rPr lang="fr-FR" sz="3200" dirty="0">
                <a:solidFill>
                  <a:schemeClr val="tx1"/>
                </a:solidFill>
              </a:rPr>
              <a:t>A </a:t>
            </a:r>
            <a:r>
              <a:rPr lang="fr-FR" sz="3200" i="1" dirty="0">
                <a:solidFill>
                  <a:schemeClr val="tx1"/>
                </a:solidFill>
              </a:rPr>
              <a:t>distribution </a:t>
            </a:r>
            <a:r>
              <a:rPr lang="fr-FR" sz="3200" i="1" dirty="0" err="1" smtClean="0">
                <a:solidFill>
                  <a:schemeClr val="tx1"/>
                </a:solidFill>
              </a:rPr>
              <a:t>channel</a:t>
            </a:r>
            <a:endParaRPr lang="fr-FR" sz="3200" i="1" dirty="0" smtClean="0">
              <a:solidFill>
                <a:schemeClr val="tx1"/>
              </a:solidFill>
            </a:endParaRPr>
          </a:p>
          <a:p>
            <a:pPr marL="971550" lvl="1" indent="-514350" algn="just">
              <a:buFont typeface="+mj-lt"/>
              <a:buAutoNum type="arabicPeriod"/>
            </a:pPr>
            <a:r>
              <a:rPr lang="fr-FR" sz="3200" dirty="0">
                <a:solidFill>
                  <a:schemeClr val="tx1"/>
                </a:solidFill>
              </a:rPr>
              <a:t>A </a:t>
            </a:r>
            <a:r>
              <a:rPr lang="fr-FR" sz="3200" i="1" dirty="0" err="1">
                <a:solidFill>
                  <a:schemeClr val="tx1"/>
                </a:solidFill>
              </a:rPr>
              <a:t>customer</a:t>
            </a:r>
            <a:r>
              <a:rPr lang="fr-FR" sz="3200" i="1" dirty="0">
                <a:solidFill>
                  <a:schemeClr val="tx1"/>
                </a:solidFill>
              </a:rPr>
              <a:t> service </a:t>
            </a:r>
            <a:r>
              <a:rPr lang="fr-FR" sz="3200" i="1" dirty="0" err="1" smtClean="0">
                <a:solidFill>
                  <a:schemeClr val="tx1"/>
                </a:solidFill>
              </a:rPr>
              <a:t>mechanism</a:t>
            </a:r>
            <a:endParaRPr lang="fr-FR" sz="3200" i="1" dirty="0" smtClean="0">
              <a:solidFill>
                <a:schemeClr val="tx1"/>
              </a:solidFill>
            </a:endParaRPr>
          </a:p>
          <a:p>
            <a:pPr marL="971550" lvl="1" indent="-514350" algn="just">
              <a:buFont typeface="+mj-lt"/>
              <a:buAutoNum type="arabicPeriod"/>
            </a:pPr>
            <a:r>
              <a:rPr lang="fr-FR" sz="3200" dirty="0">
                <a:solidFill>
                  <a:schemeClr val="tx1"/>
                </a:solidFill>
              </a:rPr>
              <a:t>A </a:t>
            </a:r>
            <a:r>
              <a:rPr lang="fr-FR" sz="3200" i="1" dirty="0" err="1">
                <a:solidFill>
                  <a:schemeClr val="tx1"/>
                </a:solidFill>
              </a:rPr>
              <a:t>relationship</a:t>
            </a:r>
            <a:r>
              <a:rPr lang="fr-FR" sz="3200" i="1" dirty="0">
                <a:solidFill>
                  <a:schemeClr val="tx1"/>
                </a:solidFill>
              </a:rPr>
              <a:t>-building medium</a:t>
            </a:r>
            <a:endParaRPr lang="fr-FR" sz="3200"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71670" y="1"/>
            <a:ext cx="5357850" cy="928670"/>
          </a:xfrm>
        </p:spPr>
        <p:txBody>
          <a:bodyPr>
            <a:normAutofit fontScale="90000"/>
          </a:bodyPr>
          <a:lstStyle/>
          <a:p>
            <a:pPr rtl="1"/>
            <a:r>
              <a:rPr lang="en-US" sz="3600" b="1" dirty="0" smtClean="0"/>
              <a:t>I</a:t>
            </a:r>
            <a:r>
              <a:rPr lang="ar-DZ" sz="3600" b="1" dirty="0" smtClean="0"/>
              <a:t>ـ </a:t>
            </a:r>
            <a:r>
              <a:rPr lang="ar-DZ" sz="3200" b="1" dirty="0" smtClean="0"/>
              <a:t>أساسيات التسويق الالكتروني (الرقمي)</a:t>
            </a:r>
            <a:endParaRPr lang="fr-FR" sz="3200" b="1" dirty="0"/>
          </a:p>
        </p:txBody>
      </p:sp>
      <p:sp>
        <p:nvSpPr>
          <p:cNvPr id="3" name="Sous-titre 2"/>
          <p:cNvSpPr>
            <a:spLocks noGrp="1"/>
          </p:cNvSpPr>
          <p:nvPr>
            <p:ph type="subTitle" idx="1"/>
          </p:nvPr>
        </p:nvSpPr>
        <p:spPr>
          <a:xfrm>
            <a:off x="285720" y="928670"/>
            <a:ext cx="8643998" cy="5572164"/>
          </a:xfrm>
        </p:spPr>
        <p:txBody>
          <a:bodyPr>
            <a:normAutofit fontScale="92500" lnSpcReduction="20000"/>
          </a:bodyPr>
          <a:lstStyle/>
          <a:p>
            <a:pPr rtl="1"/>
            <a:r>
              <a:rPr lang="ar-DZ" dirty="0" smtClean="0"/>
              <a:t> </a:t>
            </a:r>
            <a:endParaRPr lang="fr-FR" dirty="0" smtClean="0"/>
          </a:p>
          <a:p>
            <a:pPr lvl="0" algn="just" rtl="1"/>
            <a:r>
              <a:rPr lang="ar-DZ" b="1" dirty="0" smtClean="0">
                <a:solidFill>
                  <a:schemeClr val="tx1"/>
                </a:solidFill>
              </a:rPr>
              <a:t>1ــ تكنولوجيا المعلومات والاتصالات</a:t>
            </a:r>
            <a:endParaRPr lang="fr-FR" dirty="0" smtClean="0">
              <a:solidFill>
                <a:schemeClr val="tx1"/>
              </a:solidFill>
            </a:endParaRPr>
          </a:p>
          <a:p>
            <a:r>
              <a:rPr lang="en-US" b="1" dirty="0" smtClean="0">
                <a:solidFill>
                  <a:schemeClr val="tx1"/>
                </a:solidFill>
              </a:rPr>
              <a:t>What are the key components of (ICT)?</a:t>
            </a:r>
            <a:endParaRPr lang="fr-FR" dirty="0" smtClean="0">
              <a:solidFill>
                <a:schemeClr val="tx1"/>
              </a:solidFill>
            </a:endParaRPr>
          </a:p>
          <a:p>
            <a:pPr algn="l"/>
            <a:r>
              <a:rPr lang="en-US" dirty="0" smtClean="0">
                <a:solidFill>
                  <a:schemeClr val="tx1"/>
                </a:solidFill>
              </a:rPr>
              <a:t>The key components of (ICT) include:</a:t>
            </a:r>
            <a:endParaRPr lang="fr-FR" dirty="0" smtClean="0">
              <a:solidFill>
                <a:schemeClr val="tx1"/>
              </a:solidFill>
            </a:endParaRPr>
          </a:p>
          <a:p>
            <a:r>
              <a:rPr lang="en-US" dirty="0" smtClean="0">
                <a:solidFill>
                  <a:schemeClr val="tx1"/>
                </a:solidFill>
              </a:rPr>
              <a:t>3. **Networks**</a:t>
            </a:r>
            <a:endParaRPr lang="fr-FR" dirty="0" smtClean="0">
              <a:solidFill>
                <a:schemeClr val="tx1"/>
              </a:solidFill>
            </a:endParaRPr>
          </a:p>
          <a:p>
            <a:r>
              <a:rPr lang="en-US" dirty="0" smtClean="0">
                <a:solidFill>
                  <a:schemeClr val="tx1"/>
                </a:solidFill>
              </a:rPr>
              <a:t>   - **Internet**: The global network that allows information exchange.</a:t>
            </a:r>
            <a:endParaRPr lang="fr-FR" dirty="0" smtClean="0">
              <a:solidFill>
                <a:schemeClr val="tx1"/>
              </a:solidFill>
            </a:endParaRPr>
          </a:p>
          <a:p>
            <a:r>
              <a:rPr lang="en-US" dirty="0" smtClean="0">
                <a:solidFill>
                  <a:schemeClr val="tx1"/>
                </a:solidFill>
              </a:rPr>
              <a:t>   - **Local Area Networks (LAN)** and **Wide Area Networks (WAN)**: Networks that connect devices locally and across larger distances.</a:t>
            </a:r>
            <a:endParaRPr lang="fr-FR" dirty="0" smtClean="0">
              <a:solidFill>
                <a:schemeClr val="tx1"/>
              </a:solidFill>
            </a:endParaRPr>
          </a:p>
          <a:p>
            <a:r>
              <a:rPr lang="en-US" dirty="0" smtClean="0">
                <a:solidFill>
                  <a:schemeClr val="tx1"/>
                </a:solidFill>
              </a:rPr>
              <a:t>   - **Wireless Networks**: Wi-Fi, Bluetooth, and mobile networks (4G, 5G).</a:t>
            </a:r>
            <a:endParaRPr lang="fr-FR" dirty="0" smtClean="0">
              <a:solidFill>
                <a:schemeClr val="tx1"/>
              </a:solidFill>
            </a:endParaRP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285728"/>
            <a:ext cx="8715436" cy="6357982"/>
          </a:xfrm>
        </p:spPr>
        <p:txBody>
          <a:bodyPr>
            <a:normAutofit fontScale="85000" lnSpcReduction="20000"/>
          </a:bodyPr>
          <a:lstStyle/>
          <a:p>
            <a:r>
              <a:rPr lang="en-US" b="1" dirty="0" smtClean="0">
                <a:solidFill>
                  <a:schemeClr val="tx1"/>
                </a:solidFill>
              </a:rPr>
              <a:t>5- Marketing </a:t>
            </a:r>
            <a:r>
              <a:rPr lang="en-US" b="1" dirty="0">
                <a:solidFill>
                  <a:schemeClr val="tx1"/>
                </a:solidFill>
              </a:rPr>
              <a:t>applications of </a:t>
            </a:r>
            <a:r>
              <a:rPr lang="en-US" b="1" dirty="0" smtClean="0">
                <a:solidFill>
                  <a:schemeClr val="tx1"/>
                </a:solidFill>
              </a:rPr>
              <a:t>Internet</a:t>
            </a:r>
          </a:p>
          <a:p>
            <a:endParaRPr lang="en-US" b="1" dirty="0" smtClean="0">
              <a:solidFill>
                <a:schemeClr val="tx1"/>
              </a:solidFill>
            </a:endParaRPr>
          </a:p>
          <a:p>
            <a:pPr marL="971550" lvl="1" indent="-514350" algn="just">
              <a:buAutoNum type="arabicPeriod" startAt="4"/>
            </a:pPr>
            <a:r>
              <a:rPr lang="fr-FR" sz="3200" b="1" dirty="0" smtClean="0">
                <a:solidFill>
                  <a:schemeClr val="tx1"/>
                </a:solidFill>
              </a:rPr>
              <a:t>A </a:t>
            </a:r>
            <a:r>
              <a:rPr lang="fr-FR" sz="3200" b="1" i="1" dirty="0" err="1">
                <a:solidFill>
                  <a:schemeClr val="tx1"/>
                </a:solidFill>
              </a:rPr>
              <a:t>lead</a:t>
            </a:r>
            <a:r>
              <a:rPr lang="fr-FR" sz="3200" b="1" i="1" dirty="0">
                <a:solidFill>
                  <a:schemeClr val="tx1"/>
                </a:solidFill>
              </a:rPr>
              <a:t>-</a:t>
            </a:r>
            <a:r>
              <a:rPr lang="fr-FR" sz="3200" b="1" i="1" dirty="0" err="1">
                <a:solidFill>
                  <a:schemeClr val="tx1"/>
                </a:solidFill>
              </a:rPr>
              <a:t>generation</a:t>
            </a:r>
            <a:r>
              <a:rPr lang="fr-FR" sz="3200" b="1" i="1" dirty="0">
                <a:solidFill>
                  <a:schemeClr val="tx1"/>
                </a:solidFill>
              </a:rPr>
              <a:t> </a:t>
            </a:r>
            <a:r>
              <a:rPr lang="fr-FR" sz="3200" b="1" i="1" dirty="0" err="1" smtClean="0">
                <a:solidFill>
                  <a:schemeClr val="tx1"/>
                </a:solidFill>
              </a:rPr>
              <a:t>method</a:t>
            </a:r>
            <a:r>
              <a:rPr lang="fr-FR" sz="3200" i="1" dirty="0" smtClean="0">
                <a:solidFill>
                  <a:schemeClr val="tx1"/>
                </a:solidFill>
              </a:rPr>
              <a:t>  </a:t>
            </a:r>
            <a:r>
              <a:rPr lang="ar-DZ" sz="3200" b="1" dirty="0" smtClean="0">
                <a:solidFill>
                  <a:schemeClr val="tx1"/>
                </a:solidFill>
              </a:rPr>
              <a:t>توليد العملاء المحتملين</a:t>
            </a:r>
            <a:r>
              <a:rPr lang="en-US" sz="3200" b="1" dirty="0" smtClean="0">
                <a:solidFill>
                  <a:schemeClr val="tx1"/>
                </a:solidFill>
              </a:rPr>
              <a:t> </a:t>
            </a:r>
            <a:endParaRPr lang="fr-FR" sz="3200" b="1" i="1" dirty="0" smtClean="0">
              <a:solidFill>
                <a:schemeClr val="tx1"/>
              </a:solidFill>
            </a:endParaRPr>
          </a:p>
          <a:p>
            <a:pPr marL="514350" indent="-514350" algn="just" rtl="1"/>
            <a:r>
              <a:rPr lang="en-US" sz="3600" dirty="0" smtClean="0">
                <a:solidFill>
                  <a:schemeClr val="tx1"/>
                </a:solidFill>
              </a:rPr>
              <a:t>	</a:t>
            </a:r>
          </a:p>
          <a:p>
            <a:pPr marL="514350" indent="-514350" algn="just" rtl="1"/>
            <a:r>
              <a:rPr lang="en-US" sz="3600" dirty="0" smtClean="0">
                <a:solidFill>
                  <a:schemeClr val="tx1"/>
                </a:solidFill>
              </a:rPr>
              <a:t>	</a:t>
            </a:r>
            <a:r>
              <a:rPr lang="ar-DZ" sz="3600" dirty="0" smtClean="0">
                <a:solidFill>
                  <a:schemeClr val="tx1"/>
                </a:solidFill>
              </a:rPr>
              <a:t>عملية جمع المعلومات واستخدامها</a:t>
            </a:r>
            <a:r>
              <a:rPr lang="en-US" sz="3600" dirty="0" smtClean="0">
                <a:solidFill>
                  <a:schemeClr val="tx1"/>
                </a:solidFill>
              </a:rPr>
              <a:t> </a:t>
            </a:r>
            <a:r>
              <a:rPr lang="ar-DZ" sz="3600" dirty="0" smtClean="0">
                <a:solidFill>
                  <a:schemeClr val="tx1"/>
                </a:solidFill>
              </a:rPr>
              <a:t>لجذب الأشخاص الذين قد يكونون مهتمين بمنتج أو خدمة معينة. يتم ذلك عادة من خلال تقديم محتوى قيم وجذاب، مثل الدروس المجانية أو النشرات الإخبارية أو الاختبارات أو العروض الترويجية، والتي تستهدف فئة معينة من الجمهور. الهدف من توليد العملاء المحتملين هو تشجيع هؤلاء الأشخاص على تقديم معلوماتهم الشخصية مثل البريد الإلكتروني أو رقم الهاتف بغية التواصل معهم بشكل مستقبلي وتحويلهم إلى عملاء فعليين. يعتبر توليد العملاء المحتملين جزءًا هامًا من عملية التسويق الرقمي لأنه يسهم في زيادة قاعدة العملاء المحتملين وتحسين فرص تحويلهم إلى عملاء فعليين وزيادة الإيرادات</a:t>
            </a:r>
            <a:endParaRPr lang="fr-FR" sz="3600" i="1" dirty="0" smtClean="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71670" y="1"/>
            <a:ext cx="5357850" cy="928670"/>
          </a:xfrm>
        </p:spPr>
        <p:txBody>
          <a:bodyPr>
            <a:normAutofit fontScale="90000"/>
          </a:bodyPr>
          <a:lstStyle/>
          <a:p>
            <a:pPr rtl="1"/>
            <a:r>
              <a:rPr lang="en-US" sz="3600" b="1" dirty="0" smtClean="0"/>
              <a:t>I</a:t>
            </a:r>
            <a:r>
              <a:rPr lang="ar-DZ" sz="3600" b="1" dirty="0" smtClean="0"/>
              <a:t>ـ </a:t>
            </a:r>
            <a:r>
              <a:rPr lang="ar-DZ" sz="3200" b="1" dirty="0" smtClean="0"/>
              <a:t>أساسيات التسويق الالكتروني (الرقمي)</a:t>
            </a:r>
            <a:endParaRPr lang="fr-FR" sz="3200" b="1" dirty="0"/>
          </a:p>
        </p:txBody>
      </p:sp>
      <p:sp>
        <p:nvSpPr>
          <p:cNvPr id="3" name="Sous-titre 2"/>
          <p:cNvSpPr>
            <a:spLocks noGrp="1"/>
          </p:cNvSpPr>
          <p:nvPr>
            <p:ph type="subTitle" idx="1"/>
          </p:nvPr>
        </p:nvSpPr>
        <p:spPr>
          <a:xfrm>
            <a:off x="285720" y="928670"/>
            <a:ext cx="8643998" cy="5572164"/>
          </a:xfrm>
        </p:spPr>
        <p:txBody>
          <a:bodyPr>
            <a:normAutofit/>
          </a:bodyPr>
          <a:lstStyle/>
          <a:p>
            <a:pPr rtl="1"/>
            <a:r>
              <a:rPr lang="ar-DZ" dirty="0" smtClean="0"/>
              <a:t> </a:t>
            </a:r>
            <a:endParaRPr lang="fr-FR" dirty="0" smtClean="0"/>
          </a:p>
          <a:p>
            <a:pPr lvl="0" algn="just" rtl="1"/>
            <a:r>
              <a:rPr lang="ar-DZ" b="1" dirty="0" smtClean="0">
                <a:solidFill>
                  <a:schemeClr val="tx1"/>
                </a:solidFill>
              </a:rPr>
              <a:t>1ــ تكنولوجيا المعلومات والاتصالات</a:t>
            </a:r>
            <a:endParaRPr lang="fr-FR" dirty="0" smtClean="0">
              <a:solidFill>
                <a:schemeClr val="tx1"/>
              </a:solidFill>
            </a:endParaRPr>
          </a:p>
          <a:p>
            <a:r>
              <a:rPr lang="en-US" b="1" dirty="0" smtClean="0">
                <a:solidFill>
                  <a:schemeClr val="tx1"/>
                </a:solidFill>
              </a:rPr>
              <a:t>What are the key components of (ICT)?</a:t>
            </a:r>
            <a:endParaRPr lang="fr-FR" dirty="0" smtClean="0">
              <a:solidFill>
                <a:schemeClr val="tx1"/>
              </a:solidFill>
            </a:endParaRPr>
          </a:p>
          <a:p>
            <a:pPr algn="l"/>
            <a:r>
              <a:rPr lang="en-US" dirty="0" smtClean="0">
                <a:solidFill>
                  <a:schemeClr val="tx1"/>
                </a:solidFill>
              </a:rPr>
              <a:t>The key components of (ICT) include:</a:t>
            </a:r>
            <a:endParaRPr lang="fr-FR" dirty="0" smtClean="0">
              <a:solidFill>
                <a:schemeClr val="tx1"/>
              </a:solidFill>
            </a:endParaRPr>
          </a:p>
          <a:p>
            <a:r>
              <a:rPr lang="en-US" dirty="0" smtClean="0">
                <a:solidFill>
                  <a:schemeClr val="tx1"/>
                </a:solidFill>
              </a:rPr>
              <a:t>4. **Data and Databases**</a:t>
            </a:r>
            <a:endParaRPr lang="fr-FR" dirty="0" smtClean="0">
              <a:solidFill>
                <a:schemeClr val="tx1"/>
              </a:solidFill>
            </a:endParaRPr>
          </a:p>
          <a:p>
            <a:r>
              <a:rPr lang="en-US" dirty="0" smtClean="0">
                <a:solidFill>
                  <a:schemeClr val="tx1"/>
                </a:solidFill>
              </a:rPr>
              <a:t>   - **Data Storage**: Cloud storage (Google Drive, </a:t>
            </a:r>
            <a:r>
              <a:rPr lang="en-US" dirty="0" err="1" smtClean="0">
                <a:solidFill>
                  <a:schemeClr val="tx1"/>
                </a:solidFill>
              </a:rPr>
              <a:t>Dropbox</a:t>
            </a:r>
            <a:r>
              <a:rPr lang="en-US" dirty="0" smtClean="0">
                <a:solidFill>
                  <a:schemeClr val="tx1"/>
                </a:solidFill>
              </a:rPr>
              <a:t>), hard drives, and databases (SQL, </a:t>
            </a:r>
            <a:r>
              <a:rPr lang="en-US" dirty="0" err="1" smtClean="0">
                <a:solidFill>
                  <a:schemeClr val="tx1"/>
                </a:solidFill>
              </a:rPr>
              <a:t>NoSQL</a:t>
            </a:r>
            <a:r>
              <a:rPr lang="en-US" dirty="0" smtClean="0">
                <a:solidFill>
                  <a:schemeClr val="tx1"/>
                </a:solidFill>
              </a:rPr>
              <a:t>).</a:t>
            </a:r>
            <a:endParaRPr lang="fr-FR" dirty="0" smtClean="0">
              <a:solidFill>
                <a:schemeClr val="tx1"/>
              </a:solidFill>
            </a:endParaRPr>
          </a:p>
          <a:p>
            <a:r>
              <a:rPr lang="en-US" dirty="0" smtClean="0">
                <a:solidFill>
                  <a:schemeClr val="tx1"/>
                </a:solidFill>
              </a:rPr>
              <a:t>   - **Databases**: Systems for storing, managing, and retrieving data (Oracle, </a:t>
            </a:r>
            <a:r>
              <a:rPr lang="en-US" dirty="0" err="1" smtClean="0">
                <a:solidFill>
                  <a:schemeClr val="tx1"/>
                </a:solidFill>
              </a:rPr>
              <a:t>MySQL</a:t>
            </a:r>
            <a:r>
              <a:rPr lang="en-US" dirty="0" smtClean="0">
                <a:solidFill>
                  <a:schemeClr val="tx1"/>
                </a:solidFill>
              </a:rPr>
              <a:t>).</a:t>
            </a:r>
            <a:endParaRPr lang="fr-FR" dirty="0" smtClean="0">
              <a:solidFill>
                <a:schemeClr val="tx1"/>
              </a:solidFill>
            </a:endParaRP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71670" y="1"/>
            <a:ext cx="5357850" cy="928670"/>
          </a:xfrm>
        </p:spPr>
        <p:txBody>
          <a:bodyPr>
            <a:normAutofit fontScale="90000"/>
          </a:bodyPr>
          <a:lstStyle/>
          <a:p>
            <a:pPr rtl="1"/>
            <a:r>
              <a:rPr lang="en-US" sz="3600" b="1" dirty="0" smtClean="0"/>
              <a:t>I</a:t>
            </a:r>
            <a:r>
              <a:rPr lang="ar-DZ" sz="3600" b="1" dirty="0" smtClean="0"/>
              <a:t>ـ </a:t>
            </a:r>
            <a:r>
              <a:rPr lang="ar-DZ" sz="3200" b="1" dirty="0" smtClean="0"/>
              <a:t>أساسيات التسويق الالكتروني (الرقمي)</a:t>
            </a:r>
            <a:endParaRPr lang="fr-FR" sz="3200" b="1" dirty="0"/>
          </a:p>
        </p:txBody>
      </p:sp>
      <p:sp>
        <p:nvSpPr>
          <p:cNvPr id="3" name="Sous-titre 2"/>
          <p:cNvSpPr>
            <a:spLocks noGrp="1"/>
          </p:cNvSpPr>
          <p:nvPr>
            <p:ph type="subTitle" idx="1"/>
          </p:nvPr>
        </p:nvSpPr>
        <p:spPr>
          <a:xfrm>
            <a:off x="285720" y="928670"/>
            <a:ext cx="8643998" cy="5572164"/>
          </a:xfrm>
        </p:spPr>
        <p:txBody>
          <a:bodyPr>
            <a:normAutofit fontScale="92500" lnSpcReduction="10000"/>
          </a:bodyPr>
          <a:lstStyle/>
          <a:p>
            <a:pPr rtl="1"/>
            <a:r>
              <a:rPr lang="ar-DZ" dirty="0" smtClean="0"/>
              <a:t> </a:t>
            </a:r>
            <a:endParaRPr lang="fr-FR" dirty="0" smtClean="0"/>
          </a:p>
          <a:p>
            <a:pPr lvl="0" algn="just" rtl="1"/>
            <a:r>
              <a:rPr lang="ar-DZ" b="1" dirty="0" smtClean="0">
                <a:solidFill>
                  <a:schemeClr val="tx1"/>
                </a:solidFill>
              </a:rPr>
              <a:t>1ــ تكنولوجيا المعلومات والاتصالات</a:t>
            </a:r>
            <a:endParaRPr lang="fr-FR" dirty="0" smtClean="0">
              <a:solidFill>
                <a:schemeClr val="tx1"/>
              </a:solidFill>
            </a:endParaRPr>
          </a:p>
          <a:p>
            <a:r>
              <a:rPr lang="en-US" b="1" dirty="0" smtClean="0">
                <a:solidFill>
                  <a:schemeClr val="tx1"/>
                </a:solidFill>
              </a:rPr>
              <a:t>What are the key components of (ICT)?</a:t>
            </a:r>
            <a:endParaRPr lang="fr-FR" dirty="0" smtClean="0">
              <a:solidFill>
                <a:schemeClr val="tx1"/>
              </a:solidFill>
            </a:endParaRPr>
          </a:p>
          <a:p>
            <a:pPr algn="l"/>
            <a:r>
              <a:rPr lang="en-US" dirty="0" smtClean="0">
                <a:solidFill>
                  <a:schemeClr val="tx1"/>
                </a:solidFill>
              </a:rPr>
              <a:t>The key components of (ICT) include:</a:t>
            </a:r>
            <a:endParaRPr lang="fr-FR" dirty="0" smtClean="0">
              <a:solidFill>
                <a:schemeClr val="tx1"/>
              </a:solidFill>
            </a:endParaRPr>
          </a:p>
          <a:p>
            <a:r>
              <a:rPr lang="en-US" dirty="0" smtClean="0">
                <a:solidFill>
                  <a:schemeClr val="tx1"/>
                </a:solidFill>
              </a:rPr>
              <a:t>5. **Telecommunication Technologies**</a:t>
            </a:r>
            <a:endParaRPr lang="fr-FR" dirty="0" smtClean="0">
              <a:solidFill>
                <a:schemeClr val="tx1"/>
              </a:solidFill>
            </a:endParaRPr>
          </a:p>
          <a:p>
            <a:r>
              <a:rPr lang="en-US" dirty="0" smtClean="0">
                <a:solidFill>
                  <a:schemeClr val="tx1"/>
                </a:solidFill>
              </a:rPr>
              <a:t>   - **Telephone Systems**: Both traditional landlines and mobile phones.</a:t>
            </a:r>
            <a:endParaRPr lang="fr-FR" dirty="0" smtClean="0">
              <a:solidFill>
                <a:schemeClr val="tx1"/>
              </a:solidFill>
            </a:endParaRPr>
          </a:p>
          <a:p>
            <a:r>
              <a:rPr lang="en-US" dirty="0" smtClean="0">
                <a:solidFill>
                  <a:schemeClr val="tx1"/>
                </a:solidFill>
              </a:rPr>
              <a:t>   - **VoIP (Voice over Internet Protocol)**: Skype, Zoom, and other internet-based voice services.</a:t>
            </a:r>
            <a:endParaRPr lang="fr-FR" dirty="0" smtClean="0">
              <a:solidFill>
                <a:schemeClr val="tx1"/>
              </a:solidFill>
            </a:endParaRPr>
          </a:p>
          <a:p>
            <a:r>
              <a:rPr lang="en-US" dirty="0" smtClean="0">
                <a:solidFill>
                  <a:schemeClr val="tx1"/>
                </a:solidFill>
              </a:rPr>
              <a:t>   - **Mobile Technologies**: </a:t>
            </a:r>
            <a:r>
              <a:rPr lang="en-US" dirty="0" err="1" smtClean="0">
                <a:solidFill>
                  <a:schemeClr val="tx1"/>
                </a:solidFill>
              </a:rPr>
              <a:t>Smartphones</a:t>
            </a:r>
            <a:r>
              <a:rPr lang="en-US" dirty="0" smtClean="0">
                <a:solidFill>
                  <a:schemeClr val="tx1"/>
                </a:solidFill>
              </a:rPr>
              <a:t>, tablets, and mobile apps.</a:t>
            </a:r>
            <a:endParaRPr lang="fr-FR" dirty="0" smtClean="0">
              <a:solidFill>
                <a:schemeClr val="tx1"/>
              </a:solidFill>
            </a:endParaRP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71670" y="1"/>
            <a:ext cx="5357850" cy="928670"/>
          </a:xfrm>
        </p:spPr>
        <p:txBody>
          <a:bodyPr>
            <a:normAutofit fontScale="90000"/>
          </a:bodyPr>
          <a:lstStyle/>
          <a:p>
            <a:pPr rtl="1"/>
            <a:r>
              <a:rPr lang="en-US" sz="3600" b="1" dirty="0" smtClean="0"/>
              <a:t>I</a:t>
            </a:r>
            <a:r>
              <a:rPr lang="ar-DZ" sz="3600" b="1" dirty="0" smtClean="0"/>
              <a:t>ـ </a:t>
            </a:r>
            <a:r>
              <a:rPr lang="ar-DZ" sz="3200" b="1" dirty="0" smtClean="0"/>
              <a:t>أساسيات التسويق الالكتروني (الرقمي)</a:t>
            </a:r>
            <a:endParaRPr lang="fr-FR" sz="3200" b="1" dirty="0"/>
          </a:p>
        </p:txBody>
      </p:sp>
      <p:sp>
        <p:nvSpPr>
          <p:cNvPr id="3" name="Sous-titre 2"/>
          <p:cNvSpPr>
            <a:spLocks noGrp="1"/>
          </p:cNvSpPr>
          <p:nvPr>
            <p:ph type="subTitle" idx="1"/>
          </p:nvPr>
        </p:nvSpPr>
        <p:spPr>
          <a:xfrm>
            <a:off x="285720" y="928670"/>
            <a:ext cx="8643998" cy="5572164"/>
          </a:xfrm>
        </p:spPr>
        <p:txBody>
          <a:bodyPr>
            <a:normAutofit fontScale="92500" lnSpcReduction="10000"/>
          </a:bodyPr>
          <a:lstStyle/>
          <a:p>
            <a:pPr rtl="1"/>
            <a:r>
              <a:rPr lang="ar-DZ" dirty="0" smtClean="0"/>
              <a:t> </a:t>
            </a:r>
            <a:endParaRPr lang="fr-FR" dirty="0" smtClean="0"/>
          </a:p>
          <a:p>
            <a:pPr lvl="0" algn="just" rtl="1"/>
            <a:r>
              <a:rPr lang="ar-DZ" b="1" dirty="0" smtClean="0">
                <a:solidFill>
                  <a:schemeClr val="tx1"/>
                </a:solidFill>
              </a:rPr>
              <a:t>1ــ تكنولوجيا المعلومات والاتصالات</a:t>
            </a:r>
            <a:endParaRPr lang="fr-FR" dirty="0" smtClean="0">
              <a:solidFill>
                <a:schemeClr val="tx1"/>
              </a:solidFill>
            </a:endParaRPr>
          </a:p>
          <a:p>
            <a:r>
              <a:rPr lang="en-US" b="1" dirty="0" smtClean="0">
                <a:solidFill>
                  <a:schemeClr val="tx1"/>
                </a:solidFill>
              </a:rPr>
              <a:t>What are the key components of (ICT)?</a:t>
            </a:r>
            <a:endParaRPr lang="fr-FR" dirty="0" smtClean="0">
              <a:solidFill>
                <a:schemeClr val="tx1"/>
              </a:solidFill>
            </a:endParaRPr>
          </a:p>
          <a:p>
            <a:pPr algn="l"/>
            <a:r>
              <a:rPr lang="en-US" dirty="0" smtClean="0">
                <a:solidFill>
                  <a:schemeClr val="tx1"/>
                </a:solidFill>
              </a:rPr>
              <a:t>The key components of (ICT) include:</a:t>
            </a:r>
            <a:endParaRPr lang="fr-FR" dirty="0" smtClean="0">
              <a:solidFill>
                <a:schemeClr val="tx1"/>
              </a:solidFill>
            </a:endParaRPr>
          </a:p>
          <a:p>
            <a:r>
              <a:rPr lang="en-US" dirty="0" smtClean="0">
                <a:solidFill>
                  <a:schemeClr val="tx1"/>
                </a:solidFill>
              </a:rPr>
              <a:t>6. **Internet and Web Services**</a:t>
            </a:r>
            <a:endParaRPr lang="fr-FR" dirty="0" smtClean="0">
              <a:solidFill>
                <a:schemeClr val="tx1"/>
              </a:solidFill>
            </a:endParaRPr>
          </a:p>
          <a:p>
            <a:r>
              <a:rPr lang="en-US" dirty="0" smtClean="0">
                <a:solidFill>
                  <a:schemeClr val="tx1"/>
                </a:solidFill>
              </a:rPr>
              <a:t>   - **Web Browsers**: Chrome, Firefox, Safari.</a:t>
            </a:r>
            <a:endParaRPr lang="fr-FR" dirty="0" smtClean="0">
              <a:solidFill>
                <a:schemeClr val="tx1"/>
              </a:solidFill>
            </a:endParaRPr>
          </a:p>
          <a:p>
            <a:r>
              <a:rPr lang="en-US" dirty="0" smtClean="0">
                <a:solidFill>
                  <a:schemeClr val="tx1"/>
                </a:solidFill>
              </a:rPr>
              <a:t>   - **Web Hosting**: Servers and platforms that allow websites and applications to be accessible online.</a:t>
            </a:r>
            <a:endParaRPr lang="fr-FR" dirty="0" smtClean="0">
              <a:solidFill>
                <a:schemeClr val="tx1"/>
              </a:solidFill>
            </a:endParaRPr>
          </a:p>
          <a:p>
            <a:r>
              <a:rPr lang="en-US" dirty="0" smtClean="0">
                <a:solidFill>
                  <a:schemeClr val="tx1"/>
                </a:solidFill>
              </a:rPr>
              <a:t>   - **Cloud Computing**: AWS, Google Cloud, Microsoft Azure for hosting and processing data online.</a:t>
            </a:r>
            <a:endParaRPr lang="fr-FR" dirty="0" smtClean="0">
              <a:solidFill>
                <a:schemeClr val="tx1"/>
              </a:solidFill>
            </a:endParaRP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71670" y="1"/>
            <a:ext cx="5357850" cy="928670"/>
          </a:xfrm>
        </p:spPr>
        <p:txBody>
          <a:bodyPr>
            <a:normAutofit fontScale="90000"/>
          </a:bodyPr>
          <a:lstStyle/>
          <a:p>
            <a:pPr rtl="1"/>
            <a:r>
              <a:rPr lang="en-US" sz="3600" b="1" dirty="0" smtClean="0"/>
              <a:t>I</a:t>
            </a:r>
            <a:r>
              <a:rPr lang="ar-DZ" sz="3600" b="1" dirty="0" smtClean="0"/>
              <a:t>ـ </a:t>
            </a:r>
            <a:r>
              <a:rPr lang="ar-DZ" sz="3200" b="1" dirty="0" smtClean="0"/>
              <a:t>أساسيات التسويق الالكتروني (الرقمي)</a:t>
            </a:r>
            <a:endParaRPr lang="fr-FR" sz="3200" b="1" dirty="0"/>
          </a:p>
        </p:txBody>
      </p:sp>
      <p:sp>
        <p:nvSpPr>
          <p:cNvPr id="3" name="Sous-titre 2"/>
          <p:cNvSpPr>
            <a:spLocks noGrp="1"/>
          </p:cNvSpPr>
          <p:nvPr>
            <p:ph type="subTitle" idx="1"/>
          </p:nvPr>
        </p:nvSpPr>
        <p:spPr>
          <a:xfrm>
            <a:off x="285720" y="928670"/>
            <a:ext cx="8643998" cy="5572164"/>
          </a:xfrm>
        </p:spPr>
        <p:txBody>
          <a:bodyPr>
            <a:normAutofit fontScale="92500" lnSpcReduction="20000"/>
          </a:bodyPr>
          <a:lstStyle/>
          <a:p>
            <a:pPr rtl="1"/>
            <a:r>
              <a:rPr lang="ar-DZ" dirty="0" smtClean="0"/>
              <a:t> </a:t>
            </a:r>
            <a:endParaRPr lang="fr-FR" dirty="0" smtClean="0"/>
          </a:p>
          <a:p>
            <a:pPr lvl="0" algn="just" rtl="1"/>
            <a:r>
              <a:rPr lang="ar-DZ" b="1" dirty="0" smtClean="0">
                <a:solidFill>
                  <a:schemeClr val="tx1"/>
                </a:solidFill>
              </a:rPr>
              <a:t>1ــ تكنولوجيا المعلومات والاتصالات</a:t>
            </a:r>
            <a:endParaRPr lang="fr-FR" dirty="0" smtClean="0">
              <a:solidFill>
                <a:schemeClr val="tx1"/>
              </a:solidFill>
            </a:endParaRPr>
          </a:p>
          <a:p>
            <a:r>
              <a:rPr lang="en-US" b="1" dirty="0" smtClean="0">
                <a:solidFill>
                  <a:schemeClr val="tx1"/>
                </a:solidFill>
              </a:rPr>
              <a:t>What are the key components of (ICT)?</a:t>
            </a:r>
            <a:endParaRPr lang="fr-FR" dirty="0" smtClean="0">
              <a:solidFill>
                <a:schemeClr val="tx1"/>
              </a:solidFill>
            </a:endParaRPr>
          </a:p>
          <a:p>
            <a:pPr algn="l"/>
            <a:r>
              <a:rPr lang="en-US" dirty="0" smtClean="0">
                <a:solidFill>
                  <a:schemeClr val="tx1"/>
                </a:solidFill>
              </a:rPr>
              <a:t>The key components of (ICT) include:</a:t>
            </a:r>
            <a:endParaRPr lang="fr-FR" dirty="0" smtClean="0">
              <a:solidFill>
                <a:schemeClr val="tx1"/>
              </a:solidFill>
            </a:endParaRPr>
          </a:p>
          <a:p>
            <a:r>
              <a:rPr lang="en-US" dirty="0" smtClean="0">
                <a:solidFill>
                  <a:schemeClr val="tx1"/>
                </a:solidFill>
              </a:rPr>
              <a:t>7. **People and Skills**</a:t>
            </a:r>
            <a:endParaRPr lang="fr-FR" dirty="0" smtClean="0">
              <a:solidFill>
                <a:schemeClr val="tx1"/>
              </a:solidFill>
            </a:endParaRPr>
          </a:p>
          <a:p>
            <a:r>
              <a:rPr lang="en-US" dirty="0" smtClean="0">
                <a:solidFill>
                  <a:schemeClr val="tx1"/>
                </a:solidFill>
              </a:rPr>
              <a:t>   - **ICT Professionals**: System administrators, network engineers, developers, data analysts, and </a:t>
            </a:r>
            <a:r>
              <a:rPr lang="en-US" dirty="0" err="1" smtClean="0">
                <a:solidFill>
                  <a:schemeClr val="tx1"/>
                </a:solidFill>
              </a:rPr>
              <a:t>cybersecurity</a:t>
            </a:r>
            <a:r>
              <a:rPr lang="en-US" dirty="0" smtClean="0">
                <a:solidFill>
                  <a:schemeClr val="tx1"/>
                </a:solidFill>
              </a:rPr>
              <a:t> experts.</a:t>
            </a:r>
            <a:endParaRPr lang="fr-FR" dirty="0" smtClean="0">
              <a:solidFill>
                <a:schemeClr val="tx1"/>
              </a:solidFill>
            </a:endParaRPr>
          </a:p>
          <a:p>
            <a:r>
              <a:rPr lang="en-US" dirty="0" smtClean="0">
                <a:solidFill>
                  <a:schemeClr val="tx1"/>
                </a:solidFill>
              </a:rPr>
              <a:t>   - **Users**: Individuals using ICT for various purposes (business, education, communication).</a:t>
            </a:r>
          </a:p>
          <a:p>
            <a:r>
              <a:rPr lang="en-US" dirty="0" smtClean="0">
                <a:solidFill>
                  <a:srgbClr val="C00000"/>
                </a:solidFill>
              </a:rPr>
              <a:t>These components work together to enable the processing, transmission, and management of digital information and communication.</a:t>
            </a:r>
            <a:endParaRPr lang="fr-FR" dirty="0" smtClean="0">
              <a:solidFill>
                <a:srgbClr val="C00000"/>
              </a:solidFill>
            </a:endParaRPr>
          </a:p>
          <a:p>
            <a:endParaRPr lang="en-US" dirty="0" smtClean="0">
              <a:solidFill>
                <a:schemeClr val="tx1"/>
              </a:solidFill>
            </a:endParaRPr>
          </a:p>
          <a:p>
            <a:endParaRPr lang="ar-DZ" dirty="0" smtClean="0">
              <a:solidFill>
                <a:schemeClr val="tx1"/>
              </a:solidFill>
            </a:endParaRPr>
          </a:p>
          <a:p>
            <a:endParaRPr lang="fr-FR" dirty="0" smtClean="0">
              <a:solidFill>
                <a:schemeClr val="tx1"/>
              </a:solidFill>
            </a:endParaRP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2766</TotalTime>
  <Words>1008</Words>
  <Application>Microsoft Office PowerPoint</Application>
  <PresentationFormat>On-screen Show (4:3)</PresentationFormat>
  <Paragraphs>401</Paragraphs>
  <Slides>50</Slides>
  <Notes>0</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Thème Office</vt:lpstr>
      <vt:lpstr>Slide 1</vt:lpstr>
      <vt:lpstr>Iـ أساسيات التسويق الالكتروني (الرقمي)</vt:lpstr>
      <vt:lpstr>Iـ أساسيات التسويق الالكتروني (الرقمي)</vt:lpstr>
      <vt:lpstr>Iـ أساسيات التسويق الالكتروني (الرقمي)</vt:lpstr>
      <vt:lpstr>Iـ أساسيات التسويق الالكتروني (الرقمي)</vt:lpstr>
      <vt:lpstr>Iـ أساسيات التسويق الالكتروني (الرقمي)</vt:lpstr>
      <vt:lpstr>Iـ أساسيات التسويق الالكتروني (الرقمي)</vt:lpstr>
      <vt:lpstr>Iـ أساسيات التسويق الالكتروني (الرقمي)</vt:lpstr>
      <vt:lpstr>Iـ أساسيات التسويق الالكتروني (الرقمي)</vt:lpstr>
      <vt:lpstr>Iـ أساسيات التسويق الالكتروني (الرقمي)</vt:lpstr>
      <vt:lpstr>Iـ أساسيات التسويق الالكتروني (الرقمي)</vt:lpstr>
      <vt:lpstr>Iـ أساسيات التسويق الالكتروني (الرقمي)</vt:lpstr>
      <vt:lpstr>Iـ أساسيات التسويق الالكتروني (الرقمي)</vt:lpstr>
      <vt:lpstr>Iـ أساسيات التسويق الالكتروني (الرقمي)</vt:lpstr>
      <vt:lpstr>Iـ أساسيات التسويق الالكتروني (الرقمي)</vt:lpstr>
      <vt:lpstr>Iـ أساسيات التسويق الالكتروني (الرقمي)</vt:lpstr>
      <vt:lpstr>Iـ أساسيات التسويق الالكتروني (الرقمي)</vt:lpstr>
      <vt:lpstr>Iـ أساسيات التسويق الالكتروني (الرقمي)</vt:lpstr>
      <vt:lpstr>Iـ أساسيات التسويق الالكتروني (الرقمي)</vt:lpstr>
      <vt:lpstr>Iـ أساسيات التسويق الالكتروني (الرقمي)</vt:lpstr>
      <vt:lpstr>Iـ أساسيات التسويق الالكتروني (الرقمي)</vt:lpstr>
      <vt:lpstr>Iـ أساسيات التسويق الالكتروني (الرقمي)</vt:lpstr>
      <vt:lpstr>Iـ أساسيات التسويق الالكتروني (الرقمي)</vt:lpstr>
      <vt:lpstr>Iـ أساسيات التسويق الالكتروني (الرقمي)</vt:lpstr>
      <vt:lpstr>Iـ أساسيات التسويق الالكتروني (الرقمي)</vt:lpstr>
      <vt:lpstr>Iـ أساسيات التسويق الالكتروني (الرقمي)</vt:lpstr>
      <vt:lpstr>Iـ أساسيات التسويق الالكتروني (الرقمي)</vt:lpstr>
      <vt:lpstr>Iـ أساسيات التسويق الالكتروني (الرقمي)</vt:lpstr>
      <vt:lpstr>Iـ أساسيات التسويق الالكتروني (الرقمي)</vt:lpstr>
      <vt:lpstr>Iـ أساسيات التسويق الالكتروني (الرقمي)</vt:lpstr>
      <vt:lpstr>Iـ أساسيات التسويق الالكتروني (الرقمي)</vt:lpstr>
      <vt:lpstr>Iـ أساسيات التسويق الالكتروني (الرقمي)</vt:lpstr>
      <vt:lpstr>Iـ أساسيات التسويق الالكتروني (الرقمي)</vt:lpstr>
      <vt:lpstr>Iـ أساسيات التسويق الالكتروني (الرقمي)</vt:lpstr>
      <vt:lpstr>Iـ أساسيات التسويق الالكتروني (الرقمي)</vt:lpstr>
      <vt:lpstr>Iـ أساسيات التسويق الالكتروني (الرقمي)</vt:lpstr>
      <vt:lpstr>Iـ أساسيات التسويق الالكتروني (الرقمي)</vt:lpstr>
      <vt:lpstr>Iـ أساسيات التسويق الالكتروني (الرقمي)</vt:lpstr>
      <vt:lpstr>Iـ أساسيات التسويق الالكتروني (الرقمي)</vt:lpstr>
      <vt:lpstr>Slide 40</vt:lpstr>
      <vt:lpstr>Slide 41</vt:lpstr>
      <vt:lpstr>Slide 42</vt:lpstr>
      <vt:lpstr>Slide 43</vt:lpstr>
      <vt:lpstr>Slide 44</vt:lpstr>
      <vt:lpstr>Slide 45</vt:lpstr>
      <vt:lpstr>Slide 46</vt:lpstr>
      <vt:lpstr>Slide 47</vt:lpstr>
      <vt:lpstr>Slide 48</vt:lpstr>
      <vt:lpstr>Slide 49</vt:lpstr>
      <vt:lpstr>Slide 50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Iـ مقدمة عن الخدمات</dc:title>
  <dc:creator>cirta info</dc:creator>
  <cp:lastModifiedBy>MS</cp:lastModifiedBy>
  <cp:revision>169</cp:revision>
  <dcterms:created xsi:type="dcterms:W3CDTF">2018-10-29T17:19:40Z</dcterms:created>
  <dcterms:modified xsi:type="dcterms:W3CDTF">2024-09-30T19:00:28Z</dcterms:modified>
</cp:coreProperties>
</file>