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ags/tag2.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7" r:id="rId1"/>
  </p:sldMasterIdLst>
  <p:notesMasterIdLst>
    <p:notesMasterId r:id="rId76"/>
  </p:notesMasterIdLst>
  <p:handoutMasterIdLst>
    <p:handoutMasterId r:id="rId77"/>
  </p:handoutMasterIdLst>
  <p:sldIdLst>
    <p:sldId id="657" r:id="rId2"/>
    <p:sldId id="658" r:id="rId3"/>
    <p:sldId id="659" r:id="rId4"/>
    <p:sldId id="660" r:id="rId5"/>
    <p:sldId id="684" r:id="rId6"/>
    <p:sldId id="778" r:id="rId7"/>
    <p:sldId id="785" r:id="rId8"/>
    <p:sldId id="800" r:id="rId9"/>
    <p:sldId id="837" r:id="rId10"/>
    <p:sldId id="771" r:id="rId11"/>
    <p:sldId id="838" r:id="rId12"/>
    <p:sldId id="840" r:id="rId13"/>
    <p:sldId id="841" r:id="rId14"/>
    <p:sldId id="842" r:id="rId15"/>
    <p:sldId id="843" r:id="rId16"/>
    <p:sldId id="844" r:id="rId17"/>
    <p:sldId id="845" r:id="rId18"/>
    <p:sldId id="846" r:id="rId19"/>
    <p:sldId id="847" r:id="rId20"/>
    <p:sldId id="848" r:id="rId21"/>
    <p:sldId id="900" r:id="rId22"/>
    <p:sldId id="901" r:id="rId23"/>
    <p:sldId id="849" r:id="rId24"/>
    <p:sldId id="902" r:id="rId25"/>
    <p:sldId id="903" r:id="rId26"/>
    <p:sldId id="850" r:id="rId27"/>
    <p:sldId id="904" r:id="rId28"/>
    <p:sldId id="851" r:id="rId29"/>
    <p:sldId id="852" r:id="rId30"/>
    <p:sldId id="905" r:id="rId31"/>
    <p:sldId id="853" r:id="rId32"/>
    <p:sldId id="854" r:id="rId33"/>
    <p:sldId id="906" r:id="rId34"/>
    <p:sldId id="855" r:id="rId35"/>
    <p:sldId id="856" r:id="rId36"/>
    <p:sldId id="870" r:id="rId37"/>
    <p:sldId id="857" r:id="rId38"/>
    <p:sldId id="858" r:id="rId39"/>
    <p:sldId id="859" r:id="rId40"/>
    <p:sldId id="860" r:id="rId41"/>
    <p:sldId id="861" r:id="rId42"/>
    <p:sldId id="862" r:id="rId43"/>
    <p:sldId id="863" r:id="rId44"/>
    <p:sldId id="864" r:id="rId45"/>
    <p:sldId id="865" r:id="rId46"/>
    <p:sldId id="866" r:id="rId47"/>
    <p:sldId id="867" r:id="rId48"/>
    <p:sldId id="868" r:id="rId49"/>
    <p:sldId id="871" r:id="rId50"/>
    <p:sldId id="872" r:id="rId51"/>
    <p:sldId id="873" r:id="rId52"/>
    <p:sldId id="874" r:id="rId53"/>
    <p:sldId id="875" r:id="rId54"/>
    <p:sldId id="876" r:id="rId55"/>
    <p:sldId id="877" r:id="rId56"/>
    <p:sldId id="878" r:id="rId57"/>
    <p:sldId id="879" r:id="rId58"/>
    <p:sldId id="880" r:id="rId59"/>
    <p:sldId id="881" r:id="rId60"/>
    <p:sldId id="882" r:id="rId61"/>
    <p:sldId id="883" r:id="rId62"/>
    <p:sldId id="884" r:id="rId63"/>
    <p:sldId id="885" r:id="rId64"/>
    <p:sldId id="886" r:id="rId65"/>
    <p:sldId id="887" r:id="rId66"/>
    <p:sldId id="888" r:id="rId67"/>
    <p:sldId id="889" r:id="rId68"/>
    <p:sldId id="890" r:id="rId69"/>
    <p:sldId id="891" r:id="rId70"/>
    <p:sldId id="892" r:id="rId71"/>
    <p:sldId id="893" r:id="rId72"/>
    <p:sldId id="894" r:id="rId73"/>
    <p:sldId id="895" r:id="rId74"/>
    <p:sldId id="896" r:id="rId75"/>
  </p:sldIdLst>
  <p:sldSz cx="13335000" cy="8763000"/>
  <p:notesSz cx="6772275" cy="9902825"/>
  <p:defaultTextStyle>
    <a:defPPr>
      <a:defRPr lang="en-US"/>
    </a:defPPr>
    <a:lvl1pPr algn="l" rtl="0" fontAlgn="base">
      <a:spcBef>
        <a:spcPct val="0"/>
      </a:spcBef>
      <a:spcAft>
        <a:spcPct val="0"/>
      </a:spcAft>
      <a:defRPr sz="4800" kern="1200">
        <a:solidFill>
          <a:srgbClr val="FFFF00"/>
        </a:solidFill>
        <a:latin typeface="Comic Sans MS" pitchFamily="66" charset="0"/>
        <a:ea typeface="+mn-ea"/>
        <a:cs typeface="Times New Roman" pitchFamily="18" charset="0"/>
      </a:defRPr>
    </a:lvl1pPr>
    <a:lvl2pPr marL="457200" algn="l" rtl="0" fontAlgn="base">
      <a:spcBef>
        <a:spcPct val="0"/>
      </a:spcBef>
      <a:spcAft>
        <a:spcPct val="0"/>
      </a:spcAft>
      <a:defRPr sz="4800" kern="1200">
        <a:solidFill>
          <a:srgbClr val="FFFF00"/>
        </a:solidFill>
        <a:latin typeface="Comic Sans MS" pitchFamily="66" charset="0"/>
        <a:ea typeface="+mn-ea"/>
        <a:cs typeface="Times New Roman" pitchFamily="18" charset="0"/>
      </a:defRPr>
    </a:lvl2pPr>
    <a:lvl3pPr marL="914400" algn="l" rtl="0" fontAlgn="base">
      <a:spcBef>
        <a:spcPct val="0"/>
      </a:spcBef>
      <a:spcAft>
        <a:spcPct val="0"/>
      </a:spcAft>
      <a:defRPr sz="4800" kern="1200">
        <a:solidFill>
          <a:srgbClr val="FFFF00"/>
        </a:solidFill>
        <a:latin typeface="Comic Sans MS" pitchFamily="66" charset="0"/>
        <a:ea typeface="+mn-ea"/>
        <a:cs typeface="Times New Roman" pitchFamily="18" charset="0"/>
      </a:defRPr>
    </a:lvl3pPr>
    <a:lvl4pPr marL="1371600" algn="l" rtl="0" fontAlgn="base">
      <a:spcBef>
        <a:spcPct val="0"/>
      </a:spcBef>
      <a:spcAft>
        <a:spcPct val="0"/>
      </a:spcAft>
      <a:defRPr sz="4800" kern="1200">
        <a:solidFill>
          <a:srgbClr val="FFFF00"/>
        </a:solidFill>
        <a:latin typeface="Comic Sans MS" pitchFamily="66" charset="0"/>
        <a:ea typeface="+mn-ea"/>
        <a:cs typeface="Times New Roman" pitchFamily="18" charset="0"/>
      </a:defRPr>
    </a:lvl4pPr>
    <a:lvl5pPr marL="1828800" algn="l" rtl="0" fontAlgn="base">
      <a:spcBef>
        <a:spcPct val="0"/>
      </a:spcBef>
      <a:spcAft>
        <a:spcPct val="0"/>
      </a:spcAft>
      <a:defRPr sz="4800" kern="1200">
        <a:solidFill>
          <a:srgbClr val="FFFF00"/>
        </a:solidFill>
        <a:latin typeface="Comic Sans MS" pitchFamily="66" charset="0"/>
        <a:ea typeface="+mn-ea"/>
        <a:cs typeface="Times New Roman" pitchFamily="18" charset="0"/>
      </a:defRPr>
    </a:lvl5pPr>
    <a:lvl6pPr marL="2286000" algn="l" defTabSz="914400" rtl="0" eaLnBrk="1" latinLnBrk="0" hangingPunct="1">
      <a:defRPr sz="4800" kern="1200">
        <a:solidFill>
          <a:srgbClr val="FFFF00"/>
        </a:solidFill>
        <a:latin typeface="Comic Sans MS" pitchFamily="66" charset="0"/>
        <a:ea typeface="+mn-ea"/>
        <a:cs typeface="Times New Roman" pitchFamily="18" charset="0"/>
      </a:defRPr>
    </a:lvl6pPr>
    <a:lvl7pPr marL="2743200" algn="l" defTabSz="914400" rtl="0" eaLnBrk="1" latinLnBrk="0" hangingPunct="1">
      <a:defRPr sz="4800" kern="1200">
        <a:solidFill>
          <a:srgbClr val="FFFF00"/>
        </a:solidFill>
        <a:latin typeface="Comic Sans MS" pitchFamily="66" charset="0"/>
        <a:ea typeface="+mn-ea"/>
        <a:cs typeface="Times New Roman" pitchFamily="18" charset="0"/>
      </a:defRPr>
    </a:lvl7pPr>
    <a:lvl8pPr marL="3200400" algn="l" defTabSz="914400" rtl="0" eaLnBrk="1" latinLnBrk="0" hangingPunct="1">
      <a:defRPr sz="4800" kern="1200">
        <a:solidFill>
          <a:srgbClr val="FFFF00"/>
        </a:solidFill>
        <a:latin typeface="Comic Sans MS" pitchFamily="66" charset="0"/>
        <a:ea typeface="+mn-ea"/>
        <a:cs typeface="Times New Roman" pitchFamily="18" charset="0"/>
      </a:defRPr>
    </a:lvl8pPr>
    <a:lvl9pPr marL="3657600" algn="l" defTabSz="914400" rtl="0" eaLnBrk="1" latinLnBrk="0" hangingPunct="1">
      <a:defRPr sz="4800" kern="1200">
        <a:solidFill>
          <a:srgbClr val="FFFF00"/>
        </a:solidFill>
        <a:latin typeface="Comic Sans MS" pitchFamily="66"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66FF"/>
    <a:srgbClr val="FFFF00"/>
    <a:srgbClr val="FCC704"/>
    <a:srgbClr val="FFCC00"/>
    <a:srgbClr val="800000"/>
    <a:srgbClr val="FF9900"/>
    <a:srgbClr val="2B031D"/>
    <a:srgbClr val="0000FF"/>
    <a:srgbClr val="0033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8820" autoAdjust="0"/>
    <p:restoredTop sz="86501" autoAdjust="0"/>
  </p:normalViewPr>
  <p:slideViewPr>
    <p:cSldViewPr>
      <p:cViewPr>
        <p:scale>
          <a:sx n="50" d="100"/>
          <a:sy n="50" d="100"/>
        </p:scale>
        <p:origin x="-294" y="-72"/>
      </p:cViewPr>
      <p:guideLst>
        <p:guide orient="horz" pos="2760"/>
        <p:guide pos="420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p:cViewPr varScale="1">
        <p:scale>
          <a:sx n="52" d="100"/>
          <a:sy n="52" d="100"/>
        </p:scale>
        <p:origin x="-1950" y="-102"/>
      </p:cViewPr>
      <p:guideLst>
        <p:guide orient="horz" pos="3119"/>
        <p:guide pos="2133"/>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C27CD4-AD27-42C8-810C-7DCDF8B71858}"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6E3C1080-3566-457B-9998-E21470893818}">
      <dgm:prSet phldrT="[Text]"/>
      <dgm:spPr/>
      <dgm:t>
        <a:bodyPr/>
        <a:lstStyle/>
        <a:p>
          <a:r>
            <a:rPr lang="ar-SA" dirty="0" smtClean="0"/>
            <a:t>رئيس مجلس الادارة المدير العام</a:t>
          </a:r>
          <a:endParaRPr lang="en-US" dirty="0"/>
        </a:p>
      </dgm:t>
    </dgm:pt>
    <dgm:pt modelId="{636A7562-AC08-4103-A632-6C3018C08F3C}" type="parTrans" cxnId="{9769CB6F-B0F4-4D06-9834-D0D58B23D3E3}">
      <dgm:prSet/>
      <dgm:spPr/>
      <dgm:t>
        <a:bodyPr/>
        <a:lstStyle/>
        <a:p>
          <a:endParaRPr lang="en-US"/>
        </a:p>
      </dgm:t>
    </dgm:pt>
    <dgm:pt modelId="{477548EF-FF06-4222-B892-D672EC113C6E}" type="sibTrans" cxnId="{9769CB6F-B0F4-4D06-9834-D0D58B23D3E3}">
      <dgm:prSet/>
      <dgm:spPr/>
      <dgm:t>
        <a:bodyPr/>
        <a:lstStyle/>
        <a:p>
          <a:endParaRPr lang="en-US"/>
        </a:p>
      </dgm:t>
    </dgm:pt>
    <dgm:pt modelId="{6FEDD231-D6A1-4F7A-B850-413C8F609942}" type="asst">
      <dgm:prSet phldrT="[Text]"/>
      <dgm:spPr/>
      <dgm:t>
        <a:bodyPr/>
        <a:lstStyle/>
        <a:p>
          <a:r>
            <a:rPr lang="ar-SA" dirty="0" smtClean="0"/>
            <a:t>ادارة العلاقات العامة</a:t>
          </a:r>
          <a:endParaRPr lang="en-US" dirty="0"/>
        </a:p>
      </dgm:t>
    </dgm:pt>
    <dgm:pt modelId="{410E68CD-F61F-46A2-AFC6-11F55A703F10}" type="parTrans" cxnId="{2AA7CD90-F22C-4723-B288-C9D2FA06A81B}">
      <dgm:prSet/>
      <dgm:spPr/>
      <dgm:t>
        <a:bodyPr/>
        <a:lstStyle/>
        <a:p>
          <a:endParaRPr lang="en-US"/>
        </a:p>
      </dgm:t>
    </dgm:pt>
    <dgm:pt modelId="{4E03F66D-8BE4-404C-8145-F35D49CBE716}" type="sibTrans" cxnId="{2AA7CD90-F22C-4723-B288-C9D2FA06A81B}">
      <dgm:prSet/>
      <dgm:spPr/>
      <dgm:t>
        <a:bodyPr/>
        <a:lstStyle/>
        <a:p>
          <a:endParaRPr lang="en-US"/>
        </a:p>
      </dgm:t>
    </dgm:pt>
    <dgm:pt modelId="{805A812B-6D04-4E59-A6E3-05FB6F8C0E3E}">
      <dgm:prSet phldrT="[Text]"/>
      <dgm:spPr/>
      <dgm:t>
        <a:bodyPr/>
        <a:lstStyle/>
        <a:p>
          <a:r>
            <a:rPr lang="ar-SA" dirty="0" smtClean="0"/>
            <a:t>قسم المنظمات و العلاقات الخارجية</a:t>
          </a:r>
          <a:endParaRPr lang="en-US" dirty="0"/>
        </a:p>
      </dgm:t>
    </dgm:pt>
    <dgm:pt modelId="{96765A92-F783-4A0A-A5C6-A082A0A0F0D7}" type="parTrans" cxnId="{2688172F-EFAE-4610-93FF-2235EB7EC0E2}">
      <dgm:prSet/>
      <dgm:spPr/>
      <dgm:t>
        <a:bodyPr/>
        <a:lstStyle/>
        <a:p>
          <a:endParaRPr lang="en-US"/>
        </a:p>
      </dgm:t>
    </dgm:pt>
    <dgm:pt modelId="{A2AA6618-6AFE-458E-8F1B-7531D0EA0F4C}" type="sibTrans" cxnId="{2688172F-EFAE-4610-93FF-2235EB7EC0E2}">
      <dgm:prSet/>
      <dgm:spPr/>
      <dgm:t>
        <a:bodyPr/>
        <a:lstStyle/>
        <a:p>
          <a:endParaRPr lang="en-US"/>
        </a:p>
      </dgm:t>
    </dgm:pt>
    <dgm:pt modelId="{E193906F-B531-4659-8794-D28AED1DF705}">
      <dgm:prSet phldrT="[Text]"/>
      <dgm:spPr/>
      <dgm:t>
        <a:bodyPr/>
        <a:lstStyle/>
        <a:p>
          <a:r>
            <a:rPr lang="ar-SA" dirty="0" smtClean="0"/>
            <a:t>قسم الاعلام</a:t>
          </a:r>
          <a:endParaRPr lang="en-US" dirty="0"/>
        </a:p>
      </dgm:t>
    </dgm:pt>
    <dgm:pt modelId="{3C9E19E8-05C9-4C9A-A056-69261343095A}" type="parTrans" cxnId="{693184E8-CE6A-4595-ACDD-FFCF0C16A272}">
      <dgm:prSet/>
      <dgm:spPr/>
      <dgm:t>
        <a:bodyPr/>
        <a:lstStyle/>
        <a:p>
          <a:endParaRPr lang="en-US"/>
        </a:p>
      </dgm:t>
    </dgm:pt>
    <dgm:pt modelId="{24FA6D3E-8E9F-42F0-A0E3-9EF428ECA105}" type="sibTrans" cxnId="{693184E8-CE6A-4595-ACDD-FFCF0C16A272}">
      <dgm:prSet/>
      <dgm:spPr/>
      <dgm:t>
        <a:bodyPr/>
        <a:lstStyle/>
        <a:p>
          <a:endParaRPr lang="en-US"/>
        </a:p>
      </dgm:t>
    </dgm:pt>
    <dgm:pt modelId="{9805CBDE-BCE2-4989-9D1F-C730EF206D20}">
      <dgm:prSet phldrT="[Text]"/>
      <dgm:spPr/>
      <dgm:t>
        <a:bodyPr/>
        <a:lstStyle/>
        <a:p>
          <a:r>
            <a:rPr lang="ar-SA" dirty="0" smtClean="0"/>
            <a:t>قسم العلاقات المحلية</a:t>
          </a:r>
          <a:endParaRPr lang="en-US" dirty="0"/>
        </a:p>
      </dgm:t>
    </dgm:pt>
    <dgm:pt modelId="{84477BAE-04D7-49C3-9960-67971B821373}" type="parTrans" cxnId="{87E7D007-32D3-4510-9447-EB574FFC44BB}">
      <dgm:prSet/>
      <dgm:spPr/>
      <dgm:t>
        <a:bodyPr/>
        <a:lstStyle/>
        <a:p>
          <a:endParaRPr lang="en-US"/>
        </a:p>
      </dgm:t>
    </dgm:pt>
    <dgm:pt modelId="{31DB0B81-D8AE-4838-A182-32D7E745D6D3}" type="sibTrans" cxnId="{87E7D007-32D3-4510-9447-EB574FFC44BB}">
      <dgm:prSet/>
      <dgm:spPr/>
      <dgm:t>
        <a:bodyPr/>
        <a:lstStyle/>
        <a:p>
          <a:endParaRPr lang="en-US"/>
        </a:p>
      </dgm:t>
    </dgm:pt>
    <dgm:pt modelId="{C0C9D745-D9BF-49CC-9AFB-64F044C7DCA4}" type="pres">
      <dgm:prSet presAssocID="{96C27CD4-AD27-42C8-810C-7DCDF8B71858}" presName="hierChild1" presStyleCnt="0">
        <dgm:presLayoutVars>
          <dgm:orgChart val="1"/>
          <dgm:chPref val="1"/>
          <dgm:dir/>
          <dgm:animOne val="branch"/>
          <dgm:animLvl val="lvl"/>
          <dgm:resizeHandles/>
        </dgm:presLayoutVars>
      </dgm:prSet>
      <dgm:spPr/>
      <dgm:t>
        <a:bodyPr/>
        <a:lstStyle/>
        <a:p>
          <a:endParaRPr lang="en-US"/>
        </a:p>
      </dgm:t>
    </dgm:pt>
    <dgm:pt modelId="{6D7004ED-4D07-4CEB-B208-7A15D7E4FDEA}" type="pres">
      <dgm:prSet presAssocID="{6E3C1080-3566-457B-9998-E21470893818}" presName="hierRoot1" presStyleCnt="0">
        <dgm:presLayoutVars>
          <dgm:hierBranch val="init"/>
        </dgm:presLayoutVars>
      </dgm:prSet>
      <dgm:spPr/>
    </dgm:pt>
    <dgm:pt modelId="{BFBCFB66-2A2E-4328-B23B-D164E51D04E2}" type="pres">
      <dgm:prSet presAssocID="{6E3C1080-3566-457B-9998-E21470893818}" presName="rootComposite1" presStyleCnt="0"/>
      <dgm:spPr/>
    </dgm:pt>
    <dgm:pt modelId="{BF739B9A-73E3-406D-9A17-35DB85BA7389}" type="pres">
      <dgm:prSet presAssocID="{6E3C1080-3566-457B-9998-E21470893818}" presName="rootText1" presStyleLbl="node0" presStyleIdx="0" presStyleCnt="1">
        <dgm:presLayoutVars>
          <dgm:chPref val="3"/>
        </dgm:presLayoutVars>
      </dgm:prSet>
      <dgm:spPr/>
      <dgm:t>
        <a:bodyPr/>
        <a:lstStyle/>
        <a:p>
          <a:endParaRPr lang="en-US"/>
        </a:p>
      </dgm:t>
    </dgm:pt>
    <dgm:pt modelId="{9DF9CABC-74B0-45AB-8E7C-01B434E1AA41}" type="pres">
      <dgm:prSet presAssocID="{6E3C1080-3566-457B-9998-E21470893818}" presName="rootConnector1" presStyleLbl="node1" presStyleIdx="0" presStyleCnt="0"/>
      <dgm:spPr/>
      <dgm:t>
        <a:bodyPr/>
        <a:lstStyle/>
        <a:p>
          <a:endParaRPr lang="en-US"/>
        </a:p>
      </dgm:t>
    </dgm:pt>
    <dgm:pt modelId="{6000F5B9-2C48-44D8-AAA6-48589089028F}" type="pres">
      <dgm:prSet presAssocID="{6E3C1080-3566-457B-9998-E21470893818}" presName="hierChild2" presStyleCnt="0"/>
      <dgm:spPr/>
    </dgm:pt>
    <dgm:pt modelId="{F76F1A3E-BD0B-4A46-9981-AF1C65ABD538}" type="pres">
      <dgm:prSet presAssocID="{96765A92-F783-4A0A-A5C6-A082A0A0F0D7}" presName="Name37" presStyleLbl="parChTrans1D2" presStyleIdx="0" presStyleCnt="4"/>
      <dgm:spPr/>
      <dgm:t>
        <a:bodyPr/>
        <a:lstStyle/>
        <a:p>
          <a:endParaRPr lang="en-US"/>
        </a:p>
      </dgm:t>
    </dgm:pt>
    <dgm:pt modelId="{E649A311-613D-419C-B242-546F53908D46}" type="pres">
      <dgm:prSet presAssocID="{805A812B-6D04-4E59-A6E3-05FB6F8C0E3E}" presName="hierRoot2" presStyleCnt="0">
        <dgm:presLayoutVars>
          <dgm:hierBranch val="init"/>
        </dgm:presLayoutVars>
      </dgm:prSet>
      <dgm:spPr/>
    </dgm:pt>
    <dgm:pt modelId="{5F179DC7-129A-44FB-B21C-688C0559A7FD}" type="pres">
      <dgm:prSet presAssocID="{805A812B-6D04-4E59-A6E3-05FB6F8C0E3E}" presName="rootComposite" presStyleCnt="0"/>
      <dgm:spPr/>
    </dgm:pt>
    <dgm:pt modelId="{1C2F9B22-7563-4D52-AF24-AE3CE878F8C2}" type="pres">
      <dgm:prSet presAssocID="{805A812B-6D04-4E59-A6E3-05FB6F8C0E3E}" presName="rootText" presStyleLbl="node2" presStyleIdx="0" presStyleCnt="3">
        <dgm:presLayoutVars>
          <dgm:chPref val="3"/>
        </dgm:presLayoutVars>
      </dgm:prSet>
      <dgm:spPr/>
      <dgm:t>
        <a:bodyPr/>
        <a:lstStyle/>
        <a:p>
          <a:endParaRPr lang="en-US"/>
        </a:p>
      </dgm:t>
    </dgm:pt>
    <dgm:pt modelId="{D67B80DD-F5C3-4C0B-9A85-5B9BE14359EE}" type="pres">
      <dgm:prSet presAssocID="{805A812B-6D04-4E59-A6E3-05FB6F8C0E3E}" presName="rootConnector" presStyleLbl="node2" presStyleIdx="0" presStyleCnt="3"/>
      <dgm:spPr/>
      <dgm:t>
        <a:bodyPr/>
        <a:lstStyle/>
        <a:p>
          <a:endParaRPr lang="en-US"/>
        </a:p>
      </dgm:t>
    </dgm:pt>
    <dgm:pt modelId="{21C9CE87-2655-4C0E-A140-37146386F23F}" type="pres">
      <dgm:prSet presAssocID="{805A812B-6D04-4E59-A6E3-05FB6F8C0E3E}" presName="hierChild4" presStyleCnt="0"/>
      <dgm:spPr/>
    </dgm:pt>
    <dgm:pt modelId="{8F545DB7-3C2F-4AC0-A897-DCB853EE7697}" type="pres">
      <dgm:prSet presAssocID="{805A812B-6D04-4E59-A6E3-05FB6F8C0E3E}" presName="hierChild5" presStyleCnt="0"/>
      <dgm:spPr/>
    </dgm:pt>
    <dgm:pt modelId="{51DDA942-326F-4432-9E56-3F0508F1C8A9}" type="pres">
      <dgm:prSet presAssocID="{3C9E19E8-05C9-4C9A-A056-69261343095A}" presName="Name37" presStyleLbl="parChTrans1D2" presStyleIdx="1" presStyleCnt="4"/>
      <dgm:spPr/>
      <dgm:t>
        <a:bodyPr/>
        <a:lstStyle/>
        <a:p>
          <a:endParaRPr lang="en-US"/>
        </a:p>
      </dgm:t>
    </dgm:pt>
    <dgm:pt modelId="{52B9F92E-8F77-428A-822A-A396DA468A8A}" type="pres">
      <dgm:prSet presAssocID="{E193906F-B531-4659-8794-D28AED1DF705}" presName="hierRoot2" presStyleCnt="0">
        <dgm:presLayoutVars>
          <dgm:hierBranch val="init"/>
        </dgm:presLayoutVars>
      </dgm:prSet>
      <dgm:spPr/>
    </dgm:pt>
    <dgm:pt modelId="{1F1AACE2-F9D5-4AB4-94A3-D2798BD45A76}" type="pres">
      <dgm:prSet presAssocID="{E193906F-B531-4659-8794-D28AED1DF705}" presName="rootComposite" presStyleCnt="0"/>
      <dgm:spPr/>
    </dgm:pt>
    <dgm:pt modelId="{E9A1A856-F9B9-47B7-B8DB-4BD50EDDB08B}" type="pres">
      <dgm:prSet presAssocID="{E193906F-B531-4659-8794-D28AED1DF705}" presName="rootText" presStyleLbl="node2" presStyleIdx="1" presStyleCnt="3">
        <dgm:presLayoutVars>
          <dgm:chPref val="3"/>
        </dgm:presLayoutVars>
      </dgm:prSet>
      <dgm:spPr/>
      <dgm:t>
        <a:bodyPr/>
        <a:lstStyle/>
        <a:p>
          <a:endParaRPr lang="en-US"/>
        </a:p>
      </dgm:t>
    </dgm:pt>
    <dgm:pt modelId="{1B5AD481-0448-4F45-95B4-F82A4F0BC2DB}" type="pres">
      <dgm:prSet presAssocID="{E193906F-B531-4659-8794-D28AED1DF705}" presName="rootConnector" presStyleLbl="node2" presStyleIdx="1" presStyleCnt="3"/>
      <dgm:spPr/>
      <dgm:t>
        <a:bodyPr/>
        <a:lstStyle/>
        <a:p>
          <a:endParaRPr lang="en-US"/>
        </a:p>
      </dgm:t>
    </dgm:pt>
    <dgm:pt modelId="{C6A0E530-C2DD-42E8-AF13-6F6CDE74D0EA}" type="pres">
      <dgm:prSet presAssocID="{E193906F-B531-4659-8794-D28AED1DF705}" presName="hierChild4" presStyleCnt="0"/>
      <dgm:spPr/>
    </dgm:pt>
    <dgm:pt modelId="{6ACB973B-7E61-445F-BA4E-FC3F10EFA6F6}" type="pres">
      <dgm:prSet presAssocID="{E193906F-B531-4659-8794-D28AED1DF705}" presName="hierChild5" presStyleCnt="0"/>
      <dgm:spPr/>
    </dgm:pt>
    <dgm:pt modelId="{B9C5CF76-18E7-4E15-8222-F84FF2A7564D}" type="pres">
      <dgm:prSet presAssocID="{84477BAE-04D7-49C3-9960-67971B821373}" presName="Name37" presStyleLbl="parChTrans1D2" presStyleIdx="2" presStyleCnt="4"/>
      <dgm:spPr/>
      <dgm:t>
        <a:bodyPr/>
        <a:lstStyle/>
        <a:p>
          <a:endParaRPr lang="en-US"/>
        </a:p>
      </dgm:t>
    </dgm:pt>
    <dgm:pt modelId="{28311CA5-AA22-412C-8C9E-998C22B2EE05}" type="pres">
      <dgm:prSet presAssocID="{9805CBDE-BCE2-4989-9D1F-C730EF206D20}" presName="hierRoot2" presStyleCnt="0">
        <dgm:presLayoutVars>
          <dgm:hierBranch val="init"/>
        </dgm:presLayoutVars>
      </dgm:prSet>
      <dgm:spPr/>
    </dgm:pt>
    <dgm:pt modelId="{DE492C6D-623A-4871-AD5C-FCDAFB0B8D58}" type="pres">
      <dgm:prSet presAssocID="{9805CBDE-BCE2-4989-9D1F-C730EF206D20}" presName="rootComposite" presStyleCnt="0"/>
      <dgm:spPr/>
    </dgm:pt>
    <dgm:pt modelId="{B393D025-A100-495C-9C39-A269C02247D1}" type="pres">
      <dgm:prSet presAssocID="{9805CBDE-BCE2-4989-9D1F-C730EF206D20}" presName="rootText" presStyleLbl="node2" presStyleIdx="2" presStyleCnt="3">
        <dgm:presLayoutVars>
          <dgm:chPref val="3"/>
        </dgm:presLayoutVars>
      </dgm:prSet>
      <dgm:spPr/>
      <dgm:t>
        <a:bodyPr/>
        <a:lstStyle/>
        <a:p>
          <a:endParaRPr lang="en-US"/>
        </a:p>
      </dgm:t>
    </dgm:pt>
    <dgm:pt modelId="{52E6B654-1B98-440D-A254-330DB87E2766}" type="pres">
      <dgm:prSet presAssocID="{9805CBDE-BCE2-4989-9D1F-C730EF206D20}" presName="rootConnector" presStyleLbl="node2" presStyleIdx="2" presStyleCnt="3"/>
      <dgm:spPr/>
      <dgm:t>
        <a:bodyPr/>
        <a:lstStyle/>
        <a:p>
          <a:endParaRPr lang="en-US"/>
        </a:p>
      </dgm:t>
    </dgm:pt>
    <dgm:pt modelId="{08E2E676-C7E0-4F3E-957E-113AB206F61D}" type="pres">
      <dgm:prSet presAssocID="{9805CBDE-BCE2-4989-9D1F-C730EF206D20}" presName="hierChild4" presStyleCnt="0"/>
      <dgm:spPr/>
    </dgm:pt>
    <dgm:pt modelId="{2BF26C16-92CE-4B08-9234-D60735100541}" type="pres">
      <dgm:prSet presAssocID="{9805CBDE-BCE2-4989-9D1F-C730EF206D20}" presName="hierChild5" presStyleCnt="0"/>
      <dgm:spPr/>
    </dgm:pt>
    <dgm:pt modelId="{26493472-5F8C-4BD5-8408-67DA3479994A}" type="pres">
      <dgm:prSet presAssocID="{6E3C1080-3566-457B-9998-E21470893818}" presName="hierChild3" presStyleCnt="0"/>
      <dgm:spPr/>
    </dgm:pt>
    <dgm:pt modelId="{7563BCAD-230F-4EB4-ACD1-CAA8FC2BDCC6}" type="pres">
      <dgm:prSet presAssocID="{410E68CD-F61F-46A2-AFC6-11F55A703F10}" presName="Name111" presStyleLbl="parChTrans1D2" presStyleIdx="3" presStyleCnt="4"/>
      <dgm:spPr/>
      <dgm:t>
        <a:bodyPr/>
        <a:lstStyle/>
        <a:p>
          <a:endParaRPr lang="en-US"/>
        </a:p>
      </dgm:t>
    </dgm:pt>
    <dgm:pt modelId="{18D55C90-DDF2-44E3-B7A6-AF6BDF04B521}" type="pres">
      <dgm:prSet presAssocID="{6FEDD231-D6A1-4F7A-B850-413C8F609942}" presName="hierRoot3" presStyleCnt="0">
        <dgm:presLayoutVars>
          <dgm:hierBranch val="init"/>
        </dgm:presLayoutVars>
      </dgm:prSet>
      <dgm:spPr/>
    </dgm:pt>
    <dgm:pt modelId="{3E105688-588B-4F3D-97A2-9C7036B21883}" type="pres">
      <dgm:prSet presAssocID="{6FEDD231-D6A1-4F7A-B850-413C8F609942}" presName="rootComposite3" presStyleCnt="0"/>
      <dgm:spPr/>
    </dgm:pt>
    <dgm:pt modelId="{42BB150C-7940-4B2F-A44C-E1006E2E307B}" type="pres">
      <dgm:prSet presAssocID="{6FEDD231-D6A1-4F7A-B850-413C8F609942}" presName="rootText3" presStyleLbl="asst1" presStyleIdx="0" presStyleCnt="1">
        <dgm:presLayoutVars>
          <dgm:chPref val="3"/>
        </dgm:presLayoutVars>
      </dgm:prSet>
      <dgm:spPr/>
      <dgm:t>
        <a:bodyPr/>
        <a:lstStyle/>
        <a:p>
          <a:endParaRPr lang="en-US"/>
        </a:p>
      </dgm:t>
    </dgm:pt>
    <dgm:pt modelId="{BC5ECA64-8774-455A-A2D8-9FC9EB5E4951}" type="pres">
      <dgm:prSet presAssocID="{6FEDD231-D6A1-4F7A-B850-413C8F609942}" presName="rootConnector3" presStyleLbl="asst1" presStyleIdx="0" presStyleCnt="1"/>
      <dgm:spPr/>
      <dgm:t>
        <a:bodyPr/>
        <a:lstStyle/>
        <a:p>
          <a:endParaRPr lang="en-US"/>
        </a:p>
      </dgm:t>
    </dgm:pt>
    <dgm:pt modelId="{30BF423B-2F6E-4764-AC84-923F93A69F8B}" type="pres">
      <dgm:prSet presAssocID="{6FEDD231-D6A1-4F7A-B850-413C8F609942}" presName="hierChild6" presStyleCnt="0"/>
      <dgm:spPr/>
    </dgm:pt>
    <dgm:pt modelId="{DA424615-75D8-4E94-958E-0A5BD98577C1}" type="pres">
      <dgm:prSet presAssocID="{6FEDD231-D6A1-4F7A-B850-413C8F609942}" presName="hierChild7" presStyleCnt="0"/>
      <dgm:spPr/>
    </dgm:pt>
  </dgm:ptLst>
  <dgm:cxnLst>
    <dgm:cxn modelId="{2C413EBF-4CDB-4357-93C1-AAED34124322}" type="presOf" srcId="{3C9E19E8-05C9-4C9A-A056-69261343095A}" destId="{51DDA942-326F-4432-9E56-3F0508F1C8A9}" srcOrd="0" destOrd="0" presId="urn:microsoft.com/office/officeart/2005/8/layout/orgChart1"/>
    <dgm:cxn modelId="{2AA7CD90-F22C-4723-B288-C9D2FA06A81B}" srcId="{6E3C1080-3566-457B-9998-E21470893818}" destId="{6FEDD231-D6A1-4F7A-B850-413C8F609942}" srcOrd="0" destOrd="0" parTransId="{410E68CD-F61F-46A2-AFC6-11F55A703F10}" sibTransId="{4E03F66D-8BE4-404C-8145-F35D49CBE716}"/>
    <dgm:cxn modelId="{6BBDD69F-BE31-45F8-BDDE-4EB96D58BF01}" type="presOf" srcId="{96765A92-F783-4A0A-A5C6-A082A0A0F0D7}" destId="{F76F1A3E-BD0B-4A46-9981-AF1C65ABD538}" srcOrd="0" destOrd="0" presId="urn:microsoft.com/office/officeart/2005/8/layout/orgChart1"/>
    <dgm:cxn modelId="{9769CB6F-B0F4-4D06-9834-D0D58B23D3E3}" srcId="{96C27CD4-AD27-42C8-810C-7DCDF8B71858}" destId="{6E3C1080-3566-457B-9998-E21470893818}" srcOrd="0" destOrd="0" parTransId="{636A7562-AC08-4103-A632-6C3018C08F3C}" sibTransId="{477548EF-FF06-4222-B892-D672EC113C6E}"/>
    <dgm:cxn modelId="{693184E8-CE6A-4595-ACDD-FFCF0C16A272}" srcId="{6E3C1080-3566-457B-9998-E21470893818}" destId="{E193906F-B531-4659-8794-D28AED1DF705}" srcOrd="2" destOrd="0" parTransId="{3C9E19E8-05C9-4C9A-A056-69261343095A}" sibTransId="{24FA6D3E-8E9F-42F0-A0E3-9EF428ECA105}"/>
    <dgm:cxn modelId="{2688172F-EFAE-4610-93FF-2235EB7EC0E2}" srcId="{6E3C1080-3566-457B-9998-E21470893818}" destId="{805A812B-6D04-4E59-A6E3-05FB6F8C0E3E}" srcOrd="1" destOrd="0" parTransId="{96765A92-F783-4A0A-A5C6-A082A0A0F0D7}" sibTransId="{A2AA6618-6AFE-458E-8F1B-7531D0EA0F4C}"/>
    <dgm:cxn modelId="{A9E1FB59-139F-4AE4-8409-8E0988852779}" type="presOf" srcId="{6FEDD231-D6A1-4F7A-B850-413C8F609942}" destId="{BC5ECA64-8774-455A-A2D8-9FC9EB5E4951}" srcOrd="1" destOrd="0" presId="urn:microsoft.com/office/officeart/2005/8/layout/orgChart1"/>
    <dgm:cxn modelId="{10CED2B1-EF88-4CC7-B557-FE25AF45ADDE}" type="presOf" srcId="{E193906F-B531-4659-8794-D28AED1DF705}" destId="{1B5AD481-0448-4F45-95B4-F82A4F0BC2DB}" srcOrd="1" destOrd="0" presId="urn:microsoft.com/office/officeart/2005/8/layout/orgChart1"/>
    <dgm:cxn modelId="{B1172AF3-C97E-4FAD-8105-AD119AEF4A04}" type="presOf" srcId="{84477BAE-04D7-49C3-9960-67971B821373}" destId="{B9C5CF76-18E7-4E15-8222-F84FF2A7564D}" srcOrd="0" destOrd="0" presId="urn:microsoft.com/office/officeart/2005/8/layout/orgChart1"/>
    <dgm:cxn modelId="{860FF50C-8557-4081-896C-7FA1E3205AF8}" type="presOf" srcId="{6FEDD231-D6A1-4F7A-B850-413C8F609942}" destId="{42BB150C-7940-4B2F-A44C-E1006E2E307B}" srcOrd="0" destOrd="0" presId="urn:microsoft.com/office/officeart/2005/8/layout/orgChart1"/>
    <dgm:cxn modelId="{EA83FA31-C1FA-48B1-B611-450EB68F3361}" type="presOf" srcId="{6E3C1080-3566-457B-9998-E21470893818}" destId="{BF739B9A-73E3-406D-9A17-35DB85BA7389}" srcOrd="0" destOrd="0" presId="urn:microsoft.com/office/officeart/2005/8/layout/orgChart1"/>
    <dgm:cxn modelId="{AA7EAF81-6DEC-44B6-BBD1-C24BA506A1D9}" type="presOf" srcId="{9805CBDE-BCE2-4989-9D1F-C730EF206D20}" destId="{52E6B654-1B98-440D-A254-330DB87E2766}" srcOrd="1" destOrd="0" presId="urn:microsoft.com/office/officeart/2005/8/layout/orgChart1"/>
    <dgm:cxn modelId="{1A600D71-D989-48C5-A2A7-9B9A24D40FD7}" type="presOf" srcId="{6E3C1080-3566-457B-9998-E21470893818}" destId="{9DF9CABC-74B0-45AB-8E7C-01B434E1AA41}" srcOrd="1" destOrd="0" presId="urn:microsoft.com/office/officeart/2005/8/layout/orgChart1"/>
    <dgm:cxn modelId="{AEC35C83-000F-4B65-8763-D71B024FCBA4}" type="presOf" srcId="{410E68CD-F61F-46A2-AFC6-11F55A703F10}" destId="{7563BCAD-230F-4EB4-ACD1-CAA8FC2BDCC6}" srcOrd="0" destOrd="0" presId="urn:microsoft.com/office/officeart/2005/8/layout/orgChart1"/>
    <dgm:cxn modelId="{6D9CF79D-16DE-4BD4-AD98-14D3A47F7369}" type="presOf" srcId="{9805CBDE-BCE2-4989-9D1F-C730EF206D20}" destId="{B393D025-A100-495C-9C39-A269C02247D1}" srcOrd="0" destOrd="0" presId="urn:microsoft.com/office/officeart/2005/8/layout/orgChart1"/>
    <dgm:cxn modelId="{D3C319B3-1C12-4485-A578-48108E270AD7}" type="presOf" srcId="{805A812B-6D04-4E59-A6E3-05FB6F8C0E3E}" destId="{D67B80DD-F5C3-4C0B-9A85-5B9BE14359EE}" srcOrd="1" destOrd="0" presId="urn:microsoft.com/office/officeart/2005/8/layout/orgChart1"/>
    <dgm:cxn modelId="{87E7D007-32D3-4510-9447-EB574FFC44BB}" srcId="{6E3C1080-3566-457B-9998-E21470893818}" destId="{9805CBDE-BCE2-4989-9D1F-C730EF206D20}" srcOrd="3" destOrd="0" parTransId="{84477BAE-04D7-49C3-9960-67971B821373}" sibTransId="{31DB0B81-D8AE-4838-A182-32D7E745D6D3}"/>
    <dgm:cxn modelId="{F164562B-E8DF-4353-9B9C-0135ABA05CD1}" type="presOf" srcId="{805A812B-6D04-4E59-A6E3-05FB6F8C0E3E}" destId="{1C2F9B22-7563-4D52-AF24-AE3CE878F8C2}" srcOrd="0" destOrd="0" presId="urn:microsoft.com/office/officeart/2005/8/layout/orgChart1"/>
    <dgm:cxn modelId="{8EC7948A-A603-4F2F-A628-A161CE6BCA6C}" type="presOf" srcId="{E193906F-B531-4659-8794-D28AED1DF705}" destId="{E9A1A856-F9B9-47B7-B8DB-4BD50EDDB08B}" srcOrd="0" destOrd="0" presId="urn:microsoft.com/office/officeart/2005/8/layout/orgChart1"/>
    <dgm:cxn modelId="{E8F4F0A1-2492-413C-89F7-2185FBA77206}" type="presOf" srcId="{96C27CD4-AD27-42C8-810C-7DCDF8B71858}" destId="{C0C9D745-D9BF-49CC-9AFB-64F044C7DCA4}" srcOrd="0" destOrd="0" presId="urn:microsoft.com/office/officeart/2005/8/layout/orgChart1"/>
    <dgm:cxn modelId="{D14420C4-721D-45E7-A387-270AFEEF1E39}" type="presParOf" srcId="{C0C9D745-D9BF-49CC-9AFB-64F044C7DCA4}" destId="{6D7004ED-4D07-4CEB-B208-7A15D7E4FDEA}" srcOrd="0" destOrd="0" presId="urn:microsoft.com/office/officeart/2005/8/layout/orgChart1"/>
    <dgm:cxn modelId="{400986E7-4D1B-4905-94D9-9D760638FA4C}" type="presParOf" srcId="{6D7004ED-4D07-4CEB-B208-7A15D7E4FDEA}" destId="{BFBCFB66-2A2E-4328-B23B-D164E51D04E2}" srcOrd="0" destOrd="0" presId="urn:microsoft.com/office/officeart/2005/8/layout/orgChart1"/>
    <dgm:cxn modelId="{5A362B4D-1B94-4FBB-97FB-15EDEFE4A743}" type="presParOf" srcId="{BFBCFB66-2A2E-4328-B23B-D164E51D04E2}" destId="{BF739B9A-73E3-406D-9A17-35DB85BA7389}" srcOrd="0" destOrd="0" presId="urn:microsoft.com/office/officeart/2005/8/layout/orgChart1"/>
    <dgm:cxn modelId="{A9FCA55E-DA94-4620-AE86-9891D8524552}" type="presParOf" srcId="{BFBCFB66-2A2E-4328-B23B-D164E51D04E2}" destId="{9DF9CABC-74B0-45AB-8E7C-01B434E1AA41}" srcOrd="1" destOrd="0" presId="urn:microsoft.com/office/officeart/2005/8/layout/orgChart1"/>
    <dgm:cxn modelId="{E490B829-659E-4B0B-8521-56122743A5F8}" type="presParOf" srcId="{6D7004ED-4D07-4CEB-B208-7A15D7E4FDEA}" destId="{6000F5B9-2C48-44D8-AAA6-48589089028F}" srcOrd="1" destOrd="0" presId="urn:microsoft.com/office/officeart/2005/8/layout/orgChart1"/>
    <dgm:cxn modelId="{230E98E2-C188-4016-962A-F8D81E09461C}" type="presParOf" srcId="{6000F5B9-2C48-44D8-AAA6-48589089028F}" destId="{F76F1A3E-BD0B-4A46-9981-AF1C65ABD538}" srcOrd="0" destOrd="0" presId="urn:microsoft.com/office/officeart/2005/8/layout/orgChart1"/>
    <dgm:cxn modelId="{CCBF3440-CA30-4337-9C68-88521E7374EC}" type="presParOf" srcId="{6000F5B9-2C48-44D8-AAA6-48589089028F}" destId="{E649A311-613D-419C-B242-546F53908D46}" srcOrd="1" destOrd="0" presId="urn:microsoft.com/office/officeart/2005/8/layout/orgChart1"/>
    <dgm:cxn modelId="{22EBD2D8-51C7-4E73-81D9-1AE5F1063C64}" type="presParOf" srcId="{E649A311-613D-419C-B242-546F53908D46}" destId="{5F179DC7-129A-44FB-B21C-688C0559A7FD}" srcOrd="0" destOrd="0" presId="urn:microsoft.com/office/officeart/2005/8/layout/orgChart1"/>
    <dgm:cxn modelId="{BD35E19D-60EE-4205-A9BE-BD4586517483}" type="presParOf" srcId="{5F179DC7-129A-44FB-B21C-688C0559A7FD}" destId="{1C2F9B22-7563-4D52-AF24-AE3CE878F8C2}" srcOrd="0" destOrd="0" presId="urn:microsoft.com/office/officeart/2005/8/layout/orgChart1"/>
    <dgm:cxn modelId="{091136DA-385F-450B-A286-09D22A70E951}" type="presParOf" srcId="{5F179DC7-129A-44FB-B21C-688C0559A7FD}" destId="{D67B80DD-F5C3-4C0B-9A85-5B9BE14359EE}" srcOrd="1" destOrd="0" presId="urn:microsoft.com/office/officeart/2005/8/layout/orgChart1"/>
    <dgm:cxn modelId="{C850BE4E-23FA-4A06-BD1B-BDCC25F6A86D}" type="presParOf" srcId="{E649A311-613D-419C-B242-546F53908D46}" destId="{21C9CE87-2655-4C0E-A140-37146386F23F}" srcOrd="1" destOrd="0" presId="urn:microsoft.com/office/officeart/2005/8/layout/orgChart1"/>
    <dgm:cxn modelId="{476434BF-8F90-4018-86D1-F17CC9CC0084}" type="presParOf" srcId="{E649A311-613D-419C-B242-546F53908D46}" destId="{8F545DB7-3C2F-4AC0-A897-DCB853EE7697}" srcOrd="2" destOrd="0" presId="urn:microsoft.com/office/officeart/2005/8/layout/orgChart1"/>
    <dgm:cxn modelId="{2580DC38-5A67-44A3-8B4E-01857F21FDFA}" type="presParOf" srcId="{6000F5B9-2C48-44D8-AAA6-48589089028F}" destId="{51DDA942-326F-4432-9E56-3F0508F1C8A9}" srcOrd="2" destOrd="0" presId="urn:microsoft.com/office/officeart/2005/8/layout/orgChart1"/>
    <dgm:cxn modelId="{9FB6BAAB-6328-4DFD-8620-D0A622B96C6D}" type="presParOf" srcId="{6000F5B9-2C48-44D8-AAA6-48589089028F}" destId="{52B9F92E-8F77-428A-822A-A396DA468A8A}" srcOrd="3" destOrd="0" presId="urn:microsoft.com/office/officeart/2005/8/layout/orgChart1"/>
    <dgm:cxn modelId="{F4258161-FB40-473E-A934-885DE0DE8E08}" type="presParOf" srcId="{52B9F92E-8F77-428A-822A-A396DA468A8A}" destId="{1F1AACE2-F9D5-4AB4-94A3-D2798BD45A76}" srcOrd="0" destOrd="0" presId="urn:microsoft.com/office/officeart/2005/8/layout/orgChart1"/>
    <dgm:cxn modelId="{00C5650C-24F1-4D5A-89FA-BCF447A97076}" type="presParOf" srcId="{1F1AACE2-F9D5-4AB4-94A3-D2798BD45A76}" destId="{E9A1A856-F9B9-47B7-B8DB-4BD50EDDB08B}" srcOrd="0" destOrd="0" presId="urn:microsoft.com/office/officeart/2005/8/layout/orgChart1"/>
    <dgm:cxn modelId="{3306071D-EFD7-45DD-B27F-14305EC80C0E}" type="presParOf" srcId="{1F1AACE2-F9D5-4AB4-94A3-D2798BD45A76}" destId="{1B5AD481-0448-4F45-95B4-F82A4F0BC2DB}" srcOrd="1" destOrd="0" presId="urn:microsoft.com/office/officeart/2005/8/layout/orgChart1"/>
    <dgm:cxn modelId="{4E3C0553-BB7D-4D6F-B2F0-E0260F3560BD}" type="presParOf" srcId="{52B9F92E-8F77-428A-822A-A396DA468A8A}" destId="{C6A0E530-C2DD-42E8-AF13-6F6CDE74D0EA}" srcOrd="1" destOrd="0" presId="urn:microsoft.com/office/officeart/2005/8/layout/orgChart1"/>
    <dgm:cxn modelId="{7D63D67D-0EB4-4DEA-A031-13A226A4B14C}" type="presParOf" srcId="{52B9F92E-8F77-428A-822A-A396DA468A8A}" destId="{6ACB973B-7E61-445F-BA4E-FC3F10EFA6F6}" srcOrd="2" destOrd="0" presId="urn:microsoft.com/office/officeart/2005/8/layout/orgChart1"/>
    <dgm:cxn modelId="{B944F82D-721E-43CD-8D23-84941F034056}" type="presParOf" srcId="{6000F5B9-2C48-44D8-AAA6-48589089028F}" destId="{B9C5CF76-18E7-4E15-8222-F84FF2A7564D}" srcOrd="4" destOrd="0" presId="urn:microsoft.com/office/officeart/2005/8/layout/orgChart1"/>
    <dgm:cxn modelId="{2CDC7C5C-33C3-4BAD-96C3-C4AAE7D079CF}" type="presParOf" srcId="{6000F5B9-2C48-44D8-AAA6-48589089028F}" destId="{28311CA5-AA22-412C-8C9E-998C22B2EE05}" srcOrd="5" destOrd="0" presId="urn:microsoft.com/office/officeart/2005/8/layout/orgChart1"/>
    <dgm:cxn modelId="{4189E679-2E4F-4343-874E-31AC9B097B68}" type="presParOf" srcId="{28311CA5-AA22-412C-8C9E-998C22B2EE05}" destId="{DE492C6D-623A-4871-AD5C-FCDAFB0B8D58}" srcOrd="0" destOrd="0" presId="urn:microsoft.com/office/officeart/2005/8/layout/orgChart1"/>
    <dgm:cxn modelId="{438B6498-7B5B-4A51-AA90-E9D8F2E692D0}" type="presParOf" srcId="{DE492C6D-623A-4871-AD5C-FCDAFB0B8D58}" destId="{B393D025-A100-495C-9C39-A269C02247D1}" srcOrd="0" destOrd="0" presId="urn:microsoft.com/office/officeart/2005/8/layout/orgChart1"/>
    <dgm:cxn modelId="{D71C705C-C172-4F2E-B243-A55B426A4BBC}" type="presParOf" srcId="{DE492C6D-623A-4871-AD5C-FCDAFB0B8D58}" destId="{52E6B654-1B98-440D-A254-330DB87E2766}" srcOrd="1" destOrd="0" presId="urn:microsoft.com/office/officeart/2005/8/layout/orgChart1"/>
    <dgm:cxn modelId="{9907F110-43E5-4D3F-A0B8-56253CF4B24B}" type="presParOf" srcId="{28311CA5-AA22-412C-8C9E-998C22B2EE05}" destId="{08E2E676-C7E0-4F3E-957E-113AB206F61D}" srcOrd="1" destOrd="0" presId="urn:microsoft.com/office/officeart/2005/8/layout/orgChart1"/>
    <dgm:cxn modelId="{40229089-224C-4C9C-9C00-86E7F8AD0E66}" type="presParOf" srcId="{28311CA5-AA22-412C-8C9E-998C22B2EE05}" destId="{2BF26C16-92CE-4B08-9234-D60735100541}" srcOrd="2" destOrd="0" presId="urn:microsoft.com/office/officeart/2005/8/layout/orgChart1"/>
    <dgm:cxn modelId="{9905676F-A447-4B17-B083-35A58E21C46E}" type="presParOf" srcId="{6D7004ED-4D07-4CEB-B208-7A15D7E4FDEA}" destId="{26493472-5F8C-4BD5-8408-67DA3479994A}" srcOrd="2" destOrd="0" presId="urn:microsoft.com/office/officeart/2005/8/layout/orgChart1"/>
    <dgm:cxn modelId="{21E79EDB-1B34-4911-9BBC-C55B459C6ABE}" type="presParOf" srcId="{26493472-5F8C-4BD5-8408-67DA3479994A}" destId="{7563BCAD-230F-4EB4-ACD1-CAA8FC2BDCC6}" srcOrd="0" destOrd="0" presId="urn:microsoft.com/office/officeart/2005/8/layout/orgChart1"/>
    <dgm:cxn modelId="{91CF887D-9C28-4DAD-852A-C731663E6B14}" type="presParOf" srcId="{26493472-5F8C-4BD5-8408-67DA3479994A}" destId="{18D55C90-DDF2-44E3-B7A6-AF6BDF04B521}" srcOrd="1" destOrd="0" presId="urn:microsoft.com/office/officeart/2005/8/layout/orgChart1"/>
    <dgm:cxn modelId="{EBB56AEC-9DD7-4B14-BA6E-9F4718107130}" type="presParOf" srcId="{18D55C90-DDF2-44E3-B7A6-AF6BDF04B521}" destId="{3E105688-588B-4F3D-97A2-9C7036B21883}" srcOrd="0" destOrd="0" presId="urn:microsoft.com/office/officeart/2005/8/layout/orgChart1"/>
    <dgm:cxn modelId="{D8FE6485-3314-4E80-8EA8-A16FB770FE9C}" type="presParOf" srcId="{3E105688-588B-4F3D-97A2-9C7036B21883}" destId="{42BB150C-7940-4B2F-A44C-E1006E2E307B}" srcOrd="0" destOrd="0" presId="urn:microsoft.com/office/officeart/2005/8/layout/orgChart1"/>
    <dgm:cxn modelId="{7F24C95D-6B6B-461B-B26E-10560F191C0C}" type="presParOf" srcId="{3E105688-588B-4F3D-97A2-9C7036B21883}" destId="{BC5ECA64-8774-455A-A2D8-9FC9EB5E4951}" srcOrd="1" destOrd="0" presId="urn:microsoft.com/office/officeart/2005/8/layout/orgChart1"/>
    <dgm:cxn modelId="{4D2F142F-B4C9-47B2-8D35-2680B42421B9}" type="presParOf" srcId="{18D55C90-DDF2-44E3-B7A6-AF6BDF04B521}" destId="{30BF423B-2F6E-4764-AC84-923F93A69F8B}" srcOrd="1" destOrd="0" presId="urn:microsoft.com/office/officeart/2005/8/layout/orgChart1"/>
    <dgm:cxn modelId="{035F5D75-22B7-4B9A-93C8-E085801E0673}" type="presParOf" srcId="{18D55C90-DDF2-44E3-B7A6-AF6BDF04B521}" destId="{DA424615-75D8-4E94-958E-0A5BD98577C1}"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63BCAD-230F-4EB4-ACD1-CAA8FC2BDCC6}">
      <dsp:nvSpPr>
        <dsp:cNvPr id="0" name=""/>
        <dsp:cNvSpPr/>
      </dsp:nvSpPr>
      <dsp:spPr>
        <a:xfrm>
          <a:off x="4172098" y="1767763"/>
          <a:ext cx="272901" cy="1195570"/>
        </a:xfrm>
        <a:custGeom>
          <a:avLst/>
          <a:gdLst/>
          <a:ahLst/>
          <a:cxnLst/>
          <a:rect l="0" t="0" r="0" b="0"/>
          <a:pathLst>
            <a:path>
              <a:moveTo>
                <a:pt x="272901" y="0"/>
              </a:moveTo>
              <a:lnTo>
                <a:pt x="272901" y="1195570"/>
              </a:lnTo>
              <a:lnTo>
                <a:pt x="0" y="11955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C5CF76-18E7-4E15-8222-F84FF2A7564D}">
      <dsp:nvSpPr>
        <dsp:cNvPr id="0" name=""/>
        <dsp:cNvSpPr/>
      </dsp:nvSpPr>
      <dsp:spPr>
        <a:xfrm>
          <a:off x="4445000" y="1767763"/>
          <a:ext cx="3144870" cy="2391140"/>
        </a:xfrm>
        <a:custGeom>
          <a:avLst/>
          <a:gdLst/>
          <a:ahLst/>
          <a:cxnLst/>
          <a:rect l="0" t="0" r="0" b="0"/>
          <a:pathLst>
            <a:path>
              <a:moveTo>
                <a:pt x="0" y="0"/>
              </a:moveTo>
              <a:lnTo>
                <a:pt x="0" y="2118238"/>
              </a:lnTo>
              <a:lnTo>
                <a:pt x="3144870" y="2118238"/>
              </a:lnTo>
              <a:lnTo>
                <a:pt x="3144870" y="23911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1DDA942-326F-4432-9E56-3F0508F1C8A9}">
      <dsp:nvSpPr>
        <dsp:cNvPr id="0" name=""/>
        <dsp:cNvSpPr/>
      </dsp:nvSpPr>
      <dsp:spPr>
        <a:xfrm>
          <a:off x="4399280" y="1767763"/>
          <a:ext cx="91440" cy="2391140"/>
        </a:xfrm>
        <a:custGeom>
          <a:avLst/>
          <a:gdLst/>
          <a:ahLst/>
          <a:cxnLst/>
          <a:rect l="0" t="0" r="0" b="0"/>
          <a:pathLst>
            <a:path>
              <a:moveTo>
                <a:pt x="45720" y="0"/>
              </a:moveTo>
              <a:lnTo>
                <a:pt x="45720" y="23911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6F1A3E-BD0B-4A46-9981-AF1C65ABD538}">
      <dsp:nvSpPr>
        <dsp:cNvPr id="0" name=""/>
        <dsp:cNvSpPr/>
      </dsp:nvSpPr>
      <dsp:spPr>
        <a:xfrm>
          <a:off x="1300129" y="1767763"/>
          <a:ext cx="3144870" cy="2391140"/>
        </a:xfrm>
        <a:custGeom>
          <a:avLst/>
          <a:gdLst/>
          <a:ahLst/>
          <a:cxnLst/>
          <a:rect l="0" t="0" r="0" b="0"/>
          <a:pathLst>
            <a:path>
              <a:moveTo>
                <a:pt x="3144870" y="0"/>
              </a:moveTo>
              <a:lnTo>
                <a:pt x="3144870" y="2118238"/>
              </a:lnTo>
              <a:lnTo>
                <a:pt x="0" y="2118238"/>
              </a:lnTo>
              <a:lnTo>
                <a:pt x="0" y="23911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739B9A-73E3-406D-9A17-35DB85BA7389}">
      <dsp:nvSpPr>
        <dsp:cNvPr id="0" name=""/>
        <dsp:cNvSpPr/>
      </dsp:nvSpPr>
      <dsp:spPr>
        <a:xfrm>
          <a:off x="3145466" y="468229"/>
          <a:ext cx="2599066" cy="129953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ar-SA" sz="3400" kern="1200" dirty="0" smtClean="0"/>
            <a:t>رئيس مجلس الادارة المدير العام</a:t>
          </a:r>
          <a:endParaRPr lang="en-US" sz="3400" kern="1200" dirty="0"/>
        </a:p>
      </dsp:txBody>
      <dsp:txXfrm>
        <a:off x="3145466" y="468229"/>
        <a:ext cx="2599066" cy="1299533"/>
      </dsp:txXfrm>
    </dsp:sp>
    <dsp:sp modelId="{1C2F9B22-7563-4D52-AF24-AE3CE878F8C2}">
      <dsp:nvSpPr>
        <dsp:cNvPr id="0" name=""/>
        <dsp:cNvSpPr/>
      </dsp:nvSpPr>
      <dsp:spPr>
        <a:xfrm>
          <a:off x="596" y="4158903"/>
          <a:ext cx="2599066" cy="129953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ar-SA" sz="3400" kern="1200" dirty="0" smtClean="0"/>
            <a:t>قسم المنظمات و العلاقات الخارجية</a:t>
          </a:r>
          <a:endParaRPr lang="en-US" sz="3400" kern="1200" dirty="0"/>
        </a:p>
      </dsp:txBody>
      <dsp:txXfrm>
        <a:off x="596" y="4158903"/>
        <a:ext cx="2599066" cy="1299533"/>
      </dsp:txXfrm>
    </dsp:sp>
    <dsp:sp modelId="{E9A1A856-F9B9-47B7-B8DB-4BD50EDDB08B}">
      <dsp:nvSpPr>
        <dsp:cNvPr id="0" name=""/>
        <dsp:cNvSpPr/>
      </dsp:nvSpPr>
      <dsp:spPr>
        <a:xfrm>
          <a:off x="3145466" y="4158903"/>
          <a:ext cx="2599066" cy="129953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ar-SA" sz="3400" kern="1200" dirty="0" smtClean="0"/>
            <a:t>قسم الاعلام</a:t>
          </a:r>
          <a:endParaRPr lang="en-US" sz="3400" kern="1200" dirty="0"/>
        </a:p>
      </dsp:txBody>
      <dsp:txXfrm>
        <a:off x="3145466" y="4158903"/>
        <a:ext cx="2599066" cy="1299533"/>
      </dsp:txXfrm>
    </dsp:sp>
    <dsp:sp modelId="{B393D025-A100-495C-9C39-A269C02247D1}">
      <dsp:nvSpPr>
        <dsp:cNvPr id="0" name=""/>
        <dsp:cNvSpPr/>
      </dsp:nvSpPr>
      <dsp:spPr>
        <a:xfrm>
          <a:off x="6290336" y="4158903"/>
          <a:ext cx="2599066" cy="129953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ar-SA" sz="3400" kern="1200" dirty="0" smtClean="0"/>
            <a:t>قسم العلاقات المحلية</a:t>
          </a:r>
          <a:endParaRPr lang="en-US" sz="3400" kern="1200" dirty="0"/>
        </a:p>
      </dsp:txBody>
      <dsp:txXfrm>
        <a:off x="6290336" y="4158903"/>
        <a:ext cx="2599066" cy="1299533"/>
      </dsp:txXfrm>
    </dsp:sp>
    <dsp:sp modelId="{42BB150C-7940-4B2F-A44C-E1006E2E307B}">
      <dsp:nvSpPr>
        <dsp:cNvPr id="0" name=""/>
        <dsp:cNvSpPr/>
      </dsp:nvSpPr>
      <dsp:spPr>
        <a:xfrm>
          <a:off x="1573031" y="2313566"/>
          <a:ext cx="2599066" cy="129953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ar-SA" sz="3400" kern="1200" dirty="0" smtClean="0"/>
            <a:t>ادارة العلاقات العامة</a:t>
          </a:r>
          <a:endParaRPr lang="en-US" sz="3400" kern="1200" dirty="0"/>
        </a:p>
      </dsp:txBody>
      <dsp:txXfrm>
        <a:off x="1573031" y="2313566"/>
        <a:ext cx="2599066" cy="129953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34653" cy="494747"/>
          </a:xfrm>
          <a:prstGeom prst="rect">
            <a:avLst/>
          </a:prstGeom>
          <a:noFill/>
          <a:ln w="9525">
            <a:noFill/>
            <a:miter lim="800000"/>
            <a:headEnd/>
            <a:tailEnd/>
          </a:ln>
          <a:effectLst/>
        </p:spPr>
        <p:txBody>
          <a:bodyPr vert="horz" wrap="square" lIns="90736" tIns="45368" rIns="90736" bIns="45368" numCol="1" anchor="t" anchorCtr="0" compatLnSpc="1">
            <a:prstTxWarp prst="textNoShape">
              <a:avLst/>
            </a:prstTxWarp>
          </a:bodyPr>
          <a:lstStyle>
            <a:lvl1pPr>
              <a:defRPr sz="1200">
                <a:solidFill>
                  <a:schemeClr val="tx1"/>
                </a:solidFill>
                <a:latin typeface="Times New Roman" pitchFamily="18" charset="0"/>
              </a:defRPr>
            </a:lvl1pPr>
          </a:lstStyle>
          <a:p>
            <a:pPr>
              <a:defRPr/>
            </a:pPr>
            <a:endParaRPr lang="fr-FR"/>
          </a:p>
        </p:txBody>
      </p:sp>
      <p:sp>
        <p:nvSpPr>
          <p:cNvPr id="39939" name="Rectangle 3"/>
          <p:cNvSpPr>
            <a:spLocks noGrp="1" noChangeArrowheads="1"/>
          </p:cNvSpPr>
          <p:nvPr>
            <p:ph type="dt" sz="quarter" idx="1"/>
          </p:nvPr>
        </p:nvSpPr>
        <p:spPr bwMode="auto">
          <a:xfrm>
            <a:off x="3837622" y="0"/>
            <a:ext cx="2934653" cy="494747"/>
          </a:xfrm>
          <a:prstGeom prst="rect">
            <a:avLst/>
          </a:prstGeom>
          <a:noFill/>
          <a:ln w="9525">
            <a:noFill/>
            <a:miter lim="800000"/>
            <a:headEnd/>
            <a:tailEnd/>
          </a:ln>
          <a:effectLst/>
        </p:spPr>
        <p:txBody>
          <a:bodyPr vert="horz" wrap="square" lIns="90736" tIns="45368" rIns="90736" bIns="45368"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fr-FR"/>
          </a:p>
        </p:txBody>
      </p:sp>
      <p:sp>
        <p:nvSpPr>
          <p:cNvPr id="39940" name="Rectangle 4"/>
          <p:cNvSpPr>
            <a:spLocks noGrp="1" noChangeArrowheads="1"/>
          </p:cNvSpPr>
          <p:nvPr>
            <p:ph type="ftr" sz="quarter" idx="2"/>
          </p:nvPr>
        </p:nvSpPr>
        <p:spPr bwMode="auto">
          <a:xfrm>
            <a:off x="0" y="9408078"/>
            <a:ext cx="2934653" cy="494747"/>
          </a:xfrm>
          <a:prstGeom prst="rect">
            <a:avLst/>
          </a:prstGeom>
          <a:noFill/>
          <a:ln w="9525">
            <a:noFill/>
            <a:miter lim="800000"/>
            <a:headEnd/>
            <a:tailEnd/>
          </a:ln>
          <a:effectLst/>
        </p:spPr>
        <p:txBody>
          <a:bodyPr vert="horz" wrap="square" lIns="90736" tIns="45368" rIns="90736" bIns="45368" numCol="1" anchor="b" anchorCtr="0" compatLnSpc="1">
            <a:prstTxWarp prst="textNoShape">
              <a:avLst/>
            </a:prstTxWarp>
          </a:bodyPr>
          <a:lstStyle>
            <a:lvl1pPr>
              <a:defRPr sz="1200">
                <a:solidFill>
                  <a:schemeClr val="tx1"/>
                </a:solidFill>
                <a:latin typeface="Times New Roman" pitchFamily="18" charset="0"/>
              </a:defRPr>
            </a:lvl1pPr>
          </a:lstStyle>
          <a:p>
            <a:pPr>
              <a:defRPr/>
            </a:pPr>
            <a:endParaRPr lang="fr-FR"/>
          </a:p>
        </p:txBody>
      </p:sp>
      <p:sp>
        <p:nvSpPr>
          <p:cNvPr id="39941" name="Rectangle 5"/>
          <p:cNvSpPr>
            <a:spLocks noGrp="1" noChangeArrowheads="1"/>
          </p:cNvSpPr>
          <p:nvPr>
            <p:ph type="sldNum" sz="quarter" idx="3"/>
          </p:nvPr>
        </p:nvSpPr>
        <p:spPr bwMode="auto">
          <a:xfrm>
            <a:off x="3837622" y="9408078"/>
            <a:ext cx="2934653" cy="494747"/>
          </a:xfrm>
          <a:prstGeom prst="rect">
            <a:avLst/>
          </a:prstGeom>
          <a:noFill/>
          <a:ln w="9525">
            <a:noFill/>
            <a:miter lim="800000"/>
            <a:headEnd/>
            <a:tailEnd/>
          </a:ln>
          <a:effectLst/>
        </p:spPr>
        <p:txBody>
          <a:bodyPr vert="horz" wrap="square" lIns="90736" tIns="45368" rIns="90736" bIns="45368" numCol="1" anchor="b" anchorCtr="0" compatLnSpc="1">
            <a:prstTxWarp prst="textNoShape">
              <a:avLst/>
            </a:prstTxWarp>
          </a:bodyPr>
          <a:lstStyle>
            <a:lvl1pPr algn="r">
              <a:defRPr sz="1200">
                <a:solidFill>
                  <a:schemeClr val="tx1"/>
                </a:solidFill>
                <a:latin typeface="Times New Roman" pitchFamily="18" charset="0"/>
              </a:defRPr>
            </a:lvl1pPr>
          </a:lstStyle>
          <a:p>
            <a:pPr>
              <a:defRPr/>
            </a:pPr>
            <a:fld id="{47C7A42C-8C2C-4C13-9364-9398640C5139}" type="slidenum">
              <a:rPr lang="fr-FR"/>
              <a:pPr>
                <a:defRPr/>
              </a:pPr>
              <a:t>‹N°›</a:t>
            </a:fld>
            <a:endParaRPr lang="fr-FR"/>
          </a:p>
        </p:txBody>
      </p:sp>
    </p:spTree>
    <p:extLst>
      <p:ext uri="{BB962C8B-B14F-4D97-AF65-F5344CB8AC3E}">
        <p14:creationId xmlns:p14="http://schemas.microsoft.com/office/powerpoint/2010/main" xmlns="" val="24212257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6834" name="Rectangle 2"/>
          <p:cNvSpPr>
            <a:spLocks noGrp="1" noChangeArrowheads="1"/>
          </p:cNvSpPr>
          <p:nvPr>
            <p:ph type="hdr" sz="quarter"/>
          </p:nvPr>
        </p:nvSpPr>
        <p:spPr bwMode="auto">
          <a:xfrm>
            <a:off x="0" y="0"/>
            <a:ext cx="2934653" cy="494747"/>
          </a:xfrm>
          <a:prstGeom prst="rect">
            <a:avLst/>
          </a:prstGeom>
          <a:noFill/>
          <a:ln w="9525">
            <a:noFill/>
            <a:miter lim="800000"/>
            <a:headEnd/>
            <a:tailEnd/>
          </a:ln>
          <a:effectLst/>
        </p:spPr>
        <p:txBody>
          <a:bodyPr vert="horz" wrap="square" lIns="90736" tIns="45368" rIns="90736" bIns="45368" numCol="1" anchor="t" anchorCtr="0" compatLnSpc="1">
            <a:prstTxWarp prst="textNoShape">
              <a:avLst/>
            </a:prstTxWarp>
          </a:bodyPr>
          <a:lstStyle>
            <a:lvl1pPr>
              <a:defRPr sz="1200">
                <a:solidFill>
                  <a:schemeClr val="tx1"/>
                </a:solidFill>
                <a:latin typeface="Times New Roman" pitchFamily="18" charset="0"/>
              </a:defRPr>
            </a:lvl1pPr>
          </a:lstStyle>
          <a:p>
            <a:pPr>
              <a:defRPr/>
            </a:pPr>
            <a:endParaRPr lang="fr-FR"/>
          </a:p>
        </p:txBody>
      </p:sp>
      <p:sp>
        <p:nvSpPr>
          <p:cNvPr id="376835" name="Rectangle 3"/>
          <p:cNvSpPr>
            <a:spLocks noGrp="1" noChangeArrowheads="1"/>
          </p:cNvSpPr>
          <p:nvPr>
            <p:ph type="dt" idx="1"/>
          </p:nvPr>
        </p:nvSpPr>
        <p:spPr bwMode="auto">
          <a:xfrm>
            <a:off x="3836055" y="0"/>
            <a:ext cx="2934653" cy="494747"/>
          </a:xfrm>
          <a:prstGeom prst="rect">
            <a:avLst/>
          </a:prstGeom>
          <a:noFill/>
          <a:ln w="9525">
            <a:noFill/>
            <a:miter lim="800000"/>
            <a:headEnd/>
            <a:tailEnd/>
          </a:ln>
          <a:effectLst/>
        </p:spPr>
        <p:txBody>
          <a:bodyPr vert="horz" wrap="square" lIns="90736" tIns="45368" rIns="90736" bIns="45368"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fr-FR"/>
          </a:p>
        </p:txBody>
      </p:sp>
      <p:sp>
        <p:nvSpPr>
          <p:cNvPr id="57348" name="Rectangle 4"/>
          <p:cNvSpPr>
            <a:spLocks noGrp="1" noRot="1" noChangeAspect="1" noChangeArrowheads="1" noTextEdit="1"/>
          </p:cNvSpPr>
          <p:nvPr>
            <p:ph type="sldImg" idx="2"/>
          </p:nvPr>
        </p:nvSpPr>
        <p:spPr bwMode="auto">
          <a:xfrm>
            <a:off x="560388" y="742950"/>
            <a:ext cx="5651500" cy="3714750"/>
          </a:xfrm>
          <a:prstGeom prst="rect">
            <a:avLst/>
          </a:prstGeom>
          <a:noFill/>
          <a:ln w="9525">
            <a:solidFill>
              <a:srgbClr val="000000"/>
            </a:solidFill>
            <a:miter lim="800000"/>
            <a:headEnd/>
            <a:tailEnd/>
          </a:ln>
        </p:spPr>
      </p:sp>
      <p:sp>
        <p:nvSpPr>
          <p:cNvPr id="376837" name="Rectangle 5"/>
          <p:cNvSpPr>
            <a:spLocks noGrp="1" noChangeArrowheads="1"/>
          </p:cNvSpPr>
          <p:nvPr>
            <p:ph type="body" sz="quarter" idx="3"/>
          </p:nvPr>
        </p:nvSpPr>
        <p:spPr bwMode="auto">
          <a:xfrm>
            <a:off x="677228" y="4704040"/>
            <a:ext cx="5417820" cy="4455876"/>
          </a:xfrm>
          <a:prstGeom prst="rect">
            <a:avLst/>
          </a:prstGeom>
          <a:noFill/>
          <a:ln w="9525">
            <a:noFill/>
            <a:miter lim="800000"/>
            <a:headEnd/>
            <a:tailEnd/>
          </a:ln>
          <a:effectLst/>
        </p:spPr>
        <p:txBody>
          <a:bodyPr vert="horz" wrap="square" lIns="90736" tIns="45368" rIns="90736" bIns="45368"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376838" name="Rectangle 6"/>
          <p:cNvSpPr>
            <a:spLocks noGrp="1" noChangeArrowheads="1"/>
          </p:cNvSpPr>
          <p:nvPr>
            <p:ph type="ftr" sz="quarter" idx="4"/>
          </p:nvPr>
        </p:nvSpPr>
        <p:spPr bwMode="auto">
          <a:xfrm>
            <a:off x="0" y="9406499"/>
            <a:ext cx="2934653" cy="494746"/>
          </a:xfrm>
          <a:prstGeom prst="rect">
            <a:avLst/>
          </a:prstGeom>
          <a:noFill/>
          <a:ln w="9525">
            <a:noFill/>
            <a:miter lim="800000"/>
            <a:headEnd/>
            <a:tailEnd/>
          </a:ln>
          <a:effectLst/>
        </p:spPr>
        <p:txBody>
          <a:bodyPr vert="horz" wrap="square" lIns="90736" tIns="45368" rIns="90736" bIns="45368" numCol="1" anchor="b" anchorCtr="0" compatLnSpc="1">
            <a:prstTxWarp prst="textNoShape">
              <a:avLst/>
            </a:prstTxWarp>
          </a:bodyPr>
          <a:lstStyle>
            <a:lvl1pPr>
              <a:defRPr sz="1200">
                <a:solidFill>
                  <a:schemeClr val="tx1"/>
                </a:solidFill>
                <a:latin typeface="Times New Roman" pitchFamily="18" charset="0"/>
              </a:defRPr>
            </a:lvl1pPr>
          </a:lstStyle>
          <a:p>
            <a:pPr>
              <a:defRPr/>
            </a:pPr>
            <a:endParaRPr lang="fr-FR"/>
          </a:p>
        </p:txBody>
      </p:sp>
      <p:sp>
        <p:nvSpPr>
          <p:cNvPr id="376839" name="Rectangle 7"/>
          <p:cNvSpPr>
            <a:spLocks noGrp="1" noChangeArrowheads="1"/>
          </p:cNvSpPr>
          <p:nvPr>
            <p:ph type="sldNum" sz="quarter" idx="5"/>
          </p:nvPr>
        </p:nvSpPr>
        <p:spPr bwMode="auto">
          <a:xfrm>
            <a:off x="3836055" y="9406499"/>
            <a:ext cx="2934653" cy="494746"/>
          </a:xfrm>
          <a:prstGeom prst="rect">
            <a:avLst/>
          </a:prstGeom>
          <a:noFill/>
          <a:ln w="9525">
            <a:noFill/>
            <a:miter lim="800000"/>
            <a:headEnd/>
            <a:tailEnd/>
          </a:ln>
          <a:effectLst/>
        </p:spPr>
        <p:txBody>
          <a:bodyPr vert="horz" wrap="square" lIns="90736" tIns="45368" rIns="90736" bIns="45368" numCol="1" anchor="b" anchorCtr="0" compatLnSpc="1">
            <a:prstTxWarp prst="textNoShape">
              <a:avLst/>
            </a:prstTxWarp>
          </a:bodyPr>
          <a:lstStyle>
            <a:lvl1pPr algn="r">
              <a:defRPr sz="1200">
                <a:solidFill>
                  <a:schemeClr val="tx1"/>
                </a:solidFill>
                <a:latin typeface="Times New Roman" pitchFamily="18" charset="0"/>
              </a:defRPr>
            </a:lvl1pPr>
          </a:lstStyle>
          <a:p>
            <a:pPr>
              <a:defRPr/>
            </a:pPr>
            <a:fld id="{475368AA-1580-43AD-A128-8BB8B72E7A73}" type="slidenum">
              <a:rPr lang="fr-FR"/>
              <a:pPr>
                <a:defRPr/>
              </a:pPr>
              <a:t>‹N°›</a:t>
            </a:fld>
            <a:endParaRPr lang="fr-FR"/>
          </a:p>
        </p:txBody>
      </p:sp>
    </p:spTree>
    <p:extLst>
      <p:ext uri="{BB962C8B-B14F-4D97-AF65-F5344CB8AC3E}">
        <p14:creationId xmlns:p14="http://schemas.microsoft.com/office/powerpoint/2010/main" xmlns="" val="27955272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Espace réservé de l'image des diapositives 1"/>
          <p:cNvSpPr>
            <a:spLocks noGrp="1" noRot="1" noChangeAspect="1"/>
          </p:cNvSpPr>
          <p:nvPr>
            <p:ph type="sldImg"/>
          </p:nvPr>
        </p:nvSpPr>
        <p:spPr>
          <a:ln/>
        </p:spPr>
      </p:sp>
      <p:sp>
        <p:nvSpPr>
          <p:cNvPr id="14338" name="Espace réservé des commentaires 2"/>
          <p:cNvSpPr>
            <a:spLocks noGrp="1"/>
          </p:cNvSpPr>
          <p:nvPr>
            <p:ph type="body" idx="1"/>
          </p:nvPr>
        </p:nvSpPr>
        <p:spPr>
          <a:noFill/>
          <a:ln/>
        </p:spPr>
        <p:txBody>
          <a:bodyPr/>
          <a:lstStyle/>
          <a:p>
            <a:endParaRPr kumimoji="1" lang="fr-FR" sz="1200" kern="1200" dirty="0" smtClean="0">
              <a:solidFill>
                <a:schemeClr val="tx1"/>
              </a:solidFill>
              <a:latin typeface="Times New Roman" pitchFamily="18" charset="0"/>
              <a:ea typeface="+mn-ea"/>
              <a:cs typeface="Times New Roman" pitchFamily="18" charset="0"/>
            </a:endParaRPr>
          </a:p>
        </p:txBody>
      </p:sp>
      <p:sp>
        <p:nvSpPr>
          <p:cNvPr id="14339" name="Espace réservé du numéro de diapositive 3"/>
          <p:cNvSpPr>
            <a:spLocks noGrp="1"/>
          </p:cNvSpPr>
          <p:nvPr>
            <p:ph type="sldNum" sz="quarter" idx="5"/>
          </p:nvPr>
        </p:nvSpPr>
        <p:spPr>
          <a:noFill/>
        </p:spPr>
        <p:txBody>
          <a:bodyPr/>
          <a:lstStyle/>
          <a:p>
            <a:fld id="{55A3E907-1A74-4AEE-975F-0B30C33AB5B4}" type="slidenum">
              <a:rPr lang="fr-FR" smtClean="0">
                <a:latin typeface="Times New Roman" pitchFamily="18" charset="0"/>
                <a:cs typeface="Arial" charset="0"/>
              </a:rPr>
              <a:pPr/>
              <a:t>1</a:t>
            </a:fld>
            <a:endParaRPr lang="fr-FR" dirty="0" smtClean="0">
              <a:latin typeface="Times New Roman" pitchFamily="18"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Espace réservé de l'image des diapositives 1"/>
          <p:cNvSpPr>
            <a:spLocks noGrp="1" noRot="1" noChangeAspect="1"/>
          </p:cNvSpPr>
          <p:nvPr>
            <p:ph type="sldImg"/>
          </p:nvPr>
        </p:nvSpPr>
        <p:spPr>
          <a:ln/>
        </p:spPr>
      </p:sp>
      <p:sp>
        <p:nvSpPr>
          <p:cNvPr id="16386" name="Espace réservé des commentaires 2"/>
          <p:cNvSpPr>
            <a:spLocks noGrp="1"/>
          </p:cNvSpPr>
          <p:nvPr>
            <p:ph type="body" idx="1"/>
          </p:nvPr>
        </p:nvSpPr>
        <p:spPr>
          <a:noFill/>
          <a:ln/>
        </p:spPr>
        <p:txBody>
          <a:bodyPr/>
          <a:lstStyle/>
          <a:p>
            <a:pPr eaLnBrk="1" hangingPunct="1"/>
            <a:endParaRPr lang="fr-FR" dirty="0" smtClean="0">
              <a:latin typeface="Times New Roman" pitchFamily="18" charset="0"/>
            </a:endParaRPr>
          </a:p>
        </p:txBody>
      </p:sp>
      <p:sp>
        <p:nvSpPr>
          <p:cNvPr id="16387" name="Espace réservé du numéro de diapositive 3"/>
          <p:cNvSpPr>
            <a:spLocks noGrp="1"/>
          </p:cNvSpPr>
          <p:nvPr>
            <p:ph type="sldNum" sz="quarter" idx="5"/>
          </p:nvPr>
        </p:nvSpPr>
        <p:spPr>
          <a:noFill/>
        </p:spPr>
        <p:txBody>
          <a:bodyPr/>
          <a:lstStyle/>
          <a:p>
            <a:fld id="{C83881C3-DE7A-4309-9D0C-5056D20CA15A}" type="slidenum">
              <a:rPr lang="fr-FR" smtClean="0">
                <a:latin typeface="Times New Roman" pitchFamily="18" charset="0"/>
                <a:cs typeface="Arial" charset="0"/>
              </a:rPr>
              <a:pPr/>
              <a:t>2</a:t>
            </a:fld>
            <a:endParaRPr lang="fr-FR" dirty="0" smtClean="0">
              <a:latin typeface="Times New Roman" pitchFamily="18"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pPr defTabSz="907359">
              <a:defRPr/>
            </a:pPr>
            <a:endParaRPr lang="fr-FR" b="0" dirty="0" smtClean="0">
              <a:solidFill>
                <a:schemeClr val="tx2">
                  <a:lumMod val="10000"/>
                </a:schemeClr>
              </a:solidFill>
            </a:endParaRPr>
          </a:p>
        </p:txBody>
      </p:sp>
      <p:sp>
        <p:nvSpPr>
          <p:cNvPr id="4" name="Espace réservé du numéro de diapositive 3"/>
          <p:cNvSpPr>
            <a:spLocks noGrp="1"/>
          </p:cNvSpPr>
          <p:nvPr>
            <p:ph type="sldNum" sz="quarter" idx="10"/>
          </p:nvPr>
        </p:nvSpPr>
        <p:spPr/>
        <p:txBody>
          <a:bodyPr/>
          <a:lstStyle/>
          <a:p>
            <a:pPr>
              <a:defRPr/>
            </a:pPr>
            <a:fld id="{B2752A19-D4B2-48D4-ACD6-49CA22BA0BEF}" type="slidenum">
              <a:rPr lang="fr-FR" smtClean="0"/>
              <a:pPr>
                <a:defRPr/>
              </a:pPr>
              <a:t>3</a:t>
            </a:fld>
            <a:endParaRPr lang="fr-F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Espace réservé de l'image des diapositives 1"/>
          <p:cNvSpPr>
            <a:spLocks noGrp="1" noRot="1" noChangeAspect="1"/>
          </p:cNvSpPr>
          <p:nvPr>
            <p:ph type="sldImg"/>
          </p:nvPr>
        </p:nvSpPr>
        <p:spPr>
          <a:ln/>
        </p:spPr>
      </p:sp>
      <p:sp>
        <p:nvSpPr>
          <p:cNvPr id="22530" name="Espace réservé des commentaires 2"/>
          <p:cNvSpPr>
            <a:spLocks noGrp="1"/>
          </p:cNvSpPr>
          <p:nvPr>
            <p:ph type="body" idx="1"/>
          </p:nvPr>
        </p:nvSpPr>
        <p:spPr>
          <a:noFill/>
          <a:ln/>
        </p:spPr>
        <p:txBody>
          <a:bodyPr/>
          <a:lstStyle/>
          <a:p>
            <a:pPr eaLnBrk="1" hangingPunct="1"/>
            <a:endParaRPr lang="fr-FR" dirty="0" smtClean="0">
              <a:latin typeface="Times New Roman" pitchFamily="18" charset="0"/>
            </a:endParaRPr>
          </a:p>
        </p:txBody>
      </p:sp>
      <p:sp>
        <p:nvSpPr>
          <p:cNvPr id="22531" name="Espace réservé du numéro de diapositive 3"/>
          <p:cNvSpPr>
            <a:spLocks noGrp="1"/>
          </p:cNvSpPr>
          <p:nvPr>
            <p:ph type="sldNum" sz="quarter" idx="5"/>
          </p:nvPr>
        </p:nvSpPr>
        <p:spPr>
          <a:noFill/>
        </p:spPr>
        <p:txBody>
          <a:bodyPr/>
          <a:lstStyle/>
          <a:p>
            <a:fld id="{9D923675-CA5C-4873-B907-FFC100973BDC}" type="slidenum">
              <a:rPr lang="fr-FR" smtClean="0">
                <a:latin typeface="Times New Roman" pitchFamily="18" charset="0"/>
                <a:cs typeface="Arial" charset="0"/>
              </a:rPr>
              <a:pPr/>
              <a:t>4</a:t>
            </a:fld>
            <a:endParaRPr lang="fr-FR" dirty="0" smtClean="0">
              <a:latin typeface="Times New Roman" pitchFamily="18"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rtl="1"/>
            <a:r>
              <a:rPr lang="ar-TN" dirty="0" smtClean="0"/>
              <a:t>ونلحظ أن التعريف المهني المتخصص للعلاقات العامة إنما يهتم بإب ا رز الوظائف</a:t>
            </a:r>
            <a:endParaRPr lang="ar-TN" sz="1400" dirty="0" smtClean="0"/>
          </a:p>
          <a:p>
            <a:pPr algn="just" rtl="1"/>
            <a:r>
              <a:rPr lang="ar-TN" sz="1400" dirty="0" smtClean="0"/>
              <a:t>الأساسية التي ترتكز عليها إدارة العلاقات العامة، في أي منظمة حكومية أو خاصة، كما ن ا ره</a:t>
            </a:r>
          </a:p>
          <a:p>
            <a:pPr algn="just" rtl="1"/>
            <a:r>
              <a:rPr lang="ar-TN" sz="1400" dirty="0" smtClean="0"/>
              <a:t>يعتبر العلاقات العامة نفسها وظيفة من الوظائف الإدارية المتنوعة بالمؤسسة، فكما توجد إدارة</a:t>
            </a:r>
          </a:p>
          <a:p>
            <a:pPr algn="just" rtl="1"/>
            <a:r>
              <a:rPr lang="ar-TN" sz="1400" dirty="0" smtClean="0"/>
              <a:t>لشؤون الموظفين، وأخرى لشؤون المالية مثلاً، فهناك أيضاً إدارة للعلاقات العامة.</a:t>
            </a:r>
            <a:endParaRPr lang="en-US" sz="1400" dirty="0"/>
          </a:p>
        </p:txBody>
      </p:sp>
      <p:sp>
        <p:nvSpPr>
          <p:cNvPr id="4" name="Slide Number Placeholder 3"/>
          <p:cNvSpPr>
            <a:spLocks noGrp="1"/>
          </p:cNvSpPr>
          <p:nvPr>
            <p:ph type="sldNum" sz="quarter" idx="10"/>
          </p:nvPr>
        </p:nvSpPr>
        <p:spPr/>
        <p:txBody>
          <a:bodyPr/>
          <a:lstStyle/>
          <a:p>
            <a:pPr>
              <a:defRPr/>
            </a:pPr>
            <a:fld id="{475368AA-1580-43AD-A128-8BB8B72E7A73}" type="slidenum">
              <a:rPr lang="fr-FR" smtClean="0"/>
              <a:pPr>
                <a:defRPr/>
              </a:pPr>
              <a:t>8</a:t>
            </a:fld>
            <a:endParaRPr lang="fr-FR"/>
          </a:p>
        </p:txBody>
      </p:sp>
    </p:spTree>
    <p:extLst>
      <p:ext uri="{BB962C8B-B14F-4D97-AF65-F5344CB8AC3E}">
        <p14:creationId xmlns:p14="http://schemas.microsoft.com/office/powerpoint/2010/main" xmlns="" val="2867559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000125" y="2722563"/>
            <a:ext cx="11334750" cy="1878012"/>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2000250" y="4965700"/>
            <a:ext cx="9334500" cy="22399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17"/>
          <p:cNvSpPr>
            <a:spLocks noGrp="1" noChangeArrowheads="1"/>
          </p:cNvSpPr>
          <p:nvPr>
            <p:ph type="dt" sz="half" idx="10"/>
          </p:nvPr>
        </p:nvSpPr>
        <p:spPr>
          <a:ln/>
        </p:spPr>
        <p:txBody>
          <a:bodyPr/>
          <a:lstStyle>
            <a:lvl1pPr>
              <a:defRPr/>
            </a:lvl1pPr>
          </a:lstStyle>
          <a:p>
            <a:pPr>
              <a:defRPr/>
            </a:pPr>
            <a:fld id="{AEAD4586-C518-43F0-921E-D378726FFAED}" type="datetime1">
              <a:rPr lang="fr-FR"/>
              <a:pPr>
                <a:defRPr/>
              </a:pPr>
              <a:t>05/10/2024</a:t>
            </a:fld>
            <a:endParaRPr lang="fr-FR"/>
          </a:p>
        </p:txBody>
      </p:sp>
      <p:sp>
        <p:nvSpPr>
          <p:cNvPr id="5" name="Rectangle 18"/>
          <p:cNvSpPr>
            <a:spLocks noGrp="1" noChangeArrowheads="1"/>
          </p:cNvSpPr>
          <p:nvPr>
            <p:ph type="ftr" sz="quarter" idx="11"/>
          </p:nvPr>
        </p:nvSpPr>
        <p:spPr>
          <a:ln/>
        </p:spPr>
        <p:txBody>
          <a:bodyPr/>
          <a:lstStyle>
            <a:lvl1pPr>
              <a:defRPr/>
            </a:lvl1pPr>
          </a:lstStyle>
          <a:p>
            <a:pPr>
              <a:defRPr/>
            </a:pPr>
            <a:endParaRPr lang="fr-FR"/>
          </a:p>
        </p:txBody>
      </p:sp>
      <p:sp>
        <p:nvSpPr>
          <p:cNvPr id="6" name="Rectangle 19"/>
          <p:cNvSpPr>
            <a:spLocks noGrp="1" noChangeArrowheads="1"/>
          </p:cNvSpPr>
          <p:nvPr>
            <p:ph type="sldNum" sz="quarter" idx="12"/>
          </p:nvPr>
        </p:nvSpPr>
        <p:spPr>
          <a:ln/>
        </p:spPr>
        <p:txBody>
          <a:bodyPr/>
          <a:lstStyle>
            <a:lvl1pPr>
              <a:defRPr/>
            </a:lvl1pPr>
          </a:lstStyle>
          <a:p>
            <a:pPr>
              <a:defRPr/>
            </a:pPr>
            <a:fld id="{82ED7E1B-FB81-4C74-9B65-D48B99670538}"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7"/>
          <p:cNvSpPr>
            <a:spLocks noGrp="1" noChangeArrowheads="1"/>
          </p:cNvSpPr>
          <p:nvPr>
            <p:ph type="dt" sz="half" idx="10"/>
          </p:nvPr>
        </p:nvSpPr>
        <p:spPr>
          <a:ln/>
        </p:spPr>
        <p:txBody>
          <a:bodyPr/>
          <a:lstStyle>
            <a:lvl1pPr>
              <a:defRPr/>
            </a:lvl1pPr>
          </a:lstStyle>
          <a:p>
            <a:pPr>
              <a:defRPr/>
            </a:pPr>
            <a:fld id="{4ADA2945-B271-4C50-A847-5A3985570FE7}" type="datetime1">
              <a:rPr lang="fr-FR"/>
              <a:pPr>
                <a:defRPr/>
              </a:pPr>
              <a:t>05/10/2024</a:t>
            </a:fld>
            <a:endParaRPr lang="fr-FR"/>
          </a:p>
        </p:txBody>
      </p:sp>
      <p:sp>
        <p:nvSpPr>
          <p:cNvPr id="5" name="Rectangle 18"/>
          <p:cNvSpPr>
            <a:spLocks noGrp="1" noChangeArrowheads="1"/>
          </p:cNvSpPr>
          <p:nvPr>
            <p:ph type="ftr" sz="quarter" idx="11"/>
          </p:nvPr>
        </p:nvSpPr>
        <p:spPr>
          <a:ln/>
        </p:spPr>
        <p:txBody>
          <a:bodyPr/>
          <a:lstStyle>
            <a:lvl1pPr>
              <a:defRPr/>
            </a:lvl1pPr>
          </a:lstStyle>
          <a:p>
            <a:pPr>
              <a:defRPr/>
            </a:pPr>
            <a:endParaRPr lang="fr-FR"/>
          </a:p>
        </p:txBody>
      </p:sp>
      <p:sp>
        <p:nvSpPr>
          <p:cNvPr id="6" name="Rectangle 19"/>
          <p:cNvSpPr>
            <a:spLocks noGrp="1" noChangeArrowheads="1"/>
          </p:cNvSpPr>
          <p:nvPr>
            <p:ph type="sldNum" sz="quarter" idx="12"/>
          </p:nvPr>
        </p:nvSpPr>
        <p:spPr>
          <a:ln/>
        </p:spPr>
        <p:txBody>
          <a:bodyPr/>
          <a:lstStyle>
            <a:lvl1pPr>
              <a:defRPr/>
            </a:lvl1pPr>
          </a:lstStyle>
          <a:p>
            <a:pPr>
              <a:defRPr/>
            </a:pPr>
            <a:fld id="{FF36B25C-BC9D-47A6-A381-ACBE09875F7D}"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807575" y="388938"/>
            <a:ext cx="2749550" cy="74009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1555750" y="388938"/>
            <a:ext cx="8099425" cy="74009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7"/>
          <p:cNvSpPr>
            <a:spLocks noGrp="1" noChangeArrowheads="1"/>
          </p:cNvSpPr>
          <p:nvPr>
            <p:ph type="dt" sz="half" idx="10"/>
          </p:nvPr>
        </p:nvSpPr>
        <p:spPr>
          <a:ln/>
        </p:spPr>
        <p:txBody>
          <a:bodyPr/>
          <a:lstStyle>
            <a:lvl1pPr>
              <a:defRPr/>
            </a:lvl1pPr>
          </a:lstStyle>
          <a:p>
            <a:pPr>
              <a:defRPr/>
            </a:pPr>
            <a:fld id="{3D1871A7-C6F3-472A-89E7-C61759061E77}" type="datetime1">
              <a:rPr lang="fr-FR"/>
              <a:pPr>
                <a:defRPr/>
              </a:pPr>
              <a:t>05/10/2024</a:t>
            </a:fld>
            <a:endParaRPr lang="fr-FR"/>
          </a:p>
        </p:txBody>
      </p:sp>
      <p:sp>
        <p:nvSpPr>
          <p:cNvPr id="5" name="Rectangle 18"/>
          <p:cNvSpPr>
            <a:spLocks noGrp="1" noChangeArrowheads="1"/>
          </p:cNvSpPr>
          <p:nvPr>
            <p:ph type="ftr" sz="quarter" idx="11"/>
          </p:nvPr>
        </p:nvSpPr>
        <p:spPr>
          <a:ln/>
        </p:spPr>
        <p:txBody>
          <a:bodyPr/>
          <a:lstStyle>
            <a:lvl1pPr>
              <a:defRPr/>
            </a:lvl1pPr>
          </a:lstStyle>
          <a:p>
            <a:pPr>
              <a:defRPr/>
            </a:pPr>
            <a:endParaRPr lang="fr-FR"/>
          </a:p>
        </p:txBody>
      </p:sp>
      <p:sp>
        <p:nvSpPr>
          <p:cNvPr id="6" name="Rectangle 19"/>
          <p:cNvSpPr>
            <a:spLocks noGrp="1" noChangeArrowheads="1"/>
          </p:cNvSpPr>
          <p:nvPr>
            <p:ph type="sldNum" sz="quarter" idx="12"/>
          </p:nvPr>
        </p:nvSpPr>
        <p:spPr>
          <a:ln/>
        </p:spPr>
        <p:txBody>
          <a:bodyPr/>
          <a:lstStyle>
            <a:lvl1pPr>
              <a:defRPr/>
            </a:lvl1pPr>
          </a:lstStyle>
          <a:p>
            <a:pPr>
              <a:defRPr/>
            </a:pPr>
            <a:fld id="{5A730327-D056-4466-A332-A39C88238357}" type="slidenum">
              <a:rPr lang="fr-FR"/>
              <a:pPr>
                <a:defRP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1555750" y="388938"/>
            <a:ext cx="11001375" cy="740092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17"/>
          <p:cNvSpPr>
            <a:spLocks noGrp="1" noChangeArrowheads="1"/>
          </p:cNvSpPr>
          <p:nvPr>
            <p:ph type="dt" sz="half" idx="10"/>
          </p:nvPr>
        </p:nvSpPr>
        <p:spPr>
          <a:ln/>
        </p:spPr>
        <p:txBody>
          <a:bodyPr/>
          <a:lstStyle>
            <a:lvl1pPr>
              <a:defRPr/>
            </a:lvl1pPr>
          </a:lstStyle>
          <a:p>
            <a:pPr>
              <a:defRPr/>
            </a:pPr>
            <a:fld id="{D635DCC5-2D9A-4438-9B2A-5F01025A1335}" type="datetime1">
              <a:rPr lang="fr-FR"/>
              <a:pPr>
                <a:defRPr/>
              </a:pPr>
              <a:t>05/10/2024</a:t>
            </a:fld>
            <a:endParaRPr lang="fr-FR"/>
          </a:p>
        </p:txBody>
      </p:sp>
      <p:sp>
        <p:nvSpPr>
          <p:cNvPr id="4" name="Rectangle 18"/>
          <p:cNvSpPr>
            <a:spLocks noGrp="1" noChangeArrowheads="1"/>
          </p:cNvSpPr>
          <p:nvPr>
            <p:ph type="ftr" sz="quarter" idx="11"/>
          </p:nvPr>
        </p:nvSpPr>
        <p:spPr>
          <a:ln/>
        </p:spPr>
        <p:txBody>
          <a:bodyPr/>
          <a:lstStyle>
            <a:lvl1pPr>
              <a:defRPr/>
            </a:lvl1pPr>
          </a:lstStyle>
          <a:p>
            <a:pPr>
              <a:defRPr/>
            </a:pPr>
            <a:endParaRPr lang="fr-FR"/>
          </a:p>
        </p:txBody>
      </p:sp>
      <p:sp>
        <p:nvSpPr>
          <p:cNvPr id="5" name="Rectangle 19"/>
          <p:cNvSpPr>
            <a:spLocks noGrp="1" noChangeArrowheads="1"/>
          </p:cNvSpPr>
          <p:nvPr>
            <p:ph type="sldNum" sz="quarter" idx="12"/>
          </p:nvPr>
        </p:nvSpPr>
        <p:spPr>
          <a:ln/>
        </p:spPr>
        <p:txBody>
          <a:bodyPr/>
          <a:lstStyle>
            <a:lvl1pPr>
              <a:defRPr/>
            </a:lvl1pPr>
          </a:lstStyle>
          <a:p>
            <a:pPr>
              <a:defRPr/>
            </a:pPr>
            <a:fld id="{B058A667-1577-44B8-BA8F-37BB5FC43F37}"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7"/>
          <p:cNvSpPr>
            <a:spLocks noGrp="1" noChangeArrowheads="1"/>
          </p:cNvSpPr>
          <p:nvPr>
            <p:ph type="dt" sz="half" idx="10"/>
          </p:nvPr>
        </p:nvSpPr>
        <p:spPr>
          <a:ln/>
        </p:spPr>
        <p:txBody>
          <a:bodyPr/>
          <a:lstStyle>
            <a:lvl1pPr>
              <a:defRPr/>
            </a:lvl1pPr>
          </a:lstStyle>
          <a:p>
            <a:pPr>
              <a:defRPr/>
            </a:pPr>
            <a:fld id="{4A7C96AA-5EE2-4FE7-A287-4F603662C038}" type="datetime1">
              <a:rPr lang="fr-FR"/>
              <a:pPr>
                <a:defRPr/>
              </a:pPr>
              <a:t>05/10/2024</a:t>
            </a:fld>
            <a:endParaRPr lang="fr-FR"/>
          </a:p>
        </p:txBody>
      </p:sp>
      <p:sp>
        <p:nvSpPr>
          <p:cNvPr id="5" name="Rectangle 18"/>
          <p:cNvSpPr>
            <a:spLocks noGrp="1" noChangeArrowheads="1"/>
          </p:cNvSpPr>
          <p:nvPr>
            <p:ph type="ftr" sz="quarter" idx="11"/>
          </p:nvPr>
        </p:nvSpPr>
        <p:spPr>
          <a:ln/>
        </p:spPr>
        <p:txBody>
          <a:bodyPr/>
          <a:lstStyle>
            <a:lvl1pPr>
              <a:defRPr/>
            </a:lvl1pPr>
          </a:lstStyle>
          <a:p>
            <a:pPr>
              <a:defRPr/>
            </a:pPr>
            <a:endParaRPr lang="fr-FR"/>
          </a:p>
        </p:txBody>
      </p:sp>
      <p:sp>
        <p:nvSpPr>
          <p:cNvPr id="6" name="Rectangle 19"/>
          <p:cNvSpPr>
            <a:spLocks noGrp="1" noChangeArrowheads="1"/>
          </p:cNvSpPr>
          <p:nvPr>
            <p:ph type="sldNum" sz="quarter" idx="12"/>
          </p:nvPr>
        </p:nvSpPr>
        <p:spPr>
          <a:ln/>
        </p:spPr>
        <p:txBody>
          <a:bodyPr/>
          <a:lstStyle>
            <a:lvl1pPr>
              <a:defRPr/>
            </a:lvl1pPr>
          </a:lstStyle>
          <a:p>
            <a:pPr>
              <a:defRPr/>
            </a:pPr>
            <a:fld id="{7CD6C22C-BC75-4CCB-AE0F-67FEC80CB220}"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054100" y="5630863"/>
            <a:ext cx="11334750" cy="1739900"/>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1054100" y="3714750"/>
            <a:ext cx="11334750" cy="1916113"/>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17"/>
          <p:cNvSpPr>
            <a:spLocks noGrp="1" noChangeArrowheads="1"/>
          </p:cNvSpPr>
          <p:nvPr>
            <p:ph type="dt" sz="half" idx="10"/>
          </p:nvPr>
        </p:nvSpPr>
        <p:spPr>
          <a:ln/>
        </p:spPr>
        <p:txBody>
          <a:bodyPr/>
          <a:lstStyle>
            <a:lvl1pPr>
              <a:defRPr/>
            </a:lvl1pPr>
          </a:lstStyle>
          <a:p>
            <a:pPr>
              <a:defRPr/>
            </a:pPr>
            <a:fld id="{6FB8925B-DCB6-4E05-8DEA-4CEC77A822D9}" type="datetime1">
              <a:rPr lang="fr-FR"/>
              <a:pPr>
                <a:defRPr/>
              </a:pPr>
              <a:t>05/10/2024</a:t>
            </a:fld>
            <a:endParaRPr lang="fr-FR"/>
          </a:p>
        </p:txBody>
      </p:sp>
      <p:sp>
        <p:nvSpPr>
          <p:cNvPr id="5" name="Rectangle 18"/>
          <p:cNvSpPr>
            <a:spLocks noGrp="1" noChangeArrowheads="1"/>
          </p:cNvSpPr>
          <p:nvPr>
            <p:ph type="ftr" sz="quarter" idx="11"/>
          </p:nvPr>
        </p:nvSpPr>
        <p:spPr>
          <a:ln/>
        </p:spPr>
        <p:txBody>
          <a:bodyPr/>
          <a:lstStyle>
            <a:lvl1pPr>
              <a:defRPr/>
            </a:lvl1pPr>
          </a:lstStyle>
          <a:p>
            <a:pPr>
              <a:defRPr/>
            </a:pPr>
            <a:endParaRPr lang="fr-FR"/>
          </a:p>
        </p:txBody>
      </p:sp>
      <p:sp>
        <p:nvSpPr>
          <p:cNvPr id="6" name="Rectangle 19"/>
          <p:cNvSpPr>
            <a:spLocks noGrp="1" noChangeArrowheads="1"/>
          </p:cNvSpPr>
          <p:nvPr>
            <p:ph type="sldNum" sz="quarter" idx="12"/>
          </p:nvPr>
        </p:nvSpPr>
        <p:spPr>
          <a:ln/>
        </p:spPr>
        <p:txBody>
          <a:bodyPr/>
          <a:lstStyle>
            <a:lvl1pPr>
              <a:defRPr/>
            </a:lvl1pPr>
          </a:lstStyle>
          <a:p>
            <a:pPr>
              <a:defRPr/>
            </a:pPr>
            <a:fld id="{7A5A4B27-B2D6-4AA2-B85A-21CC5748A796}"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1555750" y="2532063"/>
            <a:ext cx="5424488"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7132638" y="2532063"/>
            <a:ext cx="5424487"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17"/>
          <p:cNvSpPr>
            <a:spLocks noGrp="1" noChangeArrowheads="1"/>
          </p:cNvSpPr>
          <p:nvPr>
            <p:ph type="dt" sz="half" idx="10"/>
          </p:nvPr>
        </p:nvSpPr>
        <p:spPr>
          <a:ln/>
        </p:spPr>
        <p:txBody>
          <a:bodyPr/>
          <a:lstStyle>
            <a:lvl1pPr>
              <a:defRPr/>
            </a:lvl1pPr>
          </a:lstStyle>
          <a:p>
            <a:pPr>
              <a:defRPr/>
            </a:pPr>
            <a:fld id="{2F373337-9681-42C1-ACDE-914276943172}" type="datetime1">
              <a:rPr lang="fr-FR"/>
              <a:pPr>
                <a:defRPr/>
              </a:pPr>
              <a:t>05/10/2024</a:t>
            </a:fld>
            <a:endParaRPr lang="fr-FR"/>
          </a:p>
        </p:txBody>
      </p:sp>
      <p:sp>
        <p:nvSpPr>
          <p:cNvPr id="6" name="Rectangle 18"/>
          <p:cNvSpPr>
            <a:spLocks noGrp="1" noChangeArrowheads="1"/>
          </p:cNvSpPr>
          <p:nvPr>
            <p:ph type="ftr" sz="quarter" idx="11"/>
          </p:nvPr>
        </p:nvSpPr>
        <p:spPr>
          <a:ln/>
        </p:spPr>
        <p:txBody>
          <a:bodyPr/>
          <a:lstStyle>
            <a:lvl1pPr>
              <a:defRPr/>
            </a:lvl1pPr>
          </a:lstStyle>
          <a:p>
            <a:pPr>
              <a:defRPr/>
            </a:pPr>
            <a:endParaRPr lang="fr-FR"/>
          </a:p>
        </p:txBody>
      </p:sp>
      <p:sp>
        <p:nvSpPr>
          <p:cNvPr id="7" name="Rectangle 19"/>
          <p:cNvSpPr>
            <a:spLocks noGrp="1" noChangeArrowheads="1"/>
          </p:cNvSpPr>
          <p:nvPr>
            <p:ph type="sldNum" sz="quarter" idx="12"/>
          </p:nvPr>
        </p:nvSpPr>
        <p:spPr>
          <a:ln/>
        </p:spPr>
        <p:txBody>
          <a:bodyPr/>
          <a:lstStyle>
            <a:lvl1pPr>
              <a:defRPr/>
            </a:lvl1pPr>
          </a:lstStyle>
          <a:p>
            <a:pPr>
              <a:defRPr/>
            </a:pPr>
            <a:fld id="{8F00B6CB-AD1F-43BB-BD80-C721C180D74F}"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66750" y="350838"/>
            <a:ext cx="12001500" cy="14605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666750" y="1962150"/>
            <a:ext cx="5891213" cy="8175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666750" y="2779713"/>
            <a:ext cx="5891213" cy="50482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773863" y="1962150"/>
            <a:ext cx="5894387" cy="8175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6773863" y="2779713"/>
            <a:ext cx="5894387" cy="50482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17"/>
          <p:cNvSpPr>
            <a:spLocks noGrp="1" noChangeArrowheads="1"/>
          </p:cNvSpPr>
          <p:nvPr>
            <p:ph type="dt" sz="half" idx="10"/>
          </p:nvPr>
        </p:nvSpPr>
        <p:spPr>
          <a:ln/>
        </p:spPr>
        <p:txBody>
          <a:bodyPr/>
          <a:lstStyle>
            <a:lvl1pPr>
              <a:defRPr/>
            </a:lvl1pPr>
          </a:lstStyle>
          <a:p>
            <a:pPr>
              <a:defRPr/>
            </a:pPr>
            <a:fld id="{713A9A54-3FD7-45CC-9392-BD67AE772C27}" type="datetime1">
              <a:rPr lang="fr-FR"/>
              <a:pPr>
                <a:defRPr/>
              </a:pPr>
              <a:t>05/10/2024</a:t>
            </a:fld>
            <a:endParaRPr lang="fr-FR"/>
          </a:p>
        </p:txBody>
      </p:sp>
      <p:sp>
        <p:nvSpPr>
          <p:cNvPr id="8" name="Rectangle 18"/>
          <p:cNvSpPr>
            <a:spLocks noGrp="1" noChangeArrowheads="1"/>
          </p:cNvSpPr>
          <p:nvPr>
            <p:ph type="ftr" sz="quarter" idx="11"/>
          </p:nvPr>
        </p:nvSpPr>
        <p:spPr>
          <a:ln/>
        </p:spPr>
        <p:txBody>
          <a:bodyPr/>
          <a:lstStyle>
            <a:lvl1pPr>
              <a:defRPr/>
            </a:lvl1pPr>
          </a:lstStyle>
          <a:p>
            <a:pPr>
              <a:defRPr/>
            </a:pPr>
            <a:endParaRPr lang="fr-FR"/>
          </a:p>
        </p:txBody>
      </p:sp>
      <p:sp>
        <p:nvSpPr>
          <p:cNvPr id="9" name="Rectangle 19"/>
          <p:cNvSpPr>
            <a:spLocks noGrp="1" noChangeArrowheads="1"/>
          </p:cNvSpPr>
          <p:nvPr>
            <p:ph type="sldNum" sz="quarter" idx="12"/>
          </p:nvPr>
        </p:nvSpPr>
        <p:spPr>
          <a:ln/>
        </p:spPr>
        <p:txBody>
          <a:bodyPr/>
          <a:lstStyle>
            <a:lvl1pPr>
              <a:defRPr/>
            </a:lvl1pPr>
          </a:lstStyle>
          <a:p>
            <a:pPr>
              <a:defRPr/>
            </a:pPr>
            <a:fld id="{B7B474F2-C8CF-4FED-8135-DB164EF3A24D}"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17"/>
          <p:cNvSpPr>
            <a:spLocks noGrp="1" noChangeArrowheads="1"/>
          </p:cNvSpPr>
          <p:nvPr>
            <p:ph type="dt" sz="half" idx="10"/>
          </p:nvPr>
        </p:nvSpPr>
        <p:spPr>
          <a:ln/>
        </p:spPr>
        <p:txBody>
          <a:bodyPr/>
          <a:lstStyle>
            <a:lvl1pPr>
              <a:defRPr/>
            </a:lvl1pPr>
          </a:lstStyle>
          <a:p>
            <a:pPr>
              <a:defRPr/>
            </a:pPr>
            <a:fld id="{E6B752CF-57FA-48C4-9955-E76A6F0B31E9}" type="datetime1">
              <a:rPr lang="fr-FR"/>
              <a:pPr>
                <a:defRPr/>
              </a:pPr>
              <a:t>05/10/2024</a:t>
            </a:fld>
            <a:endParaRPr lang="fr-FR"/>
          </a:p>
        </p:txBody>
      </p:sp>
      <p:sp>
        <p:nvSpPr>
          <p:cNvPr id="4" name="Rectangle 18"/>
          <p:cNvSpPr>
            <a:spLocks noGrp="1" noChangeArrowheads="1"/>
          </p:cNvSpPr>
          <p:nvPr>
            <p:ph type="ftr" sz="quarter" idx="11"/>
          </p:nvPr>
        </p:nvSpPr>
        <p:spPr>
          <a:ln/>
        </p:spPr>
        <p:txBody>
          <a:bodyPr/>
          <a:lstStyle>
            <a:lvl1pPr>
              <a:defRPr/>
            </a:lvl1pPr>
          </a:lstStyle>
          <a:p>
            <a:pPr>
              <a:defRPr/>
            </a:pPr>
            <a:endParaRPr lang="fr-FR"/>
          </a:p>
        </p:txBody>
      </p:sp>
      <p:sp>
        <p:nvSpPr>
          <p:cNvPr id="5" name="Rectangle 19"/>
          <p:cNvSpPr>
            <a:spLocks noGrp="1" noChangeArrowheads="1"/>
          </p:cNvSpPr>
          <p:nvPr>
            <p:ph type="sldNum" sz="quarter" idx="12"/>
          </p:nvPr>
        </p:nvSpPr>
        <p:spPr>
          <a:ln/>
        </p:spPr>
        <p:txBody>
          <a:bodyPr/>
          <a:lstStyle>
            <a:lvl1pPr>
              <a:defRPr/>
            </a:lvl1pPr>
          </a:lstStyle>
          <a:p>
            <a:pPr>
              <a:defRPr/>
            </a:pPr>
            <a:fld id="{E3ACB2BF-8D54-468D-99F9-CB947DDEB01C}"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ln/>
        </p:spPr>
        <p:txBody>
          <a:bodyPr/>
          <a:lstStyle>
            <a:lvl1pPr>
              <a:defRPr/>
            </a:lvl1pPr>
          </a:lstStyle>
          <a:p>
            <a:pPr>
              <a:defRPr/>
            </a:pPr>
            <a:fld id="{EEF4699C-0973-4C4E-A9DC-011E8CE77379}" type="datetime1">
              <a:rPr lang="fr-FR"/>
              <a:pPr>
                <a:defRPr/>
              </a:pPr>
              <a:t>05/10/2024</a:t>
            </a:fld>
            <a:endParaRPr lang="fr-FR"/>
          </a:p>
        </p:txBody>
      </p:sp>
      <p:sp>
        <p:nvSpPr>
          <p:cNvPr id="3" name="Rectangle 18"/>
          <p:cNvSpPr>
            <a:spLocks noGrp="1" noChangeArrowheads="1"/>
          </p:cNvSpPr>
          <p:nvPr>
            <p:ph type="ftr" sz="quarter" idx="11"/>
          </p:nvPr>
        </p:nvSpPr>
        <p:spPr>
          <a:ln/>
        </p:spPr>
        <p:txBody>
          <a:bodyPr/>
          <a:lstStyle>
            <a:lvl1pPr>
              <a:defRPr/>
            </a:lvl1pPr>
          </a:lstStyle>
          <a:p>
            <a:pPr>
              <a:defRPr/>
            </a:pPr>
            <a:endParaRPr lang="fr-FR"/>
          </a:p>
        </p:txBody>
      </p:sp>
      <p:sp>
        <p:nvSpPr>
          <p:cNvPr id="4" name="Rectangle 19"/>
          <p:cNvSpPr>
            <a:spLocks noGrp="1" noChangeArrowheads="1"/>
          </p:cNvSpPr>
          <p:nvPr>
            <p:ph type="sldNum" sz="quarter" idx="12"/>
          </p:nvPr>
        </p:nvSpPr>
        <p:spPr>
          <a:ln/>
        </p:spPr>
        <p:txBody>
          <a:bodyPr/>
          <a:lstStyle>
            <a:lvl1pPr>
              <a:defRPr/>
            </a:lvl1pPr>
          </a:lstStyle>
          <a:p>
            <a:pPr>
              <a:defRPr/>
            </a:pPr>
            <a:fld id="{0F81D42B-3A8F-49AA-891B-3B4D9C5A33BA}"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66750" y="349250"/>
            <a:ext cx="4387850" cy="1484313"/>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5213350" y="349250"/>
            <a:ext cx="7454900" cy="74787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66750" y="1833563"/>
            <a:ext cx="4387850" cy="59944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17"/>
          <p:cNvSpPr>
            <a:spLocks noGrp="1" noChangeArrowheads="1"/>
          </p:cNvSpPr>
          <p:nvPr>
            <p:ph type="dt" sz="half" idx="10"/>
          </p:nvPr>
        </p:nvSpPr>
        <p:spPr>
          <a:ln/>
        </p:spPr>
        <p:txBody>
          <a:bodyPr/>
          <a:lstStyle>
            <a:lvl1pPr>
              <a:defRPr/>
            </a:lvl1pPr>
          </a:lstStyle>
          <a:p>
            <a:pPr>
              <a:defRPr/>
            </a:pPr>
            <a:fld id="{7E450308-FF29-46E4-9991-AA88E3DCC1C1}" type="datetime1">
              <a:rPr lang="fr-FR"/>
              <a:pPr>
                <a:defRPr/>
              </a:pPr>
              <a:t>05/10/2024</a:t>
            </a:fld>
            <a:endParaRPr lang="fr-FR"/>
          </a:p>
        </p:txBody>
      </p:sp>
      <p:sp>
        <p:nvSpPr>
          <p:cNvPr id="6" name="Rectangle 18"/>
          <p:cNvSpPr>
            <a:spLocks noGrp="1" noChangeArrowheads="1"/>
          </p:cNvSpPr>
          <p:nvPr>
            <p:ph type="ftr" sz="quarter" idx="11"/>
          </p:nvPr>
        </p:nvSpPr>
        <p:spPr>
          <a:ln/>
        </p:spPr>
        <p:txBody>
          <a:bodyPr/>
          <a:lstStyle>
            <a:lvl1pPr>
              <a:defRPr/>
            </a:lvl1pPr>
          </a:lstStyle>
          <a:p>
            <a:pPr>
              <a:defRPr/>
            </a:pPr>
            <a:endParaRPr lang="fr-FR"/>
          </a:p>
        </p:txBody>
      </p:sp>
      <p:sp>
        <p:nvSpPr>
          <p:cNvPr id="7" name="Rectangle 19"/>
          <p:cNvSpPr>
            <a:spLocks noGrp="1" noChangeArrowheads="1"/>
          </p:cNvSpPr>
          <p:nvPr>
            <p:ph type="sldNum" sz="quarter" idx="12"/>
          </p:nvPr>
        </p:nvSpPr>
        <p:spPr>
          <a:ln/>
        </p:spPr>
        <p:txBody>
          <a:bodyPr/>
          <a:lstStyle>
            <a:lvl1pPr>
              <a:defRPr/>
            </a:lvl1pPr>
          </a:lstStyle>
          <a:p>
            <a:pPr>
              <a:defRPr/>
            </a:pPr>
            <a:fld id="{34762228-4D21-4E7A-AA38-22D9AE303A4A}"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613025" y="6134100"/>
            <a:ext cx="8001000" cy="723900"/>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2613025" y="782638"/>
            <a:ext cx="8001000" cy="5257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2613025" y="6858000"/>
            <a:ext cx="8001000" cy="1028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17"/>
          <p:cNvSpPr>
            <a:spLocks noGrp="1" noChangeArrowheads="1"/>
          </p:cNvSpPr>
          <p:nvPr>
            <p:ph type="dt" sz="half" idx="10"/>
          </p:nvPr>
        </p:nvSpPr>
        <p:spPr>
          <a:ln/>
        </p:spPr>
        <p:txBody>
          <a:bodyPr/>
          <a:lstStyle>
            <a:lvl1pPr>
              <a:defRPr/>
            </a:lvl1pPr>
          </a:lstStyle>
          <a:p>
            <a:pPr>
              <a:defRPr/>
            </a:pPr>
            <a:fld id="{27A69479-18A1-4B70-9CAD-67BBD39E757F}" type="datetime1">
              <a:rPr lang="fr-FR"/>
              <a:pPr>
                <a:defRPr/>
              </a:pPr>
              <a:t>05/10/2024</a:t>
            </a:fld>
            <a:endParaRPr lang="fr-FR"/>
          </a:p>
        </p:txBody>
      </p:sp>
      <p:sp>
        <p:nvSpPr>
          <p:cNvPr id="6" name="Rectangle 18"/>
          <p:cNvSpPr>
            <a:spLocks noGrp="1" noChangeArrowheads="1"/>
          </p:cNvSpPr>
          <p:nvPr>
            <p:ph type="ftr" sz="quarter" idx="11"/>
          </p:nvPr>
        </p:nvSpPr>
        <p:spPr>
          <a:ln/>
        </p:spPr>
        <p:txBody>
          <a:bodyPr/>
          <a:lstStyle>
            <a:lvl1pPr>
              <a:defRPr/>
            </a:lvl1pPr>
          </a:lstStyle>
          <a:p>
            <a:pPr>
              <a:defRPr/>
            </a:pPr>
            <a:endParaRPr lang="fr-FR"/>
          </a:p>
        </p:txBody>
      </p:sp>
      <p:sp>
        <p:nvSpPr>
          <p:cNvPr id="7" name="Rectangle 19"/>
          <p:cNvSpPr>
            <a:spLocks noGrp="1" noChangeArrowheads="1"/>
          </p:cNvSpPr>
          <p:nvPr>
            <p:ph type="sldNum" sz="quarter" idx="12"/>
          </p:nvPr>
        </p:nvSpPr>
        <p:spPr>
          <a:ln/>
        </p:spPr>
        <p:txBody>
          <a:bodyPr/>
          <a:lstStyle>
            <a:lvl1pPr>
              <a:defRPr/>
            </a:lvl1pPr>
          </a:lstStyle>
          <a:p>
            <a:pPr>
              <a:defRPr/>
            </a:pPr>
            <a:fld id="{3570BB5F-ACE0-467C-94E4-89EE2BF3CD8B}"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514350"/>
            <a:ext cx="13330238" cy="8755063"/>
            <a:chOff x="0" y="4"/>
            <a:chExt cx="5758" cy="4316"/>
          </a:xfrm>
        </p:grpSpPr>
        <p:sp>
          <p:nvSpPr>
            <p:cNvPr id="1032" name="Freeform 3"/>
            <p:cNvSpPr>
              <a:spLocks/>
            </p:cNvSpPr>
            <p:nvPr/>
          </p:nvSpPr>
          <p:spPr bwMode="hidden">
            <a:xfrm>
              <a:off x="558" y="1161"/>
              <a:ext cx="5200" cy="3159"/>
            </a:xfrm>
            <a:custGeom>
              <a:avLst/>
              <a:gdLst>
                <a:gd name="T0" fmla="*/ 0 w 5184"/>
                <a:gd name="T1" fmla="*/ 3159 h 3159"/>
                <a:gd name="T2" fmla="*/ 5184 w 5184"/>
                <a:gd name="T3" fmla="*/ 3159 h 3159"/>
                <a:gd name="T4" fmla="*/ 5184 w 5184"/>
                <a:gd name="T5" fmla="*/ 0 h 3159"/>
                <a:gd name="T6" fmla="*/ 0 w 5184"/>
                <a:gd name="T7" fmla="*/ 0 h 3159"/>
                <a:gd name="T8" fmla="*/ 0 w 5184"/>
                <a:gd name="T9" fmla="*/ 3159 h 3159"/>
                <a:gd name="T10" fmla="*/ 0 w 5184"/>
                <a:gd name="T11" fmla="*/ 3159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184" h="3159">
                  <a:moveTo>
                    <a:pt x="0" y="3159"/>
                  </a:moveTo>
                  <a:lnTo>
                    <a:pt x="5184" y="3159"/>
                  </a:lnTo>
                  <a:lnTo>
                    <a:pt x="5184" y="0"/>
                  </a:lnTo>
                  <a:lnTo>
                    <a:pt x="0" y="0"/>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a:defRPr/>
              </a:pPr>
              <a:endParaRPr lang="fr-FR"/>
            </a:p>
          </p:txBody>
        </p:sp>
        <p:sp>
          <p:nvSpPr>
            <p:cNvPr id="1033" name="Freeform 4"/>
            <p:cNvSpPr>
              <a:spLocks/>
            </p:cNvSpPr>
            <p:nvPr/>
          </p:nvSpPr>
          <p:spPr bwMode="hidden">
            <a:xfrm>
              <a:off x="0" y="1161"/>
              <a:ext cx="558" cy="3159"/>
            </a:xfrm>
            <a:custGeom>
              <a:avLst/>
              <a:gdLst>
                <a:gd name="T0" fmla="*/ 0 w 556"/>
                <a:gd name="T1" fmla="*/ 0 h 3159"/>
                <a:gd name="T2" fmla="*/ 0 w 556"/>
                <a:gd name="T3" fmla="*/ 3159 h 3159"/>
                <a:gd name="T4" fmla="*/ 556 w 556"/>
                <a:gd name="T5" fmla="*/ 3159 h 3159"/>
                <a:gd name="T6" fmla="*/ 556 w 556"/>
                <a:gd name="T7" fmla="*/ 0 h 3159"/>
                <a:gd name="T8" fmla="*/ 0 w 556"/>
                <a:gd name="T9" fmla="*/ 0 h 3159"/>
                <a:gd name="T10" fmla="*/ 0 w 556"/>
                <a:gd name="T11" fmla="*/ 0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6" h="3159">
                  <a:moveTo>
                    <a:pt x="0" y="0"/>
                  </a:moveTo>
                  <a:lnTo>
                    <a:pt x="0" y="3159"/>
                  </a:lnTo>
                  <a:lnTo>
                    <a:pt x="556" y="3159"/>
                  </a:lnTo>
                  <a:lnTo>
                    <a:pt x="556"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fr-FR"/>
            </a:p>
          </p:txBody>
        </p:sp>
        <p:grpSp>
          <p:nvGrpSpPr>
            <p:cNvPr id="1034" name="Group 5"/>
            <p:cNvGrpSpPr>
              <a:grpSpLocks/>
            </p:cNvGrpSpPr>
            <p:nvPr userDrawn="1"/>
          </p:nvGrpSpPr>
          <p:grpSpPr bwMode="auto">
            <a:xfrm>
              <a:off x="0" y="4"/>
              <a:ext cx="5758" cy="4316"/>
              <a:chOff x="0" y="4"/>
              <a:chExt cx="5758" cy="4316"/>
            </a:xfrm>
          </p:grpSpPr>
          <p:sp>
            <p:nvSpPr>
              <p:cNvPr id="1035" name="Freeform 6"/>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695">
                    <a:moveTo>
                      <a:pt x="12" y="0"/>
                    </a:moveTo>
                    <a:lnTo>
                      <a:pt x="0" y="0"/>
                    </a:lnTo>
                    <a:lnTo>
                      <a:pt x="0" y="695"/>
                    </a:lnTo>
                    <a:lnTo>
                      <a:pt x="12" y="695"/>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fr-FR"/>
              </a:p>
            </p:txBody>
          </p:sp>
          <p:sp>
            <p:nvSpPr>
              <p:cNvPr id="1036" name="Freeform 7"/>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697">
                    <a:moveTo>
                      <a:pt x="0" y="2697"/>
                    </a:moveTo>
                    <a:lnTo>
                      <a:pt x="12" y="2697"/>
                    </a:lnTo>
                    <a:lnTo>
                      <a:pt x="12" y="0"/>
                    </a:lnTo>
                    <a:lnTo>
                      <a:pt x="0" y="0"/>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fr-FR"/>
              </a:p>
            </p:txBody>
          </p:sp>
          <p:sp>
            <p:nvSpPr>
              <p:cNvPr id="1037" name="Freeform 8"/>
              <p:cNvSpPr>
                <a:spLocks/>
              </p:cNvSpPr>
              <p:nvPr/>
            </p:nvSpPr>
            <p:spPr bwMode="ltGray">
              <a:xfrm>
                <a:off x="1019" y="1155"/>
                <a:ext cx="4739" cy="12"/>
              </a:xfrm>
              <a:custGeom>
                <a:avLst/>
                <a:gdLst>
                  <a:gd name="T0" fmla="*/ 4724 w 4724"/>
                  <a:gd name="T1" fmla="*/ 0 h 12"/>
                  <a:gd name="T2" fmla="*/ 0 w 4724"/>
                  <a:gd name="T3" fmla="*/ 0 h 12"/>
                  <a:gd name="T4" fmla="*/ 0 w 4724"/>
                  <a:gd name="T5" fmla="*/ 12 h 12"/>
                  <a:gd name="T6" fmla="*/ 4724 w 4724"/>
                  <a:gd name="T7" fmla="*/ 12 h 12"/>
                  <a:gd name="T8" fmla="*/ 4724 w 4724"/>
                  <a:gd name="T9" fmla="*/ 0 h 12"/>
                  <a:gd name="T10" fmla="*/ 4724 w 4724"/>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24" h="12">
                    <a:moveTo>
                      <a:pt x="4724" y="0"/>
                    </a:moveTo>
                    <a:lnTo>
                      <a:pt x="0" y="0"/>
                    </a:lnTo>
                    <a:lnTo>
                      <a:pt x="0" y="12"/>
                    </a:lnTo>
                    <a:lnTo>
                      <a:pt x="4724" y="12"/>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fr-FR"/>
              </a:p>
            </p:txBody>
          </p:sp>
          <p:sp>
            <p:nvSpPr>
              <p:cNvPr id="1038" name="Freeform 9"/>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0" y="252"/>
                    </a:moveTo>
                    <a:lnTo>
                      <a:pt x="12" y="252"/>
                    </a:lnTo>
                    <a:lnTo>
                      <a:pt x="12" y="0"/>
                    </a:lnTo>
                    <a:lnTo>
                      <a:pt x="0" y="0"/>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a:defRPr/>
                </a:pPr>
                <a:endParaRPr lang="fr-FR"/>
              </a:p>
            </p:txBody>
          </p:sp>
          <p:sp>
            <p:nvSpPr>
              <p:cNvPr id="1039" name="Freeform 10"/>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12" y="0"/>
                    </a:moveTo>
                    <a:lnTo>
                      <a:pt x="0" y="0"/>
                    </a:lnTo>
                    <a:lnTo>
                      <a:pt x="0" y="252"/>
                    </a:lnTo>
                    <a:lnTo>
                      <a:pt x="12" y="252"/>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a:defRPr/>
                </a:pPr>
                <a:endParaRPr lang="fr-FR"/>
              </a:p>
            </p:txBody>
          </p:sp>
          <p:sp>
            <p:nvSpPr>
              <p:cNvPr id="437259" name="Freeform 11"/>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a:defRPr/>
                </a:pPr>
                <a:endParaRPr lang="fr-FR"/>
              </a:p>
            </p:txBody>
          </p:sp>
          <p:sp>
            <p:nvSpPr>
              <p:cNvPr id="1041" name="Freeform 12"/>
              <p:cNvSpPr>
                <a:spLocks/>
              </p:cNvSpPr>
              <p:nvPr/>
            </p:nvSpPr>
            <p:spPr bwMode="ltGray">
              <a:xfrm>
                <a:off x="0" y="1155"/>
                <a:ext cx="351" cy="12"/>
              </a:xfrm>
              <a:custGeom>
                <a:avLst/>
                <a:gdLst>
                  <a:gd name="T0" fmla="*/ 0 w 251"/>
                  <a:gd name="T1" fmla="*/ 0 h 12"/>
                  <a:gd name="T2" fmla="*/ 0 w 251"/>
                  <a:gd name="T3" fmla="*/ 12 h 12"/>
                  <a:gd name="T4" fmla="*/ 251 w 251"/>
                  <a:gd name="T5" fmla="*/ 12 h 12"/>
                  <a:gd name="T6" fmla="*/ 251 w 251"/>
                  <a:gd name="T7" fmla="*/ 0 h 12"/>
                  <a:gd name="T8" fmla="*/ 0 w 251"/>
                  <a:gd name="T9" fmla="*/ 0 h 12"/>
                  <a:gd name="T10" fmla="*/ 0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0" y="0"/>
                    </a:moveTo>
                    <a:lnTo>
                      <a:pt x="0" y="12"/>
                    </a:lnTo>
                    <a:lnTo>
                      <a:pt x="251" y="12"/>
                    </a:lnTo>
                    <a:lnTo>
                      <a:pt x="251"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a:defRPr/>
                </a:pPr>
                <a:endParaRPr lang="fr-FR"/>
              </a:p>
            </p:txBody>
          </p:sp>
          <p:sp>
            <p:nvSpPr>
              <p:cNvPr id="1042" name="Freeform 13"/>
              <p:cNvSpPr>
                <a:spLocks/>
              </p:cNvSpPr>
              <p:nvPr/>
            </p:nvSpPr>
            <p:spPr bwMode="ltGray">
              <a:xfrm>
                <a:off x="767" y="1155"/>
                <a:ext cx="252" cy="12"/>
              </a:xfrm>
              <a:custGeom>
                <a:avLst/>
                <a:gdLst>
                  <a:gd name="T0" fmla="*/ 251 w 251"/>
                  <a:gd name="T1" fmla="*/ 0 h 12"/>
                  <a:gd name="T2" fmla="*/ 0 w 251"/>
                  <a:gd name="T3" fmla="*/ 0 h 12"/>
                  <a:gd name="T4" fmla="*/ 0 w 251"/>
                  <a:gd name="T5" fmla="*/ 12 h 12"/>
                  <a:gd name="T6" fmla="*/ 251 w 251"/>
                  <a:gd name="T7" fmla="*/ 12 h 12"/>
                  <a:gd name="T8" fmla="*/ 251 w 251"/>
                  <a:gd name="T9" fmla="*/ 0 h 12"/>
                  <a:gd name="T10" fmla="*/ 251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251" y="0"/>
                    </a:moveTo>
                    <a:lnTo>
                      <a:pt x="0" y="0"/>
                    </a:lnTo>
                    <a:lnTo>
                      <a:pt x="0" y="12"/>
                    </a:lnTo>
                    <a:lnTo>
                      <a:pt x="251" y="12"/>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a:defRPr/>
                </a:pPr>
                <a:endParaRPr lang="fr-FR"/>
              </a:p>
            </p:txBody>
          </p:sp>
          <p:sp>
            <p:nvSpPr>
              <p:cNvPr id="437262" name="Freeform 14"/>
              <p:cNvSpPr>
                <a:spLocks/>
              </p:cNvSpPr>
              <p:nvPr/>
            </p:nvSpPr>
            <p:spPr bwMode="ltGray">
              <a:xfrm>
                <a:off x="348" y="1155"/>
                <a:ext cx="420"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a:defRPr/>
                </a:pPr>
                <a:endParaRPr lang="fr-FR"/>
              </a:p>
            </p:txBody>
          </p:sp>
        </p:grpSp>
      </p:grpSp>
      <p:sp>
        <p:nvSpPr>
          <p:cNvPr id="437263" name="Rectangle 15"/>
          <p:cNvSpPr>
            <a:spLocks noGrp="1" noChangeArrowheads="1"/>
          </p:cNvSpPr>
          <p:nvPr>
            <p:ph type="title"/>
          </p:nvPr>
        </p:nvSpPr>
        <p:spPr bwMode="auto">
          <a:xfrm>
            <a:off x="1555750" y="388938"/>
            <a:ext cx="11001375" cy="1830387"/>
          </a:xfrm>
          <a:prstGeom prst="rect">
            <a:avLst/>
          </a:prstGeom>
          <a:noFill/>
          <a:ln w="9525">
            <a:noFill/>
            <a:miter lim="800000"/>
            <a:headEnd/>
            <a:tailEnd/>
          </a:ln>
          <a:effectLst/>
        </p:spPr>
        <p:txBody>
          <a:bodyPr vert="horz" wrap="square" lIns="126269" tIns="63135" rIns="126269" bIns="63135" numCol="1" anchor="ctr" anchorCtr="0" compatLnSpc="1">
            <a:prstTxWarp prst="textNoShape">
              <a:avLst/>
            </a:prstTxWarp>
          </a:bodyPr>
          <a:lstStyle/>
          <a:p>
            <a:pPr lvl="0"/>
            <a:r>
              <a:rPr lang="fr-FR" smtClean="0"/>
              <a:t>Cliquez pour modifier le style du titre</a:t>
            </a:r>
          </a:p>
        </p:txBody>
      </p:sp>
      <p:sp>
        <p:nvSpPr>
          <p:cNvPr id="437264" name="Rectangle 16"/>
          <p:cNvSpPr>
            <a:spLocks noGrp="1" noChangeArrowheads="1"/>
          </p:cNvSpPr>
          <p:nvPr>
            <p:ph type="body" idx="1"/>
          </p:nvPr>
        </p:nvSpPr>
        <p:spPr bwMode="auto">
          <a:xfrm>
            <a:off x="1555750" y="2532063"/>
            <a:ext cx="11001375" cy="5257800"/>
          </a:xfrm>
          <a:prstGeom prst="rect">
            <a:avLst/>
          </a:prstGeom>
          <a:noFill/>
          <a:ln w="9525">
            <a:noFill/>
            <a:miter lim="800000"/>
            <a:headEnd/>
            <a:tailEnd/>
          </a:ln>
          <a:effectLst/>
        </p:spPr>
        <p:txBody>
          <a:bodyPr vert="horz" wrap="square" lIns="126269" tIns="63135" rIns="126269" bIns="63135"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37265" name="Rectangle 17"/>
          <p:cNvSpPr>
            <a:spLocks noGrp="1" noChangeArrowheads="1"/>
          </p:cNvSpPr>
          <p:nvPr>
            <p:ph type="dt" sz="half" idx="2"/>
          </p:nvPr>
        </p:nvSpPr>
        <p:spPr bwMode="auto">
          <a:xfrm>
            <a:off x="1555750" y="7983538"/>
            <a:ext cx="2778125" cy="584200"/>
          </a:xfrm>
          <a:prstGeom prst="rect">
            <a:avLst/>
          </a:prstGeom>
          <a:noFill/>
          <a:ln w="9525">
            <a:noFill/>
            <a:miter lim="800000"/>
            <a:headEnd/>
            <a:tailEnd/>
          </a:ln>
          <a:effectLst/>
        </p:spPr>
        <p:txBody>
          <a:bodyPr vert="horz" wrap="square" lIns="126269" tIns="63135" rIns="126269" bIns="63135" numCol="1" anchor="t" anchorCtr="0" compatLnSpc="1">
            <a:prstTxWarp prst="textNoShape">
              <a:avLst/>
            </a:prstTxWarp>
          </a:bodyPr>
          <a:lstStyle>
            <a:lvl1pPr>
              <a:defRPr sz="1400">
                <a:solidFill>
                  <a:schemeClr val="tx1"/>
                </a:solidFill>
                <a:effectLst>
                  <a:outerShdw blurRad="38100" dist="38100" dir="2700000" algn="tl">
                    <a:srgbClr val="000000"/>
                  </a:outerShdw>
                </a:effectLst>
                <a:latin typeface="Tahoma" pitchFamily="34" charset="0"/>
              </a:defRPr>
            </a:lvl1pPr>
          </a:lstStyle>
          <a:p>
            <a:pPr>
              <a:defRPr/>
            </a:pPr>
            <a:fld id="{FA4A1A89-06D5-4A47-866B-7F3453AE77D9}" type="datetime1">
              <a:rPr lang="fr-FR"/>
              <a:pPr>
                <a:defRPr/>
              </a:pPr>
              <a:t>05/10/2024</a:t>
            </a:fld>
            <a:endParaRPr lang="fr-FR"/>
          </a:p>
        </p:txBody>
      </p:sp>
      <p:sp>
        <p:nvSpPr>
          <p:cNvPr id="437266" name="Rectangle 18"/>
          <p:cNvSpPr>
            <a:spLocks noGrp="1" noChangeArrowheads="1"/>
          </p:cNvSpPr>
          <p:nvPr>
            <p:ph type="ftr" sz="quarter" idx="3"/>
          </p:nvPr>
        </p:nvSpPr>
        <p:spPr bwMode="auto">
          <a:xfrm>
            <a:off x="5000625" y="7983538"/>
            <a:ext cx="4222750" cy="584200"/>
          </a:xfrm>
          <a:prstGeom prst="rect">
            <a:avLst/>
          </a:prstGeom>
          <a:noFill/>
          <a:ln w="9525">
            <a:noFill/>
            <a:miter lim="800000"/>
            <a:headEnd/>
            <a:tailEnd/>
          </a:ln>
          <a:effectLst/>
        </p:spPr>
        <p:txBody>
          <a:bodyPr vert="horz" wrap="square" lIns="126269" tIns="63135" rIns="126269" bIns="63135" numCol="1" anchor="t" anchorCtr="0" compatLnSpc="1">
            <a:prstTxWarp prst="textNoShape">
              <a:avLst/>
            </a:prstTxWarp>
          </a:bodyPr>
          <a:lstStyle>
            <a:lvl1pPr algn="ctr">
              <a:defRPr sz="1400">
                <a:solidFill>
                  <a:schemeClr val="tx1"/>
                </a:solidFill>
                <a:effectLst>
                  <a:outerShdw blurRad="38100" dist="38100" dir="2700000" algn="tl">
                    <a:srgbClr val="000000"/>
                  </a:outerShdw>
                </a:effectLst>
                <a:latin typeface="Tahoma" pitchFamily="34" charset="0"/>
              </a:defRPr>
            </a:lvl1pPr>
          </a:lstStyle>
          <a:p>
            <a:pPr>
              <a:defRPr/>
            </a:pPr>
            <a:endParaRPr lang="fr-FR"/>
          </a:p>
        </p:txBody>
      </p:sp>
      <p:sp>
        <p:nvSpPr>
          <p:cNvPr id="437267" name="Rectangle 19"/>
          <p:cNvSpPr>
            <a:spLocks noGrp="1" noChangeArrowheads="1"/>
          </p:cNvSpPr>
          <p:nvPr>
            <p:ph type="sldNum" sz="quarter" idx="4"/>
          </p:nvPr>
        </p:nvSpPr>
        <p:spPr bwMode="auto">
          <a:xfrm>
            <a:off x="9779000" y="7983538"/>
            <a:ext cx="2778125" cy="584200"/>
          </a:xfrm>
          <a:prstGeom prst="rect">
            <a:avLst/>
          </a:prstGeom>
          <a:noFill/>
          <a:ln w="9525">
            <a:noFill/>
            <a:miter lim="800000"/>
            <a:headEnd/>
            <a:tailEnd/>
          </a:ln>
          <a:effectLst/>
        </p:spPr>
        <p:txBody>
          <a:bodyPr vert="horz" wrap="square" lIns="126269" tIns="63135" rIns="126269" bIns="63135" numCol="1" anchor="t" anchorCtr="0" compatLnSpc="1">
            <a:prstTxWarp prst="textNoShape">
              <a:avLst/>
            </a:prstTxWarp>
          </a:bodyPr>
          <a:lstStyle>
            <a:lvl1pPr algn="r">
              <a:defRPr sz="1400">
                <a:solidFill>
                  <a:schemeClr val="tx1"/>
                </a:solidFill>
                <a:effectLst>
                  <a:outerShdw blurRad="38100" dist="38100" dir="2700000" algn="tl">
                    <a:srgbClr val="000000"/>
                  </a:outerShdw>
                </a:effectLst>
                <a:latin typeface="Tahoma" pitchFamily="34" charset="0"/>
              </a:defRPr>
            </a:lvl1pPr>
          </a:lstStyle>
          <a:p>
            <a:pPr>
              <a:defRPr/>
            </a:pPr>
            <a:fld id="{95A5C832-8691-4D5B-BF90-19BA0FBDEE97}" type="slidenum">
              <a:rPr lang="fr-FR"/>
              <a:pPr>
                <a:defRPr/>
              </a:pPr>
              <a:t>‹N°›</a:t>
            </a:fld>
            <a:endParaRPr lang="fr-FR"/>
          </a:p>
        </p:txBody>
      </p:sp>
    </p:spTree>
  </p:cSld>
  <p:clrMap bg1="dk2" tx1="lt1" bg2="dk1" tx2="lt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 id="2147483879" r:id="rId12"/>
  </p:sldLayoutIdLst>
  <p:hf hdr="0" ftr="0" dt="0"/>
  <p:txStyles>
    <p:titleStyle>
      <a:lvl1pPr algn="l" defTabSz="1262063" rtl="0" eaLnBrk="0" fontAlgn="base" hangingPunct="0">
        <a:spcBef>
          <a:spcPct val="0"/>
        </a:spcBef>
        <a:spcAft>
          <a:spcPct val="0"/>
        </a:spcAft>
        <a:defRPr sz="6100" b="1">
          <a:solidFill>
            <a:schemeClr val="tx2"/>
          </a:solidFill>
          <a:effectLst>
            <a:outerShdw blurRad="38100" dist="38100" dir="2700000" algn="tl">
              <a:srgbClr val="000000"/>
            </a:outerShdw>
          </a:effectLst>
          <a:latin typeface="+mj-lt"/>
          <a:ea typeface="+mj-ea"/>
          <a:cs typeface="+mj-cs"/>
        </a:defRPr>
      </a:lvl1pPr>
      <a:lvl2pPr algn="l" defTabSz="1262063" rtl="0" eaLnBrk="0" fontAlgn="base" hangingPunct="0">
        <a:spcBef>
          <a:spcPct val="0"/>
        </a:spcBef>
        <a:spcAft>
          <a:spcPct val="0"/>
        </a:spcAft>
        <a:defRPr sz="6100" b="1">
          <a:solidFill>
            <a:schemeClr val="tx2"/>
          </a:solidFill>
          <a:effectLst>
            <a:outerShdw blurRad="38100" dist="38100" dir="2700000" algn="tl">
              <a:srgbClr val="000000"/>
            </a:outerShdw>
          </a:effectLst>
          <a:latin typeface="Tahoma" pitchFamily="34" charset="0"/>
        </a:defRPr>
      </a:lvl2pPr>
      <a:lvl3pPr algn="l" defTabSz="1262063" rtl="0" eaLnBrk="0" fontAlgn="base" hangingPunct="0">
        <a:spcBef>
          <a:spcPct val="0"/>
        </a:spcBef>
        <a:spcAft>
          <a:spcPct val="0"/>
        </a:spcAft>
        <a:defRPr sz="6100" b="1">
          <a:solidFill>
            <a:schemeClr val="tx2"/>
          </a:solidFill>
          <a:effectLst>
            <a:outerShdw blurRad="38100" dist="38100" dir="2700000" algn="tl">
              <a:srgbClr val="000000"/>
            </a:outerShdw>
          </a:effectLst>
          <a:latin typeface="Tahoma" pitchFamily="34" charset="0"/>
        </a:defRPr>
      </a:lvl3pPr>
      <a:lvl4pPr algn="l" defTabSz="1262063" rtl="0" eaLnBrk="0" fontAlgn="base" hangingPunct="0">
        <a:spcBef>
          <a:spcPct val="0"/>
        </a:spcBef>
        <a:spcAft>
          <a:spcPct val="0"/>
        </a:spcAft>
        <a:defRPr sz="6100" b="1">
          <a:solidFill>
            <a:schemeClr val="tx2"/>
          </a:solidFill>
          <a:effectLst>
            <a:outerShdw blurRad="38100" dist="38100" dir="2700000" algn="tl">
              <a:srgbClr val="000000"/>
            </a:outerShdw>
          </a:effectLst>
          <a:latin typeface="Tahoma" pitchFamily="34" charset="0"/>
        </a:defRPr>
      </a:lvl4pPr>
      <a:lvl5pPr algn="l" defTabSz="1262063" rtl="0" eaLnBrk="0" fontAlgn="base" hangingPunct="0">
        <a:spcBef>
          <a:spcPct val="0"/>
        </a:spcBef>
        <a:spcAft>
          <a:spcPct val="0"/>
        </a:spcAft>
        <a:defRPr sz="6100" b="1">
          <a:solidFill>
            <a:schemeClr val="tx2"/>
          </a:solidFill>
          <a:effectLst>
            <a:outerShdw blurRad="38100" dist="38100" dir="2700000" algn="tl">
              <a:srgbClr val="000000"/>
            </a:outerShdw>
          </a:effectLst>
          <a:latin typeface="Tahoma" pitchFamily="34" charset="0"/>
        </a:defRPr>
      </a:lvl5pPr>
      <a:lvl6pPr marL="457200" algn="l" defTabSz="1262063" rtl="0" fontAlgn="base">
        <a:spcBef>
          <a:spcPct val="0"/>
        </a:spcBef>
        <a:spcAft>
          <a:spcPct val="0"/>
        </a:spcAft>
        <a:defRPr sz="6100" b="1">
          <a:solidFill>
            <a:schemeClr val="tx2"/>
          </a:solidFill>
          <a:effectLst>
            <a:outerShdw blurRad="38100" dist="38100" dir="2700000" algn="tl">
              <a:srgbClr val="000000"/>
            </a:outerShdw>
          </a:effectLst>
          <a:latin typeface="Tahoma" pitchFamily="34" charset="0"/>
        </a:defRPr>
      </a:lvl6pPr>
      <a:lvl7pPr marL="914400" algn="l" defTabSz="1262063" rtl="0" fontAlgn="base">
        <a:spcBef>
          <a:spcPct val="0"/>
        </a:spcBef>
        <a:spcAft>
          <a:spcPct val="0"/>
        </a:spcAft>
        <a:defRPr sz="6100" b="1">
          <a:solidFill>
            <a:schemeClr val="tx2"/>
          </a:solidFill>
          <a:effectLst>
            <a:outerShdw blurRad="38100" dist="38100" dir="2700000" algn="tl">
              <a:srgbClr val="000000"/>
            </a:outerShdw>
          </a:effectLst>
          <a:latin typeface="Tahoma" pitchFamily="34" charset="0"/>
        </a:defRPr>
      </a:lvl7pPr>
      <a:lvl8pPr marL="1371600" algn="l" defTabSz="1262063" rtl="0" fontAlgn="base">
        <a:spcBef>
          <a:spcPct val="0"/>
        </a:spcBef>
        <a:spcAft>
          <a:spcPct val="0"/>
        </a:spcAft>
        <a:defRPr sz="6100" b="1">
          <a:solidFill>
            <a:schemeClr val="tx2"/>
          </a:solidFill>
          <a:effectLst>
            <a:outerShdw blurRad="38100" dist="38100" dir="2700000" algn="tl">
              <a:srgbClr val="000000"/>
            </a:outerShdw>
          </a:effectLst>
          <a:latin typeface="Tahoma" pitchFamily="34" charset="0"/>
        </a:defRPr>
      </a:lvl8pPr>
      <a:lvl9pPr marL="1828800" algn="l" defTabSz="1262063" rtl="0" fontAlgn="base">
        <a:spcBef>
          <a:spcPct val="0"/>
        </a:spcBef>
        <a:spcAft>
          <a:spcPct val="0"/>
        </a:spcAft>
        <a:defRPr sz="6100" b="1">
          <a:solidFill>
            <a:schemeClr val="tx2"/>
          </a:solidFill>
          <a:effectLst>
            <a:outerShdw blurRad="38100" dist="38100" dir="2700000" algn="tl">
              <a:srgbClr val="000000"/>
            </a:outerShdw>
          </a:effectLst>
          <a:latin typeface="Tahoma" pitchFamily="34" charset="0"/>
        </a:defRPr>
      </a:lvl9pPr>
    </p:titleStyle>
    <p:bodyStyle>
      <a:lvl1pPr marL="473075" indent="-473075" algn="l" defTabSz="1262063" rtl="0" eaLnBrk="0" fontAlgn="base" hangingPunct="0">
        <a:spcBef>
          <a:spcPct val="20000"/>
        </a:spcBef>
        <a:spcAft>
          <a:spcPct val="0"/>
        </a:spcAft>
        <a:buClr>
          <a:schemeClr val="hlink"/>
        </a:buClr>
        <a:buSzPct val="70000"/>
        <a:buFont typeface="Wingdings" pitchFamily="2" charset="2"/>
        <a:buChar char="n"/>
        <a:defRPr sz="4400">
          <a:solidFill>
            <a:schemeClr val="tx1"/>
          </a:solidFill>
          <a:effectLst>
            <a:outerShdw blurRad="38100" dist="38100" dir="2700000" algn="tl">
              <a:srgbClr val="000000"/>
            </a:outerShdw>
          </a:effectLst>
          <a:latin typeface="+mn-lt"/>
          <a:ea typeface="+mn-ea"/>
          <a:cs typeface="+mn-cs"/>
        </a:defRPr>
      </a:lvl1pPr>
      <a:lvl2pPr marL="1025525" indent="-393700" algn="l" defTabSz="1262063" rtl="0" eaLnBrk="0" fontAlgn="base" hangingPunct="0">
        <a:spcBef>
          <a:spcPct val="20000"/>
        </a:spcBef>
        <a:spcAft>
          <a:spcPct val="0"/>
        </a:spcAft>
        <a:buClr>
          <a:schemeClr val="tx1"/>
        </a:buClr>
        <a:buChar char="–"/>
        <a:defRPr sz="3900">
          <a:solidFill>
            <a:schemeClr val="tx1"/>
          </a:solidFill>
          <a:effectLst>
            <a:outerShdw blurRad="38100" dist="38100" dir="2700000" algn="tl">
              <a:srgbClr val="000000"/>
            </a:outerShdw>
          </a:effectLst>
          <a:latin typeface="+mn-lt"/>
        </a:defRPr>
      </a:lvl2pPr>
      <a:lvl3pPr marL="1577975" indent="-315913" algn="l" defTabSz="1262063" rtl="0" eaLnBrk="0" fontAlgn="base" hangingPunct="0">
        <a:spcBef>
          <a:spcPct val="20000"/>
        </a:spcBef>
        <a:spcAft>
          <a:spcPct val="0"/>
        </a:spcAft>
        <a:buClr>
          <a:schemeClr val="hlink"/>
        </a:buClr>
        <a:buSzPct val="70000"/>
        <a:buFont typeface="Wingdings" pitchFamily="2" charset="2"/>
        <a:buChar char="n"/>
        <a:defRPr sz="3300">
          <a:solidFill>
            <a:schemeClr val="tx1"/>
          </a:solidFill>
          <a:effectLst>
            <a:outerShdw blurRad="38100" dist="38100" dir="2700000" algn="tl">
              <a:srgbClr val="000000"/>
            </a:outerShdw>
          </a:effectLst>
          <a:latin typeface="+mn-lt"/>
        </a:defRPr>
      </a:lvl3pPr>
      <a:lvl4pPr marL="2209800" indent="-315913" algn="l" defTabSz="1262063"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4pPr>
      <a:lvl5pPr marL="2841625" indent="-315913" algn="l" defTabSz="1262063" rtl="0" eaLnBrk="0" fontAlgn="base" hangingPunct="0">
        <a:spcBef>
          <a:spcPct val="20000"/>
        </a:spcBef>
        <a:spcAft>
          <a:spcPct val="0"/>
        </a:spcAft>
        <a:buClr>
          <a:schemeClr val="hlink"/>
        </a:buClr>
        <a:buSzPct val="70000"/>
        <a:buFont typeface="Wingdings" pitchFamily="2" charset="2"/>
        <a:buChar char="n"/>
        <a:defRPr sz="2800">
          <a:solidFill>
            <a:schemeClr val="tx1"/>
          </a:solidFill>
          <a:effectLst>
            <a:outerShdw blurRad="38100" dist="38100" dir="2700000" algn="tl">
              <a:srgbClr val="000000"/>
            </a:outerShdw>
          </a:effectLst>
          <a:latin typeface="+mn-lt"/>
        </a:defRPr>
      </a:lvl5pPr>
      <a:lvl6pPr marL="3298825" indent="-315913" algn="l" defTabSz="1262063" rtl="0" fontAlgn="base">
        <a:spcBef>
          <a:spcPct val="20000"/>
        </a:spcBef>
        <a:spcAft>
          <a:spcPct val="0"/>
        </a:spcAft>
        <a:buClr>
          <a:schemeClr val="hlink"/>
        </a:buClr>
        <a:buSzPct val="70000"/>
        <a:buFont typeface="Wingdings" pitchFamily="2" charset="2"/>
        <a:buChar char="n"/>
        <a:defRPr sz="2800">
          <a:solidFill>
            <a:schemeClr val="tx1"/>
          </a:solidFill>
          <a:effectLst>
            <a:outerShdw blurRad="38100" dist="38100" dir="2700000" algn="tl">
              <a:srgbClr val="000000"/>
            </a:outerShdw>
          </a:effectLst>
          <a:latin typeface="+mn-lt"/>
        </a:defRPr>
      </a:lvl6pPr>
      <a:lvl7pPr marL="3756025" indent="-315913" algn="l" defTabSz="1262063" rtl="0" fontAlgn="base">
        <a:spcBef>
          <a:spcPct val="20000"/>
        </a:spcBef>
        <a:spcAft>
          <a:spcPct val="0"/>
        </a:spcAft>
        <a:buClr>
          <a:schemeClr val="hlink"/>
        </a:buClr>
        <a:buSzPct val="70000"/>
        <a:buFont typeface="Wingdings" pitchFamily="2" charset="2"/>
        <a:buChar char="n"/>
        <a:defRPr sz="2800">
          <a:solidFill>
            <a:schemeClr val="tx1"/>
          </a:solidFill>
          <a:effectLst>
            <a:outerShdw blurRad="38100" dist="38100" dir="2700000" algn="tl">
              <a:srgbClr val="000000"/>
            </a:outerShdw>
          </a:effectLst>
          <a:latin typeface="+mn-lt"/>
        </a:defRPr>
      </a:lvl7pPr>
      <a:lvl8pPr marL="4213225" indent="-315913" algn="l" defTabSz="1262063" rtl="0" fontAlgn="base">
        <a:spcBef>
          <a:spcPct val="20000"/>
        </a:spcBef>
        <a:spcAft>
          <a:spcPct val="0"/>
        </a:spcAft>
        <a:buClr>
          <a:schemeClr val="hlink"/>
        </a:buClr>
        <a:buSzPct val="70000"/>
        <a:buFont typeface="Wingdings" pitchFamily="2" charset="2"/>
        <a:buChar char="n"/>
        <a:defRPr sz="2800">
          <a:solidFill>
            <a:schemeClr val="tx1"/>
          </a:solidFill>
          <a:effectLst>
            <a:outerShdw blurRad="38100" dist="38100" dir="2700000" algn="tl">
              <a:srgbClr val="000000"/>
            </a:outerShdw>
          </a:effectLst>
          <a:latin typeface="+mn-lt"/>
        </a:defRPr>
      </a:lvl8pPr>
      <a:lvl9pPr marL="4670425" indent="-315913" algn="l" defTabSz="1262063" rtl="0" fontAlgn="base">
        <a:spcBef>
          <a:spcPct val="20000"/>
        </a:spcBef>
        <a:spcAft>
          <a:spcPct val="0"/>
        </a:spcAft>
        <a:buClr>
          <a:schemeClr val="hlink"/>
        </a:buClr>
        <a:buSzPct val="70000"/>
        <a:buFont typeface="Wingdings" pitchFamily="2" charset="2"/>
        <a:buChar char="n"/>
        <a:defRPr sz="2800">
          <a:solidFill>
            <a:schemeClr val="tx1"/>
          </a:solidFill>
          <a:effectLst>
            <a:outerShdw blurRad="38100" dist="38100" dir="2700000" algn="tl">
              <a:srgbClr val="000000"/>
            </a:outerShdw>
          </a:effectLst>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ctrTitle"/>
            <p:custDataLst>
              <p:tags r:id="rId1"/>
            </p:custDataLst>
          </p:nvPr>
        </p:nvSpPr>
        <p:spPr>
          <a:xfrm>
            <a:off x="1809716" y="304780"/>
            <a:ext cx="10715700" cy="2706094"/>
          </a:xfrm>
        </p:spPr>
        <p:txBody>
          <a:bodyPr/>
          <a:lstStyle/>
          <a:p>
            <a:pPr algn="ctr">
              <a:lnSpc>
                <a:spcPts val="4971"/>
              </a:lnSpc>
              <a:spcBef>
                <a:spcPts val="0"/>
              </a:spcBef>
            </a:pPr>
            <a:r>
              <a:rPr lang="fr-FR" sz="3600" dirty="0" smtClean="0">
                <a:effectLst/>
                <a:latin typeface="Times New Roman" pitchFamily="18" charset="0"/>
                <a:cs typeface="Times New Roman" pitchFamily="18" charset="0"/>
              </a:rPr>
              <a:t/>
            </a:r>
            <a:br>
              <a:rPr lang="fr-FR" sz="3600" dirty="0" smtClean="0">
                <a:effectLst/>
                <a:latin typeface="Times New Roman" pitchFamily="18" charset="0"/>
                <a:cs typeface="Times New Roman" pitchFamily="18" charset="0"/>
              </a:rPr>
            </a:br>
            <a:endParaRPr lang="fr-FR" sz="3200" dirty="0" smtClean="0">
              <a:latin typeface="Times New Roman" pitchFamily="18" charset="0"/>
              <a:cs typeface="Times New Roman" pitchFamily="18" charset="0"/>
            </a:endParaRPr>
          </a:p>
        </p:txBody>
      </p:sp>
      <p:sp>
        <p:nvSpPr>
          <p:cNvPr id="28675" name="Rectangle 3"/>
          <p:cNvSpPr>
            <a:spLocks noGrp="1" noChangeArrowheads="1"/>
          </p:cNvSpPr>
          <p:nvPr>
            <p:ph type="subTitle" idx="1"/>
            <p:custDataLst>
              <p:tags r:id="rId2"/>
            </p:custDataLst>
          </p:nvPr>
        </p:nvSpPr>
        <p:spPr>
          <a:xfrm>
            <a:off x="380956" y="1952608"/>
            <a:ext cx="12754429" cy="4545625"/>
          </a:xfrm>
        </p:spPr>
        <p:txBody>
          <a:bodyPr/>
          <a:lstStyle/>
          <a:p>
            <a:pPr algn="r" rtl="1"/>
            <a:r>
              <a:rPr lang="ar-TN" sz="5400" b="1" dirty="0" smtClean="0">
                <a:effectLst/>
                <a:latin typeface="Times New Roman" pitchFamily="18" charset="0"/>
                <a:cs typeface="Times New Roman" pitchFamily="18" charset="0"/>
              </a:rPr>
              <a:t>المقرر:                 إدارة العلاقات العامة</a:t>
            </a:r>
          </a:p>
          <a:p>
            <a:pPr algn="r" rtl="1"/>
            <a:r>
              <a:rPr lang="ar-TN" sz="5400" b="1" dirty="0" smtClean="0">
                <a:effectLst/>
                <a:latin typeface="Times New Roman" pitchFamily="18" charset="0"/>
                <a:cs typeface="Times New Roman" pitchFamily="18" charset="0"/>
              </a:rPr>
              <a:t>رمز المقرر:                 2311 بشر</a:t>
            </a:r>
          </a:p>
          <a:p>
            <a:pPr algn="r" rtl="1"/>
            <a:r>
              <a:rPr lang="ar-TN" sz="5400" b="1" dirty="0" smtClean="0">
                <a:effectLst/>
                <a:latin typeface="Times New Roman" pitchFamily="18" charset="0"/>
                <a:cs typeface="Times New Roman" pitchFamily="18" charset="0"/>
              </a:rPr>
              <a:t>المستوى:                       الثالث</a:t>
            </a:r>
          </a:p>
          <a:p>
            <a:pPr algn="r" rtl="1"/>
            <a:r>
              <a:rPr lang="ar-TN" sz="5400" b="1" dirty="0" smtClean="0">
                <a:effectLst/>
                <a:latin typeface="Times New Roman" pitchFamily="18" charset="0"/>
                <a:cs typeface="Times New Roman" pitchFamily="18" charset="0"/>
              </a:rPr>
              <a:t>دكتور المقرر:     د. المهدي البشير الحجري</a:t>
            </a:r>
            <a:endParaRPr lang="fr-FR" sz="5400" b="1" dirty="0">
              <a:effectLst/>
              <a:latin typeface="Times New Roman" pitchFamily="18" charset="0"/>
              <a:cs typeface="Times New Roman" pitchFamily="18" charset="0"/>
            </a:endParaRPr>
          </a:p>
          <a:p>
            <a:endParaRPr lang="fr-FR" sz="3300" dirty="0" smtClean="0">
              <a:latin typeface="Garamond" pitchFamily="18" charset="0"/>
              <a:cs typeface="Times New Roman" pitchFamily="18" charset="0"/>
            </a:endParaRPr>
          </a:p>
          <a:p>
            <a:endParaRPr lang="ar-TN" sz="3300" dirty="0" smtClean="0">
              <a:latin typeface="Garamond" pitchFamily="18" charset="0"/>
              <a:cs typeface="Times New Roman" pitchFamily="18" charset="0"/>
            </a:endParaRPr>
          </a:p>
          <a:p>
            <a:endParaRPr lang="fr-FR" sz="3300" dirty="0" smtClean="0">
              <a:latin typeface="Garamond" pitchFamily="18" charset="0"/>
              <a:cs typeface="Times New Roman" pitchFamily="18" charset="0"/>
            </a:endParaRPr>
          </a:p>
          <a:p>
            <a:r>
              <a:rPr lang="ar-TN" sz="3600" b="1" dirty="0" smtClean="0">
                <a:latin typeface="Times New Roman" pitchFamily="18" charset="0"/>
                <a:cs typeface="Times New Roman" pitchFamily="18" charset="0"/>
              </a:rPr>
              <a:t> 2019- 2020 </a:t>
            </a:r>
            <a:endParaRPr lang="fr-FR" sz="3600" b="1" dirty="0">
              <a:latin typeface="Times New Roman" pitchFamily="18" charset="0"/>
              <a:cs typeface="Times New Roman" pitchFamily="18" charset="0"/>
            </a:endParaRPr>
          </a:p>
          <a:p>
            <a:pPr algn="l"/>
            <a:endParaRPr lang="fr-FR" sz="2800" dirty="0" smtClean="0">
              <a:effectLst/>
              <a:latin typeface="Arial" pitchFamily="34" charset="0"/>
            </a:endParaRPr>
          </a:p>
        </p:txBody>
      </p:sp>
    </p:spTree>
    <p:extLst>
      <p:ext uri="{BB962C8B-B14F-4D97-AF65-F5344CB8AC3E}">
        <p14:creationId xmlns:p14="http://schemas.microsoft.com/office/powerpoint/2010/main" xmlns="" val="2817448855"/>
      </p:ext>
    </p:extLst>
  </p:cSld>
  <p:clrMapOvr>
    <a:masterClrMapping/>
  </p:clrMapOvr>
  <mc:AlternateContent xmlns:mc="http://schemas.openxmlformats.org/markup-compatibility/2006">
    <mc:Choice xmlns:p14="http://schemas.microsoft.com/office/powerpoint/2010/main" xmlns="" Requires="p14">
      <p:transition spd="slow">
        <p14:prism/>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pPr>
                <a:defRPr/>
              </a:pPr>
              <a:t>10</a:t>
            </a:fld>
            <a:endParaRPr lang="fr-FR"/>
          </a:p>
        </p:txBody>
      </p:sp>
      <p:sp>
        <p:nvSpPr>
          <p:cNvPr id="5" name="ZoneTexte 4"/>
          <p:cNvSpPr txBox="1"/>
          <p:nvPr/>
        </p:nvSpPr>
        <p:spPr>
          <a:xfrm>
            <a:off x="0" y="238096"/>
            <a:ext cx="13335000" cy="1754326"/>
          </a:xfrm>
          <a:prstGeom prst="rect">
            <a:avLst/>
          </a:prstGeom>
          <a:noFill/>
        </p:spPr>
        <p:txBody>
          <a:bodyPr wrap="square" rtlCol="0">
            <a:spAutoFit/>
          </a:bodyPr>
          <a:lstStyle/>
          <a:p>
            <a:endParaRPr lang="fr-FR" sz="3600" dirty="0" smtClean="0"/>
          </a:p>
          <a:p>
            <a:endParaRPr lang="fr-FR" sz="3600" dirty="0" smtClean="0"/>
          </a:p>
          <a:p>
            <a:endParaRPr lang="fr-FR" sz="3600" dirty="0">
              <a:latin typeface="Times New Roman" pitchFamily="18" charset="0"/>
            </a:endParaRPr>
          </a:p>
        </p:txBody>
      </p:sp>
      <p:sp>
        <p:nvSpPr>
          <p:cNvPr id="2" name="TextBox 1"/>
          <p:cNvSpPr txBox="1"/>
          <p:nvPr/>
        </p:nvSpPr>
        <p:spPr>
          <a:xfrm>
            <a:off x="186780" y="565076"/>
            <a:ext cx="12817424" cy="5361468"/>
          </a:xfrm>
          <a:prstGeom prst="rect">
            <a:avLst/>
          </a:prstGeom>
          <a:noFill/>
        </p:spPr>
        <p:txBody>
          <a:bodyPr wrap="square" rtlCol="0">
            <a:spAutoFit/>
          </a:bodyPr>
          <a:lstStyle/>
          <a:p>
            <a:pPr indent="457200" algn="just" defTabSz="1262063" rtl="1" eaLnBrk="0" hangingPunct="0">
              <a:lnSpc>
                <a:spcPct val="150000"/>
              </a:lnSpc>
              <a:spcBef>
                <a:spcPct val="20000"/>
              </a:spcBef>
              <a:buClr>
                <a:schemeClr val="hlink"/>
              </a:buClr>
              <a:buSzPct val="70000"/>
            </a:pPr>
            <a:r>
              <a:rPr lang="ar-TN" sz="3200" dirty="0">
                <a:solidFill>
                  <a:schemeClr val="tx1"/>
                </a:solidFill>
                <a:latin typeface="+mn-lt"/>
                <a:cs typeface="+mn-cs"/>
              </a:rPr>
              <a:t> وأخيرا ً نجد أن </a:t>
            </a:r>
            <a:r>
              <a:rPr lang="ar-TN" sz="3200" b="1" u="sng" dirty="0">
                <a:solidFill>
                  <a:srgbClr val="FF0000"/>
                </a:solidFill>
                <a:latin typeface="+mn-lt"/>
                <a:cs typeface="+mn-cs"/>
              </a:rPr>
              <a:t>جمعية العلاقات العامة الدولية </a:t>
            </a:r>
            <a:r>
              <a:rPr lang="ar-TN" sz="3200" dirty="0">
                <a:solidFill>
                  <a:schemeClr val="tx1"/>
                </a:solidFill>
                <a:latin typeface="+mn-lt"/>
                <a:cs typeface="+mn-cs"/>
              </a:rPr>
              <a:t>قد توصلت إلى تعريف للعلاقات العامة، وهو - ينص على أنها عبارة عن:</a:t>
            </a:r>
          </a:p>
          <a:p>
            <a:pPr indent="457200" algn="just" defTabSz="1262063" rtl="1" eaLnBrk="0" hangingPunct="0">
              <a:lnSpc>
                <a:spcPct val="150000"/>
              </a:lnSpc>
              <a:spcBef>
                <a:spcPct val="20000"/>
              </a:spcBef>
              <a:buClr>
                <a:schemeClr val="hlink"/>
              </a:buClr>
              <a:buSzPct val="70000"/>
            </a:pPr>
            <a:r>
              <a:rPr lang="ar-TN" sz="3200" dirty="0">
                <a:solidFill>
                  <a:schemeClr val="tx1"/>
                </a:solidFill>
                <a:latin typeface="+mn-lt"/>
                <a:cs typeface="+mn-cs"/>
              </a:rPr>
              <a:t>وظيفة الإدارة المستمرة والمخططة، والتي تسعى بها المؤسسات والمنظمات الخاصة والعامة؛ لكسب تفاهم وتعاطف وتأييد الجماهير التي تهمها، والحفاظ على </a:t>
            </a:r>
            <a:r>
              <a:rPr lang="ar-TN" sz="3200" dirty="0" smtClean="0">
                <a:solidFill>
                  <a:schemeClr val="tx1"/>
                </a:solidFill>
                <a:latin typeface="+mn-lt"/>
                <a:cs typeface="+mn-cs"/>
              </a:rPr>
              <a:t>استمرار </a:t>
            </a:r>
            <a:r>
              <a:rPr lang="ar-TN" sz="3200" dirty="0">
                <a:solidFill>
                  <a:schemeClr val="tx1"/>
                </a:solidFill>
                <a:latin typeface="+mn-lt"/>
                <a:cs typeface="+mn-cs"/>
              </a:rPr>
              <a:t>هذا التفاهم والتعاطف والتأييد؛ وذلك من خلال: قياس اتجاه </a:t>
            </a:r>
            <a:r>
              <a:rPr lang="ar-TN" sz="3200" dirty="0" smtClean="0">
                <a:solidFill>
                  <a:schemeClr val="tx1"/>
                </a:solidFill>
                <a:latin typeface="+mn-lt"/>
                <a:cs typeface="+mn-cs"/>
              </a:rPr>
              <a:t>الرأي </a:t>
            </a:r>
            <a:r>
              <a:rPr lang="ar-TN" sz="3200" dirty="0">
                <a:solidFill>
                  <a:schemeClr val="tx1"/>
                </a:solidFill>
                <a:latin typeface="+mn-lt"/>
                <a:cs typeface="+mn-cs"/>
              </a:rPr>
              <a:t>العام لضمان توافقه قدر الإمكان مع سياساتها وأنشطتها، وتحقيق المزيد من التعاون الخلاق والأداء الفعال للمصالح المشتركة، باستخدام الإعلام الشامل والمخطط.</a:t>
            </a:r>
            <a:endParaRPr lang="en-US" sz="3200" dirty="0">
              <a:solidFill>
                <a:schemeClr val="tx1"/>
              </a:solidFill>
              <a:latin typeface="+mn-lt"/>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pPr>
                <a:defRPr/>
              </a:pPr>
              <a:t>11</a:t>
            </a:fld>
            <a:endParaRPr lang="fr-FR"/>
          </a:p>
        </p:txBody>
      </p:sp>
      <p:sp>
        <p:nvSpPr>
          <p:cNvPr id="5" name="ZoneTexte 4"/>
          <p:cNvSpPr txBox="1"/>
          <p:nvPr/>
        </p:nvSpPr>
        <p:spPr>
          <a:xfrm>
            <a:off x="1452526" y="380972"/>
            <a:ext cx="11572956" cy="6392776"/>
          </a:xfrm>
          <a:prstGeom prst="rect">
            <a:avLst/>
          </a:prstGeom>
          <a:noFill/>
        </p:spPr>
        <p:txBody>
          <a:bodyPr wrap="square" rtlCol="0">
            <a:spAutoFit/>
          </a:bodyPr>
          <a:lstStyle/>
          <a:p>
            <a:pPr algn="r" rtl="1"/>
            <a:endParaRPr lang="fr-FR" sz="2800" dirty="0" smtClean="0">
              <a:solidFill>
                <a:schemeClr val="tx1"/>
              </a:solidFill>
              <a:latin typeface="Times New Roman" pitchFamily="18" charset="0"/>
            </a:endParaRPr>
          </a:p>
          <a:p>
            <a:pPr algn="just" defTabSz="1262063" rtl="1" eaLnBrk="0" hangingPunct="0">
              <a:spcBef>
                <a:spcPct val="20000"/>
              </a:spcBef>
              <a:buClr>
                <a:schemeClr val="hlink"/>
              </a:buClr>
              <a:buSzPct val="70000"/>
            </a:pPr>
            <a:r>
              <a:rPr lang="ar-TN" sz="3200" b="1" dirty="0">
                <a:solidFill>
                  <a:srgbClr val="FFC000"/>
                </a:solidFill>
                <a:latin typeface="Simplified Arabic,Bold"/>
              </a:rPr>
              <a:t>ب التعريف الاجتماعي </a:t>
            </a:r>
            <a:r>
              <a:rPr lang="ar-TN" sz="3200" b="1" dirty="0" smtClean="0">
                <a:solidFill>
                  <a:srgbClr val="FFC000"/>
                </a:solidFill>
                <a:latin typeface="Simplified Arabic,Bold"/>
              </a:rPr>
              <a:t>الشامل</a:t>
            </a:r>
          </a:p>
          <a:p>
            <a:pPr indent="457200" algn="just" defTabSz="1262063" rtl="1" eaLnBrk="0" hangingPunct="0">
              <a:lnSpc>
                <a:spcPct val="150000"/>
              </a:lnSpc>
              <a:spcBef>
                <a:spcPct val="20000"/>
              </a:spcBef>
              <a:buClr>
                <a:schemeClr val="hlink"/>
              </a:buClr>
              <a:buSzPct val="70000"/>
            </a:pPr>
            <a:r>
              <a:rPr lang="ar-TN" sz="3200" dirty="0">
                <a:solidFill>
                  <a:schemeClr val="tx1"/>
                </a:solidFill>
                <a:latin typeface="+mn-lt"/>
                <a:cs typeface="+mn-cs"/>
              </a:rPr>
              <a:t>إن لهذا الاتجاه الاجتماعي للعلاقات العامة أهمية خاصة؛ لأنه لم يعد مقبولاً من أية</a:t>
            </a:r>
          </a:p>
          <a:p>
            <a:pPr indent="457200" algn="just" defTabSz="1262063" rtl="1" eaLnBrk="0" hangingPunct="0">
              <a:lnSpc>
                <a:spcPct val="150000"/>
              </a:lnSpc>
              <a:spcBef>
                <a:spcPct val="20000"/>
              </a:spcBef>
              <a:buClr>
                <a:schemeClr val="hlink"/>
              </a:buClr>
              <a:buSzPct val="70000"/>
            </a:pPr>
            <a:r>
              <a:rPr lang="ar-TN" sz="3200" dirty="0">
                <a:solidFill>
                  <a:schemeClr val="tx1"/>
                </a:solidFill>
                <a:latin typeface="+mn-lt"/>
                <a:cs typeface="+mn-cs"/>
              </a:rPr>
              <a:t>مؤسسة أن يقتصر نشاطها فقط في السعي إلى الربح، أو تقديم الخدمة للمجتمع، أو إنتاج سلعة جيدة ومتطورة تناسب الأذواق، أو أداء وظيفتها أداء حسناً ومتقناً فحسب، فإن هناك من الظروف الاقتصادية والاجتماعية ما يفرض عليها مسئوليات اجتماعية، هي مشاركة المجتمع المحلي، والبيئة الاجتماعية المحيطة، همومها وأفراحها وأحزانها، والعمل على تقليل الأضرار الناجمة عن عملياتها كمحاربة تلوث البيئة مثلاً، والعمل على النهوض بالمجتمع ثقافياً وحضارياً ومادياً.</a:t>
            </a:r>
            <a:endParaRPr lang="fr-FR" sz="3200" dirty="0">
              <a:solidFill>
                <a:schemeClr val="tx1"/>
              </a:solidFill>
              <a:latin typeface="+mn-lt"/>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pPr>
                <a:defRPr/>
              </a:pPr>
              <a:t>12</a:t>
            </a:fld>
            <a:endParaRPr lang="fr-FR"/>
          </a:p>
        </p:txBody>
      </p:sp>
      <p:sp>
        <p:nvSpPr>
          <p:cNvPr id="5" name="ZoneTexte 4"/>
          <p:cNvSpPr txBox="1"/>
          <p:nvPr/>
        </p:nvSpPr>
        <p:spPr>
          <a:xfrm>
            <a:off x="546820" y="309534"/>
            <a:ext cx="12407224" cy="8586966"/>
          </a:xfrm>
          <a:prstGeom prst="rect">
            <a:avLst/>
          </a:prstGeom>
          <a:noFill/>
        </p:spPr>
        <p:txBody>
          <a:bodyPr wrap="square" rtlCol="0">
            <a:spAutoFit/>
          </a:bodyPr>
          <a:lstStyle/>
          <a:p>
            <a:pPr algn="ctr" rtl="1"/>
            <a:r>
              <a:rPr lang="ar-TN" sz="4000" b="1" i="1" u="sng" dirty="0">
                <a:solidFill>
                  <a:srgbClr val="FFC000"/>
                </a:solidFill>
                <a:latin typeface="Times New Roman" pitchFamily="18" charset="0"/>
              </a:rPr>
              <a:t>ملخص التعريف</a:t>
            </a:r>
            <a:r>
              <a:rPr lang="ar-TN" sz="4000" b="1" i="1" u="sng" dirty="0" smtClean="0">
                <a:solidFill>
                  <a:srgbClr val="FFC000"/>
                </a:solidFill>
                <a:latin typeface="Times New Roman" pitchFamily="18" charset="0"/>
              </a:rPr>
              <a:t>:</a:t>
            </a:r>
          </a:p>
          <a:p>
            <a:pPr indent="457200" algn="just" defTabSz="1262063" rtl="1" eaLnBrk="0" hangingPunct="0">
              <a:lnSpc>
                <a:spcPct val="150000"/>
              </a:lnSpc>
              <a:spcBef>
                <a:spcPct val="20000"/>
              </a:spcBef>
              <a:buClr>
                <a:schemeClr val="hlink"/>
              </a:buClr>
              <a:buSzPct val="70000"/>
            </a:pPr>
            <a:r>
              <a:rPr lang="ar-TN" sz="3200" dirty="0">
                <a:solidFill>
                  <a:schemeClr val="tx1"/>
                </a:solidFill>
                <a:latin typeface="+mn-lt"/>
                <a:cs typeface="+mn-cs"/>
              </a:rPr>
              <a:t>ويلخص </a:t>
            </a:r>
            <a:r>
              <a:rPr lang="ar-TN" sz="3200" b="1" u="sng" dirty="0">
                <a:solidFill>
                  <a:srgbClr val="FF0000"/>
                </a:solidFill>
                <a:latin typeface="+mn-lt"/>
                <a:cs typeface="+mn-cs"/>
              </a:rPr>
              <a:t>إدورد روبنسون </a:t>
            </a:r>
            <a:r>
              <a:rPr lang="ar-TN" sz="3200" b="1" u="sng" dirty="0" smtClean="0">
                <a:solidFill>
                  <a:srgbClr val="FF0000"/>
                </a:solidFill>
                <a:latin typeface="+mn-lt"/>
                <a:cs typeface="+mn-cs"/>
              </a:rPr>
              <a:t>1966</a:t>
            </a:r>
            <a:r>
              <a:rPr lang="ar-TN" sz="3200" dirty="0" smtClean="0">
                <a:solidFill>
                  <a:schemeClr val="tx1"/>
                </a:solidFill>
                <a:latin typeface="+mn-lt"/>
                <a:cs typeface="+mn-cs"/>
              </a:rPr>
              <a:t>حصيلة دراساته </a:t>
            </a:r>
            <a:r>
              <a:rPr lang="ar-TN" sz="3200" dirty="0">
                <a:solidFill>
                  <a:schemeClr val="tx1"/>
                </a:solidFill>
                <a:latin typeface="+mn-lt"/>
                <a:cs typeface="+mn-cs"/>
              </a:rPr>
              <a:t>في أن العلاقات العامة ما هي إلا ممارسة تطبيقية للعلوم الاجتماعية والسلوكية وتضمنت حصيلة تلك </a:t>
            </a:r>
            <a:r>
              <a:rPr lang="ar-TN" sz="3200" dirty="0" smtClean="0">
                <a:solidFill>
                  <a:schemeClr val="tx1"/>
                </a:solidFill>
                <a:latin typeface="+mn-lt"/>
                <a:cs typeface="+mn-cs"/>
              </a:rPr>
              <a:t>الدراسات </a:t>
            </a:r>
            <a:r>
              <a:rPr lang="ar-TN" sz="3200" dirty="0">
                <a:solidFill>
                  <a:schemeClr val="tx1"/>
                </a:solidFill>
                <a:latin typeface="+mn-lt"/>
                <a:cs typeface="+mn-cs"/>
              </a:rPr>
              <a:t>في الآتي:</a:t>
            </a:r>
          </a:p>
          <a:p>
            <a:pPr indent="457200" algn="just" defTabSz="1262063" rtl="1" eaLnBrk="0" hangingPunct="0">
              <a:lnSpc>
                <a:spcPct val="150000"/>
              </a:lnSpc>
              <a:spcBef>
                <a:spcPct val="20000"/>
              </a:spcBef>
              <a:buClr>
                <a:schemeClr val="hlink"/>
              </a:buClr>
              <a:buSzPct val="70000"/>
            </a:pPr>
            <a:r>
              <a:rPr lang="ar-TN" sz="3200" dirty="0">
                <a:solidFill>
                  <a:schemeClr val="tx1"/>
                </a:solidFill>
                <a:latin typeface="+mn-lt"/>
                <a:cs typeface="+mn-cs"/>
              </a:rPr>
              <a:t>1 قياس وتقييم وشرح اتجاهات الجماهير التي لها صلة بالمؤسسة. -</a:t>
            </a:r>
          </a:p>
          <a:p>
            <a:pPr indent="457200" algn="just" defTabSz="1262063" rtl="1" eaLnBrk="0" hangingPunct="0">
              <a:lnSpc>
                <a:spcPct val="150000"/>
              </a:lnSpc>
              <a:spcBef>
                <a:spcPct val="20000"/>
              </a:spcBef>
              <a:buClr>
                <a:schemeClr val="hlink"/>
              </a:buClr>
              <a:buSzPct val="70000"/>
            </a:pPr>
            <a:r>
              <a:rPr lang="ar-TN" sz="3200" dirty="0">
                <a:solidFill>
                  <a:schemeClr val="tx1"/>
                </a:solidFill>
                <a:latin typeface="+mn-lt"/>
                <a:cs typeface="+mn-cs"/>
              </a:rPr>
              <a:t>2 مساعدة الإدارة في تحديد الأهداف الرامية إلى زيادة التفاهم والوفاق، بين المؤسسة وجماهيرها، وبث الأنشطة والبرامج التي تجعل الجماهير راضية عن منتجات المؤسسة وخططها، وسياساتها والعاملين بها.</a:t>
            </a:r>
          </a:p>
          <a:p>
            <a:pPr indent="457200" algn="just" defTabSz="1262063" rtl="1" eaLnBrk="0" hangingPunct="0">
              <a:lnSpc>
                <a:spcPct val="150000"/>
              </a:lnSpc>
              <a:spcBef>
                <a:spcPct val="20000"/>
              </a:spcBef>
              <a:buClr>
                <a:schemeClr val="hlink"/>
              </a:buClr>
              <a:buSzPct val="70000"/>
            </a:pPr>
            <a:r>
              <a:rPr lang="ar-TN" sz="3200" dirty="0">
                <a:solidFill>
                  <a:schemeClr val="tx1"/>
                </a:solidFill>
                <a:latin typeface="+mn-lt"/>
                <a:cs typeface="+mn-cs"/>
              </a:rPr>
              <a:t>3 تحقيق التوازن بين أهداف المؤسسة، وأهداف ومصالح ورغبات واحتياجات الجماهير المختلفة التي لها صلة بالمؤسسة.</a:t>
            </a:r>
          </a:p>
          <a:p>
            <a:pPr indent="457200" algn="just" defTabSz="1262063" rtl="1" eaLnBrk="0" hangingPunct="0">
              <a:lnSpc>
                <a:spcPct val="150000"/>
              </a:lnSpc>
              <a:spcBef>
                <a:spcPct val="20000"/>
              </a:spcBef>
              <a:buClr>
                <a:schemeClr val="hlink"/>
              </a:buClr>
              <a:buSzPct val="70000"/>
            </a:pPr>
            <a:r>
              <a:rPr lang="ar-TN" sz="3200" dirty="0">
                <a:solidFill>
                  <a:schemeClr val="tx1"/>
                </a:solidFill>
                <a:latin typeface="+mn-lt"/>
                <a:cs typeface="+mn-cs"/>
              </a:rPr>
              <a:t>4 تخطيط وتنفيذ برامج العلاقات العامة؛ للاطمئنان على أنها تؤدي إلى تفاهم الجماهير وقبولهم.</a:t>
            </a:r>
            <a:endParaRPr lang="fr-FR" sz="3200" dirty="0">
              <a:solidFill>
                <a:schemeClr val="tx1"/>
              </a:solidFill>
              <a:latin typeface="+mn-lt"/>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pPr>
                <a:defRPr/>
              </a:pPr>
              <a:t>13</a:t>
            </a:fld>
            <a:endParaRPr lang="fr-FR"/>
          </a:p>
        </p:txBody>
      </p:sp>
      <p:sp>
        <p:nvSpPr>
          <p:cNvPr id="5" name="ZoneTexte 4"/>
          <p:cNvSpPr txBox="1"/>
          <p:nvPr/>
        </p:nvSpPr>
        <p:spPr>
          <a:xfrm>
            <a:off x="0" y="257146"/>
            <a:ext cx="13025482" cy="8611588"/>
          </a:xfrm>
          <a:prstGeom prst="rect">
            <a:avLst/>
          </a:prstGeom>
          <a:noFill/>
        </p:spPr>
        <p:txBody>
          <a:bodyPr wrap="square" rtlCol="0">
            <a:spAutoFit/>
          </a:bodyPr>
          <a:lstStyle/>
          <a:p>
            <a:pPr marL="473075" indent="-473075" algn="r" defTabSz="1262063" rtl="1" eaLnBrk="0" hangingPunct="0">
              <a:spcBef>
                <a:spcPct val="20000"/>
              </a:spcBef>
              <a:buClr>
                <a:schemeClr val="hlink"/>
              </a:buClr>
              <a:buSzPct val="70000"/>
              <a:buFont typeface="Wingdings" pitchFamily="2" charset="2"/>
              <a:buChar char="n"/>
            </a:pPr>
            <a:r>
              <a:rPr lang="ar-TN" sz="4000" u="sng" dirty="0">
                <a:solidFill>
                  <a:schemeClr val="tx1"/>
                </a:solidFill>
                <a:effectLst>
                  <a:outerShdw blurRad="38100" dist="38100" dir="2700000" algn="tl">
                    <a:srgbClr val="000000"/>
                  </a:outerShdw>
                </a:effectLst>
                <a:latin typeface="+mn-lt"/>
                <a:cs typeface="+mn-cs"/>
              </a:rPr>
              <a:t>مهام وظيفة العلاقات العامة</a:t>
            </a:r>
            <a:endParaRPr lang="fr-FR" sz="4000" u="sng" dirty="0">
              <a:solidFill>
                <a:schemeClr val="tx1"/>
              </a:solidFill>
              <a:effectLst>
                <a:outerShdw blurRad="38100" dist="38100" dir="2700000" algn="tl">
                  <a:srgbClr val="000000"/>
                </a:outerShdw>
              </a:effectLst>
              <a:latin typeface="+mn-lt"/>
              <a:cs typeface="+mn-cs"/>
            </a:endParaRPr>
          </a:p>
          <a:p>
            <a:endParaRPr lang="fr-FR" sz="2800" b="1" dirty="0" smtClean="0"/>
          </a:p>
          <a:p>
            <a:pPr indent="457200" algn="just" defTabSz="1262063" rtl="1" eaLnBrk="0" hangingPunct="0">
              <a:spcBef>
                <a:spcPct val="20000"/>
              </a:spcBef>
              <a:buClr>
                <a:schemeClr val="hlink"/>
              </a:buClr>
              <a:buSzPct val="70000"/>
            </a:pPr>
            <a:r>
              <a:rPr lang="ar-TN" sz="3200" dirty="0">
                <a:solidFill>
                  <a:schemeClr val="tx1"/>
                </a:solidFill>
                <a:latin typeface="+mn-lt"/>
                <a:cs typeface="+mn-cs"/>
              </a:rPr>
              <a:t>إن وظيفة العلاقات العامة بثوبها الجديد وبناءً على ما تقدم فلابد أن تتركز في </a:t>
            </a:r>
            <a:r>
              <a:rPr lang="ar-TN" sz="3200" dirty="0" smtClean="0">
                <a:solidFill>
                  <a:schemeClr val="tx1"/>
                </a:solidFill>
                <a:latin typeface="+mn-lt"/>
                <a:cs typeface="+mn-cs"/>
              </a:rPr>
              <a:t>ثلاث</a:t>
            </a:r>
            <a:r>
              <a:rPr lang="en-US" sz="3200" dirty="0" smtClean="0">
                <a:solidFill>
                  <a:schemeClr val="tx1"/>
                </a:solidFill>
                <a:latin typeface="+mn-lt"/>
                <a:cs typeface="+mn-cs"/>
              </a:rPr>
              <a:t> </a:t>
            </a:r>
            <a:r>
              <a:rPr lang="ar-TN" sz="3200" dirty="0" smtClean="0">
                <a:solidFill>
                  <a:schemeClr val="tx1"/>
                </a:solidFill>
                <a:latin typeface="+mn-lt"/>
                <a:cs typeface="+mn-cs"/>
              </a:rPr>
              <a:t>مهمات </a:t>
            </a:r>
            <a:r>
              <a:rPr lang="ar-TN" sz="3200" dirty="0">
                <a:solidFill>
                  <a:schemeClr val="tx1"/>
                </a:solidFill>
                <a:latin typeface="+mn-lt"/>
                <a:cs typeface="+mn-cs"/>
              </a:rPr>
              <a:t>رئيسية هي:</a:t>
            </a:r>
          </a:p>
          <a:p>
            <a:pPr indent="457200" algn="just" defTabSz="1262063" rtl="1" eaLnBrk="0" hangingPunct="0">
              <a:spcBef>
                <a:spcPct val="20000"/>
              </a:spcBef>
              <a:buClr>
                <a:schemeClr val="hlink"/>
              </a:buClr>
              <a:buSzPct val="70000"/>
            </a:pPr>
            <a:r>
              <a:rPr lang="ar-TN" sz="3200" dirty="0">
                <a:solidFill>
                  <a:schemeClr val="tx1"/>
                </a:solidFill>
                <a:latin typeface="+mn-lt"/>
                <a:cs typeface="+mn-cs"/>
              </a:rPr>
              <a:t>1 الاستعلام الكفء السليم عن حاجات البيئة، وموقفها من مخرجات المنظمة، وصولاً إلى </a:t>
            </a:r>
            <a:r>
              <a:rPr lang="ar-TN" sz="3200" dirty="0" smtClean="0">
                <a:solidFill>
                  <a:schemeClr val="tx1"/>
                </a:solidFill>
                <a:latin typeface="+mn-lt"/>
                <a:cs typeface="+mn-cs"/>
              </a:rPr>
              <a:t>مؤشرات </a:t>
            </a:r>
            <a:r>
              <a:rPr lang="ar-TN" sz="3200" dirty="0">
                <a:solidFill>
                  <a:schemeClr val="tx1"/>
                </a:solidFill>
                <a:latin typeface="+mn-lt"/>
                <a:cs typeface="+mn-cs"/>
              </a:rPr>
              <a:t>دقيقة عن رغبات الجمهور، وموافقة من إنتاجات </a:t>
            </a:r>
            <a:r>
              <a:rPr lang="ar-TN" sz="3200" dirty="0" smtClean="0">
                <a:solidFill>
                  <a:schemeClr val="tx1"/>
                </a:solidFill>
                <a:latin typeface="+mn-lt"/>
                <a:cs typeface="+mn-cs"/>
              </a:rPr>
              <a:t>المنظمة السلع </a:t>
            </a:r>
            <a:r>
              <a:rPr lang="ar-TN" sz="3200" dirty="0">
                <a:solidFill>
                  <a:schemeClr val="tx1"/>
                </a:solidFill>
                <a:latin typeface="+mn-lt"/>
                <a:cs typeface="+mn-cs"/>
              </a:rPr>
              <a:t>أو </a:t>
            </a:r>
            <a:r>
              <a:rPr lang="ar-TN" sz="3200" dirty="0" smtClean="0">
                <a:solidFill>
                  <a:schemeClr val="tx1"/>
                </a:solidFill>
                <a:latin typeface="+mn-lt"/>
                <a:cs typeface="+mn-cs"/>
              </a:rPr>
              <a:t>الخدمات.</a:t>
            </a:r>
          </a:p>
          <a:p>
            <a:pPr indent="457200" algn="just" defTabSz="1262063" rtl="1" eaLnBrk="0" hangingPunct="0">
              <a:spcBef>
                <a:spcPct val="20000"/>
              </a:spcBef>
              <a:buClr>
                <a:schemeClr val="hlink"/>
              </a:buClr>
              <a:buSzPct val="70000"/>
            </a:pPr>
            <a:endParaRPr lang="ar-TN" sz="3200" dirty="0">
              <a:solidFill>
                <a:schemeClr val="tx1"/>
              </a:solidFill>
              <a:latin typeface="+mn-lt"/>
              <a:cs typeface="+mn-cs"/>
            </a:endParaRPr>
          </a:p>
          <a:p>
            <a:pPr indent="457200" algn="just" defTabSz="1262063" rtl="1" eaLnBrk="0" hangingPunct="0">
              <a:spcBef>
                <a:spcPct val="20000"/>
              </a:spcBef>
              <a:buClr>
                <a:schemeClr val="hlink"/>
              </a:buClr>
              <a:buSzPct val="70000"/>
            </a:pPr>
            <a:r>
              <a:rPr lang="ar-TN" sz="3200" dirty="0">
                <a:solidFill>
                  <a:schemeClr val="tx1"/>
                </a:solidFill>
                <a:latin typeface="+mn-lt"/>
                <a:cs typeface="+mn-cs"/>
              </a:rPr>
              <a:t>2 التنسيق الجيد مع إدارة المنظمة والمشاركة في رسم سياساتها الإدارية </a:t>
            </a:r>
            <a:r>
              <a:rPr lang="ar-TN" sz="3200" dirty="0" smtClean="0">
                <a:solidFill>
                  <a:schemeClr val="tx1"/>
                </a:solidFill>
                <a:latin typeface="+mn-lt"/>
                <a:cs typeface="+mn-cs"/>
              </a:rPr>
              <a:t>خاصة الإنتاجية والتسويقية، </a:t>
            </a:r>
            <a:r>
              <a:rPr lang="ar-TN" sz="3200" dirty="0">
                <a:solidFill>
                  <a:schemeClr val="tx1"/>
                </a:solidFill>
                <a:latin typeface="+mn-lt"/>
                <a:cs typeface="+mn-cs"/>
              </a:rPr>
              <a:t>وصولاً إلى الحد الأعلى الممكن في إشباع حاجات البيئة</a:t>
            </a:r>
            <a:r>
              <a:rPr lang="ar-TN" sz="3200" dirty="0" smtClean="0">
                <a:solidFill>
                  <a:schemeClr val="tx1"/>
                </a:solidFill>
                <a:latin typeface="+mn-lt"/>
                <a:cs typeface="+mn-cs"/>
              </a:rPr>
              <a:t>.</a:t>
            </a:r>
          </a:p>
          <a:p>
            <a:pPr indent="457200" algn="just" defTabSz="1262063" rtl="1" eaLnBrk="0" hangingPunct="0">
              <a:spcBef>
                <a:spcPct val="20000"/>
              </a:spcBef>
              <a:buClr>
                <a:schemeClr val="hlink"/>
              </a:buClr>
              <a:buSzPct val="70000"/>
            </a:pPr>
            <a:endParaRPr lang="ar-TN" sz="3200" dirty="0">
              <a:solidFill>
                <a:schemeClr val="tx1"/>
              </a:solidFill>
              <a:latin typeface="+mn-lt"/>
              <a:cs typeface="+mn-cs"/>
            </a:endParaRPr>
          </a:p>
          <a:p>
            <a:pPr indent="457200" algn="just" defTabSz="1262063" rtl="1" eaLnBrk="0" hangingPunct="0">
              <a:spcBef>
                <a:spcPct val="20000"/>
              </a:spcBef>
              <a:buClr>
                <a:schemeClr val="hlink"/>
              </a:buClr>
              <a:buSzPct val="70000"/>
            </a:pPr>
            <a:r>
              <a:rPr lang="ar-TN" sz="3200" dirty="0">
                <a:solidFill>
                  <a:schemeClr val="tx1"/>
                </a:solidFill>
                <a:latin typeface="+mn-lt"/>
                <a:cs typeface="+mn-cs"/>
              </a:rPr>
              <a:t>3 الإعلام الكفء الصادق عن سياسات المنظمة و انتاجاتها؛ بما يساعد على تعريف </a:t>
            </a:r>
            <a:r>
              <a:rPr lang="ar-TN" sz="3200" dirty="0" smtClean="0">
                <a:solidFill>
                  <a:schemeClr val="tx1"/>
                </a:solidFill>
                <a:latin typeface="+mn-lt"/>
                <a:cs typeface="+mn-cs"/>
              </a:rPr>
              <a:t>البيئة بإسهاماتها</a:t>
            </a:r>
            <a:r>
              <a:rPr lang="ar-TN" sz="3200" dirty="0">
                <a:solidFill>
                  <a:schemeClr val="tx1"/>
                </a:solidFill>
                <a:latin typeface="+mn-lt"/>
                <a:cs typeface="+mn-cs"/>
              </a:rPr>
              <a:t>، ونوعية جمهورها بأفضل صيغ الانتفاع الجيد من </a:t>
            </a:r>
            <a:r>
              <a:rPr lang="ar-TN" sz="3200" dirty="0" smtClean="0">
                <a:solidFill>
                  <a:schemeClr val="tx1"/>
                </a:solidFill>
                <a:latin typeface="+mn-lt"/>
                <a:cs typeface="+mn-cs"/>
              </a:rPr>
              <a:t>انتاجاتها</a:t>
            </a:r>
            <a:r>
              <a:rPr lang="ar-TN" sz="3200" dirty="0">
                <a:solidFill>
                  <a:schemeClr val="tx1"/>
                </a:solidFill>
                <a:latin typeface="+mn-lt"/>
                <a:cs typeface="+mn-cs"/>
              </a:rPr>
              <a:t>.</a:t>
            </a:r>
          </a:p>
          <a:p>
            <a:pPr indent="457200" algn="just" defTabSz="1262063" rtl="1" eaLnBrk="0" hangingPunct="0">
              <a:spcBef>
                <a:spcPct val="20000"/>
              </a:spcBef>
              <a:buClr>
                <a:schemeClr val="hlink"/>
              </a:buClr>
              <a:buSzPct val="70000"/>
            </a:pPr>
            <a:r>
              <a:rPr lang="ar-TN" sz="3200" dirty="0">
                <a:solidFill>
                  <a:schemeClr val="tx1"/>
                </a:solidFill>
                <a:latin typeface="+mn-lt"/>
                <a:cs typeface="+mn-cs"/>
              </a:rPr>
              <a:t>ويمكن أن تصاغ هذه المحاور في معادلة منطقية هي</a:t>
            </a:r>
          </a:p>
          <a:p>
            <a:pPr indent="457200" algn="just" defTabSz="1262063" rtl="1" eaLnBrk="0" hangingPunct="0">
              <a:lnSpc>
                <a:spcPct val="150000"/>
              </a:lnSpc>
              <a:spcBef>
                <a:spcPct val="20000"/>
              </a:spcBef>
              <a:buClr>
                <a:schemeClr val="hlink"/>
              </a:buClr>
              <a:buSzPct val="70000"/>
            </a:pPr>
            <a:r>
              <a:rPr lang="ar-TN" sz="3200" dirty="0" smtClean="0">
                <a:solidFill>
                  <a:srgbClr val="FF0000"/>
                </a:solidFill>
                <a:latin typeface="+mn-lt"/>
                <a:cs typeface="+mn-cs"/>
              </a:rPr>
              <a:t>العلاقات </a:t>
            </a:r>
            <a:r>
              <a:rPr lang="ar-TN" sz="3200" dirty="0">
                <a:solidFill>
                  <a:srgbClr val="FF0000"/>
                </a:solidFill>
                <a:latin typeface="+mn-lt"/>
                <a:cs typeface="+mn-cs"/>
              </a:rPr>
              <a:t>العامة = الاستعلام السليم + التنسيق الجيد + الإعلام الصادق.</a:t>
            </a:r>
            <a:endParaRPr lang="fr-FR" sz="3200" dirty="0">
              <a:solidFill>
                <a:srgbClr val="FF0000"/>
              </a:solidFill>
              <a:latin typeface="+mn-lt"/>
              <a:cs typeface="+mn-cs"/>
            </a:endParaRPr>
          </a:p>
          <a:p>
            <a:endParaRPr lang="fr-FR"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pPr>
                <a:defRPr/>
              </a:pPr>
              <a:t>14</a:t>
            </a:fld>
            <a:endParaRPr lang="fr-FR"/>
          </a:p>
        </p:txBody>
      </p:sp>
      <p:sp>
        <p:nvSpPr>
          <p:cNvPr id="5" name="ZoneTexte 4"/>
          <p:cNvSpPr txBox="1"/>
          <p:nvPr/>
        </p:nvSpPr>
        <p:spPr>
          <a:xfrm>
            <a:off x="0" y="309534"/>
            <a:ext cx="13335000" cy="8833187"/>
          </a:xfrm>
          <a:prstGeom prst="rect">
            <a:avLst/>
          </a:prstGeom>
          <a:noFill/>
        </p:spPr>
        <p:txBody>
          <a:bodyPr wrap="square" rtlCol="0">
            <a:spAutoFit/>
          </a:bodyPr>
          <a:lstStyle/>
          <a:p>
            <a:pPr marL="473075" indent="-473075" algn="r" defTabSz="1262063" rtl="1" eaLnBrk="0" hangingPunct="0">
              <a:spcBef>
                <a:spcPct val="20000"/>
              </a:spcBef>
              <a:buClr>
                <a:schemeClr val="hlink"/>
              </a:buClr>
              <a:buSzPct val="70000"/>
              <a:buFont typeface="Wingdings" pitchFamily="2" charset="2"/>
              <a:buChar char="n"/>
            </a:pPr>
            <a:r>
              <a:rPr lang="ar-TN" sz="4000" u="sng" dirty="0">
                <a:solidFill>
                  <a:schemeClr val="tx1"/>
                </a:solidFill>
                <a:effectLst>
                  <a:outerShdw blurRad="38100" dist="38100" dir="2700000" algn="tl">
                    <a:srgbClr val="000000"/>
                  </a:outerShdw>
                </a:effectLst>
                <a:latin typeface="+mn-lt"/>
                <a:cs typeface="+mn-cs"/>
              </a:rPr>
              <a:t>وظائف العلاقات </a:t>
            </a:r>
            <a:r>
              <a:rPr lang="ar-TN" sz="4000" u="sng" dirty="0" smtClean="0">
                <a:solidFill>
                  <a:schemeClr val="tx1"/>
                </a:solidFill>
                <a:effectLst>
                  <a:outerShdw blurRad="38100" dist="38100" dir="2700000" algn="tl">
                    <a:srgbClr val="000000"/>
                  </a:outerShdw>
                </a:effectLst>
                <a:latin typeface="+mn-lt"/>
                <a:cs typeface="+mn-cs"/>
              </a:rPr>
              <a:t>العامة</a:t>
            </a:r>
            <a:endParaRPr lang="en-US" sz="4000" u="sng" dirty="0" smtClean="0">
              <a:solidFill>
                <a:schemeClr val="tx1"/>
              </a:solidFill>
              <a:effectLst>
                <a:outerShdw blurRad="38100" dist="38100" dir="2700000" algn="tl">
                  <a:srgbClr val="000000"/>
                </a:outerShdw>
              </a:effectLst>
              <a:latin typeface="+mn-lt"/>
              <a:cs typeface="+mn-cs"/>
            </a:endParaRPr>
          </a:p>
          <a:p>
            <a:pPr marL="473075" indent="-473075" algn="r" defTabSz="1262063" rtl="1" eaLnBrk="0" hangingPunct="0">
              <a:spcBef>
                <a:spcPct val="20000"/>
              </a:spcBef>
              <a:buClr>
                <a:schemeClr val="hlink"/>
              </a:buClr>
              <a:buSzPct val="70000"/>
              <a:buFont typeface="Wingdings" pitchFamily="2" charset="2"/>
              <a:buChar char="n"/>
            </a:pPr>
            <a:endParaRPr lang="ar-TN" sz="4000" u="sng" dirty="0" smtClean="0">
              <a:solidFill>
                <a:schemeClr val="tx1"/>
              </a:solidFill>
              <a:effectLst>
                <a:outerShdw blurRad="38100" dist="38100" dir="2700000" algn="tl">
                  <a:srgbClr val="000000"/>
                </a:outerShdw>
              </a:effectLst>
              <a:latin typeface="+mn-lt"/>
              <a:cs typeface="+mn-cs"/>
            </a:endParaRPr>
          </a:p>
          <a:p>
            <a:pPr algn="r" defTabSz="1262063" rtl="1" eaLnBrk="0" hangingPunct="0">
              <a:spcBef>
                <a:spcPct val="20000"/>
              </a:spcBef>
              <a:buClr>
                <a:schemeClr val="hlink"/>
              </a:buClr>
              <a:buSzPct val="70000"/>
            </a:pPr>
            <a:r>
              <a:rPr lang="ar-TN" sz="4000" dirty="0">
                <a:solidFill>
                  <a:schemeClr val="tx1"/>
                </a:solidFill>
                <a:latin typeface="+mn-lt"/>
                <a:cs typeface="+mn-cs"/>
              </a:rPr>
              <a:t>عرفت العلاقات العامة باعتبارها نشاط تقوم به المنظمات، بعد أن تقرر لها </a:t>
            </a:r>
            <a:r>
              <a:rPr lang="ar-TN" sz="4000" dirty="0" smtClean="0">
                <a:solidFill>
                  <a:schemeClr val="tx1"/>
                </a:solidFill>
                <a:latin typeface="+mn-lt"/>
                <a:cs typeface="+mn-cs"/>
              </a:rPr>
              <a:t>ميزانية خاصة </a:t>
            </a:r>
            <a:r>
              <a:rPr lang="ar-TN" sz="4000" dirty="0">
                <a:solidFill>
                  <a:schemeClr val="tx1"/>
                </a:solidFill>
                <a:latin typeface="+mn-lt"/>
                <a:cs typeface="+mn-cs"/>
              </a:rPr>
              <a:t>بها، وقد لاقت فكرة تخصيص </a:t>
            </a:r>
            <a:r>
              <a:rPr lang="ar-TN" sz="4000" dirty="0" smtClean="0">
                <a:solidFill>
                  <a:schemeClr val="tx1"/>
                </a:solidFill>
                <a:latin typeface="+mn-lt"/>
                <a:cs typeface="+mn-cs"/>
              </a:rPr>
              <a:t>ميزانية </a:t>
            </a:r>
            <a:r>
              <a:rPr lang="ar-TN" sz="4000" dirty="0">
                <a:solidFill>
                  <a:schemeClr val="tx1"/>
                </a:solidFill>
                <a:latin typeface="+mn-lt"/>
                <a:cs typeface="+mn-cs"/>
              </a:rPr>
              <a:t>لنشاط العلاقات العامة </a:t>
            </a:r>
            <a:r>
              <a:rPr lang="ar-TN" sz="4000" dirty="0" smtClean="0">
                <a:solidFill>
                  <a:schemeClr val="tx1"/>
                </a:solidFill>
                <a:latin typeface="+mn-lt"/>
                <a:cs typeface="+mn-cs"/>
              </a:rPr>
              <a:t>اعتراضات </a:t>
            </a:r>
            <a:r>
              <a:rPr lang="ar-TN" sz="4000" dirty="0">
                <a:solidFill>
                  <a:schemeClr val="tx1"/>
                </a:solidFill>
                <a:latin typeface="+mn-lt"/>
                <a:cs typeface="+mn-cs"/>
              </a:rPr>
              <a:t>كثيرة عند </a:t>
            </a:r>
            <a:r>
              <a:rPr lang="ar-TN" sz="4000" dirty="0" smtClean="0">
                <a:solidFill>
                  <a:schemeClr val="tx1"/>
                </a:solidFill>
                <a:latin typeface="+mn-lt"/>
                <a:cs typeface="+mn-cs"/>
              </a:rPr>
              <a:t>الإدارة العليا</a:t>
            </a:r>
            <a:r>
              <a:rPr lang="ar-TN" sz="4000" dirty="0">
                <a:solidFill>
                  <a:schemeClr val="tx1"/>
                </a:solidFill>
                <a:latin typeface="+mn-lt"/>
                <a:cs typeface="+mn-cs"/>
              </a:rPr>
              <a:t>، ولكن من هم أخصائيو العلاقات العامة؟.. وماذا يفعلون؟.. وما هو عملهم؟.. لقد </a:t>
            </a:r>
            <a:r>
              <a:rPr lang="ar-TN" sz="4000" dirty="0" smtClean="0">
                <a:solidFill>
                  <a:schemeClr val="tx1"/>
                </a:solidFill>
                <a:latin typeface="+mn-lt"/>
                <a:cs typeface="+mn-cs"/>
              </a:rPr>
              <a:t>وصف كثير </a:t>
            </a:r>
            <a:r>
              <a:rPr lang="ar-TN" sz="4000" dirty="0">
                <a:solidFill>
                  <a:schemeClr val="tx1"/>
                </a:solidFill>
                <a:latin typeface="+mn-lt"/>
                <a:cs typeface="+mn-cs"/>
              </a:rPr>
              <a:t>منهم بأنهم متحدثون لبقون، ويعدون الناس بالكثير، ولكنهم لا يفعلون إلا القليل، </a:t>
            </a:r>
            <a:r>
              <a:rPr lang="ar-TN" sz="4000" dirty="0" smtClean="0">
                <a:solidFill>
                  <a:schemeClr val="tx1"/>
                </a:solidFill>
                <a:latin typeface="+mn-lt"/>
                <a:cs typeface="+mn-cs"/>
              </a:rPr>
              <a:t>وهم يسعون </a:t>
            </a:r>
            <a:r>
              <a:rPr lang="ar-TN" sz="4000" dirty="0">
                <a:solidFill>
                  <a:schemeClr val="tx1"/>
                </a:solidFill>
                <a:latin typeface="+mn-lt"/>
                <a:cs typeface="+mn-cs"/>
              </a:rPr>
              <a:t>في غالبية الأمر إلى الحصول على مكاسب شخصية، حتى ولو كان ذلك على </a:t>
            </a:r>
            <a:r>
              <a:rPr lang="ar-TN" sz="4000" dirty="0" smtClean="0">
                <a:solidFill>
                  <a:schemeClr val="tx1"/>
                </a:solidFill>
                <a:latin typeface="+mn-lt"/>
                <a:cs typeface="+mn-cs"/>
              </a:rPr>
              <a:t>حساب الشركة </a:t>
            </a:r>
            <a:r>
              <a:rPr lang="ar-TN" sz="4000" dirty="0">
                <a:solidFill>
                  <a:schemeClr val="tx1"/>
                </a:solidFill>
                <a:latin typeface="+mn-lt"/>
                <a:cs typeface="+mn-cs"/>
              </a:rPr>
              <a:t>التي يعملون بها!.. وهذه كلها أوصاف لا تنسجم مع حقيقة العلاقات العامة.</a:t>
            </a:r>
          </a:p>
          <a:p>
            <a:pPr algn="r" defTabSz="1262063" rtl="1" eaLnBrk="0" hangingPunct="0">
              <a:spcBef>
                <a:spcPct val="20000"/>
              </a:spcBef>
              <a:buClr>
                <a:schemeClr val="hlink"/>
              </a:buClr>
              <a:buSzPct val="70000"/>
            </a:pPr>
            <a:r>
              <a:rPr lang="ar-TN" sz="4000" dirty="0">
                <a:solidFill>
                  <a:schemeClr val="tx1"/>
                </a:solidFill>
                <a:latin typeface="+mn-lt"/>
                <a:cs typeface="+mn-cs"/>
              </a:rPr>
              <a:t>وقد اقترحت المنظمات والمؤسسات إنشاء </a:t>
            </a:r>
            <a:r>
              <a:rPr lang="ar-TN" sz="4000" dirty="0" smtClean="0">
                <a:solidFill>
                  <a:schemeClr val="tx1"/>
                </a:solidFill>
                <a:latin typeface="+mn-lt"/>
                <a:cs typeface="+mn-cs"/>
              </a:rPr>
              <a:t>إدارات </a:t>
            </a:r>
            <a:r>
              <a:rPr lang="ar-TN" sz="4000" dirty="0">
                <a:solidFill>
                  <a:schemeClr val="tx1"/>
                </a:solidFill>
                <a:latin typeface="+mn-lt"/>
                <a:cs typeface="+mn-cs"/>
              </a:rPr>
              <a:t>وأقسام للعلاقات العامة، بعد أن اكتشفوا </a:t>
            </a:r>
            <a:r>
              <a:rPr lang="ar-TN" sz="4000" dirty="0" smtClean="0">
                <a:solidFill>
                  <a:schemeClr val="tx1"/>
                </a:solidFill>
                <a:latin typeface="+mn-lt"/>
                <a:cs typeface="+mn-cs"/>
              </a:rPr>
              <a:t>أنها من </a:t>
            </a:r>
            <a:r>
              <a:rPr lang="ar-TN" sz="4000" dirty="0">
                <a:solidFill>
                  <a:schemeClr val="tx1"/>
                </a:solidFill>
                <a:latin typeface="+mn-lt"/>
                <a:cs typeface="+mn-cs"/>
              </a:rPr>
              <a:t>أهم أقسام المؤسسة، وأنها حيوية وذات تأثير فعال، ومن خلالها وعن طريقها يمكن أن </a:t>
            </a:r>
            <a:r>
              <a:rPr lang="ar-TN" sz="4000" dirty="0" smtClean="0">
                <a:solidFill>
                  <a:schemeClr val="tx1"/>
                </a:solidFill>
                <a:latin typeface="+mn-lt"/>
                <a:cs typeface="+mn-cs"/>
              </a:rPr>
              <a:t>تحل المشكلات </a:t>
            </a:r>
            <a:r>
              <a:rPr lang="ar-TN" sz="4000" dirty="0">
                <a:solidFill>
                  <a:schemeClr val="tx1"/>
                </a:solidFill>
                <a:latin typeface="+mn-lt"/>
                <a:cs typeface="+mn-cs"/>
              </a:rPr>
              <a:t>التي تواجه المؤسسات.</a:t>
            </a:r>
            <a:endParaRPr lang="fr-FR" sz="4000" dirty="0">
              <a:solidFill>
                <a:schemeClr val="tx1"/>
              </a:solidFill>
              <a:latin typeface="+mn-lt"/>
              <a:cs typeface="+mn-cs"/>
            </a:endParaRPr>
          </a:p>
          <a:p>
            <a:pPr marL="457200" indent="-457200"/>
            <a:endParaRPr lang="fr-FR" sz="3200" b="1" dirty="0" smtClean="0"/>
          </a:p>
          <a:p>
            <a:pPr algn="r" rtl="1"/>
            <a:endParaRPr lang="fr-FR" sz="3200" dirty="0">
              <a:latin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pPr>
                <a:defRPr/>
              </a:pPr>
              <a:t>15</a:t>
            </a:fld>
            <a:endParaRPr lang="fr-FR"/>
          </a:p>
        </p:txBody>
      </p:sp>
      <p:sp>
        <p:nvSpPr>
          <p:cNvPr id="5" name="ZoneTexte 4"/>
          <p:cNvSpPr txBox="1"/>
          <p:nvPr/>
        </p:nvSpPr>
        <p:spPr>
          <a:xfrm>
            <a:off x="0" y="380972"/>
            <a:ext cx="13096920" cy="6001643"/>
          </a:xfrm>
          <a:prstGeom prst="rect">
            <a:avLst/>
          </a:prstGeom>
          <a:noFill/>
        </p:spPr>
        <p:txBody>
          <a:bodyPr wrap="square" rtlCol="0">
            <a:spAutoFit/>
          </a:bodyPr>
          <a:lstStyle/>
          <a:p>
            <a:pPr marL="457200" indent="-457200" algn="r" defTabSz="1262063" rtl="1" eaLnBrk="0" hangingPunct="0">
              <a:spcBef>
                <a:spcPct val="20000"/>
              </a:spcBef>
              <a:buClr>
                <a:schemeClr val="hlink"/>
              </a:buClr>
              <a:buSzPct val="70000"/>
            </a:pPr>
            <a:r>
              <a:rPr lang="ar-TN" sz="4000" dirty="0">
                <a:solidFill>
                  <a:schemeClr val="tx1"/>
                </a:solidFill>
                <a:latin typeface="+mn-lt"/>
                <a:cs typeface="+mn-cs"/>
              </a:rPr>
              <a:t>ويذهب العديد من الكتاب إلى أن هناك خمس وظائف أساسية للعلاقات العامة، </a:t>
            </a:r>
            <a:r>
              <a:rPr lang="ar-TN" sz="4000" dirty="0" smtClean="0">
                <a:solidFill>
                  <a:schemeClr val="tx1"/>
                </a:solidFill>
                <a:latin typeface="+mn-lt"/>
                <a:cs typeface="+mn-cs"/>
              </a:rPr>
              <a:t>هي</a:t>
            </a:r>
            <a:r>
              <a:rPr lang="ar-TN" sz="4000" dirty="0">
                <a:solidFill>
                  <a:schemeClr val="tx1"/>
                </a:solidFill>
                <a:latin typeface="+mn-lt"/>
                <a:cs typeface="+mn-cs"/>
              </a:rPr>
              <a:t>:</a:t>
            </a:r>
          </a:p>
          <a:p>
            <a:pPr marL="457200" indent="-457200" algn="r" defTabSz="1262063" rtl="1" eaLnBrk="0" hangingPunct="0">
              <a:spcBef>
                <a:spcPct val="20000"/>
              </a:spcBef>
              <a:buClr>
                <a:schemeClr val="hlink"/>
              </a:buClr>
              <a:buSzPct val="70000"/>
            </a:pPr>
            <a:r>
              <a:rPr lang="ar-TN" sz="4000" dirty="0">
                <a:solidFill>
                  <a:schemeClr val="tx1"/>
                </a:solidFill>
                <a:latin typeface="+mn-lt"/>
                <a:cs typeface="+mn-cs"/>
              </a:rPr>
              <a:t>البحث، والتخطيط، والاتصال، والتنسيق، والتقويم.</a:t>
            </a:r>
          </a:p>
          <a:p>
            <a:pPr marL="457200" indent="-457200" algn="r" defTabSz="1262063" rtl="1" eaLnBrk="0" hangingPunct="0">
              <a:spcBef>
                <a:spcPct val="20000"/>
              </a:spcBef>
              <a:buClr>
                <a:schemeClr val="hlink"/>
              </a:buClr>
              <a:buSzPct val="70000"/>
            </a:pPr>
            <a:r>
              <a:rPr lang="ar-TN" sz="4000" b="1" u="sng" dirty="0">
                <a:solidFill>
                  <a:schemeClr val="tx1"/>
                </a:solidFill>
                <a:latin typeface="+mn-lt"/>
                <a:cs typeface="+mn-cs"/>
              </a:rPr>
              <a:t>1 البحث: </a:t>
            </a:r>
          </a:p>
          <a:p>
            <a:pPr marL="457200" indent="-457200" algn="r" defTabSz="1262063" rtl="1" eaLnBrk="0" hangingPunct="0">
              <a:spcBef>
                <a:spcPct val="20000"/>
              </a:spcBef>
              <a:buClr>
                <a:schemeClr val="hlink"/>
              </a:buClr>
              <a:buSzPct val="70000"/>
            </a:pPr>
            <a:r>
              <a:rPr lang="ar-TN" sz="4000" dirty="0" smtClean="0">
                <a:solidFill>
                  <a:schemeClr val="tx1"/>
                </a:solidFill>
                <a:latin typeface="+mn-lt"/>
                <a:cs typeface="+mn-cs"/>
              </a:rPr>
              <a:t>    تقوم </a:t>
            </a:r>
            <a:r>
              <a:rPr lang="ar-TN" sz="4000" dirty="0">
                <a:solidFill>
                  <a:schemeClr val="tx1"/>
                </a:solidFill>
                <a:latin typeface="+mn-lt"/>
                <a:cs typeface="+mn-cs"/>
              </a:rPr>
              <a:t>العلاقات العامة بجمع وتحليل وبحث ود راسة اتجاهات الرأي </a:t>
            </a:r>
            <a:r>
              <a:rPr lang="ar-TN" sz="4000" dirty="0" smtClean="0">
                <a:solidFill>
                  <a:schemeClr val="tx1"/>
                </a:solidFill>
                <a:latin typeface="+mn-lt"/>
                <a:cs typeface="+mn-cs"/>
              </a:rPr>
              <a:t>العام</a:t>
            </a:r>
            <a:r>
              <a:rPr lang="en-US" sz="4000" dirty="0" smtClean="0">
                <a:solidFill>
                  <a:schemeClr val="tx1"/>
                </a:solidFill>
                <a:latin typeface="+mn-lt"/>
                <a:cs typeface="+mn-cs"/>
              </a:rPr>
              <a:t> </a:t>
            </a:r>
            <a:r>
              <a:rPr lang="ar-TN" sz="4000" dirty="0" smtClean="0">
                <a:solidFill>
                  <a:schemeClr val="tx1"/>
                </a:solidFill>
                <a:latin typeface="+mn-lt"/>
                <a:cs typeface="+mn-cs"/>
              </a:rPr>
              <a:t>لجماهير المؤسسة </a:t>
            </a:r>
            <a:r>
              <a:rPr lang="ar-TN" sz="4000" dirty="0">
                <a:solidFill>
                  <a:schemeClr val="tx1"/>
                </a:solidFill>
                <a:latin typeface="+mn-lt"/>
                <a:cs typeface="+mn-cs"/>
              </a:rPr>
              <a:t>أو الهيئة، ومعرفة آ رائهم واتجاهاتهم، حتى يمكن الحصول على حقائق صحيحة، فبالنسبة للجامعة مثلاً، يمكن معرفة اتجاهات الرأي بين الأساتذة والطلبة وأولياء الأمور، وفى الجيش يمكن معرفة </a:t>
            </a:r>
            <a:r>
              <a:rPr lang="ar-TN" sz="4000" dirty="0" smtClean="0">
                <a:solidFill>
                  <a:schemeClr val="tx1"/>
                </a:solidFill>
                <a:latin typeface="+mn-lt"/>
                <a:cs typeface="+mn-cs"/>
              </a:rPr>
              <a:t>الرأي </a:t>
            </a:r>
            <a:r>
              <a:rPr lang="ar-TN" sz="4000" dirty="0">
                <a:solidFill>
                  <a:schemeClr val="tx1"/>
                </a:solidFill>
                <a:latin typeface="+mn-lt"/>
                <a:cs typeface="+mn-cs"/>
              </a:rPr>
              <a:t>بين الجنود والضباط وغيرها من الفنيين. وفي الشركات والوزا رات تدرس اتجاهات الرأي العام بين الموظفين والعمال. </a:t>
            </a:r>
            <a:endParaRPr lang="fr-FR" sz="4000" dirty="0">
              <a:solidFill>
                <a:schemeClr val="tx1"/>
              </a:solidFill>
              <a:latin typeface="+mn-lt"/>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pPr>
                <a:defRPr/>
              </a:pPr>
              <a:t>16</a:t>
            </a:fld>
            <a:endParaRPr lang="fr-FR"/>
          </a:p>
        </p:txBody>
      </p:sp>
      <p:sp>
        <p:nvSpPr>
          <p:cNvPr id="5" name="ZoneTexte 4"/>
          <p:cNvSpPr txBox="1"/>
          <p:nvPr/>
        </p:nvSpPr>
        <p:spPr>
          <a:xfrm>
            <a:off x="0" y="523848"/>
            <a:ext cx="13335000" cy="5693866"/>
          </a:xfrm>
          <a:prstGeom prst="rect">
            <a:avLst/>
          </a:prstGeom>
          <a:noFill/>
        </p:spPr>
        <p:txBody>
          <a:bodyPr wrap="square" rtlCol="0">
            <a:spAutoFit/>
          </a:bodyPr>
          <a:lstStyle/>
          <a:p>
            <a:pPr algn="just" rtl="1">
              <a:lnSpc>
                <a:spcPct val="200000"/>
              </a:lnSpc>
            </a:pPr>
            <a:r>
              <a:rPr lang="fr-FR" sz="2800" b="1" dirty="0" smtClean="0">
                <a:solidFill>
                  <a:schemeClr val="tx1"/>
                </a:solidFill>
                <a:latin typeface="Times New Roman" pitchFamily="18" charset="0"/>
              </a:rPr>
              <a:t> </a:t>
            </a:r>
            <a:r>
              <a:rPr lang="fr-FR" sz="2800" b="1" u="sng" dirty="0" smtClean="0">
                <a:solidFill>
                  <a:schemeClr val="tx1"/>
                </a:solidFill>
                <a:latin typeface="Times New Roman" pitchFamily="18" charset="0"/>
              </a:rPr>
              <a:t>2 </a:t>
            </a:r>
            <a:r>
              <a:rPr lang="ar-TN" sz="2800" b="1" u="sng" dirty="0" smtClean="0">
                <a:solidFill>
                  <a:schemeClr val="tx1"/>
                </a:solidFill>
                <a:latin typeface="Times New Roman" pitchFamily="18" charset="0"/>
              </a:rPr>
              <a:t>التخطيط</a:t>
            </a:r>
            <a:r>
              <a:rPr lang="fr-FR" sz="2800" b="1" u="sng" dirty="0" smtClean="0">
                <a:solidFill>
                  <a:schemeClr val="tx1"/>
                </a:solidFill>
                <a:latin typeface="Times New Roman" pitchFamily="18" charset="0"/>
              </a:rPr>
              <a:t> </a:t>
            </a:r>
            <a:r>
              <a:rPr lang="ar-TN" sz="2800" b="1" u="sng" dirty="0" smtClean="0">
                <a:solidFill>
                  <a:schemeClr val="tx1"/>
                </a:solidFill>
                <a:latin typeface="Times New Roman" pitchFamily="18" charset="0"/>
              </a:rPr>
              <a:t>: </a:t>
            </a:r>
            <a:endParaRPr lang="ar-TN" sz="2800" b="1" u="sng" dirty="0">
              <a:solidFill>
                <a:schemeClr val="tx1"/>
              </a:solidFill>
              <a:latin typeface="Times New Roman" pitchFamily="18" charset="0"/>
            </a:endParaRPr>
          </a:p>
          <a:p>
            <a:pPr algn="just" rtl="1">
              <a:lnSpc>
                <a:spcPct val="200000"/>
              </a:lnSpc>
            </a:pPr>
            <a:r>
              <a:rPr lang="ar-TN" sz="2800" b="1" dirty="0">
                <a:solidFill>
                  <a:schemeClr val="tx1"/>
                </a:solidFill>
                <a:latin typeface="Times New Roman" pitchFamily="18" charset="0"/>
              </a:rPr>
              <a:t>يقوم جهاز العلاقات العامة برسم السياسة العامة للمؤسسة، ورسم السياسة </a:t>
            </a:r>
            <a:r>
              <a:rPr lang="ar-TN" sz="2800" b="1" dirty="0" smtClean="0">
                <a:solidFill>
                  <a:schemeClr val="tx1"/>
                </a:solidFill>
                <a:latin typeface="Times New Roman" pitchFamily="18" charset="0"/>
              </a:rPr>
              <a:t>والبرامج الخاصة </a:t>
            </a:r>
            <a:r>
              <a:rPr lang="ar-TN" sz="2800" b="1" dirty="0">
                <a:solidFill>
                  <a:schemeClr val="tx1"/>
                </a:solidFill>
                <a:latin typeface="Times New Roman" pitchFamily="18" charset="0"/>
              </a:rPr>
              <a:t>بالعلاقات العامة في إطار السياسة العامة للمؤسسة وخططها، في ضوء </a:t>
            </a:r>
            <a:r>
              <a:rPr lang="ar-TN" sz="2800" b="1" dirty="0" smtClean="0">
                <a:solidFill>
                  <a:schemeClr val="tx1"/>
                </a:solidFill>
                <a:latin typeface="Times New Roman" pitchFamily="18" charset="0"/>
              </a:rPr>
              <a:t>البحوث والدراسات </a:t>
            </a:r>
            <a:r>
              <a:rPr lang="ar-TN" sz="2800" b="1" dirty="0">
                <a:solidFill>
                  <a:schemeClr val="tx1"/>
                </a:solidFill>
                <a:latin typeface="Times New Roman" pitchFamily="18" charset="0"/>
              </a:rPr>
              <a:t>التي يقوم بها الجهاز، وذلك بتحديد الأهداف والجماهير المستهدفة، وتصميم </a:t>
            </a:r>
            <a:r>
              <a:rPr lang="ar-TN" sz="2800" b="1" dirty="0" smtClean="0">
                <a:solidFill>
                  <a:schemeClr val="tx1"/>
                </a:solidFill>
                <a:latin typeface="Times New Roman" pitchFamily="18" charset="0"/>
              </a:rPr>
              <a:t>البرامج الإعلامية</a:t>
            </a:r>
            <a:r>
              <a:rPr lang="ar-TN" sz="2800" b="1" dirty="0">
                <a:solidFill>
                  <a:schemeClr val="tx1"/>
                </a:solidFill>
                <a:latin typeface="Times New Roman" pitchFamily="18" charset="0"/>
              </a:rPr>
              <a:t>، من حيث التوقيت وتوزيع الاختصاصات على </a:t>
            </a:r>
            <a:r>
              <a:rPr lang="ar-TN" sz="2800" b="1" dirty="0" smtClean="0">
                <a:solidFill>
                  <a:schemeClr val="tx1"/>
                </a:solidFill>
                <a:latin typeface="Times New Roman" pitchFamily="18" charset="0"/>
              </a:rPr>
              <a:t>الخبراء</a:t>
            </a:r>
            <a:r>
              <a:rPr lang="ar-TN" sz="2800" b="1" dirty="0">
                <a:solidFill>
                  <a:schemeClr val="tx1"/>
                </a:solidFill>
                <a:latin typeface="Times New Roman" pitchFamily="18" charset="0"/>
              </a:rPr>
              <a:t>، وتحديد </a:t>
            </a:r>
            <a:r>
              <a:rPr lang="ar-TN" sz="2800" b="1" dirty="0" smtClean="0">
                <a:solidFill>
                  <a:schemeClr val="tx1"/>
                </a:solidFill>
                <a:latin typeface="Times New Roman" pitchFamily="18" charset="0"/>
              </a:rPr>
              <a:t>الميزانية </a:t>
            </a:r>
            <a:r>
              <a:rPr lang="ar-TN" sz="2800" b="1" dirty="0">
                <a:solidFill>
                  <a:schemeClr val="tx1"/>
                </a:solidFill>
                <a:latin typeface="Times New Roman" pitchFamily="18" charset="0"/>
              </a:rPr>
              <a:t>تحديدا </a:t>
            </a:r>
            <a:r>
              <a:rPr lang="ar-TN" sz="2800" b="1" dirty="0" smtClean="0">
                <a:solidFill>
                  <a:schemeClr val="tx1"/>
                </a:solidFill>
                <a:latin typeface="Times New Roman" pitchFamily="18" charset="0"/>
              </a:rPr>
              <a:t>دقيقا،</a:t>
            </a:r>
            <a:r>
              <a:rPr lang="fr-FR" sz="2800" b="1" dirty="0" smtClean="0">
                <a:solidFill>
                  <a:schemeClr val="tx1"/>
                </a:solidFill>
                <a:latin typeface="Times New Roman" pitchFamily="18" charset="0"/>
              </a:rPr>
              <a:t> </a:t>
            </a:r>
            <a:r>
              <a:rPr lang="ar-TN" sz="2800" b="1" dirty="0" smtClean="0">
                <a:solidFill>
                  <a:schemeClr val="tx1"/>
                </a:solidFill>
                <a:latin typeface="Times New Roman" pitchFamily="18" charset="0"/>
              </a:rPr>
              <a:t>مما </a:t>
            </a:r>
            <a:r>
              <a:rPr lang="ar-TN" sz="2800" b="1" dirty="0">
                <a:solidFill>
                  <a:schemeClr val="tx1"/>
                </a:solidFill>
                <a:latin typeface="Times New Roman" pitchFamily="18" charset="0"/>
              </a:rPr>
              <a:t>يعاون في إدخال تعديلات على السياسة العامة للمؤسسة، بالإضافة إلى ذلك، فهي </a:t>
            </a:r>
            <a:r>
              <a:rPr lang="ar-TN" sz="2800" b="1" dirty="0" smtClean="0">
                <a:solidFill>
                  <a:schemeClr val="tx1"/>
                </a:solidFill>
                <a:latin typeface="Times New Roman" pitchFamily="18" charset="0"/>
              </a:rPr>
              <a:t>تقوم بشرح </a:t>
            </a:r>
            <a:r>
              <a:rPr lang="ar-TN" sz="2800" b="1" dirty="0">
                <a:solidFill>
                  <a:schemeClr val="tx1"/>
                </a:solidFill>
                <a:latin typeface="Times New Roman" pitchFamily="18" charset="0"/>
              </a:rPr>
              <a:t>سياسات المنشأة للجمهور، أو أي تعديل أو تغيير بغية قبوله إياها، والتعاون معها.</a:t>
            </a:r>
            <a:endParaRPr lang="fr-FR" sz="2800" b="1" dirty="0" smtClean="0">
              <a:solidFill>
                <a:schemeClr val="tx1"/>
              </a:solidFill>
              <a:latin typeface="Times New Roman" pitchFamily="18" charset="0"/>
            </a:endParaRPr>
          </a:p>
          <a:p>
            <a:endParaRPr lang="fr-FR" sz="2800" dirty="0">
              <a:latin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solidFill>
                  <a:srgbClr val="FFFFFF"/>
                </a:solidFill>
              </a:rPr>
              <a:pPr>
                <a:defRPr/>
              </a:pPr>
              <a:t>17</a:t>
            </a:fld>
            <a:endParaRPr lang="fr-FR">
              <a:solidFill>
                <a:srgbClr val="FFFFFF"/>
              </a:solidFill>
            </a:endParaRPr>
          </a:p>
        </p:txBody>
      </p:sp>
      <p:sp>
        <p:nvSpPr>
          <p:cNvPr id="5" name="ZoneTexte 4"/>
          <p:cNvSpPr txBox="1"/>
          <p:nvPr/>
        </p:nvSpPr>
        <p:spPr>
          <a:xfrm>
            <a:off x="0" y="523848"/>
            <a:ext cx="13335000" cy="4832092"/>
          </a:xfrm>
          <a:prstGeom prst="rect">
            <a:avLst/>
          </a:prstGeom>
          <a:noFill/>
        </p:spPr>
        <p:txBody>
          <a:bodyPr wrap="square" rtlCol="0">
            <a:spAutoFit/>
          </a:bodyPr>
          <a:lstStyle/>
          <a:p>
            <a:pPr algn="just" rtl="1">
              <a:lnSpc>
                <a:spcPct val="200000"/>
              </a:lnSpc>
            </a:pPr>
            <a:r>
              <a:rPr lang="fr-FR" sz="2800" b="1" dirty="0" smtClean="0">
                <a:solidFill>
                  <a:srgbClr val="FFFFFF"/>
                </a:solidFill>
                <a:latin typeface="Times New Roman" pitchFamily="18" charset="0"/>
              </a:rPr>
              <a:t> </a:t>
            </a:r>
            <a:r>
              <a:rPr lang="ar-TN" sz="2800" b="1" u="sng" dirty="0" smtClean="0">
                <a:solidFill>
                  <a:srgbClr val="FFFFFF"/>
                </a:solidFill>
                <a:latin typeface="Times New Roman" pitchFamily="18" charset="0"/>
              </a:rPr>
              <a:t>3 الاتصال</a:t>
            </a:r>
            <a:r>
              <a:rPr lang="ar-TN" sz="2800" b="1" u="sng" dirty="0">
                <a:solidFill>
                  <a:srgbClr val="FFFFFF"/>
                </a:solidFill>
                <a:latin typeface="Times New Roman" pitchFamily="18" charset="0"/>
              </a:rPr>
              <a:t>: </a:t>
            </a:r>
          </a:p>
          <a:p>
            <a:pPr algn="just" rtl="1">
              <a:lnSpc>
                <a:spcPct val="200000"/>
              </a:lnSpc>
            </a:pPr>
            <a:r>
              <a:rPr lang="ar-TN" sz="2800" b="1" dirty="0">
                <a:solidFill>
                  <a:srgbClr val="FFFFFF"/>
                </a:solidFill>
                <a:latin typeface="Times New Roman" pitchFamily="18" charset="0"/>
              </a:rPr>
              <a:t>الاتصال ويعني به: القيام بتنفيذ الخطط والاتصال بالجماهير المستهدفة، </a:t>
            </a:r>
            <a:r>
              <a:rPr lang="ar-TN" sz="2800" b="1" dirty="0" smtClean="0">
                <a:solidFill>
                  <a:srgbClr val="FFFFFF"/>
                </a:solidFill>
                <a:latin typeface="Times New Roman" pitchFamily="18" charset="0"/>
              </a:rPr>
              <a:t>وتحديد الوسائل </a:t>
            </a:r>
            <a:r>
              <a:rPr lang="ar-TN" sz="2800" b="1" dirty="0">
                <a:solidFill>
                  <a:srgbClr val="FFFFFF"/>
                </a:solidFill>
                <a:latin typeface="Times New Roman" pitchFamily="18" charset="0"/>
              </a:rPr>
              <a:t>الإعلامية المناسبة لكل جمهور، وعقد </a:t>
            </a:r>
            <a:r>
              <a:rPr lang="ar-TN" sz="2800" b="1" dirty="0" smtClean="0">
                <a:solidFill>
                  <a:srgbClr val="FFFFFF"/>
                </a:solidFill>
                <a:latin typeface="Times New Roman" pitchFamily="18" charset="0"/>
              </a:rPr>
              <a:t>المؤتمرات</a:t>
            </a:r>
            <a:r>
              <a:rPr lang="ar-TN" sz="2800" b="1" dirty="0">
                <a:solidFill>
                  <a:srgbClr val="FFFFFF"/>
                </a:solidFill>
                <a:latin typeface="Times New Roman" pitchFamily="18" charset="0"/>
              </a:rPr>
              <a:t>، و انتاج الأفلام السينمائية </a:t>
            </a:r>
            <a:r>
              <a:rPr lang="ar-TN" sz="2800" b="1" dirty="0" smtClean="0">
                <a:solidFill>
                  <a:srgbClr val="FFFFFF"/>
                </a:solidFill>
                <a:latin typeface="Times New Roman" pitchFamily="18" charset="0"/>
              </a:rPr>
              <a:t>والصور والشرائح</a:t>
            </a:r>
            <a:r>
              <a:rPr lang="ar-TN" sz="2800" b="1" dirty="0">
                <a:solidFill>
                  <a:srgbClr val="FFFFFF"/>
                </a:solidFill>
                <a:latin typeface="Times New Roman" pitchFamily="18" charset="0"/>
              </a:rPr>
              <a:t>، والاحتفاظ بمكتبة تضم البيانات التاريخية واقامة الحفلات، واعداد </a:t>
            </a:r>
            <a:r>
              <a:rPr lang="ar-TN" sz="2800" b="1" dirty="0" smtClean="0">
                <a:solidFill>
                  <a:srgbClr val="FFFFFF"/>
                </a:solidFill>
                <a:latin typeface="Times New Roman" pitchFamily="18" charset="0"/>
              </a:rPr>
              <a:t>المهرجانات والمعارض </a:t>
            </a:r>
            <a:r>
              <a:rPr lang="ar-TN" sz="2800" b="1" dirty="0">
                <a:solidFill>
                  <a:srgbClr val="FFFFFF"/>
                </a:solidFill>
                <a:latin typeface="Times New Roman" pitchFamily="18" charset="0"/>
              </a:rPr>
              <a:t>والمباريات المختلفة، وتنظيم الندوات </a:t>
            </a:r>
            <a:r>
              <a:rPr lang="ar-TN" sz="2800" b="1" dirty="0" smtClean="0">
                <a:solidFill>
                  <a:srgbClr val="FFFFFF"/>
                </a:solidFill>
                <a:latin typeface="Times New Roman" pitchFamily="18" charset="0"/>
              </a:rPr>
              <a:t>والمحاضرات</a:t>
            </a:r>
            <a:r>
              <a:rPr lang="ar-TN" sz="2800" b="1" dirty="0">
                <a:solidFill>
                  <a:srgbClr val="FFFFFF"/>
                </a:solidFill>
                <a:latin typeface="Times New Roman" pitchFamily="18" charset="0"/>
              </a:rPr>
              <a:t>، والأحاديث، </a:t>
            </a:r>
            <a:r>
              <a:rPr lang="ar-TN" sz="2800" b="1" dirty="0" smtClean="0">
                <a:solidFill>
                  <a:srgbClr val="FFFFFF"/>
                </a:solidFill>
                <a:latin typeface="Times New Roman" pitchFamily="18" charset="0"/>
              </a:rPr>
              <a:t>والمناظرات</a:t>
            </a:r>
            <a:r>
              <a:rPr lang="ar-TN" sz="2800" b="1" dirty="0">
                <a:solidFill>
                  <a:srgbClr val="FFFFFF"/>
                </a:solidFill>
                <a:latin typeface="Times New Roman" pitchFamily="18" charset="0"/>
              </a:rPr>
              <a:t>....إلخ</a:t>
            </a:r>
            <a:endParaRPr lang="ar-TN" sz="2800" b="1" u="sng" dirty="0">
              <a:solidFill>
                <a:srgbClr val="FFFFFF"/>
              </a:solidFill>
              <a:latin typeface="Times New Roman" pitchFamily="18" charset="0"/>
            </a:endParaRPr>
          </a:p>
          <a:p>
            <a:endParaRPr lang="fr-FR" sz="2800" dirty="0">
              <a:latin typeface="Times New Roman" pitchFamily="18" charset="0"/>
            </a:endParaRPr>
          </a:p>
        </p:txBody>
      </p:sp>
    </p:spTree>
    <p:extLst>
      <p:ext uri="{BB962C8B-B14F-4D97-AF65-F5344CB8AC3E}">
        <p14:creationId xmlns:p14="http://schemas.microsoft.com/office/powerpoint/2010/main" xmlns="" val="41115009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solidFill>
                  <a:srgbClr val="FFFFFF"/>
                </a:solidFill>
              </a:rPr>
              <a:pPr>
                <a:defRPr/>
              </a:pPr>
              <a:t>18</a:t>
            </a:fld>
            <a:endParaRPr lang="fr-FR">
              <a:solidFill>
                <a:srgbClr val="FFFFFF"/>
              </a:solidFill>
            </a:endParaRPr>
          </a:p>
        </p:txBody>
      </p:sp>
      <p:sp>
        <p:nvSpPr>
          <p:cNvPr id="5" name="ZoneTexte 4"/>
          <p:cNvSpPr txBox="1"/>
          <p:nvPr/>
        </p:nvSpPr>
        <p:spPr>
          <a:xfrm>
            <a:off x="0" y="523848"/>
            <a:ext cx="13335000" cy="6986528"/>
          </a:xfrm>
          <a:prstGeom prst="rect">
            <a:avLst/>
          </a:prstGeom>
          <a:noFill/>
        </p:spPr>
        <p:txBody>
          <a:bodyPr wrap="square" rtlCol="0">
            <a:spAutoFit/>
          </a:bodyPr>
          <a:lstStyle/>
          <a:p>
            <a:pPr algn="just" rtl="1">
              <a:lnSpc>
                <a:spcPct val="200000"/>
              </a:lnSpc>
            </a:pPr>
            <a:r>
              <a:rPr lang="fr-FR" sz="2800" b="1" dirty="0" smtClean="0">
                <a:solidFill>
                  <a:srgbClr val="FFFFFF"/>
                </a:solidFill>
                <a:latin typeface="Times New Roman" pitchFamily="18" charset="0"/>
              </a:rPr>
              <a:t> </a:t>
            </a:r>
            <a:r>
              <a:rPr lang="ar-TN" sz="2800" b="1" dirty="0" smtClean="0">
                <a:solidFill>
                  <a:srgbClr val="FFFFFF"/>
                </a:solidFill>
                <a:latin typeface="Times New Roman" pitchFamily="18" charset="0"/>
              </a:rPr>
              <a:t> </a:t>
            </a:r>
            <a:r>
              <a:rPr lang="ar-TN" sz="2800" b="1" u="sng" dirty="0" smtClean="0">
                <a:solidFill>
                  <a:srgbClr val="FFFFFF"/>
                </a:solidFill>
                <a:latin typeface="Times New Roman" pitchFamily="18" charset="0"/>
              </a:rPr>
              <a:t>4 التنسيق</a:t>
            </a:r>
            <a:r>
              <a:rPr lang="ar-TN" sz="2800" b="1" u="sng" dirty="0">
                <a:solidFill>
                  <a:srgbClr val="FFFFFF"/>
                </a:solidFill>
                <a:latin typeface="Times New Roman" pitchFamily="18" charset="0"/>
              </a:rPr>
              <a:t>: </a:t>
            </a:r>
          </a:p>
          <a:p>
            <a:pPr algn="just" rtl="1">
              <a:lnSpc>
                <a:spcPct val="200000"/>
              </a:lnSpc>
            </a:pPr>
            <a:r>
              <a:rPr lang="ar-TN" sz="2800" b="1" dirty="0">
                <a:solidFill>
                  <a:srgbClr val="FFFFFF"/>
                </a:solidFill>
                <a:latin typeface="Times New Roman" pitchFamily="18" charset="0"/>
              </a:rPr>
              <a:t>تعمل العلاقات العامة على التنسيق بين </a:t>
            </a:r>
            <a:r>
              <a:rPr lang="ar-TN" sz="2800" b="1" dirty="0" smtClean="0">
                <a:solidFill>
                  <a:srgbClr val="FFFFFF"/>
                </a:solidFill>
                <a:latin typeface="Times New Roman" pitchFamily="18" charset="0"/>
              </a:rPr>
              <a:t>الإدارات </a:t>
            </a:r>
            <a:r>
              <a:rPr lang="ar-TN" sz="2800" b="1" dirty="0">
                <a:solidFill>
                  <a:srgbClr val="FFFFFF"/>
                </a:solidFill>
                <a:latin typeface="Times New Roman" pitchFamily="18" charset="0"/>
              </a:rPr>
              <a:t>المختلفة؛ لتحقيق التفاهم بينها، </a:t>
            </a:r>
            <a:r>
              <a:rPr lang="ar-TN" sz="2800" b="1" dirty="0" smtClean="0">
                <a:solidFill>
                  <a:srgbClr val="FFFFFF"/>
                </a:solidFill>
                <a:latin typeface="Times New Roman" pitchFamily="18" charset="0"/>
              </a:rPr>
              <a:t>كما تعمل </a:t>
            </a:r>
            <a:r>
              <a:rPr lang="ar-TN" sz="2800" b="1" dirty="0">
                <a:solidFill>
                  <a:srgbClr val="FFFFFF"/>
                </a:solidFill>
                <a:latin typeface="Times New Roman" pitchFamily="18" charset="0"/>
              </a:rPr>
              <a:t>كحلقة اتصال وأداة تنسيق بين الموظفين والشخصيات المختلفة، وبين المستويات </a:t>
            </a:r>
            <a:r>
              <a:rPr lang="ar-TN" sz="2800" b="1" dirty="0" smtClean="0">
                <a:solidFill>
                  <a:srgbClr val="FFFFFF"/>
                </a:solidFill>
                <a:latin typeface="Times New Roman" pitchFamily="18" charset="0"/>
              </a:rPr>
              <a:t>الدنيا والمستويات </a:t>
            </a:r>
            <a:r>
              <a:rPr lang="ar-TN" sz="2800" b="1" dirty="0">
                <a:solidFill>
                  <a:srgbClr val="FFFFFF"/>
                </a:solidFill>
                <a:latin typeface="Times New Roman" pitchFamily="18" charset="0"/>
              </a:rPr>
              <a:t>العليا. كما تنسق بين إدارة التسويق والمستهلكين، وادارة المشتريات </a:t>
            </a:r>
            <a:r>
              <a:rPr lang="ar-TN" sz="2800" b="1" dirty="0" smtClean="0">
                <a:solidFill>
                  <a:srgbClr val="FFFFFF"/>
                </a:solidFill>
                <a:latin typeface="Times New Roman" pitchFamily="18" charset="0"/>
              </a:rPr>
              <a:t>والموردين والمؤسسة </a:t>
            </a:r>
            <a:r>
              <a:rPr lang="ar-TN" sz="2800" b="1" dirty="0">
                <a:solidFill>
                  <a:srgbClr val="FFFFFF"/>
                </a:solidFill>
                <a:latin typeface="Times New Roman" pitchFamily="18" charset="0"/>
              </a:rPr>
              <a:t>وحملة أسهمها</a:t>
            </a:r>
            <a:r>
              <a:rPr lang="ar-TN" sz="2800" b="1" dirty="0" smtClean="0">
                <a:solidFill>
                  <a:srgbClr val="FFFFFF"/>
                </a:solidFill>
                <a:latin typeface="Times New Roman" pitchFamily="18" charset="0"/>
              </a:rPr>
              <a:t>.</a:t>
            </a:r>
          </a:p>
          <a:p>
            <a:pPr algn="just" rtl="1">
              <a:lnSpc>
                <a:spcPct val="200000"/>
              </a:lnSpc>
            </a:pPr>
            <a:endParaRPr lang="ar-TN" sz="2800" b="1" dirty="0">
              <a:solidFill>
                <a:srgbClr val="FFFFFF"/>
              </a:solidFill>
              <a:latin typeface="Times New Roman" pitchFamily="18" charset="0"/>
            </a:endParaRPr>
          </a:p>
          <a:p>
            <a:pPr algn="just" rtl="1">
              <a:lnSpc>
                <a:spcPct val="200000"/>
              </a:lnSpc>
            </a:pPr>
            <a:r>
              <a:rPr lang="ar-TN" sz="2800" b="1" u="sng" dirty="0" smtClean="0">
                <a:solidFill>
                  <a:srgbClr val="FFFFFF"/>
                </a:solidFill>
                <a:latin typeface="Times New Roman" pitchFamily="18" charset="0"/>
              </a:rPr>
              <a:t> 5 التقويم</a:t>
            </a:r>
            <a:r>
              <a:rPr lang="ar-TN" sz="2800" b="1" u="sng" dirty="0">
                <a:solidFill>
                  <a:srgbClr val="FFFFFF"/>
                </a:solidFill>
                <a:latin typeface="Times New Roman" pitchFamily="18" charset="0"/>
              </a:rPr>
              <a:t>: </a:t>
            </a:r>
          </a:p>
          <a:p>
            <a:pPr algn="just" rtl="1">
              <a:lnSpc>
                <a:spcPct val="200000"/>
              </a:lnSpc>
            </a:pPr>
            <a:r>
              <a:rPr lang="ar-TN" sz="2800" b="1" dirty="0">
                <a:solidFill>
                  <a:srgbClr val="FFFFFF"/>
                </a:solidFill>
                <a:latin typeface="Times New Roman" pitchFamily="18" charset="0"/>
              </a:rPr>
              <a:t>ويقصد به قياس النتائج الفعلية </a:t>
            </a:r>
            <a:r>
              <a:rPr lang="ar-TN" sz="2800" b="1" dirty="0" smtClean="0">
                <a:solidFill>
                  <a:srgbClr val="FFFFFF"/>
                </a:solidFill>
                <a:latin typeface="Times New Roman" pitchFamily="18" charset="0"/>
              </a:rPr>
              <a:t>لبرامج </a:t>
            </a:r>
            <a:r>
              <a:rPr lang="ar-TN" sz="2800" b="1" dirty="0">
                <a:solidFill>
                  <a:srgbClr val="FFFFFF"/>
                </a:solidFill>
                <a:latin typeface="Times New Roman" pitchFamily="18" charset="0"/>
              </a:rPr>
              <a:t>العلاقات العامة، والقيام </a:t>
            </a:r>
            <a:r>
              <a:rPr lang="ar-TN" sz="2800" b="1" dirty="0" smtClean="0">
                <a:solidFill>
                  <a:srgbClr val="FFFFFF"/>
                </a:solidFill>
                <a:latin typeface="Times New Roman" pitchFamily="18" charset="0"/>
              </a:rPr>
              <a:t>بالإجراءات الصحيحة لضمان </a:t>
            </a:r>
            <a:r>
              <a:rPr lang="ar-TN" sz="2800" b="1" dirty="0">
                <a:solidFill>
                  <a:srgbClr val="FFFFFF"/>
                </a:solidFill>
                <a:latin typeface="Times New Roman" pitchFamily="18" charset="0"/>
              </a:rPr>
              <a:t>فعالية </a:t>
            </a:r>
            <a:r>
              <a:rPr lang="ar-TN" sz="2800" b="1" dirty="0" smtClean="0">
                <a:solidFill>
                  <a:srgbClr val="FFFFFF"/>
                </a:solidFill>
                <a:latin typeface="Times New Roman" pitchFamily="18" charset="0"/>
              </a:rPr>
              <a:t>البرامج </a:t>
            </a:r>
            <a:r>
              <a:rPr lang="ar-TN" sz="2800" b="1" dirty="0">
                <a:solidFill>
                  <a:srgbClr val="FFFFFF"/>
                </a:solidFill>
                <a:latin typeface="Times New Roman" pitchFamily="18" charset="0"/>
              </a:rPr>
              <a:t>وتحقيقها لأهدافها.</a:t>
            </a:r>
            <a:endParaRPr lang="fr-FR" sz="2800" b="1" dirty="0">
              <a:solidFill>
                <a:srgbClr val="FFFFFF"/>
              </a:solidFill>
              <a:latin typeface="Times New Roman" pitchFamily="18" charset="0"/>
            </a:endParaRPr>
          </a:p>
        </p:txBody>
      </p:sp>
    </p:spTree>
    <p:extLst>
      <p:ext uri="{BB962C8B-B14F-4D97-AF65-F5344CB8AC3E}">
        <p14:creationId xmlns:p14="http://schemas.microsoft.com/office/powerpoint/2010/main" xmlns="" val="27840823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solidFill>
                  <a:srgbClr val="FFFFFF"/>
                </a:solidFill>
              </a:rPr>
              <a:pPr>
                <a:defRPr/>
              </a:pPr>
              <a:t>19</a:t>
            </a:fld>
            <a:endParaRPr lang="fr-FR">
              <a:solidFill>
                <a:srgbClr val="FFFFFF"/>
              </a:solidFill>
            </a:endParaRPr>
          </a:p>
        </p:txBody>
      </p:sp>
      <p:sp>
        <p:nvSpPr>
          <p:cNvPr id="5" name="ZoneTexte 4"/>
          <p:cNvSpPr txBox="1"/>
          <p:nvPr/>
        </p:nvSpPr>
        <p:spPr>
          <a:xfrm>
            <a:off x="0" y="523848"/>
            <a:ext cx="13335000" cy="822789"/>
          </a:xfrm>
          <a:prstGeom prst="rect">
            <a:avLst/>
          </a:prstGeom>
          <a:noFill/>
        </p:spPr>
        <p:txBody>
          <a:bodyPr wrap="square" rtlCol="0">
            <a:spAutoFit/>
          </a:bodyPr>
          <a:lstStyle/>
          <a:p>
            <a:pPr algn="just" rtl="1">
              <a:lnSpc>
                <a:spcPct val="200000"/>
              </a:lnSpc>
            </a:pPr>
            <a:r>
              <a:rPr lang="fr-FR" sz="2800" b="1" dirty="0" smtClean="0">
                <a:solidFill>
                  <a:srgbClr val="FFFFFF"/>
                </a:solidFill>
                <a:latin typeface="Times New Roman" pitchFamily="18" charset="0"/>
              </a:rPr>
              <a:t> </a:t>
            </a:r>
            <a:r>
              <a:rPr lang="ar-TN" sz="2800" b="1" dirty="0" smtClean="0">
                <a:solidFill>
                  <a:srgbClr val="FFFFFF"/>
                </a:solidFill>
                <a:latin typeface="Times New Roman" pitchFamily="18" charset="0"/>
              </a:rPr>
              <a:t> </a:t>
            </a:r>
            <a:endParaRPr lang="fr-FR" sz="2800" b="1" dirty="0">
              <a:solidFill>
                <a:srgbClr val="FFFFFF"/>
              </a:solidFill>
              <a:latin typeface="Times New Roman" pitchFamily="18" charset="0"/>
            </a:endParaRPr>
          </a:p>
        </p:txBody>
      </p:sp>
      <p:sp>
        <p:nvSpPr>
          <p:cNvPr id="2" name="TextBox 1"/>
          <p:cNvSpPr txBox="1"/>
          <p:nvPr/>
        </p:nvSpPr>
        <p:spPr>
          <a:xfrm>
            <a:off x="906860" y="523848"/>
            <a:ext cx="12169352" cy="4154984"/>
          </a:xfrm>
          <a:prstGeom prst="rect">
            <a:avLst/>
          </a:prstGeom>
          <a:noFill/>
        </p:spPr>
        <p:txBody>
          <a:bodyPr wrap="square" rtlCol="0">
            <a:spAutoFit/>
          </a:bodyPr>
          <a:lstStyle/>
          <a:p>
            <a:pPr lvl="0" algn="ctr" rtl="1"/>
            <a:r>
              <a:rPr lang="ar-TN" sz="9600" b="1" dirty="0">
                <a:latin typeface="Times New Roman" pitchFamily="18" charset="0"/>
              </a:rPr>
              <a:t>الفصل </a:t>
            </a:r>
            <a:r>
              <a:rPr lang="ar-TN" sz="9600" b="1" dirty="0" smtClean="0">
                <a:latin typeface="Times New Roman" pitchFamily="18" charset="0"/>
              </a:rPr>
              <a:t>الثاني</a:t>
            </a:r>
            <a:endParaRPr lang="fr-FR" sz="9600" b="1" dirty="0">
              <a:latin typeface="Times New Roman" pitchFamily="18" charset="0"/>
            </a:endParaRPr>
          </a:p>
          <a:p>
            <a:pPr lvl="0" algn="ctr" rtl="1"/>
            <a:endParaRPr lang="fr-FR" dirty="0"/>
          </a:p>
          <a:p>
            <a:pPr lvl="0" algn="ctr" rtl="1"/>
            <a:endParaRPr lang="fr-FR" dirty="0"/>
          </a:p>
          <a:p>
            <a:pPr lvl="0" algn="ctr" rtl="1"/>
            <a:r>
              <a:rPr lang="ar-TN" sz="7200" b="1" dirty="0">
                <a:latin typeface="Arial Black" pitchFamily="34" charset="0"/>
              </a:rPr>
              <a:t>أهمية وأهداف العلاقات العامة</a:t>
            </a:r>
            <a:endParaRPr lang="en-US" sz="7200" b="1" dirty="0">
              <a:latin typeface="Arial Black" pitchFamily="34" charset="0"/>
            </a:endParaRPr>
          </a:p>
        </p:txBody>
      </p:sp>
    </p:spTree>
    <p:extLst>
      <p:ext uri="{BB962C8B-B14F-4D97-AF65-F5344CB8AC3E}">
        <p14:creationId xmlns:p14="http://schemas.microsoft.com/office/powerpoint/2010/main" xmlns="" val="27499225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Espace réservé du numéro de diapositive 5"/>
          <p:cNvSpPr>
            <a:spLocks noGrp="1"/>
          </p:cNvSpPr>
          <p:nvPr>
            <p:ph type="sldNum" sz="quarter" idx="12"/>
            <p:custDataLst>
              <p:tags r:id="rId1"/>
            </p:custDataLst>
          </p:nvPr>
        </p:nvSpPr>
        <p:spPr/>
        <p:txBody>
          <a:bodyPr/>
          <a:lstStyle/>
          <a:p>
            <a:fld id="{86B3AA89-38A0-4680-9426-4E344094AB61}" type="slidenum">
              <a:rPr lang="fr-FR" smtClean="0"/>
              <a:pPr/>
              <a:t>2</a:t>
            </a:fld>
            <a:endParaRPr lang="fr-FR" dirty="0"/>
          </a:p>
        </p:txBody>
      </p:sp>
      <p:sp>
        <p:nvSpPr>
          <p:cNvPr id="9" name="Titre 8"/>
          <p:cNvSpPr>
            <a:spLocks noGrp="1"/>
          </p:cNvSpPr>
          <p:nvPr>
            <p:ph type="title"/>
          </p:nvPr>
        </p:nvSpPr>
        <p:spPr>
          <a:xfrm>
            <a:off x="1555750" y="388938"/>
            <a:ext cx="11592470" cy="8169026"/>
          </a:xfrm>
        </p:spPr>
        <p:txBody>
          <a:bodyPr/>
          <a:lstStyle/>
          <a:p>
            <a:pPr algn="r" rtl="1">
              <a:lnSpc>
                <a:spcPct val="200000"/>
              </a:lnSpc>
            </a:pPr>
            <a:r>
              <a:rPr lang="ar-TN" sz="2400" dirty="0" smtClean="0"/>
              <a:t>ا</a:t>
            </a:r>
            <a:br>
              <a:rPr lang="ar-TN" sz="2400" dirty="0" smtClean="0"/>
            </a:br>
            <a:r>
              <a:rPr lang="ar-TN" sz="2400" dirty="0"/>
              <a:t/>
            </a:r>
            <a:br>
              <a:rPr lang="ar-TN" sz="2400" dirty="0"/>
            </a:br>
            <a:r>
              <a:rPr lang="ar-TN" sz="2400" dirty="0" smtClean="0"/>
              <a:t/>
            </a:r>
            <a:br>
              <a:rPr lang="ar-TN" sz="2400" dirty="0" smtClean="0"/>
            </a:br>
            <a:r>
              <a:rPr lang="ar-TN" sz="2400" dirty="0"/>
              <a:t/>
            </a:r>
            <a:br>
              <a:rPr lang="ar-TN" sz="2400" dirty="0"/>
            </a:br>
            <a:r>
              <a:rPr lang="ar-TN" sz="2400" dirty="0" smtClean="0"/>
              <a:t/>
            </a:r>
            <a:br>
              <a:rPr lang="ar-TN" sz="2400" dirty="0" smtClean="0"/>
            </a:br>
            <a:r>
              <a:rPr lang="ar-TN" sz="2400" dirty="0"/>
              <a:t/>
            </a:r>
            <a:br>
              <a:rPr lang="ar-TN" sz="2400" dirty="0"/>
            </a:br>
            <a:r>
              <a:rPr lang="ar-TN" sz="2400" dirty="0" smtClean="0"/>
              <a:t/>
            </a:r>
            <a:br>
              <a:rPr lang="ar-TN" sz="2400" dirty="0" smtClean="0"/>
            </a:br>
            <a:r>
              <a:rPr lang="ar-TN" sz="2400" dirty="0"/>
              <a:t/>
            </a:r>
            <a:br>
              <a:rPr lang="ar-TN" sz="2400" dirty="0"/>
            </a:br>
            <a:r>
              <a:rPr lang="ar-TN" sz="2400" dirty="0" smtClean="0"/>
              <a:t/>
            </a:r>
            <a:br>
              <a:rPr lang="ar-TN" sz="2400" dirty="0" smtClean="0"/>
            </a:br>
            <a:r>
              <a:rPr lang="ar-TN" sz="2400" dirty="0"/>
              <a:t/>
            </a:r>
            <a:br>
              <a:rPr lang="ar-TN" sz="2400" dirty="0"/>
            </a:br>
            <a:r>
              <a:rPr lang="ar-TN" sz="2400" dirty="0" smtClean="0"/>
              <a:t/>
            </a:r>
            <a:br>
              <a:rPr lang="ar-TN" sz="2400" dirty="0" smtClean="0"/>
            </a:br>
            <a:r>
              <a:rPr lang="ar-TN" sz="2400" dirty="0"/>
              <a:t/>
            </a:r>
            <a:br>
              <a:rPr lang="ar-TN" sz="2400" dirty="0"/>
            </a:br>
            <a:r>
              <a:rPr lang="ar-TN" sz="2400" dirty="0" smtClean="0"/>
              <a:t/>
            </a:r>
            <a:br>
              <a:rPr lang="ar-TN" sz="2400" dirty="0" smtClean="0"/>
            </a:br>
            <a:r>
              <a:rPr lang="ar-TN" sz="2400" dirty="0"/>
              <a:t/>
            </a:r>
            <a:br>
              <a:rPr lang="ar-TN" sz="2400" dirty="0"/>
            </a:br>
            <a:r>
              <a:rPr lang="ar-TN" sz="2400" dirty="0" smtClean="0"/>
              <a:t/>
            </a:r>
            <a:br>
              <a:rPr lang="ar-TN" sz="2400" dirty="0" smtClean="0"/>
            </a:br>
            <a:r>
              <a:rPr lang="ar-TN" sz="2400" dirty="0"/>
              <a:t/>
            </a:r>
            <a:br>
              <a:rPr lang="ar-TN" sz="2400" dirty="0"/>
            </a:br>
            <a:r>
              <a:rPr lang="ar-TN" sz="2400" dirty="0"/>
              <a:t/>
            </a:r>
            <a:br>
              <a:rPr lang="ar-TN" sz="2400" dirty="0"/>
            </a:br>
            <a:r>
              <a:rPr lang="ar-TN" sz="3600" dirty="0" smtClean="0"/>
              <a:t>                                     قائمة </a:t>
            </a:r>
            <a:r>
              <a:rPr lang="ar-TN" sz="3600" dirty="0"/>
              <a:t>الموضوعات</a:t>
            </a:r>
            <a:br>
              <a:rPr lang="ar-TN" sz="3600" dirty="0"/>
            </a:br>
            <a:r>
              <a:rPr lang="ar-TN" sz="2800" dirty="0" smtClean="0"/>
              <a:t>الفصل </a:t>
            </a:r>
            <a:r>
              <a:rPr lang="ar-TN" sz="2800" dirty="0"/>
              <a:t>الأول: المدخل الى العلاقات العامة</a:t>
            </a:r>
            <a:br>
              <a:rPr lang="ar-TN" sz="2800" dirty="0"/>
            </a:br>
            <a:r>
              <a:rPr lang="ar-TN" sz="2800" dirty="0"/>
              <a:t>الفصل الثاني: أهمية وأهداف العلاقات العامة</a:t>
            </a:r>
            <a:br>
              <a:rPr lang="ar-TN" sz="2800" dirty="0"/>
            </a:br>
            <a:r>
              <a:rPr lang="ar-TN" sz="2800" dirty="0"/>
              <a:t>الفصل الثالث: بناء وتخطيط وتنظيم إدارة العلاقات العامة</a:t>
            </a:r>
            <a:br>
              <a:rPr lang="ar-TN" sz="2800" dirty="0"/>
            </a:br>
            <a:r>
              <a:rPr lang="ar-TN" sz="2800" dirty="0"/>
              <a:t>الفصل الرابع: خصائص ومسئوليات مدير العلاقات العامة</a:t>
            </a:r>
            <a:br>
              <a:rPr lang="ar-TN" sz="2800" dirty="0"/>
            </a:br>
            <a:r>
              <a:rPr lang="ar-TN" sz="2800" dirty="0"/>
              <a:t>الفصل الخامس:العلاقات العامة والبيئة</a:t>
            </a:r>
            <a:br>
              <a:rPr lang="ar-TN" sz="2800" dirty="0"/>
            </a:br>
            <a:r>
              <a:rPr lang="ar-TN" sz="2800" dirty="0"/>
              <a:t>القصل السادس:  الاتصال ووسائله في العلاقات العامة</a:t>
            </a:r>
            <a:br>
              <a:rPr lang="ar-TN" sz="2800" dirty="0"/>
            </a:br>
            <a:r>
              <a:rPr lang="ar-TN" sz="2800" dirty="0"/>
              <a:t>الفصل السابع: الجمهور والرأي العام</a:t>
            </a:r>
            <a:br>
              <a:rPr lang="ar-TN" sz="2800" dirty="0"/>
            </a:br>
            <a:r>
              <a:rPr lang="ar-TN" sz="2800" dirty="0"/>
              <a:t>الفصل الثامن: دور العلاقات العامة في المنشآت</a:t>
            </a:r>
            <a:br>
              <a:rPr lang="ar-TN" sz="2800" dirty="0"/>
            </a:br>
            <a:r>
              <a:rPr lang="ar-TN" sz="2800" dirty="0"/>
              <a:t>لفصل </a:t>
            </a:r>
            <a:r>
              <a:rPr lang="ar-TN" sz="2800" dirty="0" smtClean="0"/>
              <a:t>االتاسع: </a:t>
            </a:r>
            <a:r>
              <a:rPr lang="ar-TN" sz="2800" dirty="0"/>
              <a:t>تطبيقات وحالات عملية في تنظيم </a:t>
            </a:r>
            <a:r>
              <a:rPr lang="ar-TN" sz="2800" dirty="0" smtClean="0"/>
              <a:t>وإدارة العلاقات </a:t>
            </a:r>
            <a:r>
              <a:rPr lang="ar-TN" sz="2800" dirty="0"/>
              <a:t>العامة</a:t>
            </a:r>
            <a:r>
              <a:rPr lang="ar-TN" sz="2400" dirty="0" smtClean="0"/>
              <a:t/>
            </a:r>
            <a:br>
              <a:rPr lang="ar-TN" sz="2400" dirty="0" smtClean="0"/>
            </a:br>
            <a:r>
              <a:rPr lang="ar-TN" sz="2400" dirty="0"/>
              <a:t/>
            </a:r>
            <a:br>
              <a:rPr lang="ar-TN" sz="2400" dirty="0"/>
            </a:br>
            <a:r>
              <a:rPr lang="ar-TN" sz="2400" dirty="0"/>
              <a:t/>
            </a:r>
            <a:br>
              <a:rPr lang="ar-TN" sz="2400" dirty="0"/>
            </a:br>
            <a:r>
              <a:rPr lang="ar-TN" sz="2400" dirty="0" smtClean="0"/>
              <a:t/>
            </a:r>
            <a:br>
              <a:rPr lang="ar-TN" sz="2400" dirty="0" smtClean="0"/>
            </a:br>
            <a:r>
              <a:rPr lang="ar-TN" sz="2400" dirty="0"/>
              <a:t/>
            </a:r>
            <a:br>
              <a:rPr lang="ar-TN" sz="2400" dirty="0"/>
            </a:br>
            <a:r>
              <a:rPr lang="ar-TN" sz="2400" dirty="0" smtClean="0"/>
              <a:t/>
            </a:r>
            <a:br>
              <a:rPr lang="ar-TN" sz="2400" dirty="0" smtClean="0"/>
            </a:br>
            <a:r>
              <a:rPr lang="ar-TN" sz="2400" dirty="0"/>
              <a:t/>
            </a:r>
            <a:br>
              <a:rPr lang="ar-TN" sz="2400" dirty="0"/>
            </a:br>
            <a:r>
              <a:rPr lang="ar-TN" sz="2400" dirty="0" smtClean="0"/>
              <a:t/>
            </a:r>
            <a:br>
              <a:rPr lang="ar-TN" sz="2400" dirty="0" smtClean="0"/>
            </a:br>
            <a:r>
              <a:rPr lang="ar-TN" sz="2400" dirty="0"/>
              <a:t/>
            </a:r>
            <a:br>
              <a:rPr lang="ar-TN" sz="2400" dirty="0"/>
            </a:br>
            <a:r>
              <a:rPr lang="ar-TN" sz="2400" dirty="0" smtClean="0"/>
              <a:t/>
            </a:r>
            <a:br>
              <a:rPr lang="ar-TN" sz="2400" dirty="0" smtClean="0"/>
            </a:br>
            <a:r>
              <a:rPr lang="ar-TN" sz="2400" dirty="0"/>
              <a:t/>
            </a:r>
            <a:br>
              <a:rPr lang="ar-TN" sz="2400" dirty="0"/>
            </a:br>
            <a:r>
              <a:rPr lang="ar-TN" sz="2400" dirty="0" smtClean="0"/>
              <a:t/>
            </a:r>
            <a:br>
              <a:rPr lang="ar-TN" sz="2400" dirty="0" smtClean="0"/>
            </a:br>
            <a:r>
              <a:rPr lang="ar-TN" sz="2400" dirty="0"/>
              <a:t/>
            </a:r>
            <a:br>
              <a:rPr lang="ar-TN" sz="2400" dirty="0"/>
            </a:br>
            <a:r>
              <a:rPr lang="ar-TN" sz="2400" dirty="0" smtClean="0"/>
              <a:t/>
            </a:r>
            <a:br>
              <a:rPr lang="ar-TN" sz="2400" dirty="0" smtClean="0"/>
            </a:br>
            <a:r>
              <a:rPr lang="ar-TN" sz="2400" dirty="0"/>
              <a:t/>
            </a:r>
            <a:br>
              <a:rPr lang="ar-TN" sz="2400" dirty="0"/>
            </a:br>
            <a:r>
              <a:rPr lang="ar-TN" sz="2400" dirty="0" smtClean="0"/>
              <a:t/>
            </a:r>
            <a:br>
              <a:rPr lang="ar-TN" sz="2400" dirty="0" smtClean="0"/>
            </a:br>
            <a:r>
              <a:rPr lang="ar-TN" sz="2400" dirty="0"/>
              <a:t/>
            </a:r>
            <a:br>
              <a:rPr lang="ar-TN" sz="2400" dirty="0"/>
            </a:br>
            <a:r>
              <a:rPr lang="ar-TN" sz="2400" dirty="0" smtClean="0"/>
              <a:t/>
            </a:r>
            <a:br>
              <a:rPr lang="ar-TN" sz="2400" dirty="0" smtClean="0"/>
            </a:br>
            <a:endParaRPr lang="fr-FR" sz="2400" dirty="0"/>
          </a:p>
        </p:txBody>
      </p:sp>
    </p:spTree>
    <p:extLst>
      <p:ext uri="{BB962C8B-B14F-4D97-AF65-F5344CB8AC3E}">
        <p14:creationId xmlns:p14="http://schemas.microsoft.com/office/powerpoint/2010/main" xmlns="" val="3001781772"/>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solidFill>
                  <a:srgbClr val="FFFFFF"/>
                </a:solidFill>
              </a:rPr>
              <a:pPr>
                <a:defRPr/>
              </a:pPr>
              <a:t>20</a:t>
            </a:fld>
            <a:endParaRPr lang="fr-FR">
              <a:solidFill>
                <a:srgbClr val="FFFFFF"/>
              </a:solidFill>
            </a:endParaRPr>
          </a:p>
        </p:txBody>
      </p:sp>
      <p:sp>
        <p:nvSpPr>
          <p:cNvPr id="5" name="ZoneTexte 4"/>
          <p:cNvSpPr txBox="1"/>
          <p:nvPr/>
        </p:nvSpPr>
        <p:spPr>
          <a:xfrm>
            <a:off x="0" y="523848"/>
            <a:ext cx="13335000" cy="822789"/>
          </a:xfrm>
          <a:prstGeom prst="rect">
            <a:avLst/>
          </a:prstGeom>
          <a:noFill/>
        </p:spPr>
        <p:txBody>
          <a:bodyPr wrap="square" rtlCol="0">
            <a:spAutoFit/>
          </a:bodyPr>
          <a:lstStyle/>
          <a:p>
            <a:pPr algn="just" rtl="1">
              <a:lnSpc>
                <a:spcPct val="200000"/>
              </a:lnSpc>
            </a:pPr>
            <a:r>
              <a:rPr lang="fr-FR" sz="2800" b="1" dirty="0" smtClean="0">
                <a:solidFill>
                  <a:srgbClr val="FFFFFF"/>
                </a:solidFill>
                <a:latin typeface="Times New Roman" pitchFamily="18" charset="0"/>
              </a:rPr>
              <a:t> </a:t>
            </a:r>
            <a:r>
              <a:rPr lang="ar-TN" sz="2800" b="1" dirty="0" smtClean="0">
                <a:solidFill>
                  <a:srgbClr val="FFFFFF"/>
                </a:solidFill>
                <a:latin typeface="Times New Roman" pitchFamily="18" charset="0"/>
              </a:rPr>
              <a:t> </a:t>
            </a:r>
            <a:endParaRPr lang="fr-FR" sz="2800" b="1" dirty="0">
              <a:solidFill>
                <a:srgbClr val="FFFFFF"/>
              </a:solidFill>
              <a:latin typeface="Times New Roman" pitchFamily="18" charset="0"/>
            </a:endParaRPr>
          </a:p>
        </p:txBody>
      </p:sp>
      <p:sp>
        <p:nvSpPr>
          <p:cNvPr id="2" name="TextBox 1"/>
          <p:cNvSpPr txBox="1"/>
          <p:nvPr/>
        </p:nvSpPr>
        <p:spPr>
          <a:xfrm>
            <a:off x="0" y="523848"/>
            <a:ext cx="13076212" cy="7971413"/>
          </a:xfrm>
          <a:prstGeom prst="rect">
            <a:avLst/>
          </a:prstGeom>
          <a:noFill/>
        </p:spPr>
        <p:txBody>
          <a:bodyPr wrap="square" rtlCol="0">
            <a:spAutoFit/>
          </a:bodyPr>
          <a:lstStyle/>
          <a:p>
            <a:pPr algn="r" rtl="1"/>
            <a:r>
              <a:rPr lang="ar-TN" sz="4400" b="1" dirty="0">
                <a:latin typeface="Arial Black" pitchFamily="34" charset="0"/>
              </a:rPr>
              <a:t>فلسفة العلاقات </a:t>
            </a:r>
            <a:r>
              <a:rPr lang="ar-TN" sz="4400" b="1" dirty="0" smtClean="0">
                <a:latin typeface="Arial Black" pitchFamily="34" charset="0"/>
              </a:rPr>
              <a:t>العامة</a:t>
            </a:r>
          </a:p>
          <a:p>
            <a:pPr algn="r" rtl="1"/>
            <a:endParaRPr lang="ar-TN" sz="3600" dirty="0">
              <a:latin typeface="Arial Black" pitchFamily="34" charset="0"/>
            </a:endParaRPr>
          </a:p>
          <a:p>
            <a:pPr algn="just" rtl="1">
              <a:lnSpc>
                <a:spcPct val="200000"/>
              </a:lnSpc>
            </a:pPr>
            <a:r>
              <a:rPr lang="ar-TN" sz="3600" b="1" dirty="0">
                <a:solidFill>
                  <a:schemeClr val="tx1"/>
                </a:solidFill>
                <a:latin typeface="Arial Black" pitchFamily="34" charset="0"/>
              </a:rPr>
              <a:t>إن العلاقات العامة لها أنواع وأقسام متعددة، ويعد هذا التنوع نتيجة طبيعية لأجل </a:t>
            </a:r>
            <a:r>
              <a:rPr lang="ar-TN" sz="3600" b="1" dirty="0" smtClean="0">
                <a:solidFill>
                  <a:schemeClr val="tx1"/>
                </a:solidFill>
                <a:latin typeface="Arial Black" pitchFamily="34" charset="0"/>
              </a:rPr>
              <a:t>أوجه النشاط </a:t>
            </a:r>
            <a:r>
              <a:rPr lang="ar-TN" sz="3600" b="1" dirty="0">
                <a:solidFill>
                  <a:schemeClr val="tx1"/>
                </a:solidFill>
                <a:latin typeface="Arial Black" pitchFamily="34" charset="0"/>
              </a:rPr>
              <a:t>الإنساني، وتعدد الجماهير أو الجماعات الصغيرة في المجتمع الإنساني، فهناك </a:t>
            </a:r>
            <a:r>
              <a:rPr lang="ar-TN" sz="3600" b="1" dirty="0" smtClean="0">
                <a:solidFill>
                  <a:schemeClr val="tx1"/>
                </a:solidFill>
                <a:latin typeface="Arial Black" pitchFamily="34" charset="0"/>
              </a:rPr>
              <a:t>العلاقات العامة </a:t>
            </a:r>
            <a:r>
              <a:rPr lang="ar-TN" sz="3600" b="1" dirty="0">
                <a:solidFill>
                  <a:schemeClr val="tx1"/>
                </a:solidFill>
                <a:latin typeface="Arial Black" pitchFamily="34" charset="0"/>
              </a:rPr>
              <a:t>الحكومية، والتجارية، والصناعية، والعسكرية، والسياسية، ولكن كل هذه الأنواع </a:t>
            </a:r>
            <a:r>
              <a:rPr lang="ar-TN" sz="3600" b="1" dirty="0" smtClean="0">
                <a:solidFill>
                  <a:schemeClr val="tx1"/>
                </a:solidFill>
                <a:latin typeface="Arial Black" pitchFamily="34" charset="0"/>
              </a:rPr>
              <a:t>والأقسام تجمعها </a:t>
            </a:r>
            <a:r>
              <a:rPr lang="ar-TN" sz="3600" b="1" dirty="0">
                <a:solidFill>
                  <a:schemeClr val="tx1"/>
                </a:solidFill>
                <a:latin typeface="Arial Black" pitchFamily="34" charset="0"/>
              </a:rPr>
              <a:t>فلسفة ومبادئ عامة واحدة، وتستند إلى أصول فنية واحدة، وليست في حقيقتها إلا </a:t>
            </a:r>
            <a:r>
              <a:rPr lang="ar-TN" sz="3600" b="1" dirty="0" smtClean="0">
                <a:solidFill>
                  <a:schemeClr val="tx1"/>
                </a:solidFill>
                <a:latin typeface="Arial Black" pitchFamily="34" charset="0"/>
              </a:rPr>
              <a:t>تطبيقا للقواعد </a:t>
            </a:r>
            <a:r>
              <a:rPr lang="ar-TN" sz="3600" b="1" dirty="0">
                <a:solidFill>
                  <a:schemeClr val="tx1"/>
                </a:solidFill>
                <a:latin typeface="Arial Black" pitchFamily="34" charset="0"/>
              </a:rPr>
              <a:t>العامة للعلاقات العامة، مع </a:t>
            </a:r>
            <a:r>
              <a:rPr lang="ar-TN" sz="3600" b="1" dirty="0" smtClean="0">
                <a:solidFill>
                  <a:schemeClr val="tx1"/>
                </a:solidFill>
                <a:latin typeface="Arial Black" pitchFamily="34" charset="0"/>
              </a:rPr>
              <a:t>مراعاة </a:t>
            </a:r>
            <a:r>
              <a:rPr lang="ar-TN" sz="3600" b="1" dirty="0">
                <a:solidFill>
                  <a:schemeClr val="tx1"/>
                </a:solidFill>
                <a:latin typeface="Arial Black" pitchFamily="34" charset="0"/>
              </a:rPr>
              <a:t>الظروف والأحوال في المجال الذي تطبق فيه، </a:t>
            </a:r>
            <a:endParaRPr lang="en-US" sz="3600" b="1" dirty="0">
              <a:solidFill>
                <a:schemeClr val="tx1"/>
              </a:solidFill>
              <a:latin typeface="Arial Black" pitchFamily="34" charset="0"/>
            </a:endParaRPr>
          </a:p>
        </p:txBody>
      </p:sp>
    </p:spTree>
    <p:extLst>
      <p:ext uri="{BB962C8B-B14F-4D97-AF65-F5344CB8AC3E}">
        <p14:creationId xmlns:p14="http://schemas.microsoft.com/office/powerpoint/2010/main" xmlns="" val="33507039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21</a:t>
            </a:fld>
            <a:endParaRPr lang="fr-FR"/>
          </a:p>
        </p:txBody>
      </p:sp>
      <p:sp>
        <p:nvSpPr>
          <p:cNvPr id="5" name="TextBox 4"/>
          <p:cNvSpPr txBox="1"/>
          <p:nvPr/>
        </p:nvSpPr>
        <p:spPr>
          <a:xfrm>
            <a:off x="0" y="29394"/>
            <a:ext cx="13076212" cy="7261988"/>
          </a:xfrm>
          <a:prstGeom prst="rect">
            <a:avLst/>
          </a:prstGeom>
          <a:noFill/>
        </p:spPr>
        <p:txBody>
          <a:bodyPr wrap="square" rtlCol="0">
            <a:spAutoFit/>
          </a:bodyPr>
          <a:lstStyle/>
          <a:p>
            <a:pPr algn="just" rtl="1">
              <a:lnSpc>
                <a:spcPct val="200000"/>
              </a:lnSpc>
            </a:pPr>
            <a:r>
              <a:rPr lang="ar-TN" dirty="0">
                <a:solidFill>
                  <a:schemeClr val="tx1"/>
                </a:solidFill>
              </a:rPr>
              <a:t>فالوسائل التي تتبع في العلاقات العامة واحدة، والأدوات واحدة، كوسائل الاتصال بالجماهير، وهي وكالات الأنباء والصحافة والإذاعة والتلفزيون والسينما، وغير ذلك من الوسائل الأخرى كالاتصالات الشخصية، وهي جميعا تعمل على بلورة الأفكار وتقريب </a:t>
            </a:r>
            <a:r>
              <a:rPr lang="ar-TN" dirty="0" smtClean="0">
                <a:solidFill>
                  <a:schemeClr val="tx1"/>
                </a:solidFill>
              </a:rPr>
              <a:t>الأذهان</a:t>
            </a:r>
            <a:r>
              <a:rPr lang="ar-TN" dirty="0">
                <a:solidFill>
                  <a:schemeClr val="tx1"/>
                </a:solidFill>
              </a:rPr>
              <a:t>،</a:t>
            </a:r>
            <a:endParaRPr lang="en-US" dirty="0">
              <a:solidFill>
                <a:schemeClr val="tx1"/>
              </a:solidFill>
            </a:endParaRPr>
          </a:p>
        </p:txBody>
      </p:sp>
    </p:spTree>
    <p:extLst>
      <p:ext uri="{BB962C8B-B14F-4D97-AF65-F5344CB8AC3E}">
        <p14:creationId xmlns:p14="http://schemas.microsoft.com/office/powerpoint/2010/main" xmlns="" val="14459872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22</a:t>
            </a:fld>
            <a:endParaRPr lang="fr-FR"/>
          </a:p>
        </p:txBody>
      </p:sp>
      <p:sp>
        <p:nvSpPr>
          <p:cNvPr id="5" name="TextBox 4"/>
          <p:cNvSpPr txBox="1"/>
          <p:nvPr/>
        </p:nvSpPr>
        <p:spPr>
          <a:xfrm>
            <a:off x="0" y="277044"/>
            <a:ext cx="13148220" cy="6001643"/>
          </a:xfrm>
          <a:prstGeom prst="rect">
            <a:avLst/>
          </a:prstGeom>
          <a:noFill/>
        </p:spPr>
        <p:txBody>
          <a:bodyPr wrap="square" rtlCol="0">
            <a:spAutoFit/>
          </a:bodyPr>
          <a:lstStyle/>
          <a:p>
            <a:pPr algn="just" rtl="1">
              <a:lnSpc>
                <a:spcPct val="200000"/>
              </a:lnSpc>
            </a:pPr>
            <a:r>
              <a:rPr lang="ar-TN" dirty="0" smtClean="0">
                <a:solidFill>
                  <a:schemeClr val="tx1"/>
                </a:solidFill>
              </a:rPr>
              <a:t>والعلاقات </a:t>
            </a:r>
            <a:r>
              <a:rPr lang="ar-TN" dirty="0">
                <a:solidFill>
                  <a:schemeClr val="tx1"/>
                </a:solidFill>
              </a:rPr>
              <a:t>العامة بجميع أقسامها تقف على اتجاهات الجمهور، وتدرس نفسية وطرق التأثير فيه، وقيادة الرأي العام وطرق التعامل معه، وكسب ثقته، أما ما هو مثار اختلاف، فهو الجمهور الذي تتجه إليه العلاقات العامة.</a:t>
            </a:r>
            <a:endParaRPr lang="en-US" dirty="0">
              <a:solidFill>
                <a:schemeClr val="tx1"/>
              </a:solidFill>
            </a:endParaRPr>
          </a:p>
        </p:txBody>
      </p:sp>
    </p:spTree>
    <p:extLst>
      <p:ext uri="{BB962C8B-B14F-4D97-AF65-F5344CB8AC3E}">
        <p14:creationId xmlns:p14="http://schemas.microsoft.com/office/powerpoint/2010/main" xmlns="" val="24256235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solidFill>
                  <a:srgbClr val="FFFFFF"/>
                </a:solidFill>
              </a:rPr>
              <a:pPr>
                <a:defRPr/>
              </a:pPr>
              <a:t>23</a:t>
            </a:fld>
            <a:endParaRPr lang="fr-FR">
              <a:solidFill>
                <a:srgbClr val="FFFFFF"/>
              </a:solidFill>
            </a:endParaRPr>
          </a:p>
        </p:txBody>
      </p:sp>
      <p:sp>
        <p:nvSpPr>
          <p:cNvPr id="5" name="ZoneTexte 4"/>
          <p:cNvSpPr txBox="1"/>
          <p:nvPr/>
        </p:nvSpPr>
        <p:spPr>
          <a:xfrm>
            <a:off x="0" y="523848"/>
            <a:ext cx="13335000" cy="822789"/>
          </a:xfrm>
          <a:prstGeom prst="rect">
            <a:avLst/>
          </a:prstGeom>
          <a:noFill/>
        </p:spPr>
        <p:txBody>
          <a:bodyPr wrap="square" rtlCol="0">
            <a:spAutoFit/>
          </a:bodyPr>
          <a:lstStyle/>
          <a:p>
            <a:pPr algn="just" rtl="1">
              <a:lnSpc>
                <a:spcPct val="200000"/>
              </a:lnSpc>
            </a:pPr>
            <a:r>
              <a:rPr lang="fr-FR" sz="2800" b="1" dirty="0" smtClean="0">
                <a:solidFill>
                  <a:srgbClr val="FFFFFF"/>
                </a:solidFill>
                <a:latin typeface="Times New Roman" pitchFamily="18" charset="0"/>
              </a:rPr>
              <a:t> </a:t>
            </a:r>
            <a:r>
              <a:rPr lang="ar-TN" sz="2800" b="1" dirty="0" smtClean="0">
                <a:solidFill>
                  <a:srgbClr val="FFFFFF"/>
                </a:solidFill>
                <a:latin typeface="Times New Roman" pitchFamily="18" charset="0"/>
              </a:rPr>
              <a:t> </a:t>
            </a:r>
            <a:endParaRPr lang="fr-FR" sz="2800" b="1" dirty="0">
              <a:solidFill>
                <a:srgbClr val="FFFFFF"/>
              </a:solidFill>
              <a:latin typeface="Times New Roman" pitchFamily="18" charset="0"/>
            </a:endParaRPr>
          </a:p>
        </p:txBody>
      </p:sp>
      <p:sp>
        <p:nvSpPr>
          <p:cNvPr id="2" name="TextBox 1"/>
          <p:cNvSpPr txBox="1"/>
          <p:nvPr/>
        </p:nvSpPr>
        <p:spPr>
          <a:xfrm>
            <a:off x="0" y="523848"/>
            <a:ext cx="13076212" cy="7755969"/>
          </a:xfrm>
          <a:prstGeom prst="rect">
            <a:avLst/>
          </a:prstGeom>
          <a:noFill/>
        </p:spPr>
        <p:txBody>
          <a:bodyPr wrap="square" rtlCol="0">
            <a:spAutoFit/>
          </a:bodyPr>
          <a:lstStyle/>
          <a:p>
            <a:pPr algn="ctr" rtl="1"/>
            <a:r>
              <a:rPr lang="ar-TN" sz="5400" b="1" u="sng" dirty="0">
                <a:solidFill>
                  <a:srgbClr val="FF0000"/>
                </a:solidFill>
                <a:latin typeface="PT Bold Heading"/>
              </a:rPr>
              <a:t>أهمية العلاقات </a:t>
            </a:r>
            <a:r>
              <a:rPr lang="ar-TN" sz="5400" b="1" u="sng" dirty="0" smtClean="0">
                <a:solidFill>
                  <a:srgbClr val="FF0000"/>
                </a:solidFill>
                <a:latin typeface="PT Bold Heading"/>
              </a:rPr>
              <a:t>العامة</a:t>
            </a:r>
          </a:p>
          <a:p>
            <a:pPr algn="ctr" rtl="1"/>
            <a:endParaRPr lang="ar-TN" sz="4400" b="1" u="sng" dirty="0" smtClean="0">
              <a:solidFill>
                <a:srgbClr val="FF0000"/>
              </a:solidFill>
              <a:latin typeface="PT Bold Heading"/>
            </a:endParaRPr>
          </a:p>
          <a:p>
            <a:pPr algn="just" rtl="1">
              <a:lnSpc>
                <a:spcPct val="200000"/>
              </a:lnSpc>
            </a:pPr>
            <a:r>
              <a:rPr lang="ar-TN" sz="4000" b="1" dirty="0">
                <a:solidFill>
                  <a:schemeClr val="tx1"/>
                </a:solidFill>
                <a:latin typeface="Arial Black" pitchFamily="34" charset="0"/>
              </a:rPr>
              <a:t>تبرز أهمية العلاقات العامة في أن المنشآت الصناعية تنتج العديد من السلع التي </a:t>
            </a:r>
            <a:r>
              <a:rPr lang="ar-TN" sz="4000" b="1" dirty="0" smtClean="0">
                <a:solidFill>
                  <a:schemeClr val="tx1"/>
                </a:solidFill>
                <a:latin typeface="Arial Black" pitchFamily="34" charset="0"/>
              </a:rPr>
              <a:t>تهدف إلى </a:t>
            </a:r>
            <a:r>
              <a:rPr lang="ar-TN" sz="4000" b="1" dirty="0">
                <a:solidFill>
                  <a:schemeClr val="tx1"/>
                </a:solidFill>
                <a:latin typeface="Arial Black" pitchFamily="34" charset="0"/>
              </a:rPr>
              <a:t>إيصالها إلى أيدي المشترين والمستثمرين، وهي في ذلك ترتبط بالموردين والمنشآت </a:t>
            </a:r>
            <a:r>
              <a:rPr lang="ar-TN" sz="4000" b="1" dirty="0" smtClean="0">
                <a:solidFill>
                  <a:schemeClr val="tx1"/>
                </a:solidFill>
                <a:latin typeface="Arial Black" pitchFamily="34" charset="0"/>
              </a:rPr>
              <a:t>الأخرى، التي </a:t>
            </a:r>
            <a:r>
              <a:rPr lang="ar-TN" sz="4000" b="1" dirty="0">
                <a:solidFill>
                  <a:schemeClr val="tx1"/>
                </a:solidFill>
                <a:latin typeface="Arial Black" pitchFamily="34" charset="0"/>
              </a:rPr>
              <a:t>تتعاون معها، وتمدها باحتياجاتها المختلفة، بالإضافة إلى احتياج جمهورها الداخلي، </a:t>
            </a:r>
            <a:r>
              <a:rPr lang="ar-TN" sz="4000" b="1" dirty="0" smtClean="0">
                <a:solidFill>
                  <a:schemeClr val="tx1"/>
                </a:solidFill>
                <a:latin typeface="Arial Black" pitchFamily="34" charset="0"/>
              </a:rPr>
              <a:t>الذي يتمثل </a:t>
            </a:r>
            <a:r>
              <a:rPr lang="ar-TN" sz="4000" b="1" dirty="0">
                <a:solidFill>
                  <a:schemeClr val="tx1"/>
                </a:solidFill>
                <a:latin typeface="Arial Black" pitchFamily="34" charset="0"/>
              </a:rPr>
              <a:t>في الموظفين والعمال، إلى من يربطهم بالمنشأة وأهدافها ويحببهم فيها، ويزيد </a:t>
            </a:r>
            <a:r>
              <a:rPr lang="ar-TN" sz="4000" b="1" dirty="0" smtClean="0">
                <a:solidFill>
                  <a:schemeClr val="tx1"/>
                </a:solidFill>
                <a:latin typeface="Arial Black" pitchFamily="34" charset="0"/>
              </a:rPr>
              <a:t>من إخلاصهم </a:t>
            </a:r>
            <a:r>
              <a:rPr lang="ar-TN" sz="4000" b="1" dirty="0">
                <a:solidFill>
                  <a:schemeClr val="tx1"/>
                </a:solidFill>
                <a:latin typeface="Arial Black" pitchFamily="34" charset="0"/>
              </a:rPr>
              <a:t>وولائهم لها</a:t>
            </a:r>
            <a:r>
              <a:rPr lang="ar-TN" sz="4000" b="1" dirty="0" smtClean="0">
                <a:solidFill>
                  <a:schemeClr val="tx1"/>
                </a:solidFill>
                <a:latin typeface="Arial Black" pitchFamily="34" charset="0"/>
              </a:rPr>
              <a:t>.</a:t>
            </a:r>
          </a:p>
        </p:txBody>
      </p:sp>
    </p:spTree>
    <p:extLst>
      <p:ext uri="{BB962C8B-B14F-4D97-AF65-F5344CB8AC3E}">
        <p14:creationId xmlns:p14="http://schemas.microsoft.com/office/powerpoint/2010/main" xmlns="" val="28325000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24</a:t>
            </a:fld>
            <a:endParaRPr lang="fr-FR"/>
          </a:p>
        </p:txBody>
      </p:sp>
      <p:sp>
        <p:nvSpPr>
          <p:cNvPr id="6" name="TextBox 5"/>
          <p:cNvSpPr txBox="1"/>
          <p:nvPr/>
        </p:nvSpPr>
        <p:spPr>
          <a:xfrm>
            <a:off x="0" y="277044"/>
            <a:ext cx="13148220" cy="7291420"/>
          </a:xfrm>
          <a:prstGeom prst="rect">
            <a:avLst/>
          </a:prstGeom>
          <a:noFill/>
        </p:spPr>
        <p:txBody>
          <a:bodyPr wrap="square" rtlCol="0">
            <a:spAutoFit/>
          </a:bodyPr>
          <a:lstStyle/>
          <a:p>
            <a:pPr algn="just" rtl="1">
              <a:lnSpc>
                <a:spcPct val="200000"/>
              </a:lnSpc>
            </a:pPr>
            <a:r>
              <a:rPr lang="ar-TN" sz="4000" b="1" dirty="0">
                <a:solidFill>
                  <a:schemeClr val="tx1"/>
                </a:solidFill>
              </a:rPr>
              <a:t>وتبدو أهمية العلاقات العامة في أن المنشأة تسعى دائما إلى تنمية هذه الاتصالات، وتكوين الآراء حول السلع التي تنتجها المؤسسة، واذا لم تكن إدارة العلاقات العامة في </a:t>
            </a:r>
            <a:r>
              <a:rPr lang="ar-TN" sz="4000" b="1" dirty="0" smtClean="0">
                <a:solidFill>
                  <a:schemeClr val="tx1"/>
                </a:solidFill>
              </a:rPr>
              <a:t>المنشآت الصناعية </a:t>
            </a:r>
            <a:r>
              <a:rPr lang="ar-TN" sz="4000" b="1" dirty="0">
                <a:solidFill>
                  <a:schemeClr val="tx1"/>
                </a:solidFill>
              </a:rPr>
              <a:t>على مستوى علمي عال من الخبرة والكفاءة فلاشك أن علاقاتها مع جمهورها الداخلي والخارجي سوف تتأثر المنشأة بذلك، وقد يحدث أن تواجه المنشأة </a:t>
            </a:r>
            <a:r>
              <a:rPr lang="ar-TN" sz="4000" b="1" dirty="0" smtClean="0">
                <a:solidFill>
                  <a:schemeClr val="tx1"/>
                </a:solidFill>
              </a:rPr>
              <a:t>مواقف </a:t>
            </a:r>
            <a:r>
              <a:rPr lang="ar-TN" sz="4000" b="1" dirty="0">
                <a:solidFill>
                  <a:schemeClr val="tx1"/>
                </a:solidFill>
              </a:rPr>
              <a:t>سيئة وصعبة تحتاج إلى القدرة واللباقة والحكمة في معالجتها، </a:t>
            </a:r>
          </a:p>
        </p:txBody>
      </p:sp>
    </p:spTree>
    <p:extLst>
      <p:ext uri="{BB962C8B-B14F-4D97-AF65-F5344CB8AC3E}">
        <p14:creationId xmlns:p14="http://schemas.microsoft.com/office/powerpoint/2010/main" xmlns="" val="9554377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25</a:t>
            </a:fld>
            <a:endParaRPr lang="fr-FR"/>
          </a:p>
        </p:txBody>
      </p:sp>
      <p:sp>
        <p:nvSpPr>
          <p:cNvPr id="5" name="TextBox 4"/>
          <p:cNvSpPr txBox="1"/>
          <p:nvPr/>
        </p:nvSpPr>
        <p:spPr>
          <a:xfrm>
            <a:off x="372" y="853108"/>
            <a:ext cx="13335000" cy="5784660"/>
          </a:xfrm>
          <a:prstGeom prst="rect">
            <a:avLst/>
          </a:prstGeom>
          <a:noFill/>
        </p:spPr>
        <p:txBody>
          <a:bodyPr wrap="square" rtlCol="0">
            <a:spAutoFit/>
          </a:bodyPr>
          <a:lstStyle/>
          <a:p>
            <a:pPr algn="just" rtl="1">
              <a:lnSpc>
                <a:spcPct val="200000"/>
              </a:lnSpc>
            </a:pPr>
            <a:r>
              <a:rPr lang="ar-TN" dirty="0">
                <a:solidFill>
                  <a:schemeClr val="tx1"/>
                </a:solidFill>
              </a:rPr>
              <a:t>حتى لا يظهر أي رأي مضاد، أو كراهية للمنشأة ومنتجاتها، وبخاصة في مجالات المنافسة، والتي يسعى فيها المتنافسون إلى إطلاق الشائعات، والتشويش ضد المنشآت الأخرى، وهنا تبرز أهمية العلاقات العامة في مواجهة هذه الصعوبات.</a:t>
            </a:r>
            <a:endParaRPr lang="en-US" dirty="0">
              <a:solidFill>
                <a:schemeClr val="tx1"/>
              </a:solidFill>
            </a:endParaRPr>
          </a:p>
        </p:txBody>
      </p:sp>
    </p:spTree>
    <p:extLst>
      <p:ext uri="{BB962C8B-B14F-4D97-AF65-F5344CB8AC3E}">
        <p14:creationId xmlns:p14="http://schemas.microsoft.com/office/powerpoint/2010/main" xmlns="" val="6672340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solidFill>
                  <a:srgbClr val="FFFFFF"/>
                </a:solidFill>
              </a:rPr>
              <a:pPr>
                <a:defRPr/>
              </a:pPr>
              <a:t>26</a:t>
            </a:fld>
            <a:endParaRPr lang="fr-FR">
              <a:solidFill>
                <a:srgbClr val="FFFFFF"/>
              </a:solidFill>
            </a:endParaRPr>
          </a:p>
        </p:txBody>
      </p:sp>
      <p:sp>
        <p:nvSpPr>
          <p:cNvPr id="5" name="ZoneTexte 4"/>
          <p:cNvSpPr txBox="1"/>
          <p:nvPr/>
        </p:nvSpPr>
        <p:spPr>
          <a:xfrm>
            <a:off x="0" y="523848"/>
            <a:ext cx="13335000" cy="822789"/>
          </a:xfrm>
          <a:prstGeom prst="rect">
            <a:avLst/>
          </a:prstGeom>
          <a:noFill/>
        </p:spPr>
        <p:txBody>
          <a:bodyPr wrap="square" rtlCol="0">
            <a:spAutoFit/>
          </a:bodyPr>
          <a:lstStyle/>
          <a:p>
            <a:pPr algn="just" rtl="1">
              <a:lnSpc>
                <a:spcPct val="200000"/>
              </a:lnSpc>
            </a:pPr>
            <a:r>
              <a:rPr lang="fr-FR" sz="2800" b="1" dirty="0" smtClean="0">
                <a:solidFill>
                  <a:srgbClr val="FFFFFF"/>
                </a:solidFill>
                <a:latin typeface="Times New Roman" pitchFamily="18" charset="0"/>
              </a:rPr>
              <a:t> </a:t>
            </a:r>
            <a:r>
              <a:rPr lang="ar-TN" sz="2800" b="1" dirty="0" smtClean="0">
                <a:solidFill>
                  <a:srgbClr val="FFFFFF"/>
                </a:solidFill>
                <a:latin typeface="Times New Roman" pitchFamily="18" charset="0"/>
              </a:rPr>
              <a:t> </a:t>
            </a:r>
            <a:endParaRPr lang="fr-FR" sz="2800" b="1" dirty="0">
              <a:solidFill>
                <a:srgbClr val="FFFFFF"/>
              </a:solidFill>
              <a:latin typeface="Times New Roman" pitchFamily="18" charset="0"/>
            </a:endParaRPr>
          </a:p>
        </p:txBody>
      </p:sp>
      <p:sp>
        <p:nvSpPr>
          <p:cNvPr id="2" name="TextBox 1"/>
          <p:cNvSpPr txBox="1"/>
          <p:nvPr/>
        </p:nvSpPr>
        <p:spPr>
          <a:xfrm>
            <a:off x="0" y="523848"/>
            <a:ext cx="13076212" cy="7109639"/>
          </a:xfrm>
          <a:prstGeom prst="rect">
            <a:avLst/>
          </a:prstGeom>
          <a:noFill/>
        </p:spPr>
        <p:txBody>
          <a:bodyPr wrap="square" rtlCol="0">
            <a:spAutoFit/>
          </a:bodyPr>
          <a:lstStyle/>
          <a:p>
            <a:pPr algn="just" rtl="1">
              <a:lnSpc>
                <a:spcPct val="150000"/>
              </a:lnSpc>
            </a:pPr>
            <a:r>
              <a:rPr lang="ar-TN" sz="4000" b="1" dirty="0">
                <a:solidFill>
                  <a:schemeClr val="tx1"/>
                </a:solidFill>
                <a:latin typeface="Arial Black" pitchFamily="34" charset="0"/>
              </a:rPr>
              <a:t>وتبدو أهمية العلاقات العامة كذلك في المنشآت الخدمية، فقد تكون الخدمة التي </a:t>
            </a:r>
            <a:r>
              <a:rPr lang="ar-TN" sz="4000" b="1" dirty="0" smtClean="0">
                <a:solidFill>
                  <a:schemeClr val="tx1"/>
                </a:solidFill>
                <a:latin typeface="Arial Black" pitchFamily="34" charset="0"/>
              </a:rPr>
              <a:t>تقدمها غير </a:t>
            </a:r>
            <a:r>
              <a:rPr lang="ar-TN" sz="4000" b="1" dirty="0">
                <a:solidFill>
                  <a:schemeClr val="tx1"/>
                </a:solidFill>
                <a:latin typeface="Arial Black" pitchFamily="34" charset="0"/>
              </a:rPr>
              <a:t>ضرورية بالنسبة للفرد، أو قد تكون هناك بدائل لها، مما يصعّب من دور العلاقات العامة.</a:t>
            </a:r>
          </a:p>
          <a:p>
            <a:pPr algn="just" rtl="1">
              <a:lnSpc>
                <a:spcPct val="150000"/>
              </a:lnSpc>
            </a:pPr>
            <a:r>
              <a:rPr lang="ar-TN" sz="4000" b="1" dirty="0">
                <a:solidFill>
                  <a:schemeClr val="tx1"/>
                </a:solidFill>
                <a:latin typeface="Arial Black" pitchFamily="34" charset="0"/>
              </a:rPr>
              <a:t>فإذا ما أهملت شركة </a:t>
            </a:r>
            <a:r>
              <a:rPr lang="ar-TN" sz="4000" b="1" dirty="0" smtClean="0">
                <a:solidFill>
                  <a:schemeClr val="tx1"/>
                </a:solidFill>
                <a:latin typeface="Arial Black" pitchFamily="34" charset="0"/>
              </a:rPr>
              <a:t>طيران </a:t>
            </a:r>
            <a:r>
              <a:rPr lang="ar-TN" sz="4000" b="1" dirty="0">
                <a:solidFill>
                  <a:schemeClr val="tx1"/>
                </a:solidFill>
                <a:latin typeface="Arial Black" pitchFamily="34" charset="0"/>
              </a:rPr>
              <a:t>مثلا الاهتمام بعملائها، وعجزت عن تقديم الخدمات على </a:t>
            </a:r>
            <a:r>
              <a:rPr lang="ar-TN" sz="4000" b="1" dirty="0" smtClean="0">
                <a:solidFill>
                  <a:schemeClr val="tx1"/>
                </a:solidFill>
                <a:latin typeface="Arial Black" pitchFamily="34" charset="0"/>
              </a:rPr>
              <a:t>الوجه المرضي</a:t>
            </a:r>
            <a:r>
              <a:rPr lang="ar-TN" sz="4000" b="1" dirty="0">
                <a:solidFill>
                  <a:schemeClr val="tx1"/>
                </a:solidFill>
                <a:latin typeface="Arial Black" pitchFamily="34" charset="0"/>
              </a:rPr>
              <a:t>، أو عدم قيام طائرتها بالإقلاع في مواعيدها المحددة، فلا شك أن المسافرين </a:t>
            </a:r>
            <a:r>
              <a:rPr lang="ar-TN" sz="4000" b="1" dirty="0" smtClean="0">
                <a:solidFill>
                  <a:schemeClr val="tx1"/>
                </a:solidFill>
                <a:latin typeface="Arial Black" pitchFamily="34" charset="0"/>
              </a:rPr>
              <a:t>سوف يتوجهون </a:t>
            </a:r>
            <a:r>
              <a:rPr lang="ar-TN" sz="4000" b="1" dirty="0">
                <a:solidFill>
                  <a:schemeClr val="tx1"/>
                </a:solidFill>
                <a:latin typeface="Arial Black" pitchFamily="34" charset="0"/>
              </a:rPr>
              <a:t>نحو شركات </a:t>
            </a:r>
            <a:r>
              <a:rPr lang="ar-TN" sz="4000" b="1" dirty="0" smtClean="0">
                <a:solidFill>
                  <a:schemeClr val="tx1"/>
                </a:solidFill>
                <a:latin typeface="Arial Black" pitchFamily="34" charset="0"/>
              </a:rPr>
              <a:t>الطيران </a:t>
            </a:r>
            <a:r>
              <a:rPr lang="ar-TN" sz="4000" b="1" dirty="0">
                <a:solidFill>
                  <a:schemeClr val="tx1"/>
                </a:solidFill>
                <a:latin typeface="Arial Black" pitchFamily="34" charset="0"/>
              </a:rPr>
              <a:t>الأخرى، التي تقدم أحسن الخدمات بنفس التكلفة، بل وربما أقل</a:t>
            </a:r>
            <a:r>
              <a:rPr lang="ar-TN" sz="4000" b="1" dirty="0" smtClean="0">
                <a:solidFill>
                  <a:schemeClr val="tx1"/>
                </a:solidFill>
                <a:latin typeface="Arial Black" pitchFamily="34" charset="0"/>
              </a:rPr>
              <a:t>.</a:t>
            </a:r>
          </a:p>
          <a:p>
            <a:pPr algn="just" rtl="1"/>
            <a:endParaRPr lang="ar-TN" sz="3600" dirty="0" smtClean="0">
              <a:solidFill>
                <a:schemeClr val="tx1"/>
              </a:solidFill>
              <a:latin typeface="Arial Black" pitchFamily="34" charset="0"/>
            </a:endParaRPr>
          </a:p>
        </p:txBody>
      </p:sp>
    </p:spTree>
    <p:extLst>
      <p:ext uri="{BB962C8B-B14F-4D97-AF65-F5344CB8AC3E}">
        <p14:creationId xmlns:p14="http://schemas.microsoft.com/office/powerpoint/2010/main" xmlns="" val="28325000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27</a:t>
            </a:fld>
            <a:endParaRPr lang="fr-FR"/>
          </a:p>
        </p:txBody>
      </p:sp>
      <p:sp>
        <p:nvSpPr>
          <p:cNvPr id="5" name="TextBox 4"/>
          <p:cNvSpPr txBox="1"/>
          <p:nvPr/>
        </p:nvSpPr>
        <p:spPr>
          <a:xfrm>
            <a:off x="0" y="421060"/>
            <a:ext cx="13148220" cy="7715574"/>
          </a:xfrm>
          <a:prstGeom prst="rect">
            <a:avLst/>
          </a:prstGeom>
          <a:noFill/>
        </p:spPr>
        <p:txBody>
          <a:bodyPr wrap="square" rtlCol="0">
            <a:spAutoFit/>
          </a:bodyPr>
          <a:lstStyle/>
          <a:p>
            <a:pPr algn="just" rtl="1">
              <a:lnSpc>
                <a:spcPct val="150000"/>
              </a:lnSpc>
            </a:pPr>
            <a:r>
              <a:rPr lang="ar-TN" dirty="0">
                <a:solidFill>
                  <a:schemeClr val="tx1"/>
                </a:solidFill>
              </a:rPr>
              <a:t>وتتضح أهمية العلاقات العامة أيضاً في مجال المنظمات الحكومية؛ حيث تقوم بدور مهم في تحسين العلاقات بين الحكومة أو الوزارة والجمهور، فعن طريقها ينمو الشعور بالمسئولية لدى المواطنين، وبالتالي تحويلهم إلى جمهور إيجابي متعاون مع الحكومة. ولقد نمت العلاقات العامة وتطورت كمفهوم إداري، وكوظيفة حيوية في المنظمات الحكومية، في الدول المتقدمة، خلال الثلاثين عاماً الماضية.</a:t>
            </a:r>
          </a:p>
        </p:txBody>
      </p:sp>
    </p:spTree>
    <p:extLst>
      <p:ext uri="{BB962C8B-B14F-4D97-AF65-F5344CB8AC3E}">
        <p14:creationId xmlns:p14="http://schemas.microsoft.com/office/powerpoint/2010/main" xmlns="" val="7799046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solidFill>
                  <a:srgbClr val="FFFFFF"/>
                </a:solidFill>
              </a:rPr>
              <a:pPr>
                <a:defRPr/>
              </a:pPr>
              <a:t>28</a:t>
            </a:fld>
            <a:endParaRPr lang="fr-FR">
              <a:solidFill>
                <a:srgbClr val="FFFFFF"/>
              </a:solidFill>
            </a:endParaRPr>
          </a:p>
        </p:txBody>
      </p:sp>
      <p:sp>
        <p:nvSpPr>
          <p:cNvPr id="5" name="ZoneTexte 4"/>
          <p:cNvSpPr txBox="1"/>
          <p:nvPr/>
        </p:nvSpPr>
        <p:spPr>
          <a:xfrm>
            <a:off x="0" y="523848"/>
            <a:ext cx="13335000" cy="822789"/>
          </a:xfrm>
          <a:prstGeom prst="rect">
            <a:avLst/>
          </a:prstGeom>
          <a:noFill/>
        </p:spPr>
        <p:txBody>
          <a:bodyPr wrap="square" rtlCol="0">
            <a:spAutoFit/>
          </a:bodyPr>
          <a:lstStyle/>
          <a:p>
            <a:pPr algn="just" rtl="1">
              <a:lnSpc>
                <a:spcPct val="200000"/>
              </a:lnSpc>
            </a:pPr>
            <a:r>
              <a:rPr lang="fr-FR" sz="2800" b="1" dirty="0" smtClean="0">
                <a:solidFill>
                  <a:srgbClr val="FFFFFF"/>
                </a:solidFill>
                <a:latin typeface="Times New Roman" pitchFamily="18" charset="0"/>
              </a:rPr>
              <a:t> </a:t>
            </a:r>
            <a:r>
              <a:rPr lang="ar-TN" sz="2800" b="1" dirty="0" smtClean="0">
                <a:solidFill>
                  <a:srgbClr val="FFFFFF"/>
                </a:solidFill>
                <a:latin typeface="Times New Roman" pitchFamily="18" charset="0"/>
              </a:rPr>
              <a:t> </a:t>
            </a:r>
            <a:endParaRPr lang="fr-FR" sz="2800" b="1" dirty="0">
              <a:solidFill>
                <a:srgbClr val="FFFFFF"/>
              </a:solidFill>
              <a:latin typeface="Times New Roman" pitchFamily="18" charset="0"/>
            </a:endParaRPr>
          </a:p>
        </p:txBody>
      </p:sp>
      <p:sp>
        <p:nvSpPr>
          <p:cNvPr id="2" name="TextBox 1"/>
          <p:cNvSpPr txBox="1"/>
          <p:nvPr/>
        </p:nvSpPr>
        <p:spPr>
          <a:xfrm>
            <a:off x="0" y="523848"/>
            <a:ext cx="13076212" cy="7755969"/>
          </a:xfrm>
          <a:prstGeom prst="rect">
            <a:avLst/>
          </a:prstGeom>
          <a:noFill/>
        </p:spPr>
        <p:txBody>
          <a:bodyPr wrap="square" rtlCol="0">
            <a:spAutoFit/>
          </a:bodyPr>
          <a:lstStyle/>
          <a:p>
            <a:pPr algn="ctr" rtl="1"/>
            <a:r>
              <a:rPr lang="ar-TN" sz="5400" b="1" u="sng" dirty="0">
                <a:solidFill>
                  <a:srgbClr val="FF0000"/>
                </a:solidFill>
                <a:latin typeface="Arial Black" pitchFamily="34" charset="0"/>
              </a:rPr>
              <a:t>أهمية العلاقات العامة </a:t>
            </a:r>
            <a:r>
              <a:rPr lang="ar-TN" sz="5400" b="1" u="sng" dirty="0" smtClean="0">
                <a:solidFill>
                  <a:srgbClr val="FF0000"/>
                </a:solidFill>
                <a:latin typeface="Arial Black" pitchFamily="34" charset="0"/>
              </a:rPr>
              <a:t>للمنشآت</a:t>
            </a:r>
          </a:p>
          <a:p>
            <a:pPr algn="just" rtl="1"/>
            <a:endParaRPr lang="ar-TN" sz="4000" dirty="0">
              <a:latin typeface="Arial Black" pitchFamily="34" charset="0"/>
            </a:endParaRPr>
          </a:p>
          <a:p>
            <a:pPr algn="just" rtl="1"/>
            <a:r>
              <a:rPr lang="ar-TN" sz="4000" b="1" dirty="0">
                <a:latin typeface="Arial Black" pitchFamily="34" charset="0"/>
              </a:rPr>
              <a:t>1 أهمية العلاقات العامة للمنشآت الصناعية</a:t>
            </a:r>
            <a:r>
              <a:rPr lang="ar-TN" sz="4000" b="1" dirty="0" smtClean="0">
                <a:latin typeface="Arial Black" pitchFamily="34" charset="0"/>
              </a:rPr>
              <a:t>:</a:t>
            </a:r>
          </a:p>
          <a:p>
            <a:pPr algn="just" rtl="1"/>
            <a:endParaRPr lang="ar-TN" sz="4000" dirty="0" smtClean="0">
              <a:latin typeface="Arial Black" pitchFamily="34" charset="0"/>
            </a:endParaRPr>
          </a:p>
          <a:p>
            <a:pPr algn="just" rtl="1">
              <a:lnSpc>
                <a:spcPct val="150000"/>
              </a:lnSpc>
            </a:pPr>
            <a:r>
              <a:rPr lang="ar-TN" sz="3600" b="1" dirty="0" smtClean="0">
                <a:solidFill>
                  <a:schemeClr val="tx1"/>
                </a:solidFill>
                <a:latin typeface="Arial Black" pitchFamily="34" charset="0"/>
              </a:rPr>
              <a:t>وتبرز </a:t>
            </a:r>
            <a:r>
              <a:rPr lang="ar-TN" sz="3600" b="1" dirty="0">
                <a:solidFill>
                  <a:schemeClr val="tx1"/>
                </a:solidFill>
                <a:latin typeface="Arial Black" pitchFamily="34" charset="0"/>
              </a:rPr>
              <a:t>أهمية العلاقات العامة في المنشآت الصناعية؛ لاعتبار أن المنشأة </a:t>
            </a:r>
            <a:r>
              <a:rPr lang="ar-TN" sz="3600" b="1" dirty="0" smtClean="0">
                <a:solidFill>
                  <a:schemeClr val="tx1"/>
                </a:solidFill>
                <a:latin typeface="Arial Black" pitchFamily="34" charset="0"/>
              </a:rPr>
              <a:t>الصناعية تنتج </a:t>
            </a:r>
            <a:r>
              <a:rPr lang="ar-TN" sz="3600" b="1" dirty="0">
                <a:solidFill>
                  <a:schemeClr val="tx1"/>
                </a:solidFill>
                <a:latin typeface="Arial Black" pitchFamily="34" charset="0"/>
              </a:rPr>
              <a:t>سلعة أو العديد من السلع التي تصل إلى العديد من المشتركين والمستهلكين، وفي </a:t>
            </a:r>
            <a:r>
              <a:rPr lang="ar-TN" sz="3600" b="1" dirty="0" smtClean="0">
                <a:solidFill>
                  <a:schemeClr val="tx1"/>
                </a:solidFill>
                <a:latin typeface="Arial Black" pitchFamily="34" charset="0"/>
              </a:rPr>
              <a:t>قيامها بالعمليات </a:t>
            </a:r>
            <a:r>
              <a:rPr lang="ar-TN" sz="3600" b="1" dirty="0">
                <a:solidFill>
                  <a:schemeClr val="tx1"/>
                </a:solidFill>
                <a:latin typeface="Arial Black" pitchFamily="34" charset="0"/>
              </a:rPr>
              <a:t>الصناعية ترتبط بالعديد من الموردين، والمنشآت الأخرى التي تتعاون معها </a:t>
            </a:r>
            <a:r>
              <a:rPr lang="ar-TN" sz="3600" b="1" dirty="0" smtClean="0">
                <a:solidFill>
                  <a:schemeClr val="tx1"/>
                </a:solidFill>
                <a:latin typeface="Arial Black" pitchFamily="34" charset="0"/>
              </a:rPr>
              <a:t>وتمدها باحتياجاتها </a:t>
            </a:r>
            <a:r>
              <a:rPr lang="ar-TN" sz="3600" b="1" dirty="0">
                <a:solidFill>
                  <a:schemeClr val="tx1"/>
                </a:solidFill>
                <a:latin typeface="Arial Black" pitchFamily="34" charset="0"/>
              </a:rPr>
              <a:t>المختلفة، كذلك لديها جمهورها الداخلي الذي يتمثل في الموظفين والعمال، </a:t>
            </a:r>
            <a:r>
              <a:rPr lang="ar-TN" sz="3600" b="1" dirty="0" smtClean="0">
                <a:solidFill>
                  <a:schemeClr val="tx1"/>
                </a:solidFill>
                <a:latin typeface="Arial Black" pitchFamily="34" charset="0"/>
              </a:rPr>
              <a:t>وهؤلاء يحتاجون </a:t>
            </a:r>
            <a:r>
              <a:rPr lang="ar-TN" sz="3600" b="1" dirty="0">
                <a:solidFill>
                  <a:schemeClr val="tx1"/>
                </a:solidFill>
                <a:latin typeface="Arial Black" pitchFamily="34" charset="0"/>
              </a:rPr>
              <a:t>لمن يربطهم بالمنشأة وأهدافها ويحببهم فيها، ويزيد من ولائهم واخلاصهم </a:t>
            </a:r>
            <a:r>
              <a:rPr lang="ar-TN" sz="3600" b="1" dirty="0" smtClean="0">
                <a:solidFill>
                  <a:schemeClr val="tx1"/>
                </a:solidFill>
                <a:latin typeface="Arial Black" pitchFamily="34" charset="0"/>
              </a:rPr>
              <a:t>لها </a:t>
            </a:r>
            <a:r>
              <a:rPr lang="ar-TN" sz="3600" b="1" dirty="0">
                <a:solidFill>
                  <a:schemeClr val="tx1"/>
                </a:solidFill>
                <a:latin typeface="Arial Black" pitchFamily="34" charset="0"/>
              </a:rPr>
              <a:t>وهذا </a:t>
            </a:r>
            <a:r>
              <a:rPr lang="ar-TN" sz="3600" b="1" dirty="0" smtClean="0">
                <a:solidFill>
                  <a:schemeClr val="tx1"/>
                </a:solidFill>
                <a:latin typeface="Arial Black" pitchFamily="34" charset="0"/>
              </a:rPr>
              <a:t>دور له </a:t>
            </a:r>
            <a:r>
              <a:rPr lang="ar-TN" sz="3600" b="1" dirty="0">
                <a:solidFill>
                  <a:schemeClr val="tx1"/>
                </a:solidFill>
                <a:latin typeface="Arial Black" pitchFamily="34" charset="0"/>
              </a:rPr>
              <a:t>أهميته العظيمة من أدوار العلاقات العامة.</a:t>
            </a:r>
            <a:endParaRPr lang="en-US" sz="3600" b="1" dirty="0">
              <a:solidFill>
                <a:schemeClr val="tx1"/>
              </a:solidFill>
              <a:latin typeface="Arial Black" pitchFamily="34" charset="0"/>
            </a:endParaRPr>
          </a:p>
        </p:txBody>
      </p:sp>
    </p:spTree>
    <p:extLst>
      <p:ext uri="{BB962C8B-B14F-4D97-AF65-F5344CB8AC3E}">
        <p14:creationId xmlns:p14="http://schemas.microsoft.com/office/powerpoint/2010/main" xmlns="" val="28325000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solidFill>
                  <a:srgbClr val="FFFFFF"/>
                </a:solidFill>
              </a:rPr>
              <a:pPr>
                <a:defRPr/>
              </a:pPr>
              <a:t>29</a:t>
            </a:fld>
            <a:endParaRPr lang="fr-FR">
              <a:solidFill>
                <a:srgbClr val="FFFFFF"/>
              </a:solidFill>
            </a:endParaRPr>
          </a:p>
        </p:txBody>
      </p:sp>
      <p:sp>
        <p:nvSpPr>
          <p:cNvPr id="5" name="ZoneTexte 4"/>
          <p:cNvSpPr txBox="1"/>
          <p:nvPr/>
        </p:nvSpPr>
        <p:spPr>
          <a:xfrm>
            <a:off x="0" y="523848"/>
            <a:ext cx="13335000" cy="822789"/>
          </a:xfrm>
          <a:prstGeom prst="rect">
            <a:avLst/>
          </a:prstGeom>
          <a:noFill/>
        </p:spPr>
        <p:txBody>
          <a:bodyPr wrap="square" rtlCol="0">
            <a:spAutoFit/>
          </a:bodyPr>
          <a:lstStyle/>
          <a:p>
            <a:pPr algn="just" rtl="1">
              <a:lnSpc>
                <a:spcPct val="200000"/>
              </a:lnSpc>
            </a:pPr>
            <a:r>
              <a:rPr lang="fr-FR" sz="2800" b="1" dirty="0" smtClean="0">
                <a:solidFill>
                  <a:srgbClr val="FFFFFF"/>
                </a:solidFill>
                <a:latin typeface="Times New Roman" pitchFamily="18" charset="0"/>
              </a:rPr>
              <a:t> </a:t>
            </a:r>
            <a:r>
              <a:rPr lang="ar-TN" sz="2800" b="1" dirty="0" smtClean="0">
                <a:solidFill>
                  <a:srgbClr val="FFFFFF"/>
                </a:solidFill>
                <a:latin typeface="Times New Roman" pitchFamily="18" charset="0"/>
              </a:rPr>
              <a:t> </a:t>
            </a:r>
            <a:endParaRPr lang="fr-FR" sz="2800" b="1" dirty="0">
              <a:solidFill>
                <a:srgbClr val="FFFFFF"/>
              </a:solidFill>
              <a:latin typeface="Times New Roman" pitchFamily="18" charset="0"/>
            </a:endParaRPr>
          </a:p>
        </p:txBody>
      </p:sp>
      <p:sp>
        <p:nvSpPr>
          <p:cNvPr id="2" name="TextBox 1"/>
          <p:cNvSpPr txBox="1"/>
          <p:nvPr/>
        </p:nvSpPr>
        <p:spPr>
          <a:xfrm>
            <a:off x="0" y="523848"/>
            <a:ext cx="13076212" cy="6309420"/>
          </a:xfrm>
          <a:prstGeom prst="rect">
            <a:avLst/>
          </a:prstGeom>
          <a:noFill/>
        </p:spPr>
        <p:txBody>
          <a:bodyPr wrap="square" rtlCol="0">
            <a:spAutoFit/>
          </a:bodyPr>
          <a:lstStyle/>
          <a:p>
            <a:pPr algn="just" rtl="1"/>
            <a:r>
              <a:rPr lang="ar-TN" sz="4000" b="1" dirty="0" smtClean="0">
                <a:latin typeface="Arial Black" pitchFamily="34" charset="0"/>
              </a:rPr>
              <a:t>2 أهمية </a:t>
            </a:r>
            <a:r>
              <a:rPr lang="ar-TN" sz="4000" b="1" dirty="0">
                <a:latin typeface="Arial Black" pitchFamily="34" charset="0"/>
              </a:rPr>
              <a:t>العلاقات العامة للمنشآت الخدمية</a:t>
            </a:r>
            <a:r>
              <a:rPr lang="ar-TN" sz="4000" b="1" dirty="0" smtClean="0">
                <a:latin typeface="Arial Black" pitchFamily="34" charset="0"/>
              </a:rPr>
              <a:t>:</a:t>
            </a:r>
          </a:p>
          <a:p>
            <a:pPr algn="just" rtl="1"/>
            <a:endParaRPr lang="ar-TN" sz="4000" dirty="0">
              <a:latin typeface="Arial Black" pitchFamily="34" charset="0"/>
            </a:endParaRPr>
          </a:p>
          <a:p>
            <a:pPr algn="just" rtl="1">
              <a:lnSpc>
                <a:spcPct val="150000"/>
              </a:lnSpc>
            </a:pPr>
            <a:r>
              <a:rPr lang="ar-TN" sz="3600" b="1" dirty="0">
                <a:solidFill>
                  <a:schemeClr val="tx1"/>
                </a:solidFill>
                <a:latin typeface="Arial Black" pitchFamily="34" charset="0"/>
              </a:rPr>
              <a:t>واذا كانت العلاقات العامة في المنشآت الصناعية تمثل أهمية خاصة، ففي </a:t>
            </a:r>
            <a:r>
              <a:rPr lang="ar-TN" sz="3600" b="1" dirty="0" smtClean="0">
                <a:solidFill>
                  <a:schemeClr val="tx1"/>
                </a:solidFill>
                <a:latin typeface="Arial Black" pitchFamily="34" charset="0"/>
              </a:rPr>
              <a:t>المنشآت الخدمية </a:t>
            </a:r>
            <a:r>
              <a:rPr lang="ar-TN" sz="3600" b="1" dirty="0">
                <a:solidFill>
                  <a:schemeClr val="tx1"/>
                </a:solidFill>
                <a:latin typeface="Arial Black" pitchFamily="34" charset="0"/>
              </a:rPr>
              <a:t>تكون أكثر أهمية؛ لأنه في الوقت الذي تسوء فيه العلاقة بين المنشأة </a:t>
            </a:r>
            <a:r>
              <a:rPr lang="ar-TN" sz="3600" b="1" dirty="0" smtClean="0">
                <a:solidFill>
                  <a:schemeClr val="tx1"/>
                </a:solidFill>
                <a:latin typeface="Arial Black" pitchFamily="34" charset="0"/>
              </a:rPr>
              <a:t>الصناعية والمستهلكين </a:t>
            </a:r>
            <a:r>
              <a:rPr lang="ar-TN" sz="3600" b="1" dirty="0">
                <a:solidFill>
                  <a:schemeClr val="tx1"/>
                </a:solidFill>
                <a:latin typeface="Arial Black" pitchFamily="34" charset="0"/>
              </a:rPr>
              <a:t>قد يستمرون في </a:t>
            </a:r>
            <a:r>
              <a:rPr lang="ar-TN" sz="3600" b="1" dirty="0" smtClean="0">
                <a:solidFill>
                  <a:schemeClr val="tx1"/>
                </a:solidFill>
                <a:latin typeface="Arial Black" pitchFamily="34" charset="0"/>
              </a:rPr>
              <a:t>شراء </a:t>
            </a:r>
            <a:r>
              <a:rPr lang="ar-TN" sz="3600" b="1" dirty="0">
                <a:solidFill>
                  <a:schemeClr val="tx1"/>
                </a:solidFill>
                <a:latin typeface="Arial Black" pitchFamily="34" charset="0"/>
              </a:rPr>
              <a:t>السلعة، لأنهم </a:t>
            </a:r>
            <a:r>
              <a:rPr lang="ar-TN" sz="3600" b="1" dirty="0" smtClean="0">
                <a:solidFill>
                  <a:schemeClr val="tx1"/>
                </a:solidFill>
                <a:latin typeface="Arial Black" pitchFamily="34" charset="0"/>
              </a:rPr>
              <a:t>مضطر </a:t>
            </a:r>
            <a:r>
              <a:rPr lang="ar-TN" sz="3600" b="1" dirty="0">
                <a:solidFill>
                  <a:schemeClr val="tx1"/>
                </a:solidFill>
                <a:latin typeface="Arial Black" pitchFamily="34" charset="0"/>
              </a:rPr>
              <a:t>ون لها لعدم وجود غيرها في </a:t>
            </a:r>
            <a:r>
              <a:rPr lang="ar-TN" sz="3600" b="1" dirty="0" smtClean="0">
                <a:solidFill>
                  <a:schemeClr val="tx1"/>
                </a:solidFill>
                <a:latin typeface="Arial Black" pitchFamily="34" charset="0"/>
              </a:rPr>
              <a:t>السوق مثلا </a:t>
            </a:r>
            <a:r>
              <a:rPr lang="ar-TN" sz="3600" b="1" dirty="0">
                <a:solidFill>
                  <a:schemeClr val="tx1"/>
                </a:solidFill>
                <a:latin typeface="Arial Black" pitchFamily="34" charset="0"/>
              </a:rPr>
              <a:t>، لأن </a:t>
            </a:r>
            <a:r>
              <a:rPr lang="ar-TN" sz="3600" b="1" dirty="0" smtClean="0">
                <a:solidFill>
                  <a:schemeClr val="tx1"/>
                </a:solidFill>
                <a:latin typeface="Arial Black" pitchFamily="34" charset="0"/>
              </a:rPr>
              <a:t>مزاياها </a:t>
            </a:r>
            <a:r>
              <a:rPr lang="ar-TN" sz="3600" b="1" dirty="0">
                <a:solidFill>
                  <a:schemeClr val="tx1"/>
                </a:solidFill>
                <a:latin typeface="Arial Black" pitchFamily="34" charset="0"/>
              </a:rPr>
              <a:t>تفوق غيرها من السلع المنافسة ولكن في وجود منشأة خدمية قد تكون </a:t>
            </a:r>
            <a:r>
              <a:rPr lang="ar-TN" sz="3600" b="1" dirty="0" smtClean="0">
                <a:solidFill>
                  <a:schemeClr val="tx1"/>
                </a:solidFill>
                <a:latin typeface="Arial Black" pitchFamily="34" charset="0"/>
              </a:rPr>
              <a:t>الخدمة غير </a:t>
            </a:r>
            <a:r>
              <a:rPr lang="ar-TN" sz="3600" b="1" dirty="0">
                <a:solidFill>
                  <a:schemeClr val="tx1"/>
                </a:solidFill>
                <a:latin typeface="Arial Black" pitchFamily="34" charset="0"/>
              </a:rPr>
              <a:t>ضرورية بالنسبة للفرد، أو توجد بدائل عديدة عنها يسهل على المتعامل معها أن </a:t>
            </a:r>
            <a:r>
              <a:rPr lang="ar-TN" sz="3600" b="1" dirty="0" smtClean="0">
                <a:solidFill>
                  <a:schemeClr val="tx1"/>
                </a:solidFill>
                <a:latin typeface="Arial Black" pitchFamily="34" charset="0"/>
              </a:rPr>
              <a:t>يستبدلها، </a:t>
            </a:r>
            <a:endParaRPr lang="en-US" sz="3600" b="1" dirty="0">
              <a:solidFill>
                <a:schemeClr val="tx1"/>
              </a:solidFill>
              <a:latin typeface="Arial Black" pitchFamily="34" charset="0"/>
            </a:endParaRPr>
          </a:p>
        </p:txBody>
      </p:sp>
    </p:spTree>
    <p:extLst>
      <p:ext uri="{BB962C8B-B14F-4D97-AF65-F5344CB8AC3E}">
        <p14:creationId xmlns:p14="http://schemas.microsoft.com/office/powerpoint/2010/main" xmlns="" val="2832500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3B303768-7D55-4002-865B-DE4FF7DBF574}" type="slidenum">
              <a:rPr lang="fr-FR" smtClean="0"/>
              <a:pPr/>
              <a:t>3</a:t>
            </a:fld>
            <a:endParaRPr lang="fr-FR" dirty="0"/>
          </a:p>
        </p:txBody>
      </p:sp>
      <p:sp>
        <p:nvSpPr>
          <p:cNvPr id="25" name="ZoneTexte 24"/>
          <p:cNvSpPr txBox="1"/>
          <p:nvPr/>
        </p:nvSpPr>
        <p:spPr>
          <a:xfrm>
            <a:off x="1381088" y="2024046"/>
            <a:ext cx="11572956" cy="523220"/>
          </a:xfrm>
          <a:prstGeom prst="rect">
            <a:avLst/>
          </a:prstGeom>
          <a:noFill/>
        </p:spPr>
        <p:txBody>
          <a:bodyPr wrap="square" rtlCol="0">
            <a:spAutoFit/>
          </a:bodyPr>
          <a:lstStyle/>
          <a:p>
            <a:endParaRPr lang="pt-BR" sz="2800" dirty="0" smtClean="0">
              <a:solidFill>
                <a:schemeClr val="tx1"/>
              </a:solidFill>
              <a:latin typeface="Times New Roman" pitchFamily="18" charset="0"/>
            </a:endParaRPr>
          </a:p>
        </p:txBody>
      </p:sp>
      <p:sp>
        <p:nvSpPr>
          <p:cNvPr id="3" name="TextBox 2"/>
          <p:cNvSpPr txBox="1"/>
          <p:nvPr/>
        </p:nvSpPr>
        <p:spPr>
          <a:xfrm>
            <a:off x="1554932" y="493068"/>
            <a:ext cx="11399112" cy="4031873"/>
          </a:xfrm>
          <a:prstGeom prst="rect">
            <a:avLst/>
          </a:prstGeom>
          <a:noFill/>
        </p:spPr>
        <p:txBody>
          <a:bodyPr wrap="square" rtlCol="0">
            <a:spAutoFit/>
          </a:bodyPr>
          <a:lstStyle/>
          <a:p>
            <a:pPr algn="ctr" rtl="1"/>
            <a:r>
              <a:rPr lang="ar-TN" sz="8000" dirty="0" smtClean="0">
                <a:latin typeface="Arial Black" pitchFamily="34" charset="0"/>
              </a:rPr>
              <a:t>الفصل الأول</a:t>
            </a:r>
            <a:endParaRPr lang="fr-FR" sz="8000" dirty="0" smtClean="0">
              <a:latin typeface="Arial Black" pitchFamily="34" charset="0"/>
            </a:endParaRPr>
          </a:p>
          <a:p>
            <a:pPr algn="ctr" rtl="1"/>
            <a:endParaRPr lang="fr-FR" dirty="0"/>
          </a:p>
          <a:p>
            <a:pPr algn="ctr" rtl="1"/>
            <a:endParaRPr lang="fr-FR" dirty="0" smtClean="0"/>
          </a:p>
          <a:p>
            <a:pPr algn="ctr" rtl="1"/>
            <a:r>
              <a:rPr lang="ar-TN" sz="8000" dirty="0" smtClean="0">
                <a:latin typeface="Arial Black" pitchFamily="34" charset="0"/>
              </a:rPr>
              <a:t>المدخل </a:t>
            </a:r>
            <a:r>
              <a:rPr lang="ar-TN" sz="8000" dirty="0">
                <a:latin typeface="Arial Black" pitchFamily="34" charset="0"/>
              </a:rPr>
              <a:t>الى العلاقات العامة</a:t>
            </a:r>
            <a:endParaRPr lang="en-US" sz="8000" dirty="0">
              <a:latin typeface="Arial Black" pitchFamily="34" charset="0"/>
            </a:endParaRPr>
          </a:p>
        </p:txBody>
      </p:sp>
    </p:spTree>
  </p:cSld>
  <p:clrMapOvr>
    <a:masterClrMapping/>
  </p:clrMapOvr>
  <p:transition spd="slow">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30</a:t>
            </a:fld>
            <a:endParaRPr lang="fr-FR"/>
          </a:p>
        </p:txBody>
      </p:sp>
      <p:sp>
        <p:nvSpPr>
          <p:cNvPr id="5" name="TextBox 4"/>
          <p:cNvSpPr txBox="1"/>
          <p:nvPr/>
        </p:nvSpPr>
        <p:spPr>
          <a:xfrm>
            <a:off x="0" y="421060"/>
            <a:ext cx="13076212" cy="6607578"/>
          </a:xfrm>
          <a:prstGeom prst="rect">
            <a:avLst/>
          </a:prstGeom>
          <a:noFill/>
        </p:spPr>
        <p:txBody>
          <a:bodyPr wrap="square" rtlCol="0">
            <a:spAutoFit/>
          </a:bodyPr>
          <a:lstStyle/>
          <a:p>
            <a:pPr algn="just" rtl="1">
              <a:lnSpc>
                <a:spcPct val="150000"/>
              </a:lnSpc>
            </a:pPr>
            <a:r>
              <a:rPr lang="ar-TN" dirty="0">
                <a:solidFill>
                  <a:schemeClr val="tx1"/>
                </a:solidFill>
              </a:rPr>
              <a:t>وهذا يصعب من دور العلاقات العامة، ويفرض عليها دورا أكثر صعوبة، فمثلاً  في شركة للطيران لا تهتم بعملائها، ولا تقدم لهم الخدمات على الوجه المرضي، أو لا تقوم طائراتها في المواعيد المحددة لها، فأمام الجمهور بدائل كثيرة منها: الشركات الأخرى التي تعمل في خدمة الطيران، والتي تنتج أحسن الخدمات، وبنفس التكلفة أو ربما أقل.</a:t>
            </a:r>
          </a:p>
        </p:txBody>
      </p:sp>
    </p:spTree>
    <p:extLst>
      <p:ext uri="{BB962C8B-B14F-4D97-AF65-F5344CB8AC3E}">
        <p14:creationId xmlns:p14="http://schemas.microsoft.com/office/powerpoint/2010/main" xmlns="" val="118433504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solidFill>
                  <a:srgbClr val="FFFFFF"/>
                </a:solidFill>
              </a:rPr>
              <a:pPr>
                <a:defRPr/>
              </a:pPr>
              <a:t>31</a:t>
            </a:fld>
            <a:endParaRPr lang="fr-FR">
              <a:solidFill>
                <a:srgbClr val="FFFFFF"/>
              </a:solidFill>
            </a:endParaRPr>
          </a:p>
        </p:txBody>
      </p:sp>
      <p:sp>
        <p:nvSpPr>
          <p:cNvPr id="5" name="ZoneTexte 4"/>
          <p:cNvSpPr txBox="1"/>
          <p:nvPr/>
        </p:nvSpPr>
        <p:spPr>
          <a:xfrm>
            <a:off x="0" y="523848"/>
            <a:ext cx="13335000" cy="822789"/>
          </a:xfrm>
          <a:prstGeom prst="rect">
            <a:avLst/>
          </a:prstGeom>
          <a:noFill/>
        </p:spPr>
        <p:txBody>
          <a:bodyPr wrap="square" rtlCol="0">
            <a:spAutoFit/>
          </a:bodyPr>
          <a:lstStyle/>
          <a:p>
            <a:pPr algn="just" rtl="1">
              <a:lnSpc>
                <a:spcPct val="200000"/>
              </a:lnSpc>
            </a:pPr>
            <a:r>
              <a:rPr lang="fr-FR" sz="2800" b="1" dirty="0" smtClean="0">
                <a:solidFill>
                  <a:srgbClr val="FFFFFF"/>
                </a:solidFill>
                <a:latin typeface="Times New Roman" pitchFamily="18" charset="0"/>
              </a:rPr>
              <a:t> </a:t>
            </a:r>
            <a:r>
              <a:rPr lang="ar-TN" sz="2800" b="1" dirty="0" smtClean="0">
                <a:solidFill>
                  <a:srgbClr val="FFFFFF"/>
                </a:solidFill>
                <a:latin typeface="Times New Roman" pitchFamily="18" charset="0"/>
              </a:rPr>
              <a:t> </a:t>
            </a:r>
            <a:endParaRPr lang="fr-FR" sz="2800" b="1" dirty="0">
              <a:solidFill>
                <a:srgbClr val="FFFFFF"/>
              </a:solidFill>
              <a:latin typeface="Times New Roman" pitchFamily="18" charset="0"/>
            </a:endParaRPr>
          </a:p>
        </p:txBody>
      </p:sp>
      <p:sp>
        <p:nvSpPr>
          <p:cNvPr id="2" name="TextBox 1"/>
          <p:cNvSpPr txBox="1"/>
          <p:nvPr/>
        </p:nvSpPr>
        <p:spPr>
          <a:xfrm>
            <a:off x="0" y="523848"/>
            <a:ext cx="13076212" cy="7140416"/>
          </a:xfrm>
          <a:prstGeom prst="rect">
            <a:avLst/>
          </a:prstGeom>
          <a:noFill/>
        </p:spPr>
        <p:txBody>
          <a:bodyPr wrap="square" rtlCol="0">
            <a:spAutoFit/>
          </a:bodyPr>
          <a:lstStyle/>
          <a:p>
            <a:pPr algn="just" rtl="1"/>
            <a:r>
              <a:rPr lang="ar-TN" sz="4000" b="1" dirty="0">
                <a:latin typeface="Arial Black" pitchFamily="34" charset="0"/>
              </a:rPr>
              <a:t>3 أهمية العلاقات العامة في المنظمات الحكومية</a:t>
            </a:r>
            <a:r>
              <a:rPr lang="ar-TN" sz="4000" b="1" dirty="0" smtClean="0">
                <a:latin typeface="Arial Black" pitchFamily="34" charset="0"/>
              </a:rPr>
              <a:t>:</a:t>
            </a:r>
          </a:p>
          <a:p>
            <a:pPr algn="just" rtl="1"/>
            <a:endParaRPr lang="ar-TN" sz="4000" b="1" dirty="0">
              <a:latin typeface="Arial Black" pitchFamily="34" charset="0"/>
            </a:endParaRPr>
          </a:p>
          <a:p>
            <a:pPr algn="just" rtl="1">
              <a:lnSpc>
                <a:spcPct val="150000"/>
              </a:lnSpc>
            </a:pPr>
            <a:r>
              <a:rPr lang="ar-TN" sz="3600" b="1" dirty="0">
                <a:solidFill>
                  <a:schemeClr val="tx1"/>
                </a:solidFill>
                <a:latin typeface="Arial Black" pitchFamily="34" charset="0"/>
              </a:rPr>
              <a:t>وبمن أن العلاقات العامة تقوم على كسب رضا الجمهور، وتأييده لتحقيق </a:t>
            </a:r>
            <a:r>
              <a:rPr lang="ar-TN" sz="3600" b="1" dirty="0" smtClean="0">
                <a:solidFill>
                  <a:schemeClr val="tx1"/>
                </a:solidFill>
                <a:latin typeface="Arial Black" pitchFamily="34" charset="0"/>
              </a:rPr>
              <a:t>مصالح مشتركة</a:t>
            </a:r>
            <a:r>
              <a:rPr lang="ar-TN" sz="3600" b="1" dirty="0">
                <a:solidFill>
                  <a:schemeClr val="tx1"/>
                </a:solidFill>
                <a:latin typeface="Arial Black" pitchFamily="34" charset="0"/>
              </a:rPr>
              <a:t>، فإن الحاجة لا تقتصر على المؤسسات التجارية، بل تتعداها إلى المؤسسات العامة؛ </a:t>
            </a:r>
            <a:r>
              <a:rPr lang="ar-TN" sz="3600" b="1" dirty="0" smtClean="0">
                <a:solidFill>
                  <a:schemeClr val="tx1"/>
                </a:solidFill>
                <a:latin typeface="Arial Black" pitchFamily="34" charset="0"/>
              </a:rPr>
              <a:t>لأن الحكومات </a:t>
            </a:r>
            <a:r>
              <a:rPr lang="ar-TN" sz="3600" b="1" dirty="0">
                <a:solidFill>
                  <a:schemeClr val="tx1"/>
                </a:solidFill>
                <a:latin typeface="Arial Black" pitchFamily="34" charset="0"/>
              </a:rPr>
              <a:t>تقوم على رضا الشعب، وتستمد قدرتها على </a:t>
            </a:r>
            <a:r>
              <a:rPr lang="ar-TN" sz="3600" b="1" dirty="0" smtClean="0">
                <a:solidFill>
                  <a:schemeClr val="tx1"/>
                </a:solidFill>
                <a:latin typeface="Arial Black" pitchFamily="34" charset="0"/>
              </a:rPr>
              <a:t>الاستمرار </a:t>
            </a:r>
            <a:r>
              <a:rPr lang="ar-TN" sz="3600" b="1" dirty="0">
                <a:solidFill>
                  <a:schemeClr val="tx1"/>
                </a:solidFill>
                <a:latin typeface="Arial Black" pitchFamily="34" charset="0"/>
              </a:rPr>
              <a:t>في ممارسة سلطاتها على </a:t>
            </a:r>
            <a:r>
              <a:rPr lang="ar-TN" sz="3600" b="1" dirty="0" smtClean="0">
                <a:solidFill>
                  <a:schemeClr val="tx1"/>
                </a:solidFill>
                <a:latin typeface="Arial Black" pitchFamily="34" charset="0"/>
              </a:rPr>
              <a:t>تأييد الشعب</a:t>
            </a:r>
            <a:r>
              <a:rPr lang="ar-TN" sz="3600" b="1" dirty="0">
                <a:solidFill>
                  <a:schemeClr val="tx1"/>
                </a:solidFill>
                <a:latin typeface="Arial Black" pitchFamily="34" charset="0"/>
              </a:rPr>
              <a:t>، فإن القوى التي غيرت وجه العالم خلال أقل من قرن من الزمان، أدت إلى رفع </a:t>
            </a:r>
            <a:r>
              <a:rPr lang="ar-TN" sz="3600" b="1" dirty="0" smtClean="0">
                <a:solidFill>
                  <a:schemeClr val="tx1"/>
                </a:solidFill>
                <a:latin typeface="Arial Black" pitchFamily="34" charset="0"/>
              </a:rPr>
              <a:t>مكانة الفرد </a:t>
            </a:r>
            <a:r>
              <a:rPr lang="ar-TN" sz="3600" b="1" dirty="0">
                <a:solidFill>
                  <a:schemeClr val="tx1"/>
                </a:solidFill>
                <a:latin typeface="Arial Black" pitchFamily="34" charset="0"/>
              </a:rPr>
              <a:t>وأهميته، وتقليص قوة القادة وسيطرتهم، فالشعوب اليوم تحكم بموافقتها وادارتها فقط، </a:t>
            </a:r>
            <a:r>
              <a:rPr lang="ar-TN" sz="3600" b="1" dirty="0" smtClean="0">
                <a:solidFill>
                  <a:schemeClr val="tx1"/>
                </a:solidFill>
                <a:latin typeface="Arial Black" pitchFamily="34" charset="0"/>
              </a:rPr>
              <a:t>وتهتدي بآرائها </a:t>
            </a:r>
            <a:r>
              <a:rPr lang="ar-TN" sz="3600" b="1" dirty="0">
                <a:solidFill>
                  <a:schemeClr val="tx1"/>
                </a:solidFill>
                <a:latin typeface="Arial Black" pitchFamily="34" charset="0"/>
              </a:rPr>
              <a:t>هي، وليس يما يمليه عليها القادة، إذن فمن الضروري اليوم لأي قائد أن يحصل </a:t>
            </a:r>
            <a:r>
              <a:rPr lang="ar-TN" sz="3600" b="1" dirty="0" smtClean="0">
                <a:solidFill>
                  <a:schemeClr val="tx1"/>
                </a:solidFill>
                <a:latin typeface="Arial Black" pitchFamily="34" charset="0"/>
              </a:rPr>
              <a:t>على قبول </a:t>
            </a:r>
            <a:r>
              <a:rPr lang="ar-TN" sz="3600" b="1" dirty="0">
                <a:solidFill>
                  <a:schemeClr val="tx1"/>
                </a:solidFill>
                <a:latin typeface="Arial Black" pitchFamily="34" charset="0"/>
              </a:rPr>
              <a:t>من يقودهم لقيادته وتأييده له.</a:t>
            </a:r>
            <a:endParaRPr lang="en-US" sz="3600" b="1" dirty="0">
              <a:solidFill>
                <a:schemeClr val="tx1"/>
              </a:solidFill>
              <a:latin typeface="Arial Black" pitchFamily="34" charset="0"/>
            </a:endParaRPr>
          </a:p>
        </p:txBody>
      </p:sp>
    </p:spTree>
    <p:extLst>
      <p:ext uri="{BB962C8B-B14F-4D97-AF65-F5344CB8AC3E}">
        <p14:creationId xmlns:p14="http://schemas.microsoft.com/office/powerpoint/2010/main" xmlns="" val="28325000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solidFill>
                  <a:srgbClr val="FFFFFF"/>
                </a:solidFill>
              </a:rPr>
              <a:pPr>
                <a:defRPr/>
              </a:pPr>
              <a:t>32</a:t>
            </a:fld>
            <a:endParaRPr lang="fr-FR">
              <a:solidFill>
                <a:srgbClr val="FFFFFF"/>
              </a:solidFill>
            </a:endParaRPr>
          </a:p>
        </p:txBody>
      </p:sp>
      <p:sp>
        <p:nvSpPr>
          <p:cNvPr id="5" name="ZoneTexte 4"/>
          <p:cNvSpPr txBox="1"/>
          <p:nvPr/>
        </p:nvSpPr>
        <p:spPr>
          <a:xfrm>
            <a:off x="0" y="523848"/>
            <a:ext cx="13335000" cy="822789"/>
          </a:xfrm>
          <a:prstGeom prst="rect">
            <a:avLst/>
          </a:prstGeom>
          <a:noFill/>
        </p:spPr>
        <p:txBody>
          <a:bodyPr wrap="square" rtlCol="0">
            <a:spAutoFit/>
          </a:bodyPr>
          <a:lstStyle/>
          <a:p>
            <a:pPr algn="just" rtl="1">
              <a:lnSpc>
                <a:spcPct val="200000"/>
              </a:lnSpc>
            </a:pPr>
            <a:r>
              <a:rPr lang="fr-FR" sz="2800" b="1" dirty="0" smtClean="0">
                <a:solidFill>
                  <a:srgbClr val="FFFFFF"/>
                </a:solidFill>
                <a:latin typeface="Times New Roman" pitchFamily="18" charset="0"/>
              </a:rPr>
              <a:t> </a:t>
            </a:r>
            <a:r>
              <a:rPr lang="ar-TN" sz="2800" b="1" dirty="0" smtClean="0">
                <a:solidFill>
                  <a:srgbClr val="FFFFFF"/>
                </a:solidFill>
                <a:latin typeface="Times New Roman" pitchFamily="18" charset="0"/>
              </a:rPr>
              <a:t> </a:t>
            </a:r>
            <a:endParaRPr lang="fr-FR" sz="2800" b="1" dirty="0">
              <a:solidFill>
                <a:srgbClr val="FFFFFF"/>
              </a:solidFill>
              <a:latin typeface="Times New Roman" pitchFamily="18" charset="0"/>
            </a:endParaRPr>
          </a:p>
        </p:txBody>
      </p:sp>
      <p:sp>
        <p:nvSpPr>
          <p:cNvPr id="2" name="TextBox 1"/>
          <p:cNvSpPr txBox="1"/>
          <p:nvPr/>
        </p:nvSpPr>
        <p:spPr>
          <a:xfrm>
            <a:off x="0" y="523848"/>
            <a:ext cx="13335000" cy="7263527"/>
          </a:xfrm>
          <a:prstGeom prst="rect">
            <a:avLst/>
          </a:prstGeom>
          <a:noFill/>
        </p:spPr>
        <p:txBody>
          <a:bodyPr wrap="square" rtlCol="0">
            <a:spAutoFit/>
          </a:bodyPr>
          <a:lstStyle/>
          <a:p>
            <a:pPr algn="ctr" rtl="1"/>
            <a:r>
              <a:rPr lang="ar-TN" sz="5400" b="1" u="sng" dirty="0">
                <a:solidFill>
                  <a:srgbClr val="FF0000"/>
                </a:solidFill>
                <a:latin typeface="Arial Black" pitchFamily="34" charset="0"/>
              </a:rPr>
              <a:t>أهداف العلاقات </a:t>
            </a:r>
            <a:r>
              <a:rPr lang="ar-TN" sz="5400" b="1" u="sng" dirty="0" smtClean="0">
                <a:solidFill>
                  <a:srgbClr val="FF0000"/>
                </a:solidFill>
                <a:latin typeface="Arial Black" pitchFamily="34" charset="0"/>
              </a:rPr>
              <a:t>العامة</a:t>
            </a:r>
          </a:p>
          <a:p>
            <a:pPr algn="ctr" rtl="1"/>
            <a:endParaRPr lang="ar-TN" sz="4400" b="1" u="sng" dirty="0" smtClean="0">
              <a:solidFill>
                <a:srgbClr val="FF0000"/>
              </a:solidFill>
              <a:latin typeface="Arial Black" pitchFamily="34" charset="0"/>
            </a:endParaRPr>
          </a:p>
          <a:p>
            <a:pPr algn="just" rtl="1">
              <a:lnSpc>
                <a:spcPct val="150000"/>
              </a:lnSpc>
            </a:pPr>
            <a:r>
              <a:rPr lang="ar-TN" sz="3200" b="1" dirty="0" smtClean="0">
                <a:solidFill>
                  <a:schemeClr val="tx1"/>
                </a:solidFill>
                <a:latin typeface="Arial Black" pitchFamily="34" charset="0"/>
              </a:rPr>
              <a:t>تمارس </a:t>
            </a:r>
            <a:r>
              <a:rPr lang="ar-TN" sz="3200" b="1" dirty="0">
                <a:solidFill>
                  <a:schemeClr val="tx1"/>
                </a:solidFill>
                <a:latin typeface="Arial Black" pitchFamily="34" charset="0"/>
              </a:rPr>
              <a:t>معظم الهيئات والمنظمات أعمال العلاقات العامة، سواء توفر لديها إدارة أو </a:t>
            </a:r>
            <a:r>
              <a:rPr lang="ar-TN" sz="3200" b="1" dirty="0" smtClean="0">
                <a:solidFill>
                  <a:schemeClr val="tx1"/>
                </a:solidFill>
                <a:latin typeface="Arial Black" pitchFamily="34" charset="0"/>
              </a:rPr>
              <a:t>قسم للعلاقات </a:t>
            </a:r>
            <a:r>
              <a:rPr lang="ar-TN" sz="3200" b="1" dirty="0">
                <a:solidFill>
                  <a:schemeClr val="tx1"/>
                </a:solidFill>
                <a:latin typeface="Arial Black" pitchFamily="34" charset="0"/>
              </a:rPr>
              <a:t>العامة أم لم يتوفر، وسواء أعدت </a:t>
            </a:r>
            <a:r>
              <a:rPr lang="ar-TN" sz="3200" b="1" dirty="0" smtClean="0">
                <a:solidFill>
                  <a:schemeClr val="tx1"/>
                </a:solidFill>
                <a:latin typeface="Arial Black" pitchFamily="34" charset="0"/>
              </a:rPr>
              <a:t>برامج </a:t>
            </a:r>
            <a:r>
              <a:rPr lang="ar-TN" sz="3200" b="1" dirty="0">
                <a:solidFill>
                  <a:schemeClr val="tx1"/>
                </a:solidFill>
                <a:latin typeface="Arial Black" pitchFamily="34" charset="0"/>
              </a:rPr>
              <a:t>للعلاقات العامة أم لم تعد، وحتى في </a:t>
            </a:r>
            <a:r>
              <a:rPr lang="ar-TN" sz="3200" b="1" dirty="0" smtClean="0">
                <a:solidFill>
                  <a:schemeClr val="tx1"/>
                </a:solidFill>
                <a:latin typeface="Arial Black" pitchFamily="34" charset="0"/>
              </a:rPr>
              <a:t>حياتنا الشخصية </a:t>
            </a:r>
            <a:r>
              <a:rPr lang="ar-TN" sz="3200" b="1" dirty="0">
                <a:solidFill>
                  <a:schemeClr val="tx1"/>
                </a:solidFill>
                <a:latin typeface="Arial Black" pitchFamily="34" charset="0"/>
              </a:rPr>
              <a:t>يعمل الفرد على تحسين علاقاته مع الآخرين </a:t>
            </a:r>
            <a:r>
              <a:rPr lang="ar-TN" sz="3200" b="1" dirty="0" smtClean="0">
                <a:solidFill>
                  <a:schemeClr val="tx1"/>
                </a:solidFill>
                <a:latin typeface="Arial Black" pitchFamily="34" charset="0"/>
              </a:rPr>
              <a:t>باستمرار ولا </a:t>
            </a:r>
            <a:r>
              <a:rPr lang="ar-TN" sz="3200" b="1" dirty="0">
                <a:solidFill>
                  <a:schemeClr val="tx1"/>
                </a:solidFill>
                <a:latin typeface="Arial Black" pitchFamily="34" charset="0"/>
              </a:rPr>
              <a:t>تقتصر العلاقات العامة على نوع واحد من النشاط، بل إن مجالها يتبع لكافة </a:t>
            </a:r>
            <a:r>
              <a:rPr lang="ar-TN" sz="3200" b="1" dirty="0" smtClean="0">
                <a:solidFill>
                  <a:schemeClr val="tx1"/>
                </a:solidFill>
                <a:latin typeface="Arial Black" pitchFamily="34" charset="0"/>
              </a:rPr>
              <a:t>أنواع النشاط </a:t>
            </a:r>
            <a:r>
              <a:rPr lang="ar-TN" sz="3200" b="1" dirty="0">
                <a:solidFill>
                  <a:schemeClr val="tx1"/>
                </a:solidFill>
                <a:latin typeface="Arial Black" pitchFamily="34" charset="0"/>
              </a:rPr>
              <a:t>الخاص والعام في جميع الميادين، </a:t>
            </a:r>
            <a:r>
              <a:rPr lang="ar-TN" sz="3200" b="1" dirty="0" smtClean="0">
                <a:solidFill>
                  <a:schemeClr val="tx1"/>
                </a:solidFill>
                <a:latin typeface="Arial Black" pitchFamily="34" charset="0"/>
              </a:rPr>
              <a:t>زراعية </a:t>
            </a:r>
            <a:r>
              <a:rPr lang="ar-TN" sz="3200" b="1" dirty="0">
                <a:solidFill>
                  <a:schemeClr val="tx1"/>
                </a:solidFill>
                <a:latin typeface="Arial Black" pitchFamily="34" charset="0"/>
              </a:rPr>
              <a:t>وتجارية وصناعية، وتشمل علاقات </a:t>
            </a:r>
            <a:r>
              <a:rPr lang="ar-TN" sz="3200" b="1" dirty="0" smtClean="0">
                <a:solidFill>
                  <a:schemeClr val="tx1"/>
                </a:solidFill>
                <a:latin typeface="Arial Black" pitchFamily="34" charset="0"/>
              </a:rPr>
              <a:t>العمل وتحسين </a:t>
            </a:r>
            <a:r>
              <a:rPr lang="ar-TN" sz="3200" b="1" dirty="0">
                <a:solidFill>
                  <a:schemeClr val="tx1"/>
                </a:solidFill>
                <a:latin typeface="Arial Black" pitchFamily="34" charset="0"/>
              </a:rPr>
              <a:t>ظروفه ورفع الكفاية الإنتاجية للعاملين، والتعليم، والانسجام مع المظاهر الهامة </a:t>
            </a:r>
            <a:r>
              <a:rPr lang="ar-TN" sz="3200" b="1" dirty="0" smtClean="0">
                <a:solidFill>
                  <a:schemeClr val="tx1"/>
                </a:solidFill>
                <a:latin typeface="Arial Black" pitchFamily="34" charset="0"/>
              </a:rPr>
              <a:t>للإدارة الصناعية</a:t>
            </a:r>
            <a:r>
              <a:rPr lang="ar-TN" sz="3200" b="1" dirty="0">
                <a:solidFill>
                  <a:schemeClr val="tx1"/>
                </a:solidFill>
                <a:latin typeface="Arial Black" pitchFamily="34" charset="0"/>
              </a:rPr>
              <a:t>، والاهتمام بالعامل كإنسان له حاجاته المادية والصحية والثقافية والترفيهية </a:t>
            </a:r>
            <a:r>
              <a:rPr lang="ar-TN" sz="3200" b="1" dirty="0" smtClean="0">
                <a:solidFill>
                  <a:schemeClr val="tx1"/>
                </a:solidFill>
                <a:latin typeface="Arial Black" pitchFamily="34" charset="0"/>
              </a:rPr>
              <a:t>والاجتماعية والنفسية.</a:t>
            </a:r>
          </a:p>
          <a:p>
            <a:pPr algn="just" rtl="1"/>
            <a:endParaRPr lang="ar-TN" sz="3200" dirty="0" smtClean="0">
              <a:solidFill>
                <a:schemeClr val="tx1"/>
              </a:solidFill>
              <a:latin typeface="Arial Black" pitchFamily="34" charset="0"/>
            </a:endParaRPr>
          </a:p>
        </p:txBody>
      </p:sp>
    </p:spTree>
    <p:extLst>
      <p:ext uri="{BB962C8B-B14F-4D97-AF65-F5344CB8AC3E}">
        <p14:creationId xmlns:p14="http://schemas.microsoft.com/office/powerpoint/2010/main" xmlns="" val="28325000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33</a:t>
            </a:fld>
            <a:endParaRPr lang="fr-FR"/>
          </a:p>
        </p:txBody>
      </p:sp>
      <p:sp>
        <p:nvSpPr>
          <p:cNvPr id="5" name="TextBox 4"/>
          <p:cNvSpPr txBox="1"/>
          <p:nvPr/>
        </p:nvSpPr>
        <p:spPr>
          <a:xfrm>
            <a:off x="0" y="349052"/>
            <a:ext cx="13004204" cy="6607578"/>
          </a:xfrm>
          <a:prstGeom prst="rect">
            <a:avLst/>
          </a:prstGeom>
          <a:noFill/>
        </p:spPr>
        <p:txBody>
          <a:bodyPr wrap="square" rtlCol="0">
            <a:spAutoFit/>
          </a:bodyPr>
          <a:lstStyle/>
          <a:p>
            <a:pPr algn="just" rtl="1">
              <a:lnSpc>
                <a:spcPct val="150000"/>
              </a:lnSpc>
            </a:pPr>
            <a:r>
              <a:rPr lang="ar-TN" dirty="0">
                <a:solidFill>
                  <a:schemeClr val="tx1"/>
                </a:solidFill>
              </a:rPr>
              <a:t>وتعمل العلاقات العامة على تحقيق عدد من الأهداف، فكل حملة من حملات الإعلام ينبغي أن ترتكز على سلسلة متكاملة، من الأهداف </a:t>
            </a:r>
            <a:r>
              <a:rPr lang="ar-TN" dirty="0" smtClean="0">
                <a:solidFill>
                  <a:schemeClr val="tx1"/>
                </a:solidFill>
              </a:rPr>
              <a:t>والأغراض </a:t>
            </a:r>
            <a:r>
              <a:rPr lang="ar-TN" dirty="0">
                <a:solidFill>
                  <a:schemeClr val="tx1"/>
                </a:solidFill>
              </a:rPr>
              <a:t>توضع </a:t>
            </a:r>
            <a:r>
              <a:rPr lang="ar-TN" dirty="0" smtClean="0">
                <a:solidFill>
                  <a:schemeClr val="tx1"/>
                </a:solidFill>
              </a:rPr>
              <a:t>سلفاً</a:t>
            </a:r>
            <a:r>
              <a:rPr lang="ar-TN" dirty="0">
                <a:solidFill>
                  <a:schemeClr val="tx1"/>
                </a:solidFill>
              </a:rPr>
              <a:t>، فيتحقق هدف </a:t>
            </a:r>
            <a:r>
              <a:rPr lang="ar-TN" dirty="0" smtClean="0">
                <a:solidFill>
                  <a:schemeClr val="tx1"/>
                </a:solidFill>
              </a:rPr>
              <a:t>وراء </a:t>
            </a:r>
            <a:r>
              <a:rPr lang="ar-TN" dirty="0">
                <a:solidFill>
                  <a:schemeClr val="tx1"/>
                </a:solidFill>
              </a:rPr>
              <a:t>هدف في سلسلة مرتبة، والنتيجة العامة هي تحقيق الأهداف </a:t>
            </a:r>
            <a:r>
              <a:rPr lang="ar-TN" dirty="0" smtClean="0">
                <a:solidFill>
                  <a:schemeClr val="tx1"/>
                </a:solidFill>
              </a:rPr>
              <a:t>جميعاً</a:t>
            </a:r>
            <a:r>
              <a:rPr lang="ar-TN" dirty="0">
                <a:solidFill>
                  <a:schemeClr val="tx1"/>
                </a:solidFill>
              </a:rPr>
              <a:t>، وفي النهاية بلوغ الهدف الشامل، واذا لم تحدد هذه السلسلة من الأهداف </a:t>
            </a:r>
            <a:r>
              <a:rPr lang="ar-TN" dirty="0" smtClean="0">
                <a:solidFill>
                  <a:schemeClr val="tx1"/>
                </a:solidFill>
              </a:rPr>
              <a:t>سلفاً</a:t>
            </a:r>
            <a:r>
              <a:rPr lang="ar-TN" dirty="0">
                <a:solidFill>
                  <a:schemeClr val="tx1"/>
                </a:solidFill>
              </a:rPr>
              <a:t>، فإن النتيجة ستكون ضياع الوقت والجهد والمال، وبالتالي الفشل </a:t>
            </a:r>
            <a:r>
              <a:rPr lang="ar-TN" dirty="0" smtClean="0">
                <a:solidFill>
                  <a:schemeClr val="tx1"/>
                </a:solidFill>
              </a:rPr>
              <a:t>الذريع</a:t>
            </a:r>
            <a:r>
              <a:rPr lang="ar-TN" dirty="0">
                <a:solidFill>
                  <a:schemeClr val="tx1"/>
                </a:solidFill>
              </a:rPr>
              <a:t>.</a:t>
            </a:r>
          </a:p>
        </p:txBody>
      </p:sp>
    </p:spTree>
    <p:extLst>
      <p:ext uri="{BB962C8B-B14F-4D97-AF65-F5344CB8AC3E}">
        <p14:creationId xmlns:p14="http://schemas.microsoft.com/office/powerpoint/2010/main" xmlns="" val="20026633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solidFill>
                  <a:srgbClr val="FFFFFF"/>
                </a:solidFill>
              </a:rPr>
              <a:pPr>
                <a:defRPr/>
              </a:pPr>
              <a:t>34</a:t>
            </a:fld>
            <a:endParaRPr lang="fr-FR">
              <a:solidFill>
                <a:srgbClr val="FFFFFF"/>
              </a:solidFill>
            </a:endParaRPr>
          </a:p>
        </p:txBody>
      </p:sp>
      <p:sp>
        <p:nvSpPr>
          <p:cNvPr id="5" name="ZoneTexte 4"/>
          <p:cNvSpPr txBox="1"/>
          <p:nvPr/>
        </p:nvSpPr>
        <p:spPr>
          <a:xfrm>
            <a:off x="0" y="523848"/>
            <a:ext cx="13335000" cy="822789"/>
          </a:xfrm>
          <a:prstGeom prst="rect">
            <a:avLst/>
          </a:prstGeom>
          <a:noFill/>
        </p:spPr>
        <p:txBody>
          <a:bodyPr wrap="square" rtlCol="0">
            <a:spAutoFit/>
          </a:bodyPr>
          <a:lstStyle/>
          <a:p>
            <a:pPr algn="just" rtl="1">
              <a:lnSpc>
                <a:spcPct val="200000"/>
              </a:lnSpc>
            </a:pPr>
            <a:r>
              <a:rPr lang="fr-FR" sz="2800" b="1" dirty="0" smtClean="0">
                <a:solidFill>
                  <a:srgbClr val="FFFFFF"/>
                </a:solidFill>
                <a:latin typeface="Times New Roman" pitchFamily="18" charset="0"/>
              </a:rPr>
              <a:t> </a:t>
            </a:r>
            <a:r>
              <a:rPr lang="ar-TN" sz="2800" b="1" dirty="0" smtClean="0">
                <a:solidFill>
                  <a:srgbClr val="FFFFFF"/>
                </a:solidFill>
                <a:latin typeface="Times New Roman" pitchFamily="18" charset="0"/>
              </a:rPr>
              <a:t> </a:t>
            </a:r>
            <a:endParaRPr lang="fr-FR" sz="2800" b="1" dirty="0">
              <a:solidFill>
                <a:srgbClr val="FFFFFF"/>
              </a:solidFill>
              <a:latin typeface="Times New Roman" pitchFamily="18" charset="0"/>
            </a:endParaRPr>
          </a:p>
        </p:txBody>
      </p:sp>
      <p:sp>
        <p:nvSpPr>
          <p:cNvPr id="2" name="TextBox 1"/>
          <p:cNvSpPr txBox="1"/>
          <p:nvPr/>
        </p:nvSpPr>
        <p:spPr>
          <a:xfrm>
            <a:off x="186780" y="523848"/>
            <a:ext cx="12889432" cy="7848302"/>
          </a:xfrm>
          <a:prstGeom prst="rect">
            <a:avLst/>
          </a:prstGeom>
          <a:noFill/>
        </p:spPr>
        <p:txBody>
          <a:bodyPr wrap="square" rtlCol="0">
            <a:spAutoFit/>
          </a:bodyPr>
          <a:lstStyle/>
          <a:p>
            <a:pPr algn="just" rtl="1"/>
            <a:r>
              <a:rPr lang="ar-TN" sz="4000" b="1" dirty="0">
                <a:solidFill>
                  <a:schemeClr val="tx1"/>
                </a:solidFill>
                <a:latin typeface="Arial Black" pitchFamily="34" charset="0"/>
              </a:rPr>
              <a:t>هذا ويمكن تلخيص أهداف العلاقات العامة في النقاط التالية</a:t>
            </a:r>
            <a:r>
              <a:rPr lang="ar-TN" sz="4000" b="1" dirty="0" smtClean="0">
                <a:solidFill>
                  <a:schemeClr val="tx1"/>
                </a:solidFill>
                <a:latin typeface="Arial Black" pitchFamily="34" charset="0"/>
              </a:rPr>
              <a:t>:</a:t>
            </a:r>
          </a:p>
          <a:p>
            <a:pPr algn="just" rtl="1"/>
            <a:endParaRPr lang="ar-TN" sz="3600" dirty="0" smtClean="0">
              <a:solidFill>
                <a:schemeClr val="tx1"/>
              </a:solidFill>
              <a:latin typeface="Arial Black" pitchFamily="34" charset="0"/>
            </a:endParaRPr>
          </a:p>
          <a:p>
            <a:pPr algn="just" rtl="1"/>
            <a:r>
              <a:rPr lang="ar-TN" sz="3600" dirty="0" smtClean="0">
                <a:solidFill>
                  <a:srgbClr val="FF0000"/>
                </a:solidFill>
                <a:latin typeface="Arial Black" pitchFamily="34" charset="0"/>
              </a:rPr>
              <a:t>1-</a:t>
            </a:r>
            <a:r>
              <a:rPr lang="ar-TN" sz="3600" dirty="0" smtClean="0">
                <a:solidFill>
                  <a:schemeClr val="tx1"/>
                </a:solidFill>
                <a:latin typeface="Arial Black" pitchFamily="34" charset="0"/>
              </a:rPr>
              <a:t> أن </a:t>
            </a:r>
            <a:r>
              <a:rPr lang="ar-TN" sz="3600" dirty="0">
                <a:solidFill>
                  <a:schemeClr val="tx1"/>
                </a:solidFill>
                <a:latin typeface="Arial Black" pitchFamily="34" charset="0"/>
              </a:rPr>
              <a:t>العلاقات العامة تهدف إلى توعية الجماهير بالأهداف العامة للدولة، وتعليم الجمهور عن </a:t>
            </a:r>
            <a:r>
              <a:rPr lang="ar-TN" sz="3600" dirty="0" smtClean="0">
                <a:solidFill>
                  <a:schemeClr val="tx1"/>
                </a:solidFill>
                <a:latin typeface="Arial Black" pitchFamily="34" charset="0"/>
              </a:rPr>
              <a:t>السياسة </a:t>
            </a:r>
            <a:r>
              <a:rPr lang="ar-TN" sz="3600" dirty="0">
                <a:solidFill>
                  <a:schemeClr val="tx1"/>
                </a:solidFill>
                <a:latin typeface="Arial Black" pitchFamily="34" charset="0"/>
              </a:rPr>
              <a:t>العامة، ومسؤوليته في تنفيذها</a:t>
            </a:r>
            <a:r>
              <a:rPr lang="ar-TN" sz="3600" dirty="0" smtClean="0">
                <a:solidFill>
                  <a:schemeClr val="tx1"/>
                </a:solidFill>
                <a:latin typeface="Arial Black" pitchFamily="34" charset="0"/>
              </a:rPr>
              <a:t>،</a:t>
            </a:r>
          </a:p>
          <a:p>
            <a:pPr algn="just" rtl="1"/>
            <a:r>
              <a:rPr lang="ar-TN" sz="3600" dirty="0">
                <a:solidFill>
                  <a:srgbClr val="FF0000"/>
                </a:solidFill>
                <a:latin typeface="Arial Black" pitchFamily="34" charset="0"/>
              </a:rPr>
              <a:t>2-</a:t>
            </a:r>
            <a:r>
              <a:rPr lang="ar-TN" sz="3600" dirty="0">
                <a:solidFill>
                  <a:schemeClr val="tx1"/>
                </a:solidFill>
                <a:latin typeface="Arial Black" pitchFamily="34" charset="0"/>
              </a:rPr>
              <a:t>  أن العلاقات العامة تهدف إلى إقامة علاقات طيبة، وزيادة فرص التفاهم المتبادل </a:t>
            </a:r>
            <a:r>
              <a:rPr lang="ar-TN" sz="3600" dirty="0" smtClean="0">
                <a:solidFill>
                  <a:schemeClr val="tx1"/>
                </a:solidFill>
                <a:latin typeface="Arial Black" pitchFamily="34" charset="0"/>
              </a:rPr>
              <a:t>والتوافق والانسجام </a:t>
            </a:r>
            <a:r>
              <a:rPr lang="ar-TN" sz="3600" dirty="0">
                <a:solidFill>
                  <a:schemeClr val="tx1"/>
                </a:solidFill>
                <a:latin typeface="Arial Black" pitchFamily="34" charset="0"/>
              </a:rPr>
              <a:t>بين المنظمة والجماهير</a:t>
            </a:r>
            <a:r>
              <a:rPr lang="ar-TN" sz="3600" dirty="0" smtClean="0">
                <a:solidFill>
                  <a:schemeClr val="tx1"/>
                </a:solidFill>
                <a:latin typeface="Arial Black" pitchFamily="34" charset="0"/>
              </a:rPr>
              <a:t>،</a:t>
            </a:r>
          </a:p>
          <a:p>
            <a:pPr algn="just" rtl="1"/>
            <a:r>
              <a:rPr lang="ar-TN" sz="3600" dirty="0">
                <a:solidFill>
                  <a:srgbClr val="FF0000"/>
                </a:solidFill>
                <a:latin typeface="Arial Black" pitchFamily="34" charset="0"/>
              </a:rPr>
              <a:t>3-</a:t>
            </a:r>
            <a:r>
              <a:rPr lang="ar-TN" sz="3600" dirty="0">
                <a:solidFill>
                  <a:schemeClr val="tx1"/>
                </a:solidFill>
                <a:latin typeface="Arial Black" pitchFamily="34" charset="0"/>
              </a:rPr>
              <a:t> أن العلاقات العامة تسعى إلى القيام بالأعمال المتنوعة التي تقوم بها الإدا ا رت الأخرى </a:t>
            </a:r>
            <a:r>
              <a:rPr lang="ar-TN" sz="3600" dirty="0" smtClean="0">
                <a:solidFill>
                  <a:schemeClr val="tx1"/>
                </a:solidFill>
                <a:latin typeface="Arial Black" pitchFamily="34" charset="0"/>
              </a:rPr>
              <a:t>ومساعدتها،</a:t>
            </a:r>
          </a:p>
          <a:p>
            <a:pPr algn="just" rtl="1"/>
            <a:r>
              <a:rPr lang="ar-TN" sz="3600" dirty="0">
                <a:solidFill>
                  <a:srgbClr val="FF0000"/>
                </a:solidFill>
                <a:latin typeface="Arial Black" pitchFamily="34" charset="0"/>
              </a:rPr>
              <a:t>4-</a:t>
            </a:r>
            <a:r>
              <a:rPr lang="ar-TN" sz="3600" dirty="0">
                <a:solidFill>
                  <a:schemeClr val="tx1"/>
                </a:solidFill>
                <a:latin typeface="Arial Black" pitchFamily="34" charset="0"/>
              </a:rPr>
              <a:t> أن العلاقات العامة تهدف إلى رفع الكفاية الإنتاجية، بتوفير العامل المادي والمعنوي، و </a:t>
            </a:r>
            <a:r>
              <a:rPr lang="ar-TN" sz="3600" dirty="0" smtClean="0">
                <a:solidFill>
                  <a:schemeClr val="tx1"/>
                </a:solidFill>
                <a:latin typeface="Arial Black" pitchFamily="34" charset="0"/>
              </a:rPr>
              <a:t>زيادة الفوائد </a:t>
            </a:r>
            <a:r>
              <a:rPr lang="ar-TN" sz="3600" dirty="0">
                <a:solidFill>
                  <a:schemeClr val="tx1"/>
                </a:solidFill>
                <a:latin typeface="Arial Black" pitchFamily="34" charset="0"/>
              </a:rPr>
              <a:t>التي تعود على أصحاب الشركة وعمالها، ومستهلكي منتجاتها والجماعات التي </a:t>
            </a:r>
            <a:r>
              <a:rPr lang="ar-TN" sz="3600" dirty="0" smtClean="0">
                <a:solidFill>
                  <a:schemeClr val="tx1"/>
                </a:solidFill>
                <a:latin typeface="Arial Black" pitchFamily="34" charset="0"/>
              </a:rPr>
              <a:t>تعمل فيها،</a:t>
            </a:r>
          </a:p>
          <a:p>
            <a:pPr algn="just" rtl="1"/>
            <a:r>
              <a:rPr lang="ar-TN" sz="3600" dirty="0">
                <a:solidFill>
                  <a:srgbClr val="FF0000"/>
                </a:solidFill>
                <a:latin typeface="Arial Black" pitchFamily="34" charset="0"/>
              </a:rPr>
              <a:t>5-</a:t>
            </a:r>
            <a:r>
              <a:rPr lang="ar-TN" sz="3600" dirty="0">
                <a:solidFill>
                  <a:schemeClr val="tx1"/>
                </a:solidFill>
                <a:latin typeface="Arial Black" pitchFamily="34" charset="0"/>
              </a:rPr>
              <a:t> أن العلاقات العامة تهدف أيض اً إلى إقامة علاقات ودية مع المساهمين، وهؤلاء </a:t>
            </a:r>
            <a:r>
              <a:rPr lang="ar-TN" sz="3600" dirty="0" smtClean="0">
                <a:solidFill>
                  <a:schemeClr val="tx1"/>
                </a:solidFill>
                <a:latin typeface="Arial Black" pitchFamily="34" charset="0"/>
              </a:rPr>
              <a:t>ينحصر اهتمامهم </a:t>
            </a:r>
            <a:r>
              <a:rPr lang="ar-TN" sz="3600" dirty="0">
                <a:solidFill>
                  <a:schemeClr val="tx1"/>
                </a:solidFill>
                <a:latin typeface="Arial Black" pitchFamily="34" charset="0"/>
              </a:rPr>
              <a:t>في تأمين استثما ا رتهم، والوقوف على أحدث تطو ا رت الإنتاج، والمشروعات </a:t>
            </a:r>
            <a:r>
              <a:rPr lang="ar-TN" sz="3600" dirty="0" smtClean="0">
                <a:solidFill>
                  <a:schemeClr val="tx1"/>
                </a:solidFill>
                <a:latin typeface="Arial Black" pitchFamily="34" charset="0"/>
              </a:rPr>
              <a:t>التوسعية والأسواق </a:t>
            </a:r>
            <a:r>
              <a:rPr lang="ar-TN" sz="3600" dirty="0">
                <a:solidFill>
                  <a:schemeClr val="tx1"/>
                </a:solidFill>
                <a:latin typeface="Arial Black" pitchFamily="34" charset="0"/>
              </a:rPr>
              <a:t>الجديدة،</a:t>
            </a:r>
            <a:endParaRPr lang="en-US" sz="3600" dirty="0">
              <a:solidFill>
                <a:schemeClr val="tx1"/>
              </a:solidFill>
              <a:latin typeface="Arial Black" pitchFamily="34" charset="0"/>
            </a:endParaRPr>
          </a:p>
        </p:txBody>
      </p:sp>
    </p:spTree>
    <p:extLst>
      <p:ext uri="{BB962C8B-B14F-4D97-AF65-F5344CB8AC3E}">
        <p14:creationId xmlns:p14="http://schemas.microsoft.com/office/powerpoint/2010/main" xmlns="" val="28325000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solidFill>
                  <a:srgbClr val="FFFFFF"/>
                </a:solidFill>
              </a:rPr>
              <a:pPr>
                <a:defRPr/>
              </a:pPr>
              <a:t>35</a:t>
            </a:fld>
            <a:endParaRPr lang="fr-FR">
              <a:solidFill>
                <a:srgbClr val="FFFFFF"/>
              </a:solidFill>
            </a:endParaRPr>
          </a:p>
        </p:txBody>
      </p:sp>
      <p:sp>
        <p:nvSpPr>
          <p:cNvPr id="5" name="ZoneTexte 4"/>
          <p:cNvSpPr txBox="1"/>
          <p:nvPr/>
        </p:nvSpPr>
        <p:spPr>
          <a:xfrm>
            <a:off x="0" y="523848"/>
            <a:ext cx="13335000" cy="822789"/>
          </a:xfrm>
          <a:prstGeom prst="rect">
            <a:avLst/>
          </a:prstGeom>
          <a:noFill/>
        </p:spPr>
        <p:txBody>
          <a:bodyPr wrap="square" rtlCol="0">
            <a:spAutoFit/>
          </a:bodyPr>
          <a:lstStyle/>
          <a:p>
            <a:pPr algn="just" rtl="1">
              <a:lnSpc>
                <a:spcPct val="200000"/>
              </a:lnSpc>
            </a:pPr>
            <a:r>
              <a:rPr lang="fr-FR" sz="2800" b="1" dirty="0" smtClean="0">
                <a:solidFill>
                  <a:srgbClr val="FFFFFF"/>
                </a:solidFill>
                <a:latin typeface="Times New Roman" pitchFamily="18" charset="0"/>
              </a:rPr>
              <a:t> </a:t>
            </a:r>
            <a:r>
              <a:rPr lang="ar-TN" sz="2800" b="1" dirty="0" smtClean="0">
                <a:solidFill>
                  <a:srgbClr val="FFFFFF"/>
                </a:solidFill>
                <a:latin typeface="Times New Roman" pitchFamily="18" charset="0"/>
              </a:rPr>
              <a:t> </a:t>
            </a:r>
            <a:endParaRPr lang="fr-FR" sz="2800" b="1" dirty="0">
              <a:solidFill>
                <a:srgbClr val="FFFFFF"/>
              </a:solidFill>
              <a:latin typeface="Times New Roman" pitchFamily="18" charset="0"/>
            </a:endParaRPr>
          </a:p>
        </p:txBody>
      </p:sp>
      <p:sp>
        <p:nvSpPr>
          <p:cNvPr id="2" name="TextBox 1"/>
          <p:cNvSpPr txBox="1"/>
          <p:nvPr/>
        </p:nvSpPr>
        <p:spPr>
          <a:xfrm>
            <a:off x="906860" y="523848"/>
            <a:ext cx="12169352" cy="6463308"/>
          </a:xfrm>
          <a:prstGeom prst="rect">
            <a:avLst/>
          </a:prstGeom>
          <a:noFill/>
        </p:spPr>
        <p:txBody>
          <a:bodyPr wrap="square" rtlCol="0">
            <a:spAutoFit/>
          </a:bodyPr>
          <a:lstStyle/>
          <a:p>
            <a:pPr algn="just" rtl="1"/>
            <a:endParaRPr lang="ar-TN" sz="3600" dirty="0">
              <a:solidFill>
                <a:srgbClr val="FF0000"/>
              </a:solidFill>
              <a:latin typeface="Arial Black" pitchFamily="34" charset="0"/>
            </a:endParaRPr>
          </a:p>
          <a:p>
            <a:pPr algn="just" rtl="1">
              <a:lnSpc>
                <a:spcPct val="150000"/>
              </a:lnSpc>
            </a:pPr>
            <a:r>
              <a:rPr lang="ar-TN" sz="3600" dirty="0" smtClean="0">
                <a:solidFill>
                  <a:srgbClr val="FF0000"/>
                </a:solidFill>
                <a:latin typeface="Arial Black" pitchFamily="34" charset="0"/>
              </a:rPr>
              <a:t>6-</a:t>
            </a:r>
            <a:r>
              <a:rPr lang="ar-TN" sz="3600" dirty="0" smtClean="0">
                <a:latin typeface="Arial Black" pitchFamily="34" charset="0"/>
              </a:rPr>
              <a:t>  </a:t>
            </a:r>
            <a:r>
              <a:rPr lang="ar-TN" sz="3600" dirty="0">
                <a:solidFill>
                  <a:schemeClr val="tx1"/>
                </a:solidFill>
                <a:latin typeface="Arial Black" pitchFamily="34" charset="0"/>
              </a:rPr>
              <a:t>أن العلاقات العامة تهتم بتلقي رغبات الموزعين وملاحظاتهم ومقترحاتهم، خاصة فيما </a:t>
            </a:r>
            <a:r>
              <a:rPr lang="ar-TN" sz="3600" dirty="0" smtClean="0">
                <a:solidFill>
                  <a:schemeClr val="tx1"/>
                </a:solidFill>
                <a:latin typeface="Arial Black" pitchFamily="34" charset="0"/>
              </a:rPr>
              <a:t>يتعلق بطريقة </a:t>
            </a:r>
            <a:r>
              <a:rPr lang="ar-TN" sz="3600" dirty="0">
                <a:solidFill>
                  <a:schemeClr val="tx1"/>
                </a:solidFill>
                <a:latin typeface="Arial Black" pitchFamily="34" charset="0"/>
              </a:rPr>
              <a:t>التعبئة أو التغليف أو الوزن أو طريقة التشكيل والعرض</a:t>
            </a:r>
            <a:r>
              <a:rPr lang="ar-TN" sz="3600" dirty="0" smtClean="0">
                <a:solidFill>
                  <a:schemeClr val="tx1"/>
                </a:solidFill>
                <a:latin typeface="Arial Black" pitchFamily="34" charset="0"/>
              </a:rPr>
              <a:t>،</a:t>
            </a:r>
          </a:p>
          <a:p>
            <a:pPr algn="just" rtl="1">
              <a:lnSpc>
                <a:spcPct val="150000"/>
              </a:lnSpc>
            </a:pPr>
            <a:r>
              <a:rPr lang="ar-TN" sz="3600" dirty="0">
                <a:solidFill>
                  <a:srgbClr val="FF0000"/>
                </a:solidFill>
                <a:latin typeface="Arial Black" pitchFamily="34" charset="0"/>
              </a:rPr>
              <a:t>7-</a:t>
            </a:r>
            <a:r>
              <a:rPr lang="ar-TN" sz="3600" dirty="0">
                <a:latin typeface="Arial Black" pitchFamily="34" charset="0"/>
              </a:rPr>
              <a:t>  أ</a:t>
            </a:r>
            <a:r>
              <a:rPr lang="ar-TN" sz="3600" dirty="0">
                <a:solidFill>
                  <a:schemeClr val="tx1"/>
                </a:solidFill>
                <a:latin typeface="Arial Black" pitchFamily="34" charset="0"/>
              </a:rPr>
              <a:t>ن العلاقات العامة تهتم كذلك بإنشاء الصلات الطيبة بين المستهلكين والمؤسسة؛ وذلك </a:t>
            </a:r>
            <a:r>
              <a:rPr lang="ar-TN" sz="3600" dirty="0" smtClean="0">
                <a:solidFill>
                  <a:schemeClr val="tx1"/>
                </a:solidFill>
                <a:latin typeface="Arial Black" pitchFamily="34" charset="0"/>
              </a:rPr>
              <a:t>لأن الت </a:t>
            </a:r>
            <a:r>
              <a:rPr lang="ar-TN" sz="3600" dirty="0">
                <a:solidFill>
                  <a:schemeClr val="tx1"/>
                </a:solidFill>
                <a:latin typeface="Arial Black" pitchFamily="34" charset="0"/>
              </a:rPr>
              <a:t>رويج للمؤسسة يؤدي إلى الترويج للسلع</a:t>
            </a:r>
            <a:r>
              <a:rPr lang="ar-TN" sz="3600" dirty="0" smtClean="0">
                <a:solidFill>
                  <a:schemeClr val="tx1"/>
                </a:solidFill>
                <a:latin typeface="Arial Black" pitchFamily="34" charset="0"/>
              </a:rPr>
              <a:t>،</a:t>
            </a:r>
          </a:p>
          <a:p>
            <a:pPr algn="just" rtl="1">
              <a:lnSpc>
                <a:spcPct val="150000"/>
              </a:lnSpc>
            </a:pPr>
            <a:r>
              <a:rPr lang="ar-TN" sz="3600" dirty="0">
                <a:solidFill>
                  <a:srgbClr val="FF0000"/>
                </a:solidFill>
                <a:latin typeface="Arial Black" pitchFamily="34" charset="0"/>
              </a:rPr>
              <a:t>8-</a:t>
            </a:r>
            <a:r>
              <a:rPr lang="ar-TN" sz="3600" dirty="0">
                <a:latin typeface="Arial Black" pitchFamily="34" charset="0"/>
              </a:rPr>
              <a:t>  </a:t>
            </a:r>
            <a:r>
              <a:rPr lang="ar-TN" sz="3600" dirty="0">
                <a:solidFill>
                  <a:schemeClr val="tx1"/>
                </a:solidFill>
                <a:latin typeface="Arial Black" pitchFamily="34" charset="0"/>
              </a:rPr>
              <a:t>أن العلاقات العامة تهدف إلى تنمية الشعور بالمسؤولية الاجتماعية والقومية لدى </a:t>
            </a:r>
            <a:r>
              <a:rPr lang="ar-TN" sz="3600" dirty="0" smtClean="0">
                <a:solidFill>
                  <a:schemeClr val="tx1"/>
                </a:solidFill>
                <a:latin typeface="Arial Black" pitchFamily="34" charset="0"/>
              </a:rPr>
              <a:t>المواطنين، ومساعدتهم </a:t>
            </a:r>
            <a:r>
              <a:rPr lang="ar-TN" sz="3600" dirty="0">
                <a:solidFill>
                  <a:schemeClr val="tx1"/>
                </a:solidFill>
                <a:latin typeface="Arial Black" pitchFamily="34" charset="0"/>
              </a:rPr>
              <a:t>على تحمل المسؤولية في رسم السياسة العامة للمنظمة، وحل مشاكلها.</a:t>
            </a:r>
            <a:endParaRPr lang="en-US" sz="3600" dirty="0">
              <a:solidFill>
                <a:schemeClr val="tx1"/>
              </a:solidFill>
              <a:latin typeface="Arial Black" pitchFamily="34" charset="0"/>
            </a:endParaRPr>
          </a:p>
        </p:txBody>
      </p:sp>
    </p:spTree>
    <p:extLst>
      <p:ext uri="{BB962C8B-B14F-4D97-AF65-F5344CB8AC3E}">
        <p14:creationId xmlns:p14="http://schemas.microsoft.com/office/powerpoint/2010/main" xmlns="" val="283250003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9779000" y="8040688"/>
            <a:ext cx="2778125" cy="584200"/>
          </a:xfrm>
        </p:spPr>
        <p:txBody>
          <a:bodyPr/>
          <a:lstStyle/>
          <a:p>
            <a:pPr>
              <a:defRPr/>
            </a:pPr>
            <a:fld id="{7CD6C22C-BC75-4CCB-AE0F-67FEC80CB220}" type="slidenum">
              <a:rPr lang="fr-FR" smtClean="0">
                <a:solidFill>
                  <a:srgbClr val="FFFFFF"/>
                </a:solidFill>
              </a:rPr>
              <a:pPr>
                <a:defRPr/>
              </a:pPr>
              <a:t>36</a:t>
            </a:fld>
            <a:endParaRPr lang="fr-FR">
              <a:solidFill>
                <a:srgbClr val="FFFFFF"/>
              </a:solidFill>
            </a:endParaRPr>
          </a:p>
        </p:txBody>
      </p:sp>
      <p:sp>
        <p:nvSpPr>
          <p:cNvPr id="5" name="ZoneTexte 4"/>
          <p:cNvSpPr txBox="1"/>
          <p:nvPr/>
        </p:nvSpPr>
        <p:spPr>
          <a:xfrm>
            <a:off x="1523964" y="523848"/>
            <a:ext cx="11430080" cy="1384995"/>
          </a:xfrm>
          <a:prstGeom prst="rect">
            <a:avLst/>
          </a:prstGeom>
          <a:noFill/>
        </p:spPr>
        <p:txBody>
          <a:bodyPr wrap="square" rtlCol="0">
            <a:spAutoFit/>
          </a:bodyPr>
          <a:lstStyle/>
          <a:p>
            <a:pPr algn="just" rtl="1">
              <a:lnSpc>
                <a:spcPct val="200000"/>
              </a:lnSpc>
              <a:buFont typeface="Wingdings" pitchFamily="2" charset="2"/>
              <a:buChar char="Ø"/>
              <a:defRPr/>
            </a:pPr>
            <a:endParaRPr lang="fr-FR" sz="2800" b="1" dirty="0" smtClean="0">
              <a:solidFill>
                <a:srgbClr val="FFFFFF"/>
              </a:solidFill>
              <a:latin typeface="Times New Roman" pitchFamily="18" charset="0"/>
            </a:endParaRPr>
          </a:p>
          <a:p>
            <a:pPr>
              <a:defRPr/>
            </a:pPr>
            <a:endParaRPr lang="fr-FR" sz="2800" dirty="0">
              <a:latin typeface="Times New Roman" pitchFamily="18" charset="0"/>
            </a:endParaRPr>
          </a:p>
        </p:txBody>
      </p:sp>
      <p:graphicFrame>
        <p:nvGraphicFramePr>
          <p:cNvPr id="6" name="Diagram 5"/>
          <p:cNvGraphicFramePr/>
          <p:nvPr>
            <p:extLst>
              <p:ext uri="{D42A27DB-BD31-4B8C-83A1-F6EECF244321}">
                <p14:modId xmlns:p14="http://schemas.microsoft.com/office/powerpoint/2010/main" xmlns="" val="2384538411"/>
              </p:ext>
            </p:extLst>
          </p:nvPr>
        </p:nvGraphicFramePr>
        <p:xfrm>
          <a:off x="2261057" y="2706757"/>
          <a:ext cx="8890000" cy="5926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1338908" y="133028"/>
            <a:ext cx="11881320" cy="2000548"/>
          </a:xfrm>
          <a:prstGeom prst="rect">
            <a:avLst/>
          </a:prstGeom>
          <a:noFill/>
        </p:spPr>
        <p:txBody>
          <a:bodyPr wrap="square" rtlCol="0">
            <a:spAutoFit/>
          </a:bodyPr>
          <a:lstStyle/>
          <a:p>
            <a:pPr algn="ctr" rtl="1"/>
            <a:r>
              <a:rPr lang="ar-SA" b="1" dirty="0">
                <a:latin typeface="PT Bold Heading"/>
              </a:rPr>
              <a:t>أقسام إدارة العلاقات </a:t>
            </a:r>
            <a:r>
              <a:rPr lang="ar-SA" b="1" dirty="0" smtClean="0">
                <a:latin typeface="PT Bold Heading"/>
              </a:rPr>
              <a:t>العامة</a:t>
            </a:r>
            <a:endParaRPr lang="ar-TN" b="1" dirty="0" smtClean="0">
              <a:latin typeface="PT Bold Heading"/>
            </a:endParaRPr>
          </a:p>
          <a:p>
            <a:pPr algn="ctr" rtl="1"/>
            <a:endParaRPr lang="ar-SA" b="1" dirty="0" smtClean="0">
              <a:latin typeface="PT Bold Heading"/>
            </a:endParaRPr>
          </a:p>
          <a:p>
            <a:pPr algn="just" rtl="1"/>
            <a:r>
              <a:rPr lang="ar-SA" sz="2800" b="1" dirty="0" smtClean="0">
                <a:solidFill>
                  <a:srgbClr val="FFFFFF"/>
                </a:solidFill>
                <a:latin typeface="Simplified Arabic" panose="02020603050405020304" pitchFamily="18" charset="-78"/>
                <a:cs typeface="Simplified Arabic" panose="02020603050405020304" pitchFamily="18" charset="-78"/>
              </a:rPr>
              <a:t>تنقسم </a:t>
            </a:r>
            <a:r>
              <a:rPr lang="ar-SA" sz="2800" b="1" dirty="0">
                <a:solidFill>
                  <a:srgbClr val="FFFFFF"/>
                </a:solidFill>
                <a:latin typeface="Simplified Arabic" panose="02020603050405020304" pitchFamily="18" charset="-78"/>
                <a:cs typeface="Simplified Arabic" panose="02020603050405020304" pitchFamily="18" charset="-78"/>
              </a:rPr>
              <a:t>إدارة العلاقات العامة إلى الأقسام التالية: تبع الهيكل التنظيمي المبين بالشكل التالي:</a:t>
            </a:r>
            <a:endParaRPr lang="ar-SA" sz="2800" b="1" dirty="0">
              <a:solidFill>
                <a:srgbClr val="FFFFFF"/>
              </a:solidFill>
              <a:latin typeface="PT Bold Heading"/>
            </a:endParaRPr>
          </a:p>
        </p:txBody>
      </p:sp>
      <p:sp>
        <p:nvSpPr>
          <p:cNvPr id="11" name="TextBox 10"/>
          <p:cNvSpPr txBox="1"/>
          <p:nvPr/>
        </p:nvSpPr>
        <p:spPr>
          <a:xfrm>
            <a:off x="11621021" y="3468266"/>
            <a:ext cx="936104" cy="830997"/>
          </a:xfrm>
          <a:prstGeom prst="rect">
            <a:avLst/>
          </a:prstGeom>
          <a:noFill/>
          <a:ln w="38100">
            <a:solidFill>
              <a:schemeClr val="tx1"/>
            </a:solidFill>
          </a:ln>
        </p:spPr>
        <p:txBody>
          <a:bodyPr wrap="square" rtlCol="0">
            <a:spAutoFit/>
          </a:bodyPr>
          <a:lstStyle/>
          <a:p>
            <a:pPr algn="ctr"/>
            <a:r>
              <a:rPr lang="ar-SA" dirty="0" smtClean="0"/>
              <a:t>1</a:t>
            </a:r>
            <a:endParaRPr lang="en-US" dirty="0"/>
          </a:p>
        </p:txBody>
      </p:sp>
      <p:sp>
        <p:nvSpPr>
          <p:cNvPr id="12" name="TextBox 11"/>
          <p:cNvSpPr txBox="1"/>
          <p:nvPr/>
        </p:nvSpPr>
        <p:spPr>
          <a:xfrm>
            <a:off x="11621021" y="5275248"/>
            <a:ext cx="936104" cy="830997"/>
          </a:xfrm>
          <a:prstGeom prst="rect">
            <a:avLst/>
          </a:prstGeom>
          <a:noFill/>
          <a:ln w="38100">
            <a:solidFill>
              <a:schemeClr val="tx1"/>
            </a:solidFill>
          </a:ln>
        </p:spPr>
        <p:txBody>
          <a:bodyPr wrap="square" rtlCol="0">
            <a:spAutoFit/>
          </a:bodyPr>
          <a:lstStyle/>
          <a:p>
            <a:pPr algn="ctr"/>
            <a:r>
              <a:rPr lang="ar-SA" dirty="0" smtClean="0"/>
              <a:t>2</a:t>
            </a:r>
            <a:endParaRPr lang="en-US" dirty="0"/>
          </a:p>
        </p:txBody>
      </p:sp>
      <p:sp>
        <p:nvSpPr>
          <p:cNvPr id="13" name="TextBox 12"/>
          <p:cNvSpPr txBox="1"/>
          <p:nvPr/>
        </p:nvSpPr>
        <p:spPr>
          <a:xfrm>
            <a:off x="11621021" y="7174268"/>
            <a:ext cx="936104" cy="830997"/>
          </a:xfrm>
          <a:prstGeom prst="rect">
            <a:avLst/>
          </a:prstGeom>
          <a:noFill/>
          <a:ln w="38100">
            <a:solidFill>
              <a:schemeClr val="tx1"/>
            </a:solidFill>
          </a:ln>
        </p:spPr>
        <p:txBody>
          <a:bodyPr wrap="square" rtlCol="0">
            <a:spAutoFit/>
          </a:bodyPr>
          <a:lstStyle/>
          <a:p>
            <a:pPr algn="ctr"/>
            <a:r>
              <a:rPr lang="ar-SA" dirty="0" smtClean="0"/>
              <a:t>3</a:t>
            </a:r>
            <a:endParaRPr lang="en-US" dirty="0"/>
          </a:p>
        </p:txBody>
      </p:sp>
    </p:spTree>
    <p:extLst>
      <p:ext uri="{BB962C8B-B14F-4D97-AF65-F5344CB8AC3E}">
        <p14:creationId xmlns:p14="http://schemas.microsoft.com/office/powerpoint/2010/main" xmlns="" val="398837250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solidFill>
                  <a:srgbClr val="FFFFFF"/>
                </a:solidFill>
              </a:rPr>
              <a:pPr>
                <a:defRPr/>
              </a:pPr>
              <a:t>37</a:t>
            </a:fld>
            <a:endParaRPr lang="fr-FR">
              <a:solidFill>
                <a:srgbClr val="FFFFFF"/>
              </a:solidFill>
            </a:endParaRPr>
          </a:p>
        </p:txBody>
      </p:sp>
      <p:sp>
        <p:nvSpPr>
          <p:cNvPr id="5" name="ZoneTexte 4"/>
          <p:cNvSpPr txBox="1"/>
          <p:nvPr/>
        </p:nvSpPr>
        <p:spPr>
          <a:xfrm>
            <a:off x="0" y="523848"/>
            <a:ext cx="13335000" cy="3662541"/>
          </a:xfrm>
          <a:prstGeom prst="rect">
            <a:avLst/>
          </a:prstGeom>
          <a:noFill/>
        </p:spPr>
        <p:txBody>
          <a:bodyPr wrap="square" rtlCol="0">
            <a:spAutoFit/>
          </a:bodyPr>
          <a:lstStyle/>
          <a:p>
            <a:pPr lvl="0" algn="ctr" rtl="1"/>
            <a:r>
              <a:rPr lang="ar-TN" sz="8000" dirty="0">
                <a:latin typeface="Arial Black" pitchFamily="34" charset="0"/>
              </a:rPr>
              <a:t>الفصل </a:t>
            </a:r>
            <a:r>
              <a:rPr lang="ar-TN" sz="8000" dirty="0" smtClean="0">
                <a:latin typeface="Arial Black" pitchFamily="34" charset="0"/>
              </a:rPr>
              <a:t>الثالث</a:t>
            </a:r>
          </a:p>
          <a:p>
            <a:pPr lvl="0" algn="ctr" rtl="1"/>
            <a:endParaRPr lang="ar-TN" sz="8000" dirty="0" smtClean="0">
              <a:latin typeface="Arial Black" pitchFamily="34" charset="0"/>
            </a:endParaRPr>
          </a:p>
          <a:p>
            <a:pPr lvl="0" algn="ctr" rtl="1"/>
            <a:r>
              <a:rPr lang="ar-TN" sz="7200" b="1" dirty="0">
                <a:latin typeface="PT Bold Dusky"/>
              </a:rPr>
              <a:t>بناء وتخطيط وتنظيم إدارة العلاقات العامة</a:t>
            </a:r>
            <a:endParaRPr lang="fr-FR" sz="7200" dirty="0">
              <a:latin typeface="Arial Black" pitchFamily="34" charset="0"/>
            </a:endParaRPr>
          </a:p>
        </p:txBody>
      </p:sp>
    </p:spTree>
    <p:extLst>
      <p:ext uri="{BB962C8B-B14F-4D97-AF65-F5344CB8AC3E}">
        <p14:creationId xmlns:p14="http://schemas.microsoft.com/office/powerpoint/2010/main" xmlns="" val="283250003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solidFill>
                  <a:srgbClr val="FFFFFF"/>
                </a:solidFill>
              </a:rPr>
              <a:pPr>
                <a:defRPr/>
              </a:pPr>
              <a:t>38</a:t>
            </a:fld>
            <a:endParaRPr lang="fr-FR">
              <a:solidFill>
                <a:srgbClr val="FFFFFF"/>
              </a:solidFill>
            </a:endParaRPr>
          </a:p>
        </p:txBody>
      </p:sp>
      <p:sp>
        <p:nvSpPr>
          <p:cNvPr id="5" name="ZoneTexte 4"/>
          <p:cNvSpPr txBox="1"/>
          <p:nvPr/>
        </p:nvSpPr>
        <p:spPr>
          <a:xfrm>
            <a:off x="0" y="523848"/>
            <a:ext cx="13335000" cy="822789"/>
          </a:xfrm>
          <a:prstGeom prst="rect">
            <a:avLst/>
          </a:prstGeom>
          <a:noFill/>
        </p:spPr>
        <p:txBody>
          <a:bodyPr wrap="square" rtlCol="0">
            <a:spAutoFit/>
          </a:bodyPr>
          <a:lstStyle/>
          <a:p>
            <a:pPr algn="just" rtl="1">
              <a:lnSpc>
                <a:spcPct val="200000"/>
              </a:lnSpc>
            </a:pPr>
            <a:r>
              <a:rPr lang="fr-FR" sz="2800" b="1" dirty="0" smtClean="0">
                <a:solidFill>
                  <a:srgbClr val="FFFFFF"/>
                </a:solidFill>
                <a:latin typeface="Times New Roman" pitchFamily="18" charset="0"/>
              </a:rPr>
              <a:t> </a:t>
            </a:r>
            <a:r>
              <a:rPr lang="ar-TN" sz="2800" b="1" dirty="0" smtClean="0">
                <a:solidFill>
                  <a:srgbClr val="FFFFFF"/>
                </a:solidFill>
                <a:latin typeface="Times New Roman" pitchFamily="18" charset="0"/>
              </a:rPr>
              <a:t> </a:t>
            </a:r>
            <a:endParaRPr lang="fr-FR" sz="2800" b="1" dirty="0">
              <a:solidFill>
                <a:srgbClr val="FFFFFF"/>
              </a:solidFill>
              <a:latin typeface="Times New Roman" pitchFamily="18" charset="0"/>
            </a:endParaRPr>
          </a:p>
        </p:txBody>
      </p:sp>
      <p:sp>
        <p:nvSpPr>
          <p:cNvPr id="3" name="TextBox 2"/>
          <p:cNvSpPr txBox="1"/>
          <p:nvPr/>
        </p:nvSpPr>
        <p:spPr>
          <a:xfrm>
            <a:off x="0" y="523848"/>
            <a:ext cx="12932196" cy="8309967"/>
          </a:xfrm>
          <a:prstGeom prst="rect">
            <a:avLst/>
          </a:prstGeom>
          <a:noFill/>
        </p:spPr>
        <p:txBody>
          <a:bodyPr wrap="square" rtlCol="0">
            <a:spAutoFit/>
          </a:bodyPr>
          <a:lstStyle/>
          <a:p>
            <a:pPr algn="just" rtl="1"/>
            <a:r>
              <a:rPr lang="ar-TN" sz="5400" b="1" dirty="0">
                <a:latin typeface="PT Bold Heading"/>
              </a:rPr>
              <a:t>بناء إدارة العلاقات </a:t>
            </a:r>
            <a:r>
              <a:rPr lang="ar-TN" sz="5400" b="1" dirty="0" smtClean="0">
                <a:latin typeface="PT Bold Heading"/>
              </a:rPr>
              <a:t>العامة</a:t>
            </a:r>
            <a:endParaRPr lang="fr-FR" sz="5400" b="1" dirty="0" smtClean="0">
              <a:latin typeface="PT Bold Heading"/>
            </a:endParaRPr>
          </a:p>
          <a:p>
            <a:pPr algn="just" rtl="1"/>
            <a:endParaRPr lang="fr-FR" b="1" dirty="0">
              <a:latin typeface="PT Bold Heading"/>
            </a:endParaRPr>
          </a:p>
          <a:p>
            <a:pPr algn="just" rtl="1"/>
            <a:r>
              <a:rPr lang="ar-TN" dirty="0">
                <a:solidFill>
                  <a:schemeClr val="tx1"/>
                </a:solidFill>
              </a:rPr>
              <a:t>من الصعب رسم نظام معين لإدارة العلاقات العامة في منشأة من المنشآت، </a:t>
            </a:r>
            <a:r>
              <a:rPr lang="ar-TN" dirty="0" smtClean="0">
                <a:solidFill>
                  <a:schemeClr val="tx1"/>
                </a:solidFill>
              </a:rPr>
              <a:t>فهذا</a:t>
            </a:r>
            <a:r>
              <a:rPr lang="fr-FR" dirty="0" smtClean="0">
                <a:solidFill>
                  <a:schemeClr val="tx1"/>
                </a:solidFill>
              </a:rPr>
              <a:t> </a:t>
            </a:r>
            <a:r>
              <a:rPr lang="ar-TN" dirty="0" smtClean="0">
                <a:solidFill>
                  <a:schemeClr val="tx1"/>
                </a:solidFill>
              </a:rPr>
              <a:t>يختلف </a:t>
            </a:r>
            <a:r>
              <a:rPr lang="ar-TN" dirty="0">
                <a:solidFill>
                  <a:schemeClr val="tx1"/>
                </a:solidFill>
              </a:rPr>
              <a:t>من منشاة لأخرى، حسب حجم المنشاة وطبيعة تعاملها، ففي حال صغر حجم </a:t>
            </a:r>
            <a:r>
              <a:rPr lang="ar-TN" dirty="0" smtClean="0">
                <a:solidFill>
                  <a:schemeClr val="tx1"/>
                </a:solidFill>
              </a:rPr>
              <a:t>المؤسسة</a:t>
            </a:r>
            <a:r>
              <a:rPr lang="fr-FR" dirty="0" smtClean="0">
                <a:solidFill>
                  <a:schemeClr val="tx1"/>
                </a:solidFill>
              </a:rPr>
              <a:t> </a:t>
            </a:r>
            <a:r>
              <a:rPr lang="ar-TN" dirty="0" smtClean="0">
                <a:solidFill>
                  <a:schemeClr val="tx1"/>
                </a:solidFill>
              </a:rPr>
              <a:t>مثلا </a:t>
            </a:r>
            <a:r>
              <a:rPr lang="ar-TN" dirty="0">
                <a:solidFill>
                  <a:schemeClr val="tx1"/>
                </a:solidFill>
              </a:rPr>
              <a:t>يقوم المدير بنفسه، أو بواسطة معاون له، ضمن العاملين في المؤسسة </a:t>
            </a:r>
            <a:r>
              <a:rPr lang="ar-TN" dirty="0" smtClean="0">
                <a:solidFill>
                  <a:schemeClr val="tx1"/>
                </a:solidFill>
              </a:rPr>
              <a:t>بأعمال</a:t>
            </a:r>
            <a:r>
              <a:rPr lang="fr-FR" dirty="0" smtClean="0">
                <a:solidFill>
                  <a:schemeClr val="tx1"/>
                </a:solidFill>
              </a:rPr>
              <a:t> </a:t>
            </a:r>
            <a:r>
              <a:rPr lang="ar-TN" dirty="0" smtClean="0">
                <a:solidFill>
                  <a:schemeClr val="tx1"/>
                </a:solidFill>
              </a:rPr>
              <a:t>العلاقات </a:t>
            </a:r>
            <a:r>
              <a:rPr lang="ar-TN" dirty="0">
                <a:solidFill>
                  <a:schemeClr val="tx1"/>
                </a:solidFill>
              </a:rPr>
              <a:t>العامة، كما يختلف جهاز العلاقات العامة حسب مدى فهم القائمين بالإدارة </a:t>
            </a:r>
            <a:r>
              <a:rPr lang="ar-TN" dirty="0" smtClean="0">
                <a:solidFill>
                  <a:schemeClr val="tx1"/>
                </a:solidFill>
              </a:rPr>
              <a:t>فيها</a:t>
            </a:r>
            <a:r>
              <a:rPr lang="fr-FR" dirty="0" smtClean="0">
                <a:solidFill>
                  <a:schemeClr val="tx1"/>
                </a:solidFill>
              </a:rPr>
              <a:t> </a:t>
            </a:r>
            <a:r>
              <a:rPr lang="ar-TN" dirty="0" smtClean="0">
                <a:solidFill>
                  <a:schemeClr val="tx1"/>
                </a:solidFill>
              </a:rPr>
              <a:t>لأعمال </a:t>
            </a:r>
            <a:r>
              <a:rPr lang="ar-TN" dirty="0">
                <a:solidFill>
                  <a:schemeClr val="tx1"/>
                </a:solidFill>
              </a:rPr>
              <a:t>العلاقات العامة، ومن ثم يختلف البناء التنظيمي لإدارة العلاقات العامة من جهة </a:t>
            </a:r>
            <a:r>
              <a:rPr lang="ar-TN" dirty="0" smtClean="0">
                <a:solidFill>
                  <a:schemeClr val="tx1"/>
                </a:solidFill>
              </a:rPr>
              <a:t>إلى</a:t>
            </a:r>
            <a:r>
              <a:rPr lang="fr-FR" dirty="0" smtClean="0">
                <a:solidFill>
                  <a:schemeClr val="tx1"/>
                </a:solidFill>
              </a:rPr>
              <a:t> </a:t>
            </a:r>
            <a:r>
              <a:rPr lang="ar-TN" dirty="0" smtClean="0">
                <a:solidFill>
                  <a:schemeClr val="tx1"/>
                </a:solidFill>
              </a:rPr>
              <a:t>أخرى</a:t>
            </a:r>
            <a:r>
              <a:rPr lang="ar-TN" dirty="0">
                <a:solidFill>
                  <a:schemeClr val="tx1"/>
                </a:solidFill>
              </a:rPr>
              <a:t>، فالوحدات التنظيمية التي تدخل في بناء إدارة علاقات عامة للقوات المسلحة مثلا </a:t>
            </a:r>
            <a:r>
              <a:rPr lang="ar-TN" dirty="0" smtClean="0">
                <a:solidFill>
                  <a:schemeClr val="tx1"/>
                </a:solidFill>
              </a:rPr>
              <a:t>قد</a:t>
            </a:r>
            <a:r>
              <a:rPr lang="fr-FR" dirty="0" smtClean="0">
                <a:solidFill>
                  <a:schemeClr val="tx1"/>
                </a:solidFill>
              </a:rPr>
              <a:t> </a:t>
            </a:r>
            <a:r>
              <a:rPr lang="ar-TN" dirty="0" smtClean="0">
                <a:solidFill>
                  <a:schemeClr val="tx1"/>
                </a:solidFill>
              </a:rPr>
              <a:t>تختلف </a:t>
            </a:r>
            <a:r>
              <a:rPr lang="ar-TN" dirty="0">
                <a:solidFill>
                  <a:schemeClr val="tx1"/>
                </a:solidFill>
              </a:rPr>
              <a:t>عنها في </a:t>
            </a:r>
            <a:r>
              <a:rPr lang="ar-TN" dirty="0" smtClean="0">
                <a:solidFill>
                  <a:schemeClr val="tx1"/>
                </a:solidFill>
              </a:rPr>
              <a:t>وزارة الزراعة</a:t>
            </a:r>
            <a:r>
              <a:rPr lang="ar-TN" dirty="0">
                <a:solidFill>
                  <a:schemeClr val="tx1"/>
                </a:solidFill>
              </a:rPr>
              <a:t>.</a:t>
            </a:r>
            <a:endParaRPr lang="en-US" dirty="0">
              <a:solidFill>
                <a:schemeClr val="tx1"/>
              </a:solidFill>
            </a:endParaRPr>
          </a:p>
        </p:txBody>
      </p:sp>
    </p:spTree>
    <p:extLst>
      <p:ext uri="{BB962C8B-B14F-4D97-AF65-F5344CB8AC3E}">
        <p14:creationId xmlns:p14="http://schemas.microsoft.com/office/powerpoint/2010/main" xmlns="" val="2832500038"/>
      </p:ext>
    </p:extLst>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solidFill>
                  <a:srgbClr val="FFFFFF"/>
                </a:solidFill>
              </a:rPr>
              <a:pPr>
                <a:defRPr/>
              </a:pPr>
              <a:t>39</a:t>
            </a:fld>
            <a:endParaRPr lang="fr-FR">
              <a:solidFill>
                <a:srgbClr val="FFFFFF"/>
              </a:solidFill>
            </a:endParaRPr>
          </a:p>
        </p:txBody>
      </p:sp>
      <p:sp>
        <p:nvSpPr>
          <p:cNvPr id="5" name="ZoneTexte 4"/>
          <p:cNvSpPr txBox="1"/>
          <p:nvPr/>
        </p:nvSpPr>
        <p:spPr>
          <a:xfrm>
            <a:off x="0" y="523848"/>
            <a:ext cx="13335000" cy="822789"/>
          </a:xfrm>
          <a:prstGeom prst="rect">
            <a:avLst/>
          </a:prstGeom>
          <a:noFill/>
        </p:spPr>
        <p:txBody>
          <a:bodyPr wrap="square" rtlCol="0">
            <a:spAutoFit/>
          </a:bodyPr>
          <a:lstStyle/>
          <a:p>
            <a:pPr algn="just" rtl="1">
              <a:lnSpc>
                <a:spcPct val="200000"/>
              </a:lnSpc>
            </a:pPr>
            <a:r>
              <a:rPr lang="fr-FR" sz="2800" b="1" dirty="0" smtClean="0">
                <a:solidFill>
                  <a:srgbClr val="FFFFFF"/>
                </a:solidFill>
                <a:latin typeface="Times New Roman" pitchFamily="18" charset="0"/>
              </a:rPr>
              <a:t> </a:t>
            </a:r>
            <a:r>
              <a:rPr lang="ar-TN" sz="2800" b="1" dirty="0" smtClean="0">
                <a:solidFill>
                  <a:srgbClr val="FFFFFF"/>
                </a:solidFill>
                <a:latin typeface="Times New Roman" pitchFamily="18" charset="0"/>
              </a:rPr>
              <a:t> </a:t>
            </a:r>
            <a:endParaRPr lang="fr-FR" sz="2800" b="1" dirty="0">
              <a:solidFill>
                <a:srgbClr val="FFFFFF"/>
              </a:solidFill>
              <a:latin typeface="Times New Roman" pitchFamily="18" charset="0"/>
            </a:endParaRPr>
          </a:p>
        </p:txBody>
      </p:sp>
      <p:sp>
        <p:nvSpPr>
          <p:cNvPr id="2" name="TextBox 1"/>
          <p:cNvSpPr txBox="1"/>
          <p:nvPr/>
        </p:nvSpPr>
        <p:spPr>
          <a:xfrm>
            <a:off x="0" y="523848"/>
            <a:ext cx="13076212" cy="6001643"/>
          </a:xfrm>
          <a:prstGeom prst="rect">
            <a:avLst/>
          </a:prstGeom>
          <a:noFill/>
        </p:spPr>
        <p:txBody>
          <a:bodyPr wrap="square" rtlCol="0">
            <a:spAutoFit/>
          </a:bodyPr>
          <a:lstStyle/>
          <a:p>
            <a:pPr algn="just" rtl="1"/>
            <a:r>
              <a:rPr lang="ar-TN" dirty="0">
                <a:solidFill>
                  <a:schemeClr val="tx1"/>
                </a:solidFill>
              </a:rPr>
              <a:t>والاختلاف هنا قد يكون ضرورة يستدعيها اختلاف الأهداف،</a:t>
            </a:r>
            <a:r>
              <a:rPr lang="fr-FR" dirty="0">
                <a:solidFill>
                  <a:schemeClr val="tx1"/>
                </a:solidFill>
              </a:rPr>
              <a:t> </a:t>
            </a:r>
            <a:r>
              <a:rPr lang="ar-TN" dirty="0">
                <a:solidFill>
                  <a:schemeClr val="tx1"/>
                </a:solidFill>
              </a:rPr>
              <a:t>واختلاف الخطط واختلاف </a:t>
            </a:r>
            <a:r>
              <a:rPr lang="ar-TN" dirty="0" smtClean="0">
                <a:solidFill>
                  <a:schemeClr val="tx1"/>
                </a:solidFill>
              </a:rPr>
              <a:t>البرامج </a:t>
            </a:r>
            <a:r>
              <a:rPr lang="ar-TN" dirty="0">
                <a:solidFill>
                  <a:schemeClr val="tx1"/>
                </a:solidFill>
              </a:rPr>
              <a:t>والجماهير، كذلك الأمر بالنسبة لتبعية العلاقات العامة، فقد</a:t>
            </a:r>
            <a:r>
              <a:rPr lang="fr-FR" dirty="0">
                <a:solidFill>
                  <a:schemeClr val="tx1"/>
                </a:solidFill>
              </a:rPr>
              <a:t> </a:t>
            </a:r>
            <a:r>
              <a:rPr lang="ar-TN" dirty="0">
                <a:solidFill>
                  <a:schemeClr val="tx1"/>
                </a:solidFill>
              </a:rPr>
              <a:t>تسند هذه المهمة إلى أحد مديري </a:t>
            </a:r>
            <a:r>
              <a:rPr lang="ar-TN" dirty="0" smtClean="0">
                <a:solidFill>
                  <a:schemeClr val="tx1"/>
                </a:solidFill>
              </a:rPr>
              <a:t>الإدارات</a:t>
            </a:r>
            <a:r>
              <a:rPr lang="ar-TN" dirty="0">
                <a:solidFill>
                  <a:schemeClr val="tx1"/>
                </a:solidFill>
              </a:rPr>
              <a:t>، كإدارة </a:t>
            </a:r>
            <a:r>
              <a:rPr lang="ar-TN" dirty="0" smtClean="0">
                <a:solidFill>
                  <a:schemeClr val="tx1"/>
                </a:solidFill>
              </a:rPr>
              <a:t>الأفراد </a:t>
            </a:r>
            <a:r>
              <a:rPr lang="ar-TN" dirty="0">
                <a:solidFill>
                  <a:schemeClr val="tx1"/>
                </a:solidFill>
              </a:rPr>
              <a:t>أو المبيعات أو إدارة الإعلانات، أو قد</a:t>
            </a:r>
            <a:r>
              <a:rPr lang="fr-FR" dirty="0">
                <a:solidFill>
                  <a:schemeClr val="tx1"/>
                </a:solidFill>
              </a:rPr>
              <a:t> </a:t>
            </a:r>
            <a:r>
              <a:rPr lang="ar-TN" dirty="0">
                <a:solidFill>
                  <a:schemeClr val="tx1"/>
                </a:solidFill>
              </a:rPr>
              <a:t>توزع المسئولية بينهم، وفي بعض المنشآت الأخرى تجد أن هناك إدارة كاملة للعلاقات العامة، </a:t>
            </a:r>
            <a:r>
              <a:rPr lang="ar-TN" dirty="0" smtClean="0">
                <a:solidFill>
                  <a:schemeClr val="tx1"/>
                </a:solidFill>
              </a:rPr>
              <a:t>يرأسها </a:t>
            </a:r>
            <a:r>
              <a:rPr lang="ar-TN" dirty="0">
                <a:solidFill>
                  <a:schemeClr val="tx1"/>
                </a:solidFill>
              </a:rPr>
              <a:t>مدير، يتبع عضو مجلس الإدارة المنتدب مباشرة، وتشمل عدة أقسام من بحوث </a:t>
            </a:r>
            <a:r>
              <a:rPr lang="ar-TN" dirty="0" smtClean="0">
                <a:solidFill>
                  <a:schemeClr val="tx1"/>
                </a:solidFill>
              </a:rPr>
              <a:t>وتخطيط إلى </a:t>
            </a:r>
            <a:r>
              <a:rPr lang="ar-TN" dirty="0">
                <a:solidFill>
                  <a:schemeClr val="tx1"/>
                </a:solidFill>
              </a:rPr>
              <a:t>تنسيق وانتاج.</a:t>
            </a:r>
            <a:endParaRPr lang="en-US" dirty="0">
              <a:solidFill>
                <a:schemeClr val="tx1"/>
              </a:solidFill>
            </a:endParaRPr>
          </a:p>
        </p:txBody>
      </p:sp>
    </p:spTree>
    <p:extLst>
      <p:ext uri="{BB962C8B-B14F-4D97-AF65-F5344CB8AC3E}">
        <p14:creationId xmlns:p14="http://schemas.microsoft.com/office/powerpoint/2010/main" xmlns="" val="28325000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Espace réservé du contenu 5"/>
          <p:cNvSpPr>
            <a:spLocks noGrp="1"/>
          </p:cNvSpPr>
          <p:nvPr>
            <p:ph idx="1"/>
            <p:custDataLst>
              <p:tags r:id="rId1"/>
            </p:custDataLst>
          </p:nvPr>
        </p:nvSpPr>
        <p:spPr>
          <a:xfrm>
            <a:off x="330796" y="349052"/>
            <a:ext cx="12365614" cy="7716218"/>
          </a:xfrm>
        </p:spPr>
        <p:txBody>
          <a:bodyPr/>
          <a:lstStyle/>
          <a:p>
            <a:pPr algn="r" rtl="1"/>
            <a:r>
              <a:rPr lang="ar-TN" sz="4000" u="sng" dirty="0"/>
              <a:t>نشأة العلاقات العامة </a:t>
            </a:r>
            <a:r>
              <a:rPr lang="ar-TN" sz="4000" u="sng" dirty="0" smtClean="0"/>
              <a:t>وتطورها</a:t>
            </a:r>
          </a:p>
          <a:p>
            <a:pPr marL="0" indent="0" algn="just" rtl="1">
              <a:lnSpc>
                <a:spcPct val="150000"/>
              </a:lnSpc>
              <a:buNone/>
            </a:pPr>
            <a:r>
              <a:rPr lang="ar-TN" sz="4000" dirty="0" smtClean="0">
                <a:effectLst/>
              </a:rPr>
              <a:t>إن </a:t>
            </a:r>
            <a:r>
              <a:rPr lang="ar-TN" sz="4000" dirty="0">
                <a:effectLst/>
              </a:rPr>
              <a:t>جذور العلاقات العامة تمتد عبر </a:t>
            </a:r>
            <a:r>
              <a:rPr lang="ar-TN" sz="4000" dirty="0" smtClean="0">
                <a:effectLst/>
              </a:rPr>
              <a:t>تاريخ </a:t>
            </a:r>
            <a:r>
              <a:rPr lang="ar-TN" sz="4000" dirty="0">
                <a:effectLst/>
              </a:rPr>
              <a:t>الإنسان. ولقد نشأت منذ أن بدأ </a:t>
            </a:r>
            <a:r>
              <a:rPr lang="ar-TN" sz="4000" dirty="0" smtClean="0">
                <a:effectLst/>
              </a:rPr>
              <a:t>الإنسان ينتظم </a:t>
            </a:r>
            <a:r>
              <a:rPr lang="ar-TN" sz="4000" dirty="0">
                <a:effectLst/>
              </a:rPr>
              <a:t>في جماعات.</a:t>
            </a:r>
          </a:p>
          <a:p>
            <a:pPr marL="0" indent="0" algn="just" rtl="1">
              <a:lnSpc>
                <a:spcPct val="150000"/>
              </a:lnSpc>
              <a:buNone/>
            </a:pPr>
            <a:r>
              <a:rPr lang="ar-TN" sz="4000" dirty="0">
                <a:effectLst/>
              </a:rPr>
              <a:t>ولم تقتصر تطبيقات العلاقات العامة على الميدانين الاقتصادي والسياسي فحسب، </a:t>
            </a:r>
            <a:r>
              <a:rPr lang="ar-TN" sz="4000" dirty="0" smtClean="0">
                <a:effectLst/>
              </a:rPr>
              <a:t>بل إن </a:t>
            </a:r>
            <a:r>
              <a:rPr lang="ar-TN" sz="4000" dirty="0">
                <a:effectLst/>
              </a:rPr>
              <a:t>المؤسسات الاجتماعية والتربوية وغيرها، قد أخذت تستفيد من هذا النشاط الجديد، وتجرب </a:t>
            </a:r>
            <a:r>
              <a:rPr lang="ar-TN" sz="4000" dirty="0" smtClean="0">
                <a:effectLst/>
              </a:rPr>
              <a:t>ما وصل </a:t>
            </a:r>
            <a:r>
              <a:rPr lang="ar-TN" sz="4000" dirty="0">
                <a:effectLst/>
              </a:rPr>
              <a:t>إليه </a:t>
            </a:r>
            <a:r>
              <a:rPr lang="ar-TN" sz="4000" dirty="0" smtClean="0">
                <a:effectLst/>
              </a:rPr>
              <a:t>الخبراء </a:t>
            </a:r>
            <a:r>
              <a:rPr lang="ar-TN" sz="4000" dirty="0">
                <a:effectLst/>
              </a:rPr>
              <a:t>من أساليب حديثة، وقد أصبحت العلاقات العامة علماً اجتماعياً حديثاً </a:t>
            </a:r>
            <a:r>
              <a:rPr lang="ar-TN" sz="4000" dirty="0" smtClean="0">
                <a:effectLst/>
              </a:rPr>
              <a:t>يعتمد على الدراسات </a:t>
            </a:r>
            <a:r>
              <a:rPr lang="ar-TN" sz="4000" dirty="0">
                <a:effectLst/>
              </a:rPr>
              <a:t>النفسية والاجتماعية والإحصائية.</a:t>
            </a:r>
            <a:endParaRPr lang="fr-FR" sz="4000" dirty="0" smtClean="0">
              <a:effectLst/>
            </a:endParaRPr>
          </a:p>
          <a:p>
            <a:pPr algn="ctr">
              <a:buNone/>
            </a:pPr>
            <a:endParaRPr lang="fr-FR" sz="3600" b="1" dirty="0" smtClean="0">
              <a:solidFill>
                <a:srgbClr val="FFFF00"/>
              </a:solidFill>
              <a:latin typeface="Times New Roman" pitchFamily="18" charset="0"/>
              <a:cs typeface="Times New Roman" pitchFamily="18" charset="0"/>
            </a:endParaRPr>
          </a:p>
          <a:p>
            <a:pPr algn="just" rtl="1">
              <a:lnSpc>
                <a:spcPct val="150000"/>
              </a:lnSpc>
              <a:buNone/>
            </a:pPr>
            <a:r>
              <a:rPr lang="fr-FR" sz="2800" dirty="0" smtClean="0">
                <a:latin typeface="Times New Roman" pitchFamily="18" charset="0"/>
                <a:cs typeface="Times New Roman" pitchFamily="18" charset="0"/>
              </a:rPr>
              <a:t>     </a:t>
            </a:r>
            <a:endParaRPr lang="fr-FR" sz="4000" b="1" dirty="0" smtClean="0"/>
          </a:p>
        </p:txBody>
      </p:sp>
      <p:sp>
        <p:nvSpPr>
          <p:cNvPr id="21507" name="Espace réservé du numéro de diapositive 1"/>
          <p:cNvSpPr>
            <a:spLocks noGrp="1"/>
          </p:cNvSpPr>
          <p:nvPr>
            <p:ph type="sldNum" sz="quarter" idx="12"/>
            <p:custDataLst>
              <p:tags r:id="rId2"/>
            </p:custDataLst>
          </p:nvPr>
        </p:nvSpPr>
        <p:spPr/>
        <p:txBody>
          <a:bodyPr/>
          <a:lstStyle/>
          <a:p>
            <a:fld id="{8FAA6239-95B7-4A73-B387-778B9D7EB640}" type="slidenum">
              <a:rPr lang="fr-FR" smtClean="0"/>
              <a:pPr/>
              <a:t>4</a:t>
            </a:fld>
            <a:endParaRPr lang="fr-FR" dirty="0"/>
          </a:p>
        </p:txBody>
      </p:sp>
    </p:spTree>
  </p:cSld>
  <p:clrMapOvr>
    <a:masterClrMapping/>
  </p:clrMapOvr>
  <p:transition spd="slow">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solidFill>
                  <a:srgbClr val="FFFFFF"/>
                </a:solidFill>
              </a:rPr>
              <a:pPr>
                <a:defRPr/>
              </a:pPr>
              <a:t>40</a:t>
            </a:fld>
            <a:endParaRPr lang="fr-FR">
              <a:solidFill>
                <a:srgbClr val="FFFFFF"/>
              </a:solidFill>
            </a:endParaRPr>
          </a:p>
        </p:txBody>
      </p:sp>
      <p:sp>
        <p:nvSpPr>
          <p:cNvPr id="5" name="ZoneTexte 4"/>
          <p:cNvSpPr txBox="1"/>
          <p:nvPr/>
        </p:nvSpPr>
        <p:spPr>
          <a:xfrm>
            <a:off x="0" y="523848"/>
            <a:ext cx="13335000" cy="822789"/>
          </a:xfrm>
          <a:prstGeom prst="rect">
            <a:avLst/>
          </a:prstGeom>
          <a:noFill/>
        </p:spPr>
        <p:txBody>
          <a:bodyPr wrap="square" rtlCol="0">
            <a:spAutoFit/>
          </a:bodyPr>
          <a:lstStyle/>
          <a:p>
            <a:pPr algn="just" rtl="1">
              <a:lnSpc>
                <a:spcPct val="200000"/>
              </a:lnSpc>
            </a:pPr>
            <a:r>
              <a:rPr lang="fr-FR" sz="2800" b="1" dirty="0" smtClean="0">
                <a:solidFill>
                  <a:srgbClr val="FFFFFF"/>
                </a:solidFill>
                <a:latin typeface="Times New Roman" pitchFamily="18" charset="0"/>
              </a:rPr>
              <a:t> </a:t>
            </a:r>
            <a:r>
              <a:rPr lang="ar-TN" sz="2800" b="1" dirty="0" smtClean="0">
                <a:solidFill>
                  <a:srgbClr val="FFFFFF"/>
                </a:solidFill>
                <a:latin typeface="Times New Roman" pitchFamily="18" charset="0"/>
              </a:rPr>
              <a:t> </a:t>
            </a:r>
            <a:endParaRPr lang="fr-FR" sz="2800" b="1" dirty="0">
              <a:solidFill>
                <a:srgbClr val="FFFFFF"/>
              </a:solidFill>
              <a:latin typeface="Times New Roman" pitchFamily="18" charset="0"/>
            </a:endParaRPr>
          </a:p>
        </p:txBody>
      </p:sp>
      <p:sp>
        <p:nvSpPr>
          <p:cNvPr id="2" name="TextBox 1"/>
          <p:cNvSpPr txBox="1"/>
          <p:nvPr/>
        </p:nvSpPr>
        <p:spPr>
          <a:xfrm>
            <a:off x="0" y="523848"/>
            <a:ext cx="13076212" cy="6001643"/>
          </a:xfrm>
          <a:prstGeom prst="rect">
            <a:avLst/>
          </a:prstGeom>
          <a:noFill/>
        </p:spPr>
        <p:txBody>
          <a:bodyPr wrap="square" rtlCol="0">
            <a:spAutoFit/>
          </a:bodyPr>
          <a:lstStyle/>
          <a:p>
            <a:pPr algn="just" rtl="1"/>
            <a:r>
              <a:rPr lang="ar-TN" dirty="0">
                <a:solidFill>
                  <a:schemeClr val="tx1"/>
                </a:solidFill>
              </a:rPr>
              <a:t>وتتصل أعمال العلاقات العامة اتصالا </a:t>
            </a:r>
            <a:r>
              <a:rPr lang="ar-TN" dirty="0" smtClean="0">
                <a:solidFill>
                  <a:schemeClr val="tx1"/>
                </a:solidFill>
              </a:rPr>
              <a:t>مباشرا ًبالأهداف </a:t>
            </a:r>
            <a:r>
              <a:rPr lang="ar-TN" dirty="0">
                <a:solidFill>
                  <a:schemeClr val="tx1"/>
                </a:solidFill>
              </a:rPr>
              <a:t>والسياسة العامة التي </a:t>
            </a:r>
            <a:r>
              <a:rPr lang="ar-TN" dirty="0" smtClean="0">
                <a:solidFill>
                  <a:schemeClr val="tx1"/>
                </a:solidFill>
              </a:rPr>
              <a:t>تنتهجها الإدارة، وعلى </a:t>
            </a:r>
            <a:r>
              <a:rPr lang="ar-TN" dirty="0">
                <a:solidFill>
                  <a:schemeClr val="tx1"/>
                </a:solidFill>
              </a:rPr>
              <a:t>ذلك فإن أعمال العلاقات العامة يجب أن توضح في التنظيم العام للمنشاة على مقربة من الإدارة العليا، وتحت </a:t>
            </a:r>
            <a:r>
              <a:rPr lang="ar-TN" dirty="0" smtClean="0">
                <a:solidFill>
                  <a:schemeClr val="tx1"/>
                </a:solidFill>
              </a:rPr>
              <a:t>إشرافها </a:t>
            </a:r>
            <a:r>
              <a:rPr lang="ar-TN" dirty="0">
                <a:solidFill>
                  <a:schemeClr val="tx1"/>
                </a:solidFill>
              </a:rPr>
              <a:t>المباشر، فيكون مدير العلاقات العامة مسئولا أمام رئيس مجلس الإدارة، وأن يكون بالقرب من </a:t>
            </a:r>
            <a:r>
              <a:rPr lang="ar-TN" dirty="0" smtClean="0">
                <a:solidFill>
                  <a:schemeClr val="tx1"/>
                </a:solidFill>
              </a:rPr>
              <a:t>الأفراد </a:t>
            </a:r>
            <a:r>
              <a:rPr lang="ar-TN" dirty="0">
                <a:solidFill>
                  <a:schemeClr val="tx1"/>
                </a:solidFill>
              </a:rPr>
              <a:t>الذين يشغلون </a:t>
            </a:r>
            <a:r>
              <a:rPr lang="ar-TN" dirty="0" smtClean="0">
                <a:solidFill>
                  <a:schemeClr val="tx1"/>
                </a:solidFill>
              </a:rPr>
              <a:t>المراكز </a:t>
            </a:r>
            <a:r>
              <a:rPr lang="ar-TN" dirty="0">
                <a:solidFill>
                  <a:schemeClr val="tx1"/>
                </a:solidFill>
              </a:rPr>
              <a:t>ذات المسئولية الكبيرة في المؤسسة، حتى يمكنه أن يحقق أحسن نتائج، وأن يكون على مستوى مديري </a:t>
            </a:r>
            <a:r>
              <a:rPr lang="ar-TN" dirty="0" smtClean="0">
                <a:solidFill>
                  <a:schemeClr val="tx1"/>
                </a:solidFill>
              </a:rPr>
              <a:t>الإدارات </a:t>
            </a:r>
            <a:r>
              <a:rPr lang="ar-TN" dirty="0">
                <a:solidFill>
                  <a:schemeClr val="tx1"/>
                </a:solidFill>
              </a:rPr>
              <a:t>الأخرى.</a:t>
            </a:r>
            <a:endParaRPr lang="en-US" dirty="0">
              <a:solidFill>
                <a:schemeClr val="tx1"/>
              </a:solidFill>
            </a:endParaRPr>
          </a:p>
        </p:txBody>
      </p:sp>
    </p:spTree>
    <p:extLst>
      <p:ext uri="{BB962C8B-B14F-4D97-AF65-F5344CB8AC3E}">
        <p14:creationId xmlns:p14="http://schemas.microsoft.com/office/powerpoint/2010/main" xmlns="" val="283250003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solidFill>
                  <a:srgbClr val="FFFFFF"/>
                </a:solidFill>
              </a:rPr>
              <a:pPr>
                <a:defRPr/>
              </a:pPr>
              <a:t>41</a:t>
            </a:fld>
            <a:endParaRPr lang="fr-FR">
              <a:solidFill>
                <a:srgbClr val="FFFFFF"/>
              </a:solidFill>
            </a:endParaRPr>
          </a:p>
        </p:txBody>
      </p:sp>
      <p:sp>
        <p:nvSpPr>
          <p:cNvPr id="5" name="ZoneTexte 4"/>
          <p:cNvSpPr txBox="1"/>
          <p:nvPr/>
        </p:nvSpPr>
        <p:spPr>
          <a:xfrm>
            <a:off x="0" y="523848"/>
            <a:ext cx="13335000" cy="822789"/>
          </a:xfrm>
          <a:prstGeom prst="rect">
            <a:avLst/>
          </a:prstGeom>
          <a:noFill/>
        </p:spPr>
        <p:txBody>
          <a:bodyPr wrap="square" rtlCol="0">
            <a:spAutoFit/>
          </a:bodyPr>
          <a:lstStyle/>
          <a:p>
            <a:pPr algn="just" rtl="1">
              <a:lnSpc>
                <a:spcPct val="200000"/>
              </a:lnSpc>
            </a:pPr>
            <a:r>
              <a:rPr lang="fr-FR" sz="2800" b="1" dirty="0" smtClean="0">
                <a:solidFill>
                  <a:srgbClr val="FFFFFF"/>
                </a:solidFill>
                <a:latin typeface="Times New Roman" pitchFamily="18" charset="0"/>
              </a:rPr>
              <a:t> </a:t>
            </a:r>
            <a:r>
              <a:rPr lang="ar-TN" sz="2800" b="1" dirty="0" smtClean="0">
                <a:solidFill>
                  <a:srgbClr val="FFFFFF"/>
                </a:solidFill>
                <a:latin typeface="Times New Roman" pitchFamily="18" charset="0"/>
              </a:rPr>
              <a:t> </a:t>
            </a:r>
            <a:endParaRPr lang="fr-FR" sz="2800" b="1" dirty="0">
              <a:solidFill>
                <a:srgbClr val="FFFFFF"/>
              </a:solidFill>
              <a:latin typeface="Times New Roman" pitchFamily="18" charset="0"/>
            </a:endParaRPr>
          </a:p>
        </p:txBody>
      </p:sp>
      <p:sp>
        <p:nvSpPr>
          <p:cNvPr id="2" name="TextBox 1"/>
          <p:cNvSpPr txBox="1"/>
          <p:nvPr/>
        </p:nvSpPr>
        <p:spPr>
          <a:xfrm>
            <a:off x="-6896" y="541038"/>
            <a:ext cx="13335000" cy="6370975"/>
          </a:xfrm>
          <a:prstGeom prst="rect">
            <a:avLst/>
          </a:prstGeom>
          <a:noFill/>
        </p:spPr>
        <p:txBody>
          <a:bodyPr wrap="square" rtlCol="0">
            <a:spAutoFit/>
          </a:bodyPr>
          <a:lstStyle/>
          <a:p>
            <a:pPr algn="r" rtl="1"/>
            <a:r>
              <a:rPr lang="ar-TN" sz="5400" b="1" dirty="0">
                <a:latin typeface="Arial Black" pitchFamily="34" charset="0"/>
              </a:rPr>
              <a:t>تخطيط أنشطة العلاقات </a:t>
            </a:r>
            <a:r>
              <a:rPr lang="ar-TN" sz="5400" b="1" dirty="0" smtClean="0">
                <a:latin typeface="Arial Black" pitchFamily="34" charset="0"/>
              </a:rPr>
              <a:t>العامة</a:t>
            </a:r>
          </a:p>
          <a:p>
            <a:pPr algn="r" rtl="1"/>
            <a:endParaRPr lang="fr-FR" sz="5400" b="1" dirty="0" smtClean="0">
              <a:latin typeface="Arial Black" pitchFamily="34" charset="0"/>
            </a:endParaRPr>
          </a:p>
          <a:p>
            <a:pPr algn="r" rtl="1">
              <a:lnSpc>
                <a:spcPct val="150000"/>
              </a:lnSpc>
            </a:pPr>
            <a:r>
              <a:rPr lang="ar-TN" sz="4000" dirty="0">
                <a:solidFill>
                  <a:schemeClr val="tx1"/>
                </a:solidFill>
                <a:latin typeface="Arial Black" pitchFamily="34" charset="0"/>
              </a:rPr>
              <a:t>كلما تقدمت العلاقات العامة، وازدادت درجة الرشد فيها، باعتمادها على الأسلوب</a:t>
            </a:r>
          </a:p>
          <a:p>
            <a:pPr algn="r" rtl="1">
              <a:lnSpc>
                <a:spcPct val="150000"/>
              </a:lnSpc>
            </a:pPr>
            <a:r>
              <a:rPr lang="ar-TN" sz="4000" dirty="0">
                <a:solidFill>
                  <a:schemeClr val="tx1"/>
                </a:solidFill>
                <a:latin typeface="Arial Black" pitchFamily="34" charset="0"/>
              </a:rPr>
              <a:t>العلمي، والبحوث والد </a:t>
            </a:r>
            <a:r>
              <a:rPr lang="ar-TN" sz="4000" dirty="0" smtClean="0">
                <a:solidFill>
                  <a:schemeClr val="tx1"/>
                </a:solidFill>
                <a:latin typeface="Arial Black" pitchFamily="34" charset="0"/>
              </a:rPr>
              <a:t>راسات</a:t>
            </a:r>
            <a:r>
              <a:rPr lang="ar-TN" sz="4000" dirty="0">
                <a:solidFill>
                  <a:schemeClr val="tx1"/>
                </a:solidFill>
                <a:latin typeface="Arial Black" pitchFamily="34" charset="0"/>
              </a:rPr>
              <a:t>، </a:t>
            </a:r>
            <a:r>
              <a:rPr lang="ar-TN" sz="4000" dirty="0" smtClean="0">
                <a:solidFill>
                  <a:schemeClr val="tx1"/>
                </a:solidFill>
                <a:latin typeface="Arial Black" pitchFamily="34" charset="0"/>
              </a:rPr>
              <a:t>زادت </a:t>
            </a:r>
            <a:r>
              <a:rPr lang="ar-TN" sz="4000" dirty="0">
                <a:solidFill>
                  <a:schemeClr val="tx1"/>
                </a:solidFill>
                <a:latin typeface="Arial Black" pitchFamily="34" charset="0"/>
              </a:rPr>
              <a:t>درجة الاهتمام بالتخطيط؛ لأن </a:t>
            </a:r>
            <a:r>
              <a:rPr lang="ar-TN" sz="4000" dirty="0" smtClean="0">
                <a:solidFill>
                  <a:schemeClr val="tx1"/>
                </a:solidFill>
                <a:latin typeface="Arial Black" pitchFamily="34" charset="0"/>
              </a:rPr>
              <a:t>غياب التخطيط </a:t>
            </a:r>
            <a:r>
              <a:rPr lang="ar-TN" sz="4000" dirty="0">
                <a:solidFill>
                  <a:schemeClr val="tx1"/>
                </a:solidFill>
                <a:latin typeface="Arial Black" pitchFamily="34" charset="0"/>
              </a:rPr>
              <a:t>غالباً ما </a:t>
            </a:r>
            <a:r>
              <a:rPr lang="ar-TN" sz="4000" dirty="0" smtClean="0">
                <a:solidFill>
                  <a:schemeClr val="tx1"/>
                </a:solidFill>
                <a:latin typeface="Arial Black" pitchFamily="34" charset="0"/>
              </a:rPr>
              <a:t>يقود إلى </a:t>
            </a:r>
            <a:r>
              <a:rPr lang="ar-TN" sz="4000" dirty="0">
                <a:solidFill>
                  <a:schemeClr val="tx1"/>
                </a:solidFill>
                <a:latin typeface="Arial Black" pitchFamily="34" charset="0"/>
              </a:rPr>
              <a:t>التخبط أو التصرفات العفوية اللحظية، وفي أحسن الأحوال يكون البديل هو </a:t>
            </a:r>
            <a:r>
              <a:rPr lang="ar-TN" sz="4000" dirty="0" smtClean="0">
                <a:solidFill>
                  <a:schemeClr val="tx1"/>
                </a:solidFill>
                <a:latin typeface="Arial Black" pitchFamily="34" charset="0"/>
              </a:rPr>
              <a:t>التخطيط المتسرع</a:t>
            </a:r>
            <a:r>
              <a:rPr lang="ar-TN" sz="4000" dirty="0">
                <a:solidFill>
                  <a:schemeClr val="tx1"/>
                </a:solidFill>
                <a:latin typeface="Arial Black" pitchFamily="34" charset="0"/>
              </a:rPr>
              <a:t>؛ مما يجعل تصرفات المدير من قبيل ردود الفعل وليس المباد </a:t>
            </a:r>
            <a:r>
              <a:rPr lang="ar-TN" sz="4000" dirty="0" smtClean="0">
                <a:solidFill>
                  <a:schemeClr val="tx1"/>
                </a:solidFill>
                <a:latin typeface="Arial Black" pitchFamily="34" charset="0"/>
              </a:rPr>
              <a:t>رات</a:t>
            </a:r>
            <a:r>
              <a:rPr lang="ar-TN" sz="4000" dirty="0">
                <a:solidFill>
                  <a:schemeClr val="tx1"/>
                </a:solidFill>
                <a:latin typeface="Arial Black" pitchFamily="34" charset="0"/>
              </a:rPr>
              <a:t>.</a:t>
            </a:r>
            <a:endParaRPr lang="en-US" sz="4000" dirty="0">
              <a:solidFill>
                <a:schemeClr val="tx1"/>
              </a:solidFill>
              <a:latin typeface="Arial Black" pitchFamily="34" charset="0"/>
            </a:endParaRPr>
          </a:p>
        </p:txBody>
      </p:sp>
    </p:spTree>
    <p:extLst>
      <p:ext uri="{BB962C8B-B14F-4D97-AF65-F5344CB8AC3E}">
        <p14:creationId xmlns:p14="http://schemas.microsoft.com/office/powerpoint/2010/main" xmlns="" val="283250003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solidFill>
                  <a:srgbClr val="FFFFFF"/>
                </a:solidFill>
              </a:rPr>
              <a:pPr>
                <a:defRPr/>
              </a:pPr>
              <a:t>42</a:t>
            </a:fld>
            <a:endParaRPr lang="fr-FR">
              <a:solidFill>
                <a:srgbClr val="FFFFFF"/>
              </a:solidFill>
            </a:endParaRPr>
          </a:p>
        </p:txBody>
      </p:sp>
      <p:sp>
        <p:nvSpPr>
          <p:cNvPr id="5" name="ZoneTexte 4"/>
          <p:cNvSpPr txBox="1"/>
          <p:nvPr/>
        </p:nvSpPr>
        <p:spPr>
          <a:xfrm>
            <a:off x="0" y="523848"/>
            <a:ext cx="13335000" cy="822789"/>
          </a:xfrm>
          <a:prstGeom prst="rect">
            <a:avLst/>
          </a:prstGeom>
          <a:noFill/>
        </p:spPr>
        <p:txBody>
          <a:bodyPr wrap="square" rtlCol="0">
            <a:spAutoFit/>
          </a:bodyPr>
          <a:lstStyle/>
          <a:p>
            <a:pPr algn="just" rtl="1">
              <a:lnSpc>
                <a:spcPct val="200000"/>
              </a:lnSpc>
            </a:pPr>
            <a:r>
              <a:rPr lang="fr-FR" sz="2800" b="1" dirty="0" smtClean="0">
                <a:solidFill>
                  <a:srgbClr val="FFFFFF"/>
                </a:solidFill>
                <a:latin typeface="Times New Roman" pitchFamily="18" charset="0"/>
              </a:rPr>
              <a:t> </a:t>
            </a:r>
            <a:r>
              <a:rPr lang="ar-TN" sz="2800" b="1" dirty="0" smtClean="0">
                <a:solidFill>
                  <a:srgbClr val="FFFFFF"/>
                </a:solidFill>
                <a:latin typeface="Times New Roman" pitchFamily="18" charset="0"/>
              </a:rPr>
              <a:t> </a:t>
            </a:r>
            <a:endParaRPr lang="fr-FR" sz="2800" b="1" dirty="0">
              <a:solidFill>
                <a:srgbClr val="FFFFFF"/>
              </a:solidFill>
              <a:latin typeface="Times New Roman" pitchFamily="18" charset="0"/>
            </a:endParaRPr>
          </a:p>
        </p:txBody>
      </p:sp>
      <p:sp>
        <p:nvSpPr>
          <p:cNvPr id="2" name="TextBox 1"/>
          <p:cNvSpPr txBox="1"/>
          <p:nvPr/>
        </p:nvSpPr>
        <p:spPr>
          <a:xfrm>
            <a:off x="186780" y="523848"/>
            <a:ext cx="12889432" cy="7478970"/>
          </a:xfrm>
          <a:prstGeom prst="rect">
            <a:avLst/>
          </a:prstGeom>
          <a:noFill/>
        </p:spPr>
        <p:txBody>
          <a:bodyPr wrap="square" rtlCol="0">
            <a:spAutoFit/>
          </a:bodyPr>
          <a:lstStyle/>
          <a:p>
            <a:pPr algn="just" rtl="1">
              <a:lnSpc>
                <a:spcPct val="150000"/>
              </a:lnSpc>
            </a:pPr>
            <a:r>
              <a:rPr lang="ar-TN" sz="4000" dirty="0">
                <a:solidFill>
                  <a:schemeClr val="tx1"/>
                </a:solidFill>
                <a:latin typeface="Arial Black" pitchFamily="34" charset="0"/>
              </a:rPr>
              <a:t>وهكذا يؤدى اعتماد الإدارة على التخطيط إلى تطوير العلاقات العامة، وتحقيق </a:t>
            </a:r>
            <a:r>
              <a:rPr lang="ar-TN" sz="4000" dirty="0" smtClean="0">
                <a:solidFill>
                  <a:schemeClr val="tx1"/>
                </a:solidFill>
                <a:latin typeface="Arial Black" pitchFamily="34" charset="0"/>
              </a:rPr>
              <a:t>العديد من </a:t>
            </a:r>
            <a:r>
              <a:rPr lang="ar-TN" sz="4000" dirty="0">
                <a:solidFill>
                  <a:schemeClr val="tx1"/>
                </a:solidFill>
                <a:latin typeface="Arial Black" pitchFamily="34" charset="0"/>
              </a:rPr>
              <a:t>الفوائد التي تتمثل في:</a:t>
            </a:r>
          </a:p>
          <a:p>
            <a:pPr algn="just" rtl="1">
              <a:lnSpc>
                <a:spcPct val="150000"/>
              </a:lnSpc>
            </a:pPr>
            <a:r>
              <a:rPr lang="ar-TN" sz="4000" dirty="0">
                <a:solidFill>
                  <a:schemeClr val="tx1"/>
                </a:solidFill>
                <a:latin typeface="Arial Black" pitchFamily="34" charset="0"/>
              </a:rPr>
              <a:t> الابتعاد عن </a:t>
            </a:r>
            <a:r>
              <a:rPr lang="ar-TN" sz="4000" dirty="0" smtClean="0">
                <a:solidFill>
                  <a:schemeClr val="tx1"/>
                </a:solidFill>
                <a:latin typeface="Arial Black" pitchFamily="34" charset="0"/>
              </a:rPr>
              <a:t>دوران </a:t>
            </a:r>
            <a:r>
              <a:rPr lang="ar-TN" sz="4000" dirty="0">
                <a:solidFill>
                  <a:schemeClr val="tx1"/>
                </a:solidFill>
                <a:latin typeface="Arial Black" pitchFamily="34" charset="0"/>
              </a:rPr>
              <a:t>العمل اليومي الروتيني، مما لا يترك للعاملين الفرصة </a:t>
            </a:r>
            <a:r>
              <a:rPr lang="ar-TN" sz="4000" dirty="0" smtClean="0">
                <a:solidFill>
                  <a:schemeClr val="tx1"/>
                </a:solidFill>
                <a:latin typeface="Arial Black" pitchFamily="34" charset="0"/>
              </a:rPr>
              <a:t>للتفكير التخطيطي </a:t>
            </a:r>
            <a:r>
              <a:rPr lang="ar-TN" sz="4000" dirty="0">
                <a:solidFill>
                  <a:schemeClr val="tx1"/>
                </a:solidFill>
                <a:latin typeface="Arial Black" pitchFamily="34" charset="0"/>
              </a:rPr>
              <a:t>أو النظرة المستقبلية، ويفيد التخطيط في إعطاء خطوط عريضة أو </a:t>
            </a:r>
            <a:r>
              <a:rPr lang="ar-TN" sz="4000" dirty="0" smtClean="0">
                <a:solidFill>
                  <a:schemeClr val="tx1"/>
                </a:solidFill>
                <a:latin typeface="Arial Black" pitchFamily="34" charset="0"/>
              </a:rPr>
              <a:t>خارطة توضيحية </a:t>
            </a:r>
            <a:r>
              <a:rPr lang="ar-TN" sz="4000" dirty="0">
                <a:solidFill>
                  <a:schemeClr val="tx1"/>
                </a:solidFill>
                <a:latin typeface="Arial Black" pitchFamily="34" charset="0"/>
              </a:rPr>
              <a:t>لما يمكن تنفيذه من أهداف.</a:t>
            </a:r>
          </a:p>
          <a:p>
            <a:pPr algn="just" rtl="1">
              <a:lnSpc>
                <a:spcPct val="150000"/>
              </a:lnSpc>
            </a:pPr>
            <a:r>
              <a:rPr lang="ar-TN" sz="4000" dirty="0">
                <a:solidFill>
                  <a:schemeClr val="tx1"/>
                </a:solidFill>
                <a:latin typeface="Arial Black" pitchFamily="34" charset="0"/>
              </a:rPr>
              <a:t> تحقيق الأهداف التي </a:t>
            </a:r>
            <a:r>
              <a:rPr lang="ar-TN" sz="4000" dirty="0" smtClean="0">
                <a:solidFill>
                  <a:schemeClr val="tx1"/>
                </a:solidFill>
                <a:latin typeface="Arial Black" pitchFamily="34" charset="0"/>
              </a:rPr>
              <a:t>تتماشي </a:t>
            </a:r>
            <a:r>
              <a:rPr lang="ar-TN" sz="4000" dirty="0">
                <a:solidFill>
                  <a:schemeClr val="tx1"/>
                </a:solidFill>
                <a:latin typeface="Arial Black" pitchFamily="34" charset="0"/>
              </a:rPr>
              <a:t>مع أهداف المنشأة وتتكامل معها.</a:t>
            </a:r>
          </a:p>
          <a:p>
            <a:pPr algn="just" rtl="1">
              <a:lnSpc>
                <a:spcPct val="150000"/>
              </a:lnSpc>
            </a:pPr>
            <a:r>
              <a:rPr lang="ar-TN" sz="4000" dirty="0">
                <a:solidFill>
                  <a:schemeClr val="tx1"/>
                </a:solidFill>
                <a:latin typeface="Arial Black" pitchFamily="34" charset="0"/>
              </a:rPr>
              <a:t> اختيار أنسب الأوقات التي تؤدى إلى تحقيق الأهداف المطلوبة، وفي الوقت المحدد.</a:t>
            </a:r>
            <a:endParaRPr lang="en-US" sz="4000" dirty="0">
              <a:solidFill>
                <a:schemeClr val="tx1"/>
              </a:solidFill>
              <a:latin typeface="Arial Black" pitchFamily="34" charset="0"/>
            </a:endParaRPr>
          </a:p>
        </p:txBody>
      </p:sp>
    </p:spTree>
    <p:extLst>
      <p:ext uri="{BB962C8B-B14F-4D97-AF65-F5344CB8AC3E}">
        <p14:creationId xmlns:p14="http://schemas.microsoft.com/office/powerpoint/2010/main" xmlns="" val="283250003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solidFill>
                  <a:srgbClr val="FFFFFF"/>
                </a:solidFill>
              </a:rPr>
              <a:pPr>
                <a:defRPr/>
              </a:pPr>
              <a:t>43</a:t>
            </a:fld>
            <a:endParaRPr lang="fr-FR">
              <a:solidFill>
                <a:srgbClr val="FFFFFF"/>
              </a:solidFill>
            </a:endParaRPr>
          </a:p>
        </p:txBody>
      </p:sp>
      <p:sp>
        <p:nvSpPr>
          <p:cNvPr id="5" name="ZoneTexte 4"/>
          <p:cNvSpPr txBox="1"/>
          <p:nvPr/>
        </p:nvSpPr>
        <p:spPr>
          <a:xfrm>
            <a:off x="0" y="523848"/>
            <a:ext cx="13335000" cy="822789"/>
          </a:xfrm>
          <a:prstGeom prst="rect">
            <a:avLst/>
          </a:prstGeom>
          <a:noFill/>
        </p:spPr>
        <p:txBody>
          <a:bodyPr wrap="square" rtlCol="0">
            <a:spAutoFit/>
          </a:bodyPr>
          <a:lstStyle/>
          <a:p>
            <a:pPr algn="just" rtl="1">
              <a:lnSpc>
                <a:spcPct val="200000"/>
              </a:lnSpc>
            </a:pPr>
            <a:r>
              <a:rPr lang="fr-FR" sz="2800" b="1" dirty="0" smtClean="0">
                <a:solidFill>
                  <a:srgbClr val="FFFFFF"/>
                </a:solidFill>
                <a:latin typeface="Times New Roman" pitchFamily="18" charset="0"/>
              </a:rPr>
              <a:t> </a:t>
            </a:r>
            <a:r>
              <a:rPr lang="ar-TN" sz="2800" b="1" dirty="0" smtClean="0">
                <a:solidFill>
                  <a:srgbClr val="FFFFFF"/>
                </a:solidFill>
                <a:latin typeface="Times New Roman" pitchFamily="18" charset="0"/>
              </a:rPr>
              <a:t> </a:t>
            </a:r>
            <a:endParaRPr lang="fr-FR" sz="2800" b="1" dirty="0">
              <a:solidFill>
                <a:srgbClr val="FFFFFF"/>
              </a:solidFill>
              <a:latin typeface="Times New Roman" pitchFamily="18" charset="0"/>
            </a:endParaRPr>
          </a:p>
        </p:txBody>
      </p:sp>
      <p:sp>
        <p:nvSpPr>
          <p:cNvPr id="2" name="TextBox 1"/>
          <p:cNvSpPr txBox="1"/>
          <p:nvPr/>
        </p:nvSpPr>
        <p:spPr>
          <a:xfrm>
            <a:off x="0" y="523848"/>
            <a:ext cx="13076212" cy="7478970"/>
          </a:xfrm>
          <a:prstGeom prst="rect">
            <a:avLst/>
          </a:prstGeom>
          <a:noFill/>
        </p:spPr>
        <p:txBody>
          <a:bodyPr wrap="square" rtlCol="0">
            <a:spAutoFit/>
          </a:bodyPr>
          <a:lstStyle/>
          <a:p>
            <a:pPr algn="just" rtl="1"/>
            <a:r>
              <a:rPr lang="ar-TN" dirty="0">
                <a:solidFill>
                  <a:schemeClr val="tx1"/>
                </a:solidFill>
              </a:rPr>
              <a:t>إمكانية التنبؤ بالمشكلات التي يتوقع حدوثها، ورسم الخطط </a:t>
            </a:r>
            <a:r>
              <a:rPr lang="ar-TN" dirty="0" smtClean="0">
                <a:solidFill>
                  <a:schemeClr val="tx1"/>
                </a:solidFill>
              </a:rPr>
              <a:t>والبرامج </a:t>
            </a:r>
            <a:r>
              <a:rPr lang="ar-TN" dirty="0">
                <a:solidFill>
                  <a:schemeClr val="tx1"/>
                </a:solidFill>
              </a:rPr>
              <a:t>التي تؤدى </a:t>
            </a:r>
            <a:r>
              <a:rPr lang="ar-TN" dirty="0" smtClean="0">
                <a:solidFill>
                  <a:schemeClr val="tx1"/>
                </a:solidFill>
              </a:rPr>
              <a:t>إلى</a:t>
            </a:r>
            <a:r>
              <a:rPr lang="fr-FR" dirty="0" smtClean="0">
                <a:solidFill>
                  <a:schemeClr val="tx1"/>
                </a:solidFill>
              </a:rPr>
              <a:t> </a:t>
            </a:r>
            <a:r>
              <a:rPr lang="ar-TN" dirty="0" smtClean="0">
                <a:solidFill>
                  <a:schemeClr val="tx1"/>
                </a:solidFill>
              </a:rPr>
              <a:t>مواجهة </a:t>
            </a:r>
            <a:r>
              <a:rPr lang="ar-TN" dirty="0">
                <a:solidFill>
                  <a:schemeClr val="tx1"/>
                </a:solidFill>
              </a:rPr>
              <a:t>هذه المشكلات وتلافيها، أو العمل على تغلب أسباب حدوثها.</a:t>
            </a:r>
          </a:p>
          <a:p>
            <a:pPr algn="just" rtl="1"/>
            <a:r>
              <a:rPr lang="ar-TN" dirty="0">
                <a:solidFill>
                  <a:schemeClr val="tx1"/>
                </a:solidFill>
              </a:rPr>
              <a:t> تنفيذ </a:t>
            </a:r>
            <a:r>
              <a:rPr lang="ar-TN" dirty="0" smtClean="0">
                <a:solidFill>
                  <a:schemeClr val="tx1"/>
                </a:solidFill>
              </a:rPr>
              <a:t>برامج </a:t>
            </a:r>
            <a:r>
              <a:rPr lang="ar-TN" dirty="0">
                <a:solidFill>
                  <a:schemeClr val="tx1"/>
                </a:solidFill>
              </a:rPr>
              <a:t>متكاملة توجه من خلالها جميع الجهود المتاحة لإنجاز أهداف محددة.</a:t>
            </a:r>
          </a:p>
          <a:p>
            <a:pPr algn="just" rtl="1"/>
            <a:r>
              <a:rPr lang="ar-TN" dirty="0">
                <a:solidFill>
                  <a:schemeClr val="tx1"/>
                </a:solidFill>
              </a:rPr>
              <a:t> كسب تأييد الإدارة لأنشطة العلاقات العامة، وزيادة مشاركتها فيها.</a:t>
            </a:r>
          </a:p>
          <a:p>
            <a:pPr algn="just" rtl="1"/>
            <a:r>
              <a:rPr lang="ar-TN" dirty="0">
                <a:solidFill>
                  <a:schemeClr val="tx1"/>
                </a:solidFill>
              </a:rPr>
              <a:t> التأكيد على الجانب الإيجابي بدلا من الجانب الدفاعي في ممارسة العلاقات العامة.</a:t>
            </a:r>
          </a:p>
          <a:p>
            <a:pPr algn="just" rtl="1"/>
            <a:r>
              <a:rPr lang="ar-TN" dirty="0">
                <a:solidFill>
                  <a:schemeClr val="tx1"/>
                </a:solidFill>
              </a:rPr>
              <a:t> حسن اختيار الموضوعات والأوقات الملائمة، بالإضافة إلى اختيار الأساليب </a:t>
            </a:r>
            <a:r>
              <a:rPr lang="ar-TN" dirty="0" smtClean="0">
                <a:solidFill>
                  <a:schemeClr val="tx1"/>
                </a:solidFill>
              </a:rPr>
              <a:t>الأكثر فاعلية </a:t>
            </a:r>
            <a:r>
              <a:rPr lang="ar-TN" dirty="0">
                <a:solidFill>
                  <a:schemeClr val="tx1"/>
                </a:solidFill>
              </a:rPr>
              <a:t>في التنفيذ.</a:t>
            </a:r>
            <a:endParaRPr lang="fr-FR" dirty="0">
              <a:solidFill>
                <a:schemeClr val="tx1"/>
              </a:solidFill>
            </a:endParaRPr>
          </a:p>
        </p:txBody>
      </p:sp>
    </p:spTree>
    <p:extLst>
      <p:ext uri="{BB962C8B-B14F-4D97-AF65-F5344CB8AC3E}">
        <p14:creationId xmlns:p14="http://schemas.microsoft.com/office/powerpoint/2010/main" xmlns="" val="283250003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solidFill>
                  <a:srgbClr val="FFFFFF"/>
                </a:solidFill>
              </a:rPr>
              <a:pPr>
                <a:defRPr/>
              </a:pPr>
              <a:t>44</a:t>
            </a:fld>
            <a:endParaRPr lang="fr-FR">
              <a:solidFill>
                <a:srgbClr val="FFFFFF"/>
              </a:solidFill>
            </a:endParaRPr>
          </a:p>
        </p:txBody>
      </p:sp>
      <p:sp>
        <p:nvSpPr>
          <p:cNvPr id="5" name="ZoneTexte 4"/>
          <p:cNvSpPr txBox="1"/>
          <p:nvPr/>
        </p:nvSpPr>
        <p:spPr>
          <a:xfrm>
            <a:off x="0" y="523848"/>
            <a:ext cx="13335000" cy="822789"/>
          </a:xfrm>
          <a:prstGeom prst="rect">
            <a:avLst/>
          </a:prstGeom>
          <a:noFill/>
        </p:spPr>
        <p:txBody>
          <a:bodyPr wrap="square" rtlCol="0">
            <a:spAutoFit/>
          </a:bodyPr>
          <a:lstStyle/>
          <a:p>
            <a:pPr algn="just" rtl="1">
              <a:lnSpc>
                <a:spcPct val="200000"/>
              </a:lnSpc>
            </a:pPr>
            <a:r>
              <a:rPr lang="fr-FR" sz="2800" b="1" dirty="0" smtClean="0">
                <a:solidFill>
                  <a:srgbClr val="FFFFFF"/>
                </a:solidFill>
                <a:latin typeface="Times New Roman" pitchFamily="18" charset="0"/>
              </a:rPr>
              <a:t> </a:t>
            </a:r>
            <a:r>
              <a:rPr lang="ar-TN" sz="2800" b="1" dirty="0" smtClean="0">
                <a:solidFill>
                  <a:srgbClr val="FFFFFF"/>
                </a:solidFill>
                <a:latin typeface="Times New Roman" pitchFamily="18" charset="0"/>
              </a:rPr>
              <a:t> </a:t>
            </a:r>
            <a:endParaRPr lang="fr-FR" sz="2800" b="1" dirty="0">
              <a:solidFill>
                <a:srgbClr val="FFFFFF"/>
              </a:solidFill>
              <a:latin typeface="Times New Roman" pitchFamily="18" charset="0"/>
            </a:endParaRPr>
          </a:p>
        </p:txBody>
      </p:sp>
      <p:sp>
        <p:nvSpPr>
          <p:cNvPr id="2" name="TextBox 1"/>
          <p:cNvSpPr txBox="1"/>
          <p:nvPr/>
        </p:nvSpPr>
        <p:spPr>
          <a:xfrm>
            <a:off x="186780" y="523848"/>
            <a:ext cx="12889432" cy="6555641"/>
          </a:xfrm>
          <a:prstGeom prst="rect">
            <a:avLst/>
          </a:prstGeom>
          <a:noFill/>
        </p:spPr>
        <p:txBody>
          <a:bodyPr wrap="square" rtlCol="0">
            <a:spAutoFit/>
          </a:bodyPr>
          <a:lstStyle/>
          <a:p>
            <a:pPr algn="just" rtl="1">
              <a:lnSpc>
                <a:spcPct val="150000"/>
              </a:lnSpc>
            </a:pPr>
            <a:r>
              <a:rPr lang="ar-TN" sz="4000" dirty="0">
                <a:solidFill>
                  <a:schemeClr val="tx1"/>
                </a:solidFill>
              </a:rPr>
              <a:t>تحقيق أمثل استخدام ممكن لوسائل الإعلام المتاحة في الوصول إلى الجماهير </a:t>
            </a:r>
            <a:r>
              <a:rPr lang="ar-TN" sz="4000" dirty="0" smtClean="0">
                <a:solidFill>
                  <a:schemeClr val="tx1"/>
                </a:solidFill>
              </a:rPr>
              <a:t>المستهدفة</a:t>
            </a:r>
            <a:endParaRPr lang="fr-FR" sz="4000" dirty="0" smtClean="0">
              <a:solidFill>
                <a:schemeClr val="tx1"/>
              </a:solidFill>
            </a:endParaRPr>
          </a:p>
          <a:p>
            <a:pPr algn="just" rtl="1">
              <a:lnSpc>
                <a:spcPct val="150000"/>
              </a:lnSpc>
            </a:pPr>
            <a:r>
              <a:rPr lang="ar-TN" sz="4000" dirty="0">
                <a:solidFill>
                  <a:schemeClr val="tx1"/>
                </a:solidFill>
              </a:rPr>
              <a:t> </a:t>
            </a:r>
            <a:r>
              <a:rPr lang="ar-TN" sz="4000" dirty="0" smtClean="0">
                <a:solidFill>
                  <a:schemeClr val="tx1"/>
                </a:solidFill>
              </a:rPr>
              <a:t>وعموماً </a:t>
            </a:r>
            <a:r>
              <a:rPr lang="ar-TN" sz="4000" dirty="0">
                <a:solidFill>
                  <a:schemeClr val="tx1"/>
                </a:solidFill>
              </a:rPr>
              <a:t>يمكن القول بأن تخطيط نشاط العلاقات العامة، يؤدى إلى تمكن الإدارة </a:t>
            </a:r>
            <a:r>
              <a:rPr lang="ar-TN" sz="4000" dirty="0" smtClean="0">
                <a:solidFill>
                  <a:schemeClr val="tx1"/>
                </a:solidFill>
              </a:rPr>
              <a:t>من وضع </a:t>
            </a:r>
            <a:r>
              <a:rPr lang="ar-TN" sz="4000" dirty="0">
                <a:solidFill>
                  <a:schemeClr val="tx1"/>
                </a:solidFill>
              </a:rPr>
              <a:t>برنامج منظم </a:t>
            </a:r>
            <a:r>
              <a:rPr lang="ar-TN" sz="4000" dirty="0" smtClean="0">
                <a:solidFill>
                  <a:schemeClr val="tx1"/>
                </a:solidFill>
              </a:rPr>
              <a:t>فيه </a:t>
            </a:r>
            <a:r>
              <a:rPr lang="ar-TN" sz="4000" dirty="0">
                <a:solidFill>
                  <a:schemeClr val="tx1"/>
                </a:solidFill>
              </a:rPr>
              <a:t>تصميم التكامل والنظرة الشمولية، على أساس </a:t>
            </a:r>
            <a:r>
              <a:rPr lang="ar-TN" sz="4000" dirty="0" smtClean="0">
                <a:solidFill>
                  <a:schemeClr val="tx1"/>
                </a:solidFill>
              </a:rPr>
              <a:t>دراسة ظروف </a:t>
            </a:r>
            <a:r>
              <a:rPr lang="ar-TN" sz="4000" dirty="0">
                <a:solidFill>
                  <a:schemeClr val="tx1"/>
                </a:solidFill>
              </a:rPr>
              <a:t>المستقبل واحتمالاته وتجميع كل الجهود الممكنة؛ لتحقيق أهداف محددة </a:t>
            </a:r>
            <a:r>
              <a:rPr lang="ar-TN" sz="4000" dirty="0" smtClean="0">
                <a:solidFill>
                  <a:schemeClr val="tx1"/>
                </a:solidFill>
              </a:rPr>
              <a:t>مرتبطة بأهداف </a:t>
            </a:r>
            <a:r>
              <a:rPr lang="ar-TN" sz="4000" dirty="0">
                <a:solidFill>
                  <a:schemeClr val="tx1"/>
                </a:solidFill>
              </a:rPr>
              <a:t>الإدارة العليا للمنشأة، بغرض زيادة قدرة إدارة العلاقات العامة على </a:t>
            </a:r>
            <a:r>
              <a:rPr lang="ar-TN" sz="4000" dirty="0" smtClean="0">
                <a:solidFill>
                  <a:schemeClr val="tx1"/>
                </a:solidFill>
              </a:rPr>
              <a:t>المساهمة الايجابية </a:t>
            </a:r>
            <a:r>
              <a:rPr lang="ar-TN" sz="4000" dirty="0">
                <a:solidFill>
                  <a:schemeClr val="tx1"/>
                </a:solidFill>
              </a:rPr>
              <a:t>في الأداء، ورفع مستوى كفاءتها وفعاليتها الإدارية.</a:t>
            </a:r>
            <a:endParaRPr lang="fr-FR" sz="4000" dirty="0">
              <a:solidFill>
                <a:schemeClr val="tx1"/>
              </a:solidFill>
            </a:endParaRPr>
          </a:p>
        </p:txBody>
      </p:sp>
    </p:spTree>
    <p:extLst>
      <p:ext uri="{BB962C8B-B14F-4D97-AF65-F5344CB8AC3E}">
        <p14:creationId xmlns:p14="http://schemas.microsoft.com/office/powerpoint/2010/main" xmlns="" val="283250003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solidFill>
                  <a:srgbClr val="FFFFFF"/>
                </a:solidFill>
              </a:rPr>
              <a:pPr>
                <a:defRPr/>
              </a:pPr>
              <a:t>45</a:t>
            </a:fld>
            <a:endParaRPr lang="fr-FR">
              <a:solidFill>
                <a:srgbClr val="FFFFFF"/>
              </a:solidFill>
            </a:endParaRPr>
          </a:p>
        </p:txBody>
      </p:sp>
      <p:sp>
        <p:nvSpPr>
          <p:cNvPr id="5" name="ZoneTexte 4"/>
          <p:cNvSpPr txBox="1"/>
          <p:nvPr/>
        </p:nvSpPr>
        <p:spPr>
          <a:xfrm>
            <a:off x="0" y="523848"/>
            <a:ext cx="13335000" cy="822789"/>
          </a:xfrm>
          <a:prstGeom prst="rect">
            <a:avLst/>
          </a:prstGeom>
          <a:noFill/>
        </p:spPr>
        <p:txBody>
          <a:bodyPr wrap="square" rtlCol="0">
            <a:spAutoFit/>
          </a:bodyPr>
          <a:lstStyle/>
          <a:p>
            <a:pPr algn="just" rtl="1">
              <a:lnSpc>
                <a:spcPct val="200000"/>
              </a:lnSpc>
            </a:pPr>
            <a:r>
              <a:rPr lang="fr-FR" sz="2800" b="1" dirty="0" smtClean="0">
                <a:solidFill>
                  <a:srgbClr val="FFFFFF"/>
                </a:solidFill>
                <a:latin typeface="Times New Roman" pitchFamily="18" charset="0"/>
              </a:rPr>
              <a:t> </a:t>
            </a:r>
            <a:r>
              <a:rPr lang="ar-TN" sz="2800" b="1" dirty="0" smtClean="0">
                <a:solidFill>
                  <a:srgbClr val="FFFFFF"/>
                </a:solidFill>
                <a:latin typeface="Times New Roman" pitchFamily="18" charset="0"/>
              </a:rPr>
              <a:t> </a:t>
            </a:r>
            <a:endParaRPr lang="fr-FR" sz="2800" b="1" dirty="0">
              <a:solidFill>
                <a:srgbClr val="FFFFFF"/>
              </a:solidFill>
              <a:latin typeface="Times New Roman" pitchFamily="18" charset="0"/>
            </a:endParaRPr>
          </a:p>
        </p:txBody>
      </p:sp>
      <p:sp>
        <p:nvSpPr>
          <p:cNvPr id="2" name="TextBox 1"/>
          <p:cNvSpPr txBox="1"/>
          <p:nvPr/>
        </p:nvSpPr>
        <p:spPr>
          <a:xfrm>
            <a:off x="114772" y="523848"/>
            <a:ext cx="12961440" cy="7602081"/>
          </a:xfrm>
          <a:prstGeom prst="rect">
            <a:avLst/>
          </a:prstGeom>
          <a:noFill/>
        </p:spPr>
        <p:txBody>
          <a:bodyPr wrap="square" rtlCol="0">
            <a:spAutoFit/>
          </a:bodyPr>
          <a:lstStyle/>
          <a:p>
            <a:pPr algn="just" rtl="1"/>
            <a:r>
              <a:rPr lang="ar-TN" sz="4000" b="1" dirty="0">
                <a:solidFill>
                  <a:schemeClr val="tx1"/>
                </a:solidFill>
              </a:rPr>
              <a:t>وتنقسم خطط العلاقات العامة زمنياً إلى نوعين هما: </a:t>
            </a:r>
            <a:endParaRPr lang="ar-TN" sz="4000" b="1" dirty="0" smtClean="0">
              <a:solidFill>
                <a:schemeClr val="tx1"/>
              </a:solidFill>
            </a:endParaRPr>
          </a:p>
          <a:p>
            <a:pPr algn="just" rtl="1"/>
            <a:endParaRPr lang="ar-TN" sz="4000" b="1" dirty="0">
              <a:solidFill>
                <a:schemeClr val="tx1"/>
              </a:solidFill>
            </a:endParaRPr>
          </a:p>
          <a:p>
            <a:pPr algn="just" rtl="1"/>
            <a:r>
              <a:rPr lang="ar-TN" sz="4000" dirty="0">
                <a:solidFill>
                  <a:schemeClr val="tx1"/>
                </a:solidFill>
              </a:rPr>
              <a:t> خطة طويلة الأجل، أو الخطة </a:t>
            </a:r>
            <a:r>
              <a:rPr lang="ar-TN" sz="4000" dirty="0" smtClean="0">
                <a:solidFill>
                  <a:schemeClr val="tx1"/>
                </a:solidFill>
              </a:rPr>
              <a:t>الاستراتيجية</a:t>
            </a:r>
            <a:r>
              <a:rPr lang="ar-TN" sz="4000" dirty="0">
                <a:solidFill>
                  <a:schemeClr val="tx1"/>
                </a:solidFill>
              </a:rPr>
              <a:t>، وهي التي تزيد عن سنة، وقد تصل إلى 5 سنوات.</a:t>
            </a:r>
          </a:p>
          <a:p>
            <a:pPr algn="just" rtl="1"/>
            <a:r>
              <a:rPr lang="ar-TN" sz="4000" dirty="0">
                <a:solidFill>
                  <a:schemeClr val="tx1"/>
                </a:solidFill>
              </a:rPr>
              <a:t> خطة قصيرة الأجل، وهي التي تقل عن سنة، وقد تصل إلى بضعة أسابيع</a:t>
            </a:r>
            <a:r>
              <a:rPr lang="ar-TN" sz="4000" dirty="0" smtClean="0">
                <a:solidFill>
                  <a:schemeClr val="tx1"/>
                </a:solidFill>
              </a:rPr>
              <a:t>.</a:t>
            </a:r>
          </a:p>
          <a:p>
            <a:pPr algn="just" rtl="1"/>
            <a:endParaRPr lang="ar-TN" sz="4000" dirty="0">
              <a:solidFill>
                <a:schemeClr val="tx1"/>
              </a:solidFill>
            </a:endParaRPr>
          </a:p>
          <a:p>
            <a:pPr algn="just" rtl="1"/>
            <a:r>
              <a:rPr lang="ar-TN" sz="4000" dirty="0">
                <a:solidFill>
                  <a:schemeClr val="tx1"/>
                </a:solidFill>
              </a:rPr>
              <a:t>ومن الضروري أن تضع العلاقات العامة خطة طويلة الأجل، تحدد فيها الأهداف</a:t>
            </a:r>
          </a:p>
          <a:p>
            <a:pPr algn="just" rtl="1"/>
            <a:r>
              <a:rPr lang="ar-TN" sz="4000" dirty="0">
                <a:solidFill>
                  <a:schemeClr val="tx1"/>
                </a:solidFill>
              </a:rPr>
              <a:t>العامة على مدى زمني طويل </a:t>
            </a:r>
            <a:r>
              <a:rPr lang="ar-TN" sz="4000" dirty="0" smtClean="0">
                <a:solidFill>
                  <a:schemeClr val="tx1"/>
                </a:solidFill>
              </a:rPr>
              <a:t>نسبياً</a:t>
            </a:r>
            <a:r>
              <a:rPr lang="ar-TN" sz="4000" dirty="0">
                <a:solidFill>
                  <a:schemeClr val="tx1"/>
                </a:solidFill>
              </a:rPr>
              <a:t>، ثم تقوم بتقسيمها إلى خطط جزئية قصيرة الأجل.</a:t>
            </a:r>
          </a:p>
          <a:p>
            <a:pPr algn="just" rtl="1"/>
            <a:r>
              <a:rPr lang="ar-TN" sz="4000" dirty="0">
                <a:solidFill>
                  <a:schemeClr val="tx1"/>
                </a:solidFill>
              </a:rPr>
              <a:t>كما يمكن تقسيم الخطط أيضا إلى خطط </a:t>
            </a:r>
            <a:r>
              <a:rPr lang="ar-TN" sz="4000" dirty="0" smtClean="0">
                <a:solidFill>
                  <a:schemeClr val="tx1"/>
                </a:solidFill>
              </a:rPr>
              <a:t>استراتيجية </a:t>
            </a:r>
            <a:r>
              <a:rPr lang="ar-TN" sz="4000" dirty="0">
                <a:solidFill>
                  <a:schemeClr val="tx1"/>
                </a:solidFill>
              </a:rPr>
              <a:t>طويلة المدى، وخطط </a:t>
            </a:r>
            <a:r>
              <a:rPr lang="ar-TN" sz="4000" dirty="0" smtClean="0">
                <a:solidFill>
                  <a:schemeClr val="tx1"/>
                </a:solidFill>
              </a:rPr>
              <a:t>تكتيكية لمواقف </a:t>
            </a:r>
            <a:r>
              <a:rPr lang="ar-TN" sz="4000" dirty="0">
                <a:solidFill>
                  <a:schemeClr val="tx1"/>
                </a:solidFill>
              </a:rPr>
              <a:t>محددة.</a:t>
            </a:r>
            <a:endParaRPr lang="fr-FR" sz="4000" dirty="0">
              <a:solidFill>
                <a:schemeClr val="tx1"/>
              </a:solidFill>
            </a:endParaRPr>
          </a:p>
          <a:p>
            <a:pPr algn="ctr" rtl="1"/>
            <a:endParaRPr lang="fr-FR" dirty="0"/>
          </a:p>
        </p:txBody>
      </p:sp>
    </p:spTree>
    <p:extLst>
      <p:ext uri="{BB962C8B-B14F-4D97-AF65-F5344CB8AC3E}">
        <p14:creationId xmlns:p14="http://schemas.microsoft.com/office/powerpoint/2010/main" xmlns="" val="283250003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solidFill>
                  <a:srgbClr val="FFFFFF"/>
                </a:solidFill>
              </a:rPr>
              <a:pPr>
                <a:defRPr/>
              </a:pPr>
              <a:t>46</a:t>
            </a:fld>
            <a:endParaRPr lang="fr-FR">
              <a:solidFill>
                <a:srgbClr val="FFFFFF"/>
              </a:solidFill>
            </a:endParaRPr>
          </a:p>
        </p:txBody>
      </p:sp>
      <p:sp>
        <p:nvSpPr>
          <p:cNvPr id="5" name="ZoneTexte 4"/>
          <p:cNvSpPr txBox="1"/>
          <p:nvPr/>
        </p:nvSpPr>
        <p:spPr>
          <a:xfrm>
            <a:off x="0" y="523848"/>
            <a:ext cx="13335000" cy="822789"/>
          </a:xfrm>
          <a:prstGeom prst="rect">
            <a:avLst/>
          </a:prstGeom>
          <a:noFill/>
        </p:spPr>
        <p:txBody>
          <a:bodyPr wrap="square" rtlCol="0">
            <a:spAutoFit/>
          </a:bodyPr>
          <a:lstStyle/>
          <a:p>
            <a:pPr algn="just" rtl="1">
              <a:lnSpc>
                <a:spcPct val="200000"/>
              </a:lnSpc>
            </a:pPr>
            <a:r>
              <a:rPr lang="fr-FR" sz="2800" b="1" dirty="0" smtClean="0">
                <a:solidFill>
                  <a:srgbClr val="FFFFFF"/>
                </a:solidFill>
                <a:latin typeface="Times New Roman" pitchFamily="18" charset="0"/>
              </a:rPr>
              <a:t> </a:t>
            </a:r>
            <a:r>
              <a:rPr lang="ar-TN" sz="2800" b="1" dirty="0" smtClean="0">
                <a:solidFill>
                  <a:srgbClr val="FFFFFF"/>
                </a:solidFill>
                <a:latin typeface="Times New Roman" pitchFamily="18" charset="0"/>
              </a:rPr>
              <a:t> </a:t>
            </a:r>
            <a:endParaRPr lang="fr-FR" sz="2800" b="1" dirty="0">
              <a:solidFill>
                <a:srgbClr val="FFFFFF"/>
              </a:solidFill>
              <a:latin typeface="Times New Roman" pitchFamily="18" charset="0"/>
            </a:endParaRPr>
          </a:p>
        </p:txBody>
      </p:sp>
      <p:sp>
        <p:nvSpPr>
          <p:cNvPr id="2" name="TextBox 1"/>
          <p:cNvSpPr txBox="1"/>
          <p:nvPr/>
        </p:nvSpPr>
        <p:spPr>
          <a:xfrm>
            <a:off x="0" y="523848"/>
            <a:ext cx="13076212" cy="9448740"/>
          </a:xfrm>
          <a:prstGeom prst="rect">
            <a:avLst/>
          </a:prstGeom>
          <a:noFill/>
        </p:spPr>
        <p:txBody>
          <a:bodyPr wrap="square" rtlCol="0">
            <a:spAutoFit/>
          </a:bodyPr>
          <a:lstStyle/>
          <a:p>
            <a:pPr algn="just" rtl="1"/>
            <a:r>
              <a:rPr lang="ar-TN" sz="4000" dirty="0">
                <a:solidFill>
                  <a:schemeClr val="tx1"/>
                </a:solidFill>
              </a:rPr>
              <a:t>ويمكن للإدارة أن تضع خطة لتنفيذ برنامج اتصالي معين </a:t>
            </a:r>
            <a:r>
              <a:rPr lang="ar-TN" sz="4000" dirty="0" smtClean="0">
                <a:solidFill>
                  <a:schemeClr val="tx1"/>
                </a:solidFill>
              </a:rPr>
              <a:t>(</a:t>
            </a:r>
            <a:r>
              <a:rPr lang="ar-TN" sz="4000" dirty="0">
                <a:solidFill>
                  <a:schemeClr val="tx1"/>
                </a:solidFill>
              </a:rPr>
              <a:t>خطة لمرة واحدة)، </a:t>
            </a:r>
            <a:r>
              <a:rPr lang="ar-TN" sz="4000" dirty="0" smtClean="0">
                <a:solidFill>
                  <a:schemeClr val="tx1"/>
                </a:solidFill>
              </a:rPr>
              <a:t>كما يمكن </a:t>
            </a:r>
            <a:r>
              <a:rPr lang="ar-TN" sz="4000" dirty="0">
                <a:solidFill>
                  <a:schemeClr val="tx1"/>
                </a:solidFill>
              </a:rPr>
              <a:t>أن تضع خطة دائمة المدى، تتولد منها خطط قصيرة المدى، أو خطط تكتيكية.</a:t>
            </a:r>
          </a:p>
          <a:p>
            <a:pPr algn="just" rtl="1"/>
            <a:r>
              <a:rPr lang="ar-TN" sz="4000" dirty="0">
                <a:solidFill>
                  <a:schemeClr val="tx1"/>
                </a:solidFill>
              </a:rPr>
              <a:t>وبصفة </a:t>
            </a:r>
            <a:r>
              <a:rPr lang="ar-TN" sz="4000" dirty="0" smtClean="0">
                <a:solidFill>
                  <a:schemeClr val="tx1"/>
                </a:solidFill>
              </a:rPr>
              <a:t>عامة </a:t>
            </a:r>
            <a:r>
              <a:rPr lang="ar-TN" sz="4000" dirty="0">
                <a:solidFill>
                  <a:schemeClr val="tx1"/>
                </a:solidFill>
              </a:rPr>
              <a:t>مهما كانت طبيعة الخطة ونوع مدها الزمنى وأهدافها، فإنها تتكون </a:t>
            </a:r>
            <a:r>
              <a:rPr lang="ar-TN" sz="4000" dirty="0" smtClean="0">
                <a:solidFill>
                  <a:schemeClr val="tx1"/>
                </a:solidFill>
              </a:rPr>
              <a:t>من عدة </a:t>
            </a:r>
            <a:r>
              <a:rPr lang="ar-TN" sz="4000" dirty="0">
                <a:solidFill>
                  <a:schemeClr val="tx1"/>
                </a:solidFill>
              </a:rPr>
              <a:t>عناصر، كما يتم إعدادها بناء على مجموعة من الخطوات المتتابعة، وتتمثل عناصر </a:t>
            </a:r>
            <a:r>
              <a:rPr lang="ar-TN" sz="4000" dirty="0" smtClean="0">
                <a:solidFill>
                  <a:schemeClr val="tx1"/>
                </a:solidFill>
              </a:rPr>
              <a:t>خطة العلاقات </a:t>
            </a:r>
            <a:r>
              <a:rPr lang="ar-TN" sz="4000" dirty="0">
                <a:solidFill>
                  <a:schemeClr val="tx1"/>
                </a:solidFill>
              </a:rPr>
              <a:t>العامة فيما يلي </a:t>
            </a:r>
            <a:r>
              <a:rPr lang="ar-TN" sz="4000" dirty="0" smtClean="0">
                <a:solidFill>
                  <a:schemeClr val="tx1"/>
                </a:solidFill>
              </a:rPr>
              <a:t>:-</a:t>
            </a:r>
          </a:p>
          <a:p>
            <a:pPr algn="just" rtl="1"/>
            <a:endParaRPr lang="ar-TN" sz="4000" dirty="0" smtClean="0">
              <a:solidFill>
                <a:schemeClr val="tx1"/>
              </a:solidFill>
            </a:endParaRPr>
          </a:p>
          <a:p>
            <a:pPr algn="just" rtl="1"/>
            <a:r>
              <a:rPr lang="ar-TN" sz="4000" dirty="0">
                <a:solidFill>
                  <a:schemeClr val="tx1"/>
                </a:solidFill>
              </a:rPr>
              <a:t>الأسباب التي دعت إلى وضع الخطة.</a:t>
            </a:r>
          </a:p>
          <a:p>
            <a:pPr algn="just" rtl="1"/>
            <a:r>
              <a:rPr lang="ar-TN" sz="4000" dirty="0">
                <a:solidFill>
                  <a:schemeClr val="tx1"/>
                </a:solidFill>
              </a:rPr>
              <a:t> الأهداف التي تسعى الخطة إلى تحقيقها.</a:t>
            </a:r>
          </a:p>
          <a:p>
            <a:pPr algn="just" rtl="1"/>
            <a:r>
              <a:rPr lang="ar-TN" sz="4000" dirty="0">
                <a:solidFill>
                  <a:schemeClr val="tx1"/>
                </a:solidFill>
              </a:rPr>
              <a:t> الموقف الحالي للمنشأة.</a:t>
            </a:r>
          </a:p>
          <a:p>
            <a:pPr algn="just" rtl="1"/>
            <a:r>
              <a:rPr lang="ar-TN" sz="4000" b="1" dirty="0">
                <a:solidFill>
                  <a:schemeClr val="tx1"/>
                </a:solidFill>
              </a:rPr>
              <a:t>الأساليب التنفيذية التي ستستخدم.</a:t>
            </a:r>
          </a:p>
          <a:p>
            <a:pPr algn="just" rtl="1"/>
            <a:r>
              <a:rPr lang="ar-TN" sz="4000" dirty="0">
                <a:solidFill>
                  <a:schemeClr val="tx1"/>
                </a:solidFill>
              </a:rPr>
              <a:t> الجمهور المستهدف.</a:t>
            </a:r>
          </a:p>
          <a:p>
            <a:pPr algn="just" rtl="1"/>
            <a:r>
              <a:rPr lang="ar-TN" sz="4000" dirty="0">
                <a:solidFill>
                  <a:schemeClr val="tx1"/>
                </a:solidFill>
              </a:rPr>
              <a:t> التكلفة.</a:t>
            </a:r>
          </a:p>
          <a:p>
            <a:pPr algn="just" rtl="1"/>
            <a:endParaRPr lang="fr-FR" sz="4000" dirty="0">
              <a:solidFill>
                <a:schemeClr val="tx1"/>
              </a:solidFill>
            </a:endParaRPr>
          </a:p>
          <a:p>
            <a:pPr algn="ctr" rtl="1"/>
            <a:endParaRPr lang="fr-FR" dirty="0"/>
          </a:p>
        </p:txBody>
      </p:sp>
    </p:spTree>
    <p:extLst>
      <p:ext uri="{BB962C8B-B14F-4D97-AF65-F5344CB8AC3E}">
        <p14:creationId xmlns:p14="http://schemas.microsoft.com/office/powerpoint/2010/main" xmlns="" val="283250003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solidFill>
                  <a:srgbClr val="FFFFFF"/>
                </a:solidFill>
              </a:rPr>
              <a:pPr>
                <a:defRPr/>
              </a:pPr>
              <a:t>47</a:t>
            </a:fld>
            <a:endParaRPr lang="fr-FR" dirty="0">
              <a:solidFill>
                <a:srgbClr val="FFFFFF"/>
              </a:solidFill>
            </a:endParaRPr>
          </a:p>
        </p:txBody>
      </p:sp>
      <p:sp>
        <p:nvSpPr>
          <p:cNvPr id="5" name="ZoneTexte 4"/>
          <p:cNvSpPr txBox="1"/>
          <p:nvPr/>
        </p:nvSpPr>
        <p:spPr>
          <a:xfrm>
            <a:off x="0" y="523848"/>
            <a:ext cx="13335000" cy="822789"/>
          </a:xfrm>
          <a:prstGeom prst="rect">
            <a:avLst/>
          </a:prstGeom>
          <a:noFill/>
        </p:spPr>
        <p:txBody>
          <a:bodyPr wrap="square" rtlCol="0">
            <a:spAutoFit/>
          </a:bodyPr>
          <a:lstStyle/>
          <a:p>
            <a:pPr algn="just" rtl="1">
              <a:lnSpc>
                <a:spcPct val="200000"/>
              </a:lnSpc>
            </a:pPr>
            <a:r>
              <a:rPr lang="fr-FR" sz="2800" b="1" dirty="0" smtClean="0">
                <a:solidFill>
                  <a:srgbClr val="FFFFFF"/>
                </a:solidFill>
                <a:latin typeface="Times New Roman" pitchFamily="18" charset="0"/>
              </a:rPr>
              <a:t> </a:t>
            </a:r>
            <a:r>
              <a:rPr lang="ar-TN" sz="2800" b="1" dirty="0" smtClean="0">
                <a:solidFill>
                  <a:srgbClr val="FFFFFF"/>
                </a:solidFill>
                <a:latin typeface="Times New Roman" pitchFamily="18" charset="0"/>
              </a:rPr>
              <a:t> </a:t>
            </a:r>
            <a:endParaRPr lang="fr-FR" sz="2800" b="1" dirty="0">
              <a:solidFill>
                <a:srgbClr val="FFFFFF"/>
              </a:solidFill>
              <a:latin typeface="Times New Roman" pitchFamily="18" charset="0"/>
            </a:endParaRPr>
          </a:p>
        </p:txBody>
      </p:sp>
      <p:sp>
        <p:nvSpPr>
          <p:cNvPr id="2" name="TextBox 1"/>
          <p:cNvSpPr txBox="1"/>
          <p:nvPr/>
        </p:nvSpPr>
        <p:spPr>
          <a:xfrm>
            <a:off x="0" y="523848"/>
            <a:ext cx="13076212" cy="8217634"/>
          </a:xfrm>
          <a:prstGeom prst="rect">
            <a:avLst/>
          </a:prstGeom>
          <a:noFill/>
        </p:spPr>
        <p:txBody>
          <a:bodyPr wrap="square" rtlCol="0">
            <a:spAutoFit/>
          </a:bodyPr>
          <a:lstStyle/>
          <a:p>
            <a:pPr algn="just" rtl="1"/>
            <a:r>
              <a:rPr lang="ar-TN" dirty="0" smtClean="0">
                <a:solidFill>
                  <a:schemeClr val="tx1"/>
                </a:solidFill>
              </a:rPr>
              <a:t>أما </a:t>
            </a:r>
            <a:r>
              <a:rPr lang="ar-TN" dirty="0">
                <a:solidFill>
                  <a:schemeClr val="tx1"/>
                </a:solidFill>
              </a:rPr>
              <a:t>خطوات التخطيط فتتمثل فيما يلي: </a:t>
            </a:r>
            <a:r>
              <a:rPr lang="ar-TN" dirty="0" smtClean="0">
                <a:solidFill>
                  <a:schemeClr val="tx1"/>
                </a:solidFill>
              </a:rPr>
              <a:t>-</a:t>
            </a:r>
            <a:endParaRPr lang="fr-FR" dirty="0" smtClean="0">
              <a:solidFill>
                <a:schemeClr val="tx1"/>
              </a:solidFill>
            </a:endParaRPr>
          </a:p>
          <a:p>
            <a:pPr algn="just" rtl="1"/>
            <a:r>
              <a:rPr lang="ar-TN" dirty="0">
                <a:solidFill>
                  <a:schemeClr val="tx1"/>
                </a:solidFill>
              </a:rPr>
              <a:t>تحديد المشكلة أو المشكلات.</a:t>
            </a:r>
          </a:p>
          <a:p>
            <a:pPr algn="just" rtl="1"/>
            <a:r>
              <a:rPr lang="ar-TN" dirty="0">
                <a:solidFill>
                  <a:schemeClr val="tx1"/>
                </a:solidFill>
              </a:rPr>
              <a:t> جمع البيانات الضرورية وتحليلها.</a:t>
            </a:r>
          </a:p>
          <a:p>
            <a:pPr algn="just" rtl="1"/>
            <a:r>
              <a:rPr lang="ar-TN" dirty="0">
                <a:solidFill>
                  <a:schemeClr val="tx1"/>
                </a:solidFill>
              </a:rPr>
              <a:t> تشخيص المشكلة أو المشكلات، وتحليل الموقف إلي عناصره الداخلية والخارجية.</a:t>
            </a:r>
          </a:p>
          <a:p>
            <a:pPr algn="just" rtl="1"/>
            <a:r>
              <a:rPr lang="ar-TN" dirty="0">
                <a:solidFill>
                  <a:schemeClr val="tx1"/>
                </a:solidFill>
              </a:rPr>
              <a:t> فحص </a:t>
            </a:r>
            <a:r>
              <a:rPr lang="ar-TN" dirty="0" smtClean="0">
                <a:solidFill>
                  <a:schemeClr val="tx1"/>
                </a:solidFill>
              </a:rPr>
              <a:t>الخبرات </a:t>
            </a:r>
            <a:r>
              <a:rPr lang="ar-TN" dirty="0">
                <a:solidFill>
                  <a:schemeClr val="tx1"/>
                </a:solidFill>
              </a:rPr>
              <a:t>السابقة.</a:t>
            </a:r>
          </a:p>
          <a:p>
            <a:pPr algn="just" rtl="1"/>
            <a:r>
              <a:rPr lang="ar-TN" dirty="0">
                <a:solidFill>
                  <a:schemeClr val="tx1"/>
                </a:solidFill>
              </a:rPr>
              <a:t> فحص </a:t>
            </a:r>
            <a:r>
              <a:rPr lang="ar-TN" dirty="0" smtClean="0">
                <a:solidFill>
                  <a:schemeClr val="tx1"/>
                </a:solidFill>
              </a:rPr>
              <a:t>خبرات </a:t>
            </a:r>
            <a:r>
              <a:rPr lang="ar-TN" dirty="0">
                <a:solidFill>
                  <a:schemeClr val="tx1"/>
                </a:solidFill>
              </a:rPr>
              <a:t>الآخرين، ود ا رسة المواقف الشبيهة.</a:t>
            </a:r>
          </a:p>
          <a:p>
            <a:pPr algn="just" rtl="1"/>
            <a:r>
              <a:rPr lang="ar-TN" dirty="0">
                <a:solidFill>
                  <a:schemeClr val="tx1"/>
                </a:solidFill>
              </a:rPr>
              <a:t> تحديد الأهداف الإجمالية العامة </a:t>
            </a:r>
            <a:r>
              <a:rPr lang="ar-TN" dirty="0" smtClean="0">
                <a:solidFill>
                  <a:schemeClr val="tx1"/>
                </a:solidFill>
              </a:rPr>
              <a:t>للبرامج </a:t>
            </a:r>
            <a:r>
              <a:rPr lang="fr-FR" dirty="0" err="1" smtClean="0">
                <a:solidFill>
                  <a:schemeClr val="tx1"/>
                </a:solidFill>
              </a:rPr>
              <a:t>GoalS</a:t>
            </a:r>
            <a:endParaRPr lang="ar-TN" dirty="0" smtClean="0">
              <a:solidFill>
                <a:schemeClr val="tx1"/>
              </a:solidFill>
            </a:endParaRPr>
          </a:p>
          <a:p>
            <a:pPr algn="just" rtl="1"/>
            <a:r>
              <a:rPr lang="ar-TN" dirty="0">
                <a:solidFill>
                  <a:schemeClr val="tx1"/>
                </a:solidFill>
              </a:rPr>
              <a:t> تحديد الجمهور المستهدف، وتقسيمه إلى فئات نوعية.</a:t>
            </a:r>
          </a:p>
          <a:p>
            <a:pPr algn="just" rtl="1"/>
            <a:r>
              <a:rPr lang="ar-TN" dirty="0">
                <a:solidFill>
                  <a:schemeClr val="tx1"/>
                </a:solidFill>
              </a:rPr>
              <a:t> تحديد الأهداف التفصيلية </a:t>
            </a:r>
            <a:r>
              <a:rPr lang="fr-FR" dirty="0">
                <a:solidFill>
                  <a:schemeClr val="tx1"/>
                </a:solidFill>
              </a:rPr>
              <a:t>Objectives </a:t>
            </a:r>
            <a:r>
              <a:rPr lang="ar-TN" dirty="0">
                <a:solidFill>
                  <a:schemeClr val="tx1"/>
                </a:solidFill>
              </a:rPr>
              <a:t>لكل فئة جماهيرية.</a:t>
            </a:r>
          </a:p>
          <a:p>
            <a:pPr algn="just" rtl="1"/>
            <a:endParaRPr lang="fr-FR" dirty="0">
              <a:solidFill>
                <a:schemeClr val="tx1"/>
              </a:solidFill>
            </a:endParaRPr>
          </a:p>
        </p:txBody>
      </p:sp>
    </p:spTree>
    <p:extLst>
      <p:ext uri="{BB962C8B-B14F-4D97-AF65-F5344CB8AC3E}">
        <p14:creationId xmlns:p14="http://schemas.microsoft.com/office/powerpoint/2010/main" xmlns="" val="283250003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solidFill>
                  <a:srgbClr val="FFFFFF"/>
                </a:solidFill>
              </a:rPr>
              <a:pPr>
                <a:defRPr/>
              </a:pPr>
              <a:t>48</a:t>
            </a:fld>
            <a:endParaRPr lang="fr-FR">
              <a:solidFill>
                <a:srgbClr val="FFFFFF"/>
              </a:solidFill>
            </a:endParaRPr>
          </a:p>
        </p:txBody>
      </p:sp>
      <p:sp>
        <p:nvSpPr>
          <p:cNvPr id="5" name="ZoneTexte 4"/>
          <p:cNvSpPr txBox="1"/>
          <p:nvPr/>
        </p:nvSpPr>
        <p:spPr>
          <a:xfrm>
            <a:off x="0" y="523848"/>
            <a:ext cx="13335000" cy="822789"/>
          </a:xfrm>
          <a:prstGeom prst="rect">
            <a:avLst/>
          </a:prstGeom>
          <a:noFill/>
        </p:spPr>
        <p:txBody>
          <a:bodyPr wrap="square" rtlCol="0">
            <a:spAutoFit/>
          </a:bodyPr>
          <a:lstStyle/>
          <a:p>
            <a:pPr algn="just" rtl="1">
              <a:lnSpc>
                <a:spcPct val="200000"/>
              </a:lnSpc>
            </a:pPr>
            <a:r>
              <a:rPr lang="fr-FR" sz="2800" b="1" dirty="0" smtClean="0">
                <a:solidFill>
                  <a:srgbClr val="FFFFFF"/>
                </a:solidFill>
                <a:latin typeface="Times New Roman" pitchFamily="18" charset="0"/>
              </a:rPr>
              <a:t> </a:t>
            </a:r>
            <a:r>
              <a:rPr lang="ar-TN" sz="2800" b="1" dirty="0" smtClean="0">
                <a:solidFill>
                  <a:srgbClr val="FFFFFF"/>
                </a:solidFill>
                <a:latin typeface="Times New Roman" pitchFamily="18" charset="0"/>
              </a:rPr>
              <a:t> </a:t>
            </a:r>
            <a:endParaRPr lang="fr-FR" sz="2800" b="1" dirty="0">
              <a:solidFill>
                <a:srgbClr val="FFFFFF"/>
              </a:solidFill>
              <a:latin typeface="Times New Roman" pitchFamily="18" charset="0"/>
            </a:endParaRPr>
          </a:p>
        </p:txBody>
      </p:sp>
      <p:sp>
        <p:nvSpPr>
          <p:cNvPr id="2" name="TextBox 1"/>
          <p:cNvSpPr txBox="1"/>
          <p:nvPr/>
        </p:nvSpPr>
        <p:spPr>
          <a:xfrm>
            <a:off x="906860" y="523848"/>
            <a:ext cx="12169352" cy="4524315"/>
          </a:xfrm>
          <a:prstGeom prst="rect">
            <a:avLst/>
          </a:prstGeom>
          <a:noFill/>
        </p:spPr>
        <p:txBody>
          <a:bodyPr wrap="square" rtlCol="0">
            <a:spAutoFit/>
          </a:bodyPr>
          <a:lstStyle/>
          <a:p>
            <a:pPr algn="just" rtl="1"/>
            <a:r>
              <a:rPr lang="ar-TN" dirty="0" smtClean="0">
                <a:solidFill>
                  <a:schemeClr val="tx1"/>
                </a:solidFill>
              </a:rPr>
              <a:t> </a:t>
            </a:r>
            <a:r>
              <a:rPr lang="ar-TN" dirty="0">
                <a:solidFill>
                  <a:schemeClr val="tx1"/>
                </a:solidFill>
              </a:rPr>
              <a:t>تقييم البدائل، اوختيار البديل الأفضل.</a:t>
            </a:r>
          </a:p>
          <a:p>
            <a:pPr algn="just" rtl="1"/>
            <a:r>
              <a:rPr lang="ar-TN" dirty="0">
                <a:solidFill>
                  <a:schemeClr val="tx1"/>
                </a:solidFill>
              </a:rPr>
              <a:t> تحديد است ا رتيجية البرنامج.</a:t>
            </a:r>
          </a:p>
          <a:p>
            <a:pPr algn="just" rtl="1"/>
            <a:r>
              <a:rPr lang="ar-TN" dirty="0">
                <a:solidFill>
                  <a:schemeClr val="tx1"/>
                </a:solidFill>
              </a:rPr>
              <a:t> تحدد است ا رتيجية الاتصال</a:t>
            </a:r>
            <a:r>
              <a:rPr lang="ar-TN" dirty="0" smtClean="0">
                <a:solidFill>
                  <a:schemeClr val="tx1"/>
                </a:solidFill>
              </a:rPr>
              <a:t>.</a:t>
            </a:r>
          </a:p>
          <a:p>
            <a:pPr algn="just" rtl="1"/>
            <a:r>
              <a:rPr lang="ar-TN" dirty="0">
                <a:solidFill>
                  <a:schemeClr val="tx1"/>
                </a:solidFill>
              </a:rPr>
              <a:t> التقويم السابق للبرنامج</a:t>
            </a:r>
          </a:p>
          <a:p>
            <a:pPr algn="just" rtl="1"/>
            <a:r>
              <a:rPr lang="ar-TN" dirty="0">
                <a:solidFill>
                  <a:schemeClr val="tx1"/>
                </a:solidFill>
              </a:rPr>
              <a:t> وضع الخطط التنفيذية للبرنامج.</a:t>
            </a:r>
          </a:p>
          <a:p>
            <a:pPr algn="just" rtl="1"/>
            <a:endParaRPr lang="fr-FR" dirty="0"/>
          </a:p>
        </p:txBody>
      </p:sp>
    </p:spTree>
    <p:extLst>
      <p:ext uri="{BB962C8B-B14F-4D97-AF65-F5344CB8AC3E}">
        <p14:creationId xmlns:p14="http://schemas.microsoft.com/office/powerpoint/2010/main" xmlns="" val="283250003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49</a:t>
            </a:fld>
            <a:endParaRPr lang="fr-FR"/>
          </a:p>
        </p:txBody>
      </p:sp>
      <p:sp>
        <p:nvSpPr>
          <p:cNvPr id="5" name="TextBox 4"/>
          <p:cNvSpPr txBox="1"/>
          <p:nvPr/>
        </p:nvSpPr>
        <p:spPr>
          <a:xfrm>
            <a:off x="0" y="471786"/>
            <a:ext cx="12758936" cy="7294305"/>
          </a:xfrm>
          <a:prstGeom prst="rect">
            <a:avLst/>
          </a:prstGeom>
          <a:noFill/>
        </p:spPr>
        <p:txBody>
          <a:bodyPr wrap="square" rtlCol="0">
            <a:spAutoFit/>
          </a:bodyPr>
          <a:lstStyle/>
          <a:p>
            <a:pPr algn="just" rtl="1"/>
            <a:r>
              <a:rPr lang="ar-TN" sz="5400" b="1" dirty="0"/>
              <a:t>تنظيم إدارات العلاقات </a:t>
            </a:r>
            <a:r>
              <a:rPr lang="ar-TN" sz="5400" b="1" dirty="0" smtClean="0"/>
              <a:t>العامة</a:t>
            </a:r>
          </a:p>
          <a:p>
            <a:pPr algn="just" rtl="1"/>
            <a:endParaRPr lang="fr-FR" sz="5400" b="1" dirty="0" smtClean="0"/>
          </a:p>
          <a:p>
            <a:pPr algn="just" rtl="1">
              <a:lnSpc>
                <a:spcPct val="150000"/>
              </a:lnSpc>
            </a:pPr>
            <a:r>
              <a:rPr lang="ar-TN" dirty="0">
                <a:solidFill>
                  <a:schemeClr val="tx1"/>
                </a:solidFill>
              </a:rPr>
              <a:t>تطور مفهوم التنظيم في الفكر الإداري الحديث </a:t>
            </a:r>
            <a:r>
              <a:rPr lang="ar-TN" dirty="0" smtClean="0">
                <a:solidFill>
                  <a:schemeClr val="tx1"/>
                </a:solidFill>
              </a:rPr>
              <a:t>تطورا كبيرا، </a:t>
            </a:r>
            <a:r>
              <a:rPr lang="ar-TN" dirty="0">
                <a:solidFill>
                  <a:schemeClr val="tx1"/>
                </a:solidFill>
              </a:rPr>
              <a:t>بحيث لم يعد </a:t>
            </a:r>
            <a:r>
              <a:rPr lang="ar-TN" dirty="0" smtClean="0">
                <a:solidFill>
                  <a:schemeClr val="tx1"/>
                </a:solidFill>
              </a:rPr>
              <a:t>مقصورا على الجوانب </a:t>
            </a:r>
            <a:r>
              <a:rPr lang="ar-TN" dirty="0">
                <a:solidFill>
                  <a:schemeClr val="tx1"/>
                </a:solidFill>
              </a:rPr>
              <a:t>الهيكلية التي تعنى بتصميم الهياكل التنظيمية، وتقسيم العمل بشكل منطقي </a:t>
            </a:r>
            <a:r>
              <a:rPr lang="ar-TN" dirty="0" smtClean="0">
                <a:solidFill>
                  <a:schemeClr val="tx1"/>
                </a:solidFill>
              </a:rPr>
              <a:t>فقط وانما اتسع </a:t>
            </a:r>
            <a:r>
              <a:rPr lang="ar-TN" dirty="0">
                <a:solidFill>
                  <a:schemeClr val="tx1"/>
                </a:solidFill>
              </a:rPr>
              <a:t>مفهومه ليشمل مجموعة متنوعة من </a:t>
            </a:r>
            <a:r>
              <a:rPr lang="ar-TN" dirty="0" smtClean="0">
                <a:solidFill>
                  <a:schemeClr val="tx1"/>
                </a:solidFill>
              </a:rPr>
              <a:t>المتغيرات </a:t>
            </a:r>
            <a:r>
              <a:rPr lang="ar-TN" dirty="0">
                <a:solidFill>
                  <a:schemeClr val="tx1"/>
                </a:solidFill>
              </a:rPr>
              <a:t>المتفاعلة، التي تؤكد على ديناميكية </a:t>
            </a:r>
            <a:r>
              <a:rPr lang="ar-TN" dirty="0" smtClean="0">
                <a:solidFill>
                  <a:schemeClr val="tx1"/>
                </a:solidFill>
              </a:rPr>
              <a:t>التنظيم، وترابط </a:t>
            </a:r>
            <a:r>
              <a:rPr lang="ar-TN" dirty="0">
                <a:solidFill>
                  <a:schemeClr val="tx1"/>
                </a:solidFill>
              </a:rPr>
              <a:t>عناصره.</a:t>
            </a:r>
          </a:p>
        </p:txBody>
      </p:sp>
    </p:spTree>
    <p:extLst>
      <p:ext uri="{BB962C8B-B14F-4D97-AF65-F5344CB8AC3E}">
        <p14:creationId xmlns:p14="http://schemas.microsoft.com/office/powerpoint/2010/main" xmlns="" val="1399653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294967295"/>
          </p:nvPr>
        </p:nvSpPr>
        <p:spPr>
          <a:xfrm>
            <a:off x="11876484" y="8178800"/>
            <a:ext cx="937618" cy="584200"/>
          </a:xfrm>
          <a:prstGeom prst="rect">
            <a:avLst/>
          </a:prstGeom>
        </p:spPr>
        <p:txBody>
          <a:bodyPr/>
          <a:lstStyle/>
          <a:p>
            <a:pPr>
              <a:defRPr/>
            </a:pPr>
            <a:fld id="{A3943329-7432-45C8-9C07-E5F621242CB6}" type="slidenum">
              <a:rPr lang="fr-FR" smtClean="0"/>
              <a:pPr>
                <a:defRPr/>
              </a:pPr>
              <a:t>5</a:t>
            </a:fld>
            <a:endParaRPr lang="fr-FR" dirty="0"/>
          </a:p>
        </p:txBody>
      </p:sp>
      <p:sp>
        <p:nvSpPr>
          <p:cNvPr id="2" name="TextBox 1"/>
          <p:cNvSpPr txBox="1"/>
          <p:nvPr/>
        </p:nvSpPr>
        <p:spPr>
          <a:xfrm>
            <a:off x="258788" y="493068"/>
            <a:ext cx="12817424" cy="6801862"/>
          </a:xfrm>
          <a:prstGeom prst="rect">
            <a:avLst/>
          </a:prstGeom>
          <a:noFill/>
        </p:spPr>
        <p:txBody>
          <a:bodyPr wrap="square" rtlCol="0">
            <a:spAutoFit/>
          </a:bodyPr>
          <a:lstStyle/>
          <a:p>
            <a:pPr algn="just" defTabSz="1262063" rtl="1" eaLnBrk="0" hangingPunct="0">
              <a:lnSpc>
                <a:spcPct val="150000"/>
              </a:lnSpc>
              <a:spcBef>
                <a:spcPct val="20000"/>
              </a:spcBef>
              <a:buClr>
                <a:schemeClr val="hlink"/>
              </a:buClr>
              <a:buSzPct val="70000"/>
            </a:pPr>
            <a:r>
              <a:rPr lang="ar-TN" sz="4000" dirty="0">
                <a:solidFill>
                  <a:schemeClr val="tx1"/>
                </a:solidFill>
                <a:latin typeface="+mn-lt"/>
                <a:cs typeface="+mn-cs"/>
              </a:rPr>
              <a:t>ويقوم نشاط العلاقات العامة أساساً على تلمس احتياجات الجماهير، </a:t>
            </a:r>
            <a:r>
              <a:rPr lang="ar-TN" sz="4000" dirty="0" smtClean="0">
                <a:solidFill>
                  <a:schemeClr val="tx1"/>
                </a:solidFill>
                <a:latin typeface="+mn-lt"/>
                <a:cs typeface="+mn-cs"/>
              </a:rPr>
              <a:t>ودراسة </a:t>
            </a:r>
          </a:p>
          <a:p>
            <a:pPr algn="just" defTabSz="1262063" rtl="1" eaLnBrk="0" hangingPunct="0">
              <a:lnSpc>
                <a:spcPct val="150000"/>
              </a:lnSpc>
              <a:spcBef>
                <a:spcPct val="20000"/>
              </a:spcBef>
              <a:buClr>
                <a:schemeClr val="hlink"/>
              </a:buClr>
              <a:buSzPct val="70000"/>
            </a:pPr>
            <a:r>
              <a:rPr lang="ar-TN" sz="4000" dirty="0" smtClean="0">
                <a:solidFill>
                  <a:schemeClr val="tx1"/>
                </a:solidFill>
                <a:latin typeface="+mn-lt"/>
                <a:cs typeface="+mn-cs"/>
              </a:rPr>
              <a:t>آرائها</a:t>
            </a:r>
            <a:r>
              <a:rPr lang="ar-TN" sz="4000" dirty="0">
                <a:solidFill>
                  <a:schemeClr val="tx1"/>
                </a:solidFill>
                <a:latin typeface="+mn-lt"/>
                <a:cs typeface="+mn-cs"/>
              </a:rPr>
              <a:t>، وتحسس مشكلاتها، والتنبؤ العلمي باتجاهاتها ونقل نتيجة هذه </a:t>
            </a:r>
            <a:r>
              <a:rPr lang="ar-TN" sz="4000" dirty="0" smtClean="0">
                <a:solidFill>
                  <a:schemeClr val="tx1"/>
                </a:solidFill>
                <a:latin typeface="+mn-lt"/>
                <a:cs typeface="+mn-cs"/>
              </a:rPr>
              <a:t>الدراسة </a:t>
            </a:r>
            <a:r>
              <a:rPr lang="ar-TN" sz="4000" dirty="0">
                <a:solidFill>
                  <a:schemeClr val="tx1"/>
                </a:solidFill>
                <a:latin typeface="+mn-lt"/>
                <a:cs typeface="+mn-cs"/>
              </a:rPr>
              <a:t>في أمانة وصدق إلى - المستويات الإدارية العليا، في المؤسسات والمنشآت والمنظمات التي تعمل بها، لكي تأخذ هذه الهيئات هذه </a:t>
            </a:r>
            <a:r>
              <a:rPr lang="ar-TN" sz="4000" dirty="0" smtClean="0">
                <a:solidFill>
                  <a:schemeClr val="tx1"/>
                </a:solidFill>
                <a:latin typeface="+mn-lt"/>
                <a:cs typeface="+mn-cs"/>
              </a:rPr>
              <a:t>الدراسات </a:t>
            </a:r>
            <a:r>
              <a:rPr lang="ar-TN" sz="4000" dirty="0">
                <a:solidFill>
                  <a:schemeClr val="tx1"/>
                </a:solidFill>
                <a:latin typeface="+mn-lt"/>
                <a:cs typeface="+mn-cs"/>
              </a:rPr>
              <a:t>في الحسبان عندما تضع سياساتها المختلفة</a:t>
            </a:r>
            <a:r>
              <a:rPr lang="ar-TN" sz="4000" dirty="0" smtClean="0">
                <a:solidFill>
                  <a:schemeClr val="tx1"/>
                </a:solidFill>
                <a:latin typeface="+mn-lt"/>
                <a:cs typeface="+mn-cs"/>
              </a:rPr>
              <a:t>.</a:t>
            </a:r>
          </a:p>
          <a:p>
            <a:pPr algn="just" defTabSz="1262063" rtl="1" eaLnBrk="0" hangingPunct="0">
              <a:lnSpc>
                <a:spcPct val="150000"/>
              </a:lnSpc>
              <a:spcBef>
                <a:spcPct val="20000"/>
              </a:spcBef>
              <a:buClr>
                <a:schemeClr val="hlink"/>
              </a:buClr>
              <a:buSzPct val="70000"/>
            </a:pPr>
            <a:r>
              <a:rPr lang="ar-TN" sz="4000" dirty="0">
                <a:solidFill>
                  <a:schemeClr val="tx1"/>
                </a:solidFill>
                <a:latin typeface="+mn-lt"/>
                <a:cs typeface="+mn-cs"/>
              </a:rPr>
              <a:t>والمشتغلون بالعلاقات العامة في هذه الحالة يكون دورهم دور السفير سفير </a:t>
            </a:r>
            <a:r>
              <a:rPr lang="ar-TN" sz="4000" dirty="0" smtClean="0">
                <a:solidFill>
                  <a:schemeClr val="tx1"/>
                </a:solidFill>
                <a:latin typeface="+mn-lt"/>
                <a:cs typeface="+mn-cs"/>
              </a:rPr>
              <a:t>الجماهير لدى </a:t>
            </a:r>
            <a:r>
              <a:rPr lang="ar-TN" sz="4000" dirty="0">
                <a:solidFill>
                  <a:schemeClr val="tx1"/>
                </a:solidFill>
                <a:latin typeface="+mn-lt"/>
                <a:cs typeface="+mn-cs"/>
              </a:rPr>
              <a:t>المنشآت والمؤسسات </a:t>
            </a:r>
            <a:r>
              <a:rPr lang="ar-TN" sz="4000" dirty="0" smtClean="0">
                <a:solidFill>
                  <a:schemeClr val="tx1"/>
                </a:solidFill>
                <a:latin typeface="+mn-lt"/>
                <a:cs typeface="+mn-cs"/>
              </a:rPr>
              <a:t>والمنظمات.  </a:t>
            </a:r>
            <a:endParaRPr lang="en-US" sz="4000" dirty="0">
              <a:solidFill>
                <a:schemeClr val="tx1"/>
              </a:solidFill>
              <a:latin typeface="+mn-lt"/>
              <a:cs typeface="+mn-cs"/>
            </a:endParaRPr>
          </a:p>
        </p:txBody>
      </p:sp>
    </p:spTree>
  </p:cSld>
  <p:clrMapOvr>
    <a:masterClrMapping/>
  </p:clrMapOvr>
  <p:transition spd="slow">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50</a:t>
            </a:fld>
            <a:endParaRPr lang="fr-FR"/>
          </a:p>
        </p:txBody>
      </p:sp>
      <p:sp>
        <p:nvSpPr>
          <p:cNvPr id="5" name="TextBox 4"/>
          <p:cNvSpPr txBox="1"/>
          <p:nvPr/>
        </p:nvSpPr>
        <p:spPr>
          <a:xfrm>
            <a:off x="0" y="349052"/>
            <a:ext cx="12932196" cy="7478970"/>
          </a:xfrm>
          <a:prstGeom prst="rect">
            <a:avLst/>
          </a:prstGeom>
          <a:noFill/>
        </p:spPr>
        <p:txBody>
          <a:bodyPr wrap="square" rtlCol="0">
            <a:spAutoFit/>
          </a:bodyPr>
          <a:lstStyle/>
          <a:p>
            <a:pPr algn="just" rtl="1"/>
            <a:r>
              <a:rPr lang="ar-TN" dirty="0" smtClean="0">
                <a:solidFill>
                  <a:schemeClr val="tx1"/>
                </a:solidFill>
              </a:rPr>
              <a:t>وباستعراض </a:t>
            </a:r>
            <a:r>
              <a:rPr lang="ar-TN" dirty="0">
                <a:solidFill>
                  <a:schemeClr val="tx1"/>
                </a:solidFill>
              </a:rPr>
              <a:t>التعريفات المختلفة للتنظيم والتي وردت في أغلب </a:t>
            </a:r>
            <a:r>
              <a:rPr lang="ar-TN" dirty="0" smtClean="0">
                <a:solidFill>
                  <a:schemeClr val="tx1"/>
                </a:solidFill>
              </a:rPr>
              <a:t>مراجع </a:t>
            </a:r>
            <a:r>
              <a:rPr lang="ar-TN" dirty="0">
                <a:solidFill>
                  <a:schemeClr val="tx1"/>
                </a:solidFill>
              </a:rPr>
              <a:t>التنظيم والإدارة </a:t>
            </a:r>
            <a:r>
              <a:rPr lang="ar-TN" dirty="0" smtClean="0">
                <a:solidFill>
                  <a:schemeClr val="tx1"/>
                </a:solidFill>
              </a:rPr>
              <a:t>نجد أن </a:t>
            </a:r>
            <a:r>
              <a:rPr lang="ar-TN" dirty="0">
                <a:solidFill>
                  <a:schemeClr val="tx1"/>
                </a:solidFill>
              </a:rPr>
              <a:t>المفهوم الحديث للتنظيم يتمثل في: أنه عملية تحديد لأوجه النشاط المطلوبة لتحقيق </a:t>
            </a:r>
            <a:r>
              <a:rPr lang="ar-TN" dirty="0" smtClean="0">
                <a:solidFill>
                  <a:schemeClr val="tx1"/>
                </a:solidFill>
              </a:rPr>
              <a:t>أهداف</a:t>
            </a:r>
            <a:r>
              <a:rPr lang="fr-FR" dirty="0" smtClean="0">
                <a:solidFill>
                  <a:schemeClr val="tx1"/>
                </a:solidFill>
              </a:rPr>
              <a:t> </a:t>
            </a:r>
            <a:r>
              <a:rPr lang="ar-TN" dirty="0" smtClean="0">
                <a:solidFill>
                  <a:schemeClr val="tx1"/>
                </a:solidFill>
              </a:rPr>
              <a:t>المنشأة</a:t>
            </a:r>
            <a:r>
              <a:rPr lang="ar-TN" dirty="0">
                <a:solidFill>
                  <a:schemeClr val="tx1"/>
                </a:solidFill>
              </a:rPr>
              <a:t>، وتجميعها في هيكل تنظيمي متكامل، وشغل هذا الهيكل </a:t>
            </a:r>
            <a:r>
              <a:rPr lang="ar-TN" dirty="0" smtClean="0">
                <a:solidFill>
                  <a:schemeClr val="tx1"/>
                </a:solidFill>
              </a:rPr>
              <a:t>بأفراد </a:t>
            </a:r>
            <a:r>
              <a:rPr lang="ar-TN" dirty="0">
                <a:solidFill>
                  <a:schemeClr val="tx1"/>
                </a:solidFill>
              </a:rPr>
              <a:t>أكثر كفاية، </a:t>
            </a:r>
            <a:r>
              <a:rPr lang="ar-TN" dirty="0" smtClean="0">
                <a:solidFill>
                  <a:schemeClr val="tx1"/>
                </a:solidFill>
              </a:rPr>
              <a:t>وتخصيص</a:t>
            </a:r>
            <a:r>
              <a:rPr lang="fr-FR" dirty="0" smtClean="0">
                <a:solidFill>
                  <a:schemeClr val="tx1"/>
                </a:solidFill>
              </a:rPr>
              <a:t> </a:t>
            </a:r>
            <a:r>
              <a:rPr lang="ar-TN" dirty="0" smtClean="0">
                <a:solidFill>
                  <a:schemeClr val="tx1"/>
                </a:solidFill>
              </a:rPr>
              <a:t>مدير </a:t>
            </a:r>
            <a:r>
              <a:rPr lang="ar-TN" dirty="0">
                <a:solidFill>
                  <a:schemeClr val="tx1"/>
                </a:solidFill>
              </a:rPr>
              <a:t>أو رئيس لكل مجموعة من هذه المجموعات، وامداد </a:t>
            </a:r>
            <a:r>
              <a:rPr lang="ar-TN" dirty="0" smtClean="0">
                <a:solidFill>
                  <a:schemeClr val="tx1"/>
                </a:solidFill>
              </a:rPr>
              <a:t>أفراد </a:t>
            </a:r>
            <a:r>
              <a:rPr lang="ar-TN" dirty="0">
                <a:solidFill>
                  <a:schemeClr val="tx1"/>
                </a:solidFill>
              </a:rPr>
              <a:t>التنظيم بالإمكانات اللازمة </a:t>
            </a:r>
            <a:r>
              <a:rPr lang="ar-TN" dirty="0" smtClean="0">
                <a:solidFill>
                  <a:schemeClr val="tx1"/>
                </a:solidFill>
              </a:rPr>
              <a:t>لأداء</a:t>
            </a:r>
            <a:r>
              <a:rPr lang="fr-FR" dirty="0" smtClean="0">
                <a:solidFill>
                  <a:schemeClr val="tx1"/>
                </a:solidFill>
              </a:rPr>
              <a:t> </a:t>
            </a:r>
            <a:r>
              <a:rPr lang="ar-TN" dirty="0" smtClean="0">
                <a:solidFill>
                  <a:schemeClr val="tx1"/>
                </a:solidFill>
              </a:rPr>
              <a:t>وظائفهم</a:t>
            </a:r>
            <a:r>
              <a:rPr lang="ar-TN" dirty="0">
                <a:solidFill>
                  <a:schemeClr val="tx1"/>
                </a:solidFill>
              </a:rPr>
              <a:t>، وتنسيق الجهود البشرية لإمكان تنفيذ السياسات المرسومة بأقل تكلفة ممكنة.</a:t>
            </a:r>
          </a:p>
          <a:p>
            <a:pPr algn="just" rtl="1"/>
            <a:r>
              <a:rPr lang="ar-TN" dirty="0">
                <a:solidFill>
                  <a:schemeClr val="tx1"/>
                </a:solidFill>
              </a:rPr>
              <a:t>ومن خلال هذا التعريف يمكن أن نحدد العناصر الرئيسية، التي يجب أن تتوافر في </a:t>
            </a:r>
            <a:r>
              <a:rPr lang="ar-TN" dirty="0" smtClean="0">
                <a:solidFill>
                  <a:schemeClr val="tx1"/>
                </a:solidFill>
              </a:rPr>
              <a:t>التنظيم</a:t>
            </a:r>
            <a:r>
              <a:rPr lang="fr-FR" dirty="0" smtClean="0">
                <a:solidFill>
                  <a:schemeClr val="tx1"/>
                </a:solidFill>
              </a:rPr>
              <a:t> </a:t>
            </a:r>
            <a:r>
              <a:rPr lang="ar-TN" dirty="0" smtClean="0">
                <a:solidFill>
                  <a:schemeClr val="tx1"/>
                </a:solidFill>
              </a:rPr>
              <a:t>الفعال </a:t>
            </a:r>
            <a:r>
              <a:rPr lang="ar-TN" dirty="0">
                <a:solidFill>
                  <a:schemeClr val="tx1"/>
                </a:solidFill>
              </a:rPr>
              <a:t>على النحو التالي:</a:t>
            </a:r>
            <a:endParaRPr lang="en-US" dirty="0">
              <a:solidFill>
                <a:schemeClr val="tx1"/>
              </a:solidFill>
            </a:endParaRPr>
          </a:p>
        </p:txBody>
      </p:sp>
    </p:spTree>
    <p:extLst>
      <p:ext uri="{BB962C8B-B14F-4D97-AF65-F5344CB8AC3E}">
        <p14:creationId xmlns:p14="http://schemas.microsoft.com/office/powerpoint/2010/main" xmlns="" val="9772150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51</a:t>
            </a:fld>
            <a:endParaRPr lang="fr-FR"/>
          </a:p>
        </p:txBody>
      </p:sp>
      <p:sp>
        <p:nvSpPr>
          <p:cNvPr id="5" name="TextBox 4"/>
          <p:cNvSpPr txBox="1"/>
          <p:nvPr/>
        </p:nvSpPr>
        <p:spPr>
          <a:xfrm>
            <a:off x="0" y="349052"/>
            <a:ext cx="13004204" cy="7723653"/>
          </a:xfrm>
          <a:prstGeom prst="rect">
            <a:avLst/>
          </a:prstGeom>
          <a:noFill/>
        </p:spPr>
        <p:txBody>
          <a:bodyPr wrap="square" rtlCol="0">
            <a:spAutoFit/>
          </a:bodyPr>
          <a:lstStyle/>
          <a:p>
            <a:pPr algn="just" rtl="1">
              <a:lnSpc>
                <a:spcPct val="150000"/>
              </a:lnSpc>
            </a:pPr>
            <a:r>
              <a:rPr lang="ar-TN" dirty="0">
                <a:solidFill>
                  <a:schemeClr val="tx1"/>
                </a:solidFill>
              </a:rPr>
              <a:t>وجود أهداف محددة، ومتفق عليها.</a:t>
            </a:r>
          </a:p>
          <a:p>
            <a:pPr algn="just" rtl="1">
              <a:lnSpc>
                <a:spcPct val="150000"/>
              </a:lnSpc>
            </a:pPr>
            <a:r>
              <a:rPr lang="ar-TN" dirty="0">
                <a:solidFill>
                  <a:schemeClr val="tx1"/>
                </a:solidFill>
              </a:rPr>
              <a:t> تحديد الأنشطة والأعمال اللازمة، لتحقيق الأهداف المخططة.</a:t>
            </a:r>
          </a:p>
          <a:p>
            <a:pPr algn="just" rtl="1">
              <a:lnSpc>
                <a:spcPct val="150000"/>
              </a:lnSpc>
            </a:pPr>
            <a:r>
              <a:rPr lang="ar-TN" dirty="0">
                <a:solidFill>
                  <a:schemeClr val="tx1"/>
                </a:solidFill>
              </a:rPr>
              <a:t> تجميع هذه الأنشطة في شكل مجموعات </a:t>
            </a:r>
            <a:r>
              <a:rPr lang="ar-TN" dirty="0" smtClean="0">
                <a:solidFill>
                  <a:schemeClr val="tx1"/>
                </a:solidFill>
              </a:rPr>
              <a:t>(وحدات، أقسام،  </a:t>
            </a:r>
            <a:r>
              <a:rPr lang="ar-TN" dirty="0">
                <a:solidFill>
                  <a:schemeClr val="tx1"/>
                </a:solidFill>
              </a:rPr>
              <a:t>إدارات)، وفي إطار </a:t>
            </a:r>
            <a:r>
              <a:rPr lang="ar-TN" dirty="0" smtClean="0">
                <a:solidFill>
                  <a:schemeClr val="tx1"/>
                </a:solidFill>
              </a:rPr>
              <a:t>أو هيكل </a:t>
            </a:r>
            <a:r>
              <a:rPr lang="ar-TN" dirty="0">
                <a:solidFill>
                  <a:schemeClr val="tx1"/>
                </a:solidFill>
              </a:rPr>
              <a:t>يضمها، أي تصميم هيكل التنظيم الذي يجمع ألوان النشاط الضرورية.</a:t>
            </a:r>
          </a:p>
          <a:p>
            <a:pPr algn="just" rtl="1">
              <a:lnSpc>
                <a:spcPct val="150000"/>
              </a:lnSpc>
            </a:pPr>
            <a:r>
              <a:rPr lang="ar-TN" dirty="0">
                <a:solidFill>
                  <a:schemeClr val="tx1"/>
                </a:solidFill>
              </a:rPr>
              <a:t> اختيار </a:t>
            </a:r>
            <a:r>
              <a:rPr lang="ar-TN" dirty="0" smtClean="0">
                <a:solidFill>
                  <a:schemeClr val="tx1"/>
                </a:solidFill>
              </a:rPr>
              <a:t>الأفراد </a:t>
            </a:r>
            <a:r>
              <a:rPr lang="ar-TN" dirty="0">
                <a:solidFill>
                  <a:schemeClr val="tx1"/>
                </a:solidFill>
              </a:rPr>
              <a:t>الذين سيقومون بأداء هذه الأعمال، والذين تتوافر فيهم </a:t>
            </a:r>
            <a:r>
              <a:rPr lang="ar-TN" dirty="0" smtClean="0">
                <a:solidFill>
                  <a:schemeClr val="tx1"/>
                </a:solidFill>
              </a:rPr>
              <a:t>المواصفات الأساسية للمراكز </a:t>
            </a:r>
            <a:r>
              <a:rPr lang="ar-TN" dirty="0">
                <a:solidFill>
                  <a:schemeClr val="tx1"/>
                </a:solidFill>
              </a:rPr>
              <a:t>الموضحة على الهيكل التنظيمي.</a:t>
            </a:r>
            <a:endParaRPr lang="en-US" dirty="0">
              <a:solidFill>
                <a:schemeClr val="tx1"/>
              </a:solidFill>
            </a:endParaRPr>
          </a:p>
        </p:txBody>
      </p:sp>
    </p:spTree>
    <p:extLst>
      <p:ext uri="{BB962C8B-B14F-4D97-AF65-F5344CB8AC3E}">
        <p14:creationId xmlns:p14="http://schemas.microsoft.com/office/powerpoint/2010/main" xmlns="" val="28017704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52</a:t>
            </a:fld>
            <a:endParaRPr lang="fr-FR"/>
          </a:p>
        </p:txBody>
      </p:sp>
      <p:sp>
        <p:nvSpPr>
          <p:cNvPr id="5" name="TextBox 4"/>
          <p:cNvSpPr txBox="1"/>
          <p:nvPr/>
        </p:nvSpPr>
        <p:spPr>
          <a:xfrm>
            <a:off x="0" y="421060"/>
            <a:ext cx="13148220" cy="7478970"/>
          </a:xfrm>
          <a:prstGeom prst="rect">
            <a:avLst/>
          </a:prstGeom>
          <a:noFill/>
        </p:spPr>
        <p:txBody>
          <a:bodyPr wrap="square" rtlCol="0">
            <a:spAutoFit/>
          </a:bodyPr>
          <a:lstStyle/>
          <a:p>
            <a:pPr algn="just" rtl="1">
              <a:lnSpc>
                <a:spcPct val="150000"/>
              </a:lnSpc>
            </a:pPr>
            <a:r>
              <a:rPr lang="ar-TN" sz="4000" dirty="0">
                <a:solidFill>
                  <a:schemeClr val="tx1"/>
                </a:solidFill>
              </a:rPr>
              <a:t> توزيع الأنشطة والمهام المختلفة بين </a:t>
            </a:r>
            <a:r>
              <a:rPr lang="ar-TN" sz="4000" dirty="0" smtClean="0">
                <a:solidFill>
                  <a:schemeClr val="tx1"/>
                </a:solidFill>
              </a:rPr>
              <a:t>أجزاء </a:t>
            </a:r>
            <a:r>
              <a:rPr lang="ar-TN" sz="4000" dirty="0">
                <a:solidFill>
                  <a:schemeClr val="tx1"/>
                </a:solidFill>
              </a:rPr>
              <a:t>الهيكل التنظيم، أي إسناد الأنشطة </a:t>
            </a:r>
            <a:r>
              <a:rPr lang="ar-TN" sz="4000" dirty="0" smtClean="0">
                <a:solidFill>
                  <a:schemeClr val="tx1"/>
                </a:solidFill>
              </a:rPr>
              <a:t>إلى وظائف </a:t>
            </a:r>
            <a:r>
              <a:rPr lang="ar-TN" sz="4000" dirty="0">
                <a:solidFill>
                  <a:schemeClr val="tx1"/>
                </a:solidFill>
              </a:rPr>
              <a:t>محددة وأشخاص محددين.</a:t>
            </a:r>
          </a:p>
          <a:p>
            <a:pPr algn="just" rtl="1">
              <a:lnSpc>
                <a:spcPct val="150000"/>
              </a:lnSpc>
            </a:pPr>
            <a:r>
              <a:rPr lang="ar-TN" sz="4000" dirty="0">
                <a:solidFill>
                  <a:schemeClr val="tx1"/>
                </a:solidFill>
              </a:rPr>
              <a:t> إمداد العاملين بالإمكانات المادية اللازمة، لأداء المهام المطلوبة بالكفاءة المرتقبة.</a:t>
            </a:r>
          </a:p>
          <a:p>
            <a:pPr algn="just" rtl="1">
              <a:lnSpc>
                <a:spcPct val="150000"/>
              </a:lnSpc>
            </a:pPr>
            <a:r>
              <a:rPr lang="ar-TN" sz="4000" dirty="0">
                <a:solidFill>
                  <a:schemeClr val="tx1"/>
                </a:solidFill>
              </a:rPr>
              <a:t> تعيين السلطات والصلاحيات المخولة للمستويات المختلفة من شاغلي </a:t>
            </a:r>
            <a:r>
              <a:rPr lang="ar-TN" sz="4000" dirty="0" smtClean="0">
                <a:solidFill>
                  <a:schemeClr val="tx1"/>
                </a:solidFill>
              </a:rPr>
              <a:t>وظائف التنظيم</a:t>
            </a:r>
            <a:r>
              <a:rPr lang="ar-TN" sz="4000" dirty="0">
                <a:solidFill>
                  <a:schemeClr val="tx1"/>
                </a:solidFill>
              </a:rPr>
              <a:t>.</a:t>
            </a:r>
          </a:p>
          <a:p>
            <a:pPr algn="just" rtl="1">
              <a:lnSpc>
                <a:spcPct val="150000"/>
              </a:lnSpc>
            </a:pPr>
            <a:r>
              <a:rPr lang="ar-TN" sz="4000" dirty="0">
                <a:solidFill>
                  <a:schemeClr val="tx1"/>
                </a:solidFill>
              </a:rPr>
              <a:t> ترتيب نمط تدفق العلاقات التنظيمية بين شاغلي الوظائف </a:t>
            </a:r>
            <a:r>
              <a:rPr lang="ar-TN" sz="4000" dirty="0" smtClean="0">
                <a:solidFill>
                  <a:schemeClr val="tx1"/>
                </a:solidFill>
              </a:rPr>
              <a:t>(</a:t>
            </a:r>
            <a:r>
              <a:rPr lang="ar-TN" sz="4000" dirty="0">
                <a:solidFill>
                  <a:schemeClr val="tx1"/>
                </a:solidFill>
              </a:rPr>
              <a:t>علاقات </a:t>
            </a:r>
            <a:r>
              <a:rPr lang="ar-TN" sz="4000" dirty="0" smtClean="0">
                <a:solidFill>
                  <a:schemeClr val="tx1"/>
                </a:solidFill>
              </a:rPr>
              <a:t>الإشراف </a:t>
            </a:r>
            <a:r>
              <a:rPr lang="ar-TN" sz="4000" dirty="0">
                <a:solidFill>
                  <a:schemeClr val="tx1"/>
                </a:solidFill>
              </a:rPr>
              <a:t>والرئاسة والمرؤسيه)، وتحديد العلاقات بين الوحدات التنظيمية بعضها البعض.</a:t>
            </a:r>
          </a:p>
          <a:p>
            <a:pPr algn="just" rtl="1">
              <a:lnSpc>
                <a:spcPct val="150000"/>
              </a:lnSpc>
            </a:pPr>
            <a:r>
              <a:rPr lang="ar-TN" sz="4000" dirty="0">
                <a:solidFill>
                  <a:schemeClr val="tx1"/>
                </a:solidFill>
              </a:rPr>
              <a:t> تنظيم أساس استخدام الموارد المادية، وضبط علاقاتها </a:t>
            </a:r>
            <a:r>
              <a:rPr lang="ar-TN" sz="4000" dirty="0" smtClean="0">
                <a:solidFill>
                  <a:schemeClr val="tx1"/>
                </a:solidFill>
              </a:rPr>
              <a:t>بالأفراد</a:t>
            </a:r>
            <a:r>
              <a:rPr lang="ar-TN" sz="4000" dirty="0">
                <a:solidFill>
                  <a:schemeClr val="tx1"/>
                </a:solidFill>
              </a:rPr>
              <a:t>.</a:t>
            </a:r>
            <a:endParaRPr lang="en-US" sz="4000" dirty="0">
              <a:solidFill>
                <a:schemeClr val="tx1"/>
              </a:solidFill>
            </a:endParaRPr>
          </a:p>
        </p:txBody>
      </p:sp>
    </p:spTree>
    <p:extLst>
      <p:ext uri="{BB962C8B-B14F-4D97-AF65-F5344CB8AC3E}">
        <p14:creationId xmlns:p14="http://schemas.microsoft.com/office/powerpoint/2010/main" xmlns="" val="73999021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53</a:t>
            </a:fld>
            <a:endParaRPr lang="fr-FR"/>
          </a:p>
        </p:txBody>
      </p:sp>
      <p:sp>
        <p:nvSpPr>
          <p:cNvPr id="2" name="Rectangle 1"/>
          <p:cNvSpPr/>
          <p:nvPr/>
        </p:nvSpPr>
        <p:spPr>
          <a:xfrm>
            <a:off x="343472" y="549682"/>
            <a:ext cx="12961440" cy="2985433"/>
          </a:xfrm>
          <a:prstGeom prst="rect">
            <a:avLst/>
          </a:prstGeom>
        </p:spPr>
        <p:txBody>
          <a:bodyPr wrap="square">
            <a:spAutoFit/>
          </a:bodyPr>
          <a:lstStyle/>
          <a:p>
            <a:pPr algn="ctr"/>
            <a:r>
              <a:rPr lang="ar-TN" sz="8000" b="1" dirty="0"/>
              <a:t>الفصل </a:t>
            </a:r>
            <a:r>
              <a:rPr lang="ar-TN" sz="8000" b="1" dirty="0" smtClean="0"/>
              <a:t>الرابع</a:t>
            </a:r>
            <a:endParaRPr lang="ar-TN" sz="8000" b="1" dirty="0"/>
          </a:p>
          <a:p>
            <a:endParaRPr lang="ar-TN" dirty="0"/>
          </a:p>
          <a:p>
            <a:pPr algn="ctr"/>
            <a:r>
              <a:rPr lang="ar-TN" sz="6000" b="1" dirty="0"/>
              <a:t>خصائص ومسئوليات مدير العلاقات العامة</a:t>
            </a:r>
          </a:p>
        </p:txBody>
      </p:sp>
    </p:spTree>
    <p:extLst>
      <p:ext uri="{BB962C8B-B14F-4D97-AF65-F5344CB8AC3E}">
        <p14:creationId xmlns:p14="http://schemas.microsoft.com/office/powerpoint/2010/main" xmlns="" val="23606811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54</a:t>
            </a:fld>
            <a:endParaRPr lang="fr-FR"/>
          </a:p>
        </p:txBody>
      </p:sp>
      <p:sp>
        <p:nvSpPr>
          <p:cNvPr id="3" name="Rectangle 2"/>
          <p:cNvSpPr/>
          <p:nvPr/>
        </p:nvSpPr>
        <p:spPr>
          <a:xfrm>
            <a:off x="-8806" y="349052"/>
            <a:ext cx="13335000" cy="7109639"/>
          </a:xfrm>
          <a:prstGeom prst="rect">
            <a:avLst/>
          </a:prstGeom>
        </p:spPr>
        <p:txBody>
          <a:bodyPr wrap="square">
            <a:spAutoFit/>
          </a:bodyPr>
          <a:lstStyle/>
          <a:p>
            <a:pPr algn="r" rtl="1"/>
            <a:r>
              <a:rPr lang="ar-TN" b="1" i="1" u="sng" dirty="0">
                <a:solidFill>
                  <a:schemeClr val="tx1"/>
                </a:solidFill>
              </a:rPr>
              <a:t>مقدمة</a:t>
            </a:r>
            <a:r>
              <a:rPr lang="ar-TN" b="1" i="1" u="sng" dirty="0" smtClean="0">
                <a:solidFill>
                  <a:schemeClr val="tx1"/>
                </a:solidFill>
              </a:rPr>
              <a:t>:</a:t>
            </a:r>
          </a:p>
          <a:p>
            <a:pPr algn="r" rtl="1"/>
            <a:endParaRPr lang="ar-TN" dirty="0">
              <a:solidFill>
                <a:schemeClr val="tx1"/>
              </a:solidFill>
            </a:endParaRPr>
          </a:p>
          <a:p>
            <a:pPr algn="r" rtl="1">
              <a:lnSpc>
                <a:spcPct val="150000"/>
              </a:lnSpc>
            </a:pPr>
            <a:r>
              <a:rPr lang="ar-TN" dirty="0" smtClean="0">
                <a:solidFill>
                  <a:schemeClr val="tx1"/>
                </a:solidFill>
              </a:rPr>
              <a:t>لا </a:t>
            </a:r>
            <a:r>
              <a:rPr lang="ar-TN" dirty="0">
                <a:solidFill>
                  <a:schemeClr val="tx1"/>
                </a:solidFill>
              </a:rPr>
              <a:t>شك أن </a:t>
            </a:r>
            <a:r>
              <a:rPr lang="ar-TN" dirty="0" smtClean="0">
                <a:solidFill>
                  <a:schemeClr val="tx1"/>
                </a:solidFill>
              </a:rPr>
              <a:t>نجاح </a:t>
            </a:r>
            <a:r>
              <a:rPr lang="ar-TN" dirty="0">
                <a:solidFill>
                  <a:schemeClr val="tx1"/>
                </a:solidFill>
              </a:rPr>
              <a:t>أي تنظيم من التنظيمات، إنما يعتمد أساساً </a:t>
            </a:r>
            <a:r>
              <a:rPr lang="ar-TN" dirty="0" smtClean="0">
                <a:solidFill>
                  <a:schemeClr val="tx1"/>
                </a:solidFill>
              </a:rPr>
              <a:t>على العنصر </a:t>
            </a:r>
            <a:r>
              <a:rPr lang="ar-TN" dirty="0">
                <a:solidFill>
                  <a:schemeClr val="tx1"/>
                </a:solidFill>
              </a:rPr>
              <a:t>البشرى </a:t>
            </a:r>
            <a:r>
              <a:rPr lang="ar-TN" dirty="0" smtClean="0">
                <a:solidFill>
                  <a:schemeClr val="tx1"/>
                </a:solidFill>
              </a:rPr>
              <a:t>الذي يسيره</a:t>
            </a:r>
            <a:r>
              <a:rPr lang="ar-TN" dirty="0">
                <a:solidFill>
                  <a:schemeClr val="tx1"/>
                </a:solidFill>
              </a:rPr>
              <a:t>، بل إن أفضل مبادئ التنظيم قد تصبح ذات فائدة محدودة، إذا كان </a:t>
            </a:r>
            <a:r>
              <a:rPr lang="ar-TN" dirty="0" smtClean="0">
                <a:solidFill>
                  <a:schemeClr val="tx1"/>
                </a:solidFill>
              </a:rPr>
              <a:t>الأفراد </a:t>
            </a:r>
            <a:r>
              <a:rPr lang="ar-TN" dirty="0">
                <a:solidFill>
                  <a:schemeClr val="tx1"/>
                </a:solidFill>
              </a:rPr>
              <a:t>الذين </a:t>
            </a:r>
            <a:r>
              <a:rPr lang="ar-TN" dirty="0" smtClean="0">
                <a:solidFill>
                  <a:schemeClr val="tx1"/>
                </a:solidFill>
              </a:rPr>
              <a:t>يؤدون الأنشطة </a:t>
            </a:r>
            <a:r>
              <a:rPr lang="ar-TN" dirty="0">
                <a:solidFill>
                  <a:schemeClr val="tx1"/>
                </a:solidFill>
              </a:rPr>
              <a:t>المختلفة غير قادرين على ذلك، أو غير مؤهلين له، أو غير مقتنعين به، وينطبق </a:t>
            </a:r>
            <a:r>
              <a:rPr lang="ar-TN" dirty="0" smtClean="0">
                <a:solidFill>
                  <a:schemeClr val="tx1"/>
                </a:solidFill>
              </a:rPr>
              <a:t>هذا التعميم </a:t>
            </a:r>
            <a:r>
              <a:rPr lang="ar-TN" dirty="0">
                <a:solidFill>
                  <a:schemeClr val="tx1"/>
                </a:solidFill>
              </a:rPr>
              <a:t>بكل تأكيد على العاملين بأجهزة العلاقات العامة، </a:t>
            </a:r>
            <a:endParaRPr lang="en-US" dirty="0">
              <a:solidFill>
                <a:schemeClr val="tx1"/>
              </a:solidFill>
            </a:endParaRPr>
          </a:p>
        </p:txBody>
      </p:sp>
    </p:spTree>
    <p:extLst>
      <p:ext uri="{BB962C8B-B14F-4D97-AF65-F5344CB8AC3E}">
        <p14:creationId xmlns:p14="http://schemas.microsoft.com/office/powerpoint/2010/main" xmlns="" val="191899300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55</a:t>
            </a:fld>
            <a:endParaRPr lang="fr-FR"/>
          </a:p>
        </p:txBody>
      </p:sp>
      <p:sp>
        <p:nvSpPr>
          <p:cNvPr id="5" name="TextBox 4"/>
          <p:cNvSpPr txBox="1"/>
          <p:nvPr/>
        </p:nvSpPr>
        <p:spPr>
          <a:xfrm>
            <a:off x="0" y="421060"/>
            <a:ext cx="13148220" cy="6740307"/>
          </a:xfrm>
          <a:prstGeom prst="rect">
            <a:avLst/>
          </a:prstGeom>
          <a:noFill/>
        </p:spPr>
        <p:txBody>
          <a:bodyPr wrap="square" rtlCol="0">
            <a:spAutoFit/>
          </a:bodyPr>
          <a:lstStyle/>
          <a:p>
            <a:pPr algn="just" rtl="1"/>
            <a:r>
              <a:rPr lang="ar-TN" dirty="0">
                <a:solidFill>
                  <a:schemeClr val="tx1"/>
                </a:solidFill>
              </a:rPr>
              <a:t>ويحتاج شغل وظائف إدارة العلاقات العامة شأنها في ذلك شأن أي إدارة أخرى إلى تحديد ما يلي: </a:t>
            </a:r>
            <a:endParaRPr lang="ar-TN" dirty="0" smtClean="0">
              <a:solidFill>
                <a:schemeClr val="tx1"/>
              </a:solidFill>
            </a:endParaRPr>
          </a:p>
          <a:p>
            <a:pPr algn="just" rtl="1"/>
            <a:endParaRPr lang="ar-TN" dirty="0">
              <a:solidFill>
                <a:schemeClr val="tx1"/>
              </a:solidFill>
            </a:endParaRPr>
          </a:p>
          <a:p>
            <a:pPr algn="just" rtl="1">
              <a:lnSpc>
                <a:spcPct val="150000"/>
              </a:lnSpc>
            </a:pPr>
            <a:r>
              <a:rPr lang="ar-TN" dirty="0">
                <a:solidFill>
                  <a:schemeClr val="tx1"/>
                </a:solidFill>
              </a:rPr>
              <a:t> العدد اللازم من العاملين في المستويات الإدارية المختلفة لإدارة العلاقات العامة.</a:t>
            </a:r>
          </a:p>
          <a:p>
            <a:pPr algn="just" rtl="1">
              <a:lnSpc>
                <a:spcPct val="150000"/>
              </a:lnSpc>
            </a:pPr>
            <a:r>
              <a:rPr lang="ar-TN" dirty="0">
                <a:solidFill>
                  <a:schemeClr val="tx1"/>
                </a:solidFill>
              </a:rPr>
              <a:t> النوعية (التأهيل </a:t>
            </a:r>
            <a:r>
              <a:rPr lang="ar-TN" dirty="0" smtClean="0">
                <a:solidFill>
                  <a:schemeClr val="tx1"/>
                </a:solidFill>
              </a:rPr>
              <a:t>والكفاءات</a:t>
            </a:r>
            <a:r>
              <a:rPr lang="ar-TN" dirty="0">
                <a:solidFill>
                  <a:schemeClr val="tx1"/>
                </a:solidFill>
              </a:rPr>
              <a:t>) التي يجب توافرها.</a:t>
            </a:r>
          </a:p>
          <a:p>
            <a:pPr algn="just" rtl="1">
              <a:lnSpc>
                <a:spcPct val="150000"/>
              </a:lnSpc>
            </a:pPr>
            <a:r>
              <a:rPr lang="ar-TN" dirty="0">
                <a:solidFill>
                  <a:schemeClr val="tx1"/>
                </a:solidFill>
              </a:rPr>
              <a:t> المهام أو الأعمال التي تسند إلى كل وظيفة من الوظائف.</a:t>
            </a:r>
          </a:p>
        </p:txBody>
      </p:sp>
    </p:spTree>
    <p:extLst>
      <p:ext uri="{BB962C8B-B14F-4D97-AF65-F5344CB8AC3E}">
        <p14:creationId xmlns:p14="http://schemas.microsoft.com/office/powerpoint/2010/main" xmlns="" val="2669320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56</a:t>
            </a:fld>
            <a:endParaRPr lang="fr-FR"/>
          </a:p>
        </p:txBody>
      </p:sp>
      <p:sp>
        <p:nvSpPr>
          <p:cNvPr id="5" name="TextBox 4"/>
          <p:cNvSpPr txBox="1"/>
          <p:nvPr/>
        </p:nvSpPr>
        <p:spPr>
          <a:xfrm>
            <a:off x="186780" y="277044"/>
            <a:ext cx="12889432" cy="5337038"/>
          </a:xfrm>
          <a:prstGeom prst="rect">
            <a:avLst/>
          </a:prstGeom>
          <a:noFill/>
        </p:spPr>
        <p:txBody>
          <a:bodyPr wrap="square" rtlCol="0">
            <a:spAutoFit/>
          </a:bodyPr>
          <a:lstStyle/>
          <a:p>
            <a:pPr algn="just" rtl="1"/>
            <a:r>
              <a:rPr lang="ar-TN" sz="5400" b="1" dirty="0"/>
              <a:t>خصائص مدير العلاقات العامة </a:t>
            </a:r>
            <a:r>
              <a:rPr lang="ar-TN" sz="5400" b="1" dirty="0" smtClean="0"/>
              <a:t>ومسئولياته</a:t>
            </a:r>
          </a:p>
          <a:p>
            <a:pPr algn="just" rtl="1"/>
            <a:endParaRPr lang="ar-TN" sz="5400" b="1" dirty="0" smtClean="0"/>
          </a:p>
          <a:p>
            <a:pPr algn="just" rtl="1">
              <a:lnSpc>
                <a:spcPct val="150000"/>
              </a:lnSpc>
            </a:pPr>
            <a:r>
              <a:rPr lang="ar-TN" sz="4000" b="1" dirty="0">
                <a:solidFill>
                  <a:schemeClr val="tx1"/>
                </a:solidFill>
              </a:rPr>
              <a:t>إن </a:t>
            </a:r>
            <a:r>
              <a:rPr lang="ar-TN" sz="4000" b="1" dirty="0" smtClean="0">
                <a:solidFill>
                  <a:schemeClr val="tx1"/>
                </a:solidFill>
              </a:rPr>
              <a:t>نجاح </a:t>
            </a:r>
            <a:r>
              <a:rPr lang="ar-TN" sz="4000" b="1" dirty="0">
                <a:solidFill>
                  <a:schemeClr val="tx1"/>
                </a:solidFill>
              </a:rPr>
              <a:t>إدارة العلاقات العامة يتأثر عادة بدرجة كفاية مدير العلاقات العامة، </a:t>
            </a:r>
            <a:r>
              <a:rPr lang="ar-TN" sz="4000" b="1" dirty="0" smtClean="0">
                <a:solidFill>
                  <a:schemeClr val="tx1"/>
                </a:solidFill>
              </a:rPr>
              <a:t>وخبرته ود </a:t>
            </a:r>
            <a:r>
              <a:rPr lang="ar-TN" sz="4000" b="1" dirty="0">
                <a:solidFill>
                  <a:schemeClr val="tx1"/>
                </a:solidFill>
              </a:rPr>
              <a:t>ا ريته العلمية التخصصية، ويكاد يجمع الخب ا رء على أنه يجب أن تتوافر لدى مدير </a:t>
            </a:r>
            <a:r>
              <a:rPr lang="ar-TN" sz="4000" b="1" dirty="0" smtClean="0">
                <a:solidFill>
                  <a:schemeClr val="tx1"/>
                </a:solidFill>
              </a:rPr>
              <a:t>العلاقات العامة </a:t>
            </a:r>
            <a:r>
              <a:rPr lang="ar-TN" sz="4000" b="1" dirty="0">
                <a:solidFill>
                  <a:schemeClr val="tx1"/>
                </a:solidFill>
              </a:rPr>
              <a:t>مواصفات عديدة وخبرة متكاملة على النحو التالي</a:t>
            </a:r>
            <a:r>
              <a:rPr lang="ar-TN" sz="4000" b="1" dirty="0" smtClean="0">
                <a:solidFill>
                  <a:schemeClr val="tx1"/>
                </a:solidFill>
              </a:rPr>
              <a:t>:</a:t>
            </a:r>
            <a:endParaRPr lang="ar-TN" sz="4000" b="1" dirty="0">
              <a:solidFill>
                <a:schemeClr val="tx1"/>
              </a:solidFill>
            </a:endParaRPr>
          </a:p>
        </p:txBody>
      </p:sp>
    </p:spTree>
    <p:extLst>
      <p:ext uri="{BB962C8B-B14F-4D97-AF65-F5344CB8AC3E}">
        <p14:creationId xmlns:p14="http://schemas.microsoft.com/office/powerpoint/2010/main" xmlns="" val="265048219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57</a:t>
            </a:fld>
            <a:endParaRPr lang="fr-FR"/>
          </a:p>
        </p:txBody>
      </p:sp>
      <p:sp>
        <p:nvSpPr>
          <p:cNvPr id="5" name="TextBox 4"/>
          <p:cNvSpPr txBox="1"/>
          <p:nvPr/>
        </p:nvSpPr>
        <p:spPr>
          <a:xfrm>
            <a:off x="1482924" y="277044"/>
            <a:ext cx="11665296" cy="7478970"/>
          </a:xfrm>
          <a:prstGeom prst="rect">
            <a:avLst/>
          </a:prstGeom>
          <a:noFill/>
        </p:spPr>
        <p:txBody>
          <a:bodyPr wrap="square" rtlCol="0">
            <a:spAutoFit/>
          </a:bodyPr>
          <a:lstStyle/>
          <a:p>
            <a:pPr algn="just" rtl="1"/>
            <a:r>
              <a:rPr lang="ar-TN" sz="4000" dirty="0" smtClean="0">
                <a:solidFill>
                  <a:schemeClr val="tx1"/>
                </a:solidFill>
              </a:rPr>
              <a:t>1-  </a:t>
            </a:r>
            <a:r>
              <a:rPr lang="ar-TN" sz="4000" dirty="0">
                <a:solidFill>
                  <a:schemeClr val="tx1"/>
                </a:solidFill>
              </a:rPr>
              <a:t>يجب أن تكون لديه القدرة على التعامل بفعالية مع المديرين، سواء كان ذلك في مستوى الإدارة العليا أو التنفيذية الذين تتفوق خبرتهم على خبرته.</a:t>
            </a:r>
          </a:p>
          <a:p>
            <a:pPr algn="just" rtl="1"/>
            <a:r>
              <a:rPr lang="ar-TN" sz="4000" dirty="0" smtClean="0">
                <a:solidFill>
                  <a:schemeClr val="tx1"/>
                </a:solidFill>
              </a:rPr>
              <a:t>2- يجب </a:t>
            </a:r>
            <a:r>
              <a:rPr lang="ar-TN" sz="4000" dirty="0">
                <a:solidFill>
                  <a:schemeClr val="tx1"/>
                </a:solidFill>
              </a:rPr>
              <a:t>أن يفهم المشكلات المعقدة في العلاقات الإنسانية التي لم تخضع بعد </a:t>
            </a:r>
            <a:r>
              <a:rPr lang="ar-TN" sz="4000" dirty="0" smtClean="0">
                <a:solidFill>
                  <a:schemeClr val="tx1"/>
                </a:solidFill>
              </a:rPr>
              <a:t>وللتجريب العلمي </a:t>
            </a:r>
            <a:r>
              <a:rPr lang="ar-TN" sz="4000" dirty="0">
                <a:solidFill>
                  <a:schemeClr val="tx1"/>
                </a:solidFill>
              </a:rPr>
              <a:t>والعملي، وتكون لديه القدرة علي وضع الحلول المحددة الصائبة لها.</a:t>
            </a:r>
          </a:p>
          <a:p>
            <a:pPr algn="just" rtl="1"/>
            <a:r>
              <a:rPr lang="ar-TN" sz="4000" dirty="0" smtClean="0">
                <a:solidFill>
                  <a:schemeClr val="tx1"/>
                </a:solidFill>
              </a:rPr>
              <a:t>3- </a:t>
            </a:r>
            <a:r>
              <a:rPr lang="ar-TN" sz="4000" dirty="0">
                <a:solidFill>
                  <a:schemeClr val="tx1"/>
                </a:solidFill>
              </a:rPr>
              <a:t>يجب أن تكون لديه القدرة على الإقناع والشخصية، التي تستطيع أن تدافع عن </a:t>
            </a:r>
            <a:r>
              <a:rPr lang="ar-TN" sz="4000" dirty="0" smtClean="0">
                <a:solidFill>
                  <a:schemeClr val="tx1"/>
                </a:solidFill>
              </a:rPr>
              <a:t>السياسات التي </a:t>
            </a:r>
            <a:r>
              <a:rPr lang="ar-TN" sz="4000" dirty="0">
                <a:solidFill>
                  <a:schemeClr val="tx1"/>
                </a:solidFill>
              </a:rPr>
              <a:t>يرسمها برنامجه.</a:t>
            </a:r>
          </a:p>
          <a:p>
            <a:pPr algn="just" rtl="1"/>
            <a:r>
              <a:rPr lang="ar-TN" sz="4000" dirty="0" smtClean="0">
                <a:solidFill>
                  <a:schemeClr val="tx1"/>
                </a:solidFill>
              </a:rPr>
              <a:t>4- </a:t>
            </a:r>
            <a:r>
              <a:rPr lang="ar-TN" sz="4000" dirty="0">
                <a:solidFill>
                  <a:schemeClr val="tx1"/>
                </a:solidFill>
              </a:rPr>
              <a:t>يجب أن تكون لديه القد رة التحليلية في اكتشاف مشاكل العلاقات العامة في منشأته تمام </a:t>
            </a:r>
            <a:r>
              <a:rPr lang="ar-TN" sz="4000" dirty="0" smtClean="0">
                <a:solidFill>
                  <a:schemeClr val="tx1"/>
                </a:solidFill>
              </a:rPr>
              <a:t>اً، مثل </a:t>
            </a:r>
            <a:r>
              <a:rPr lang="ar-TN" sz="4000" dirty="0">
                <a:solidFill>
                  <a:schemeClr val="tx1"/>
                </a:solidFill>
              </a:rPr>
              <a:t>إد ا ركه لاتجاهات ال أ ري العام وأثره في المنشأة</a:t>
            </a:r>
            <a:r>
              <a:rPr lang="ar-TN" sz="4000" dirty="0" smtClean="0">
                <a:solidFill>
                  <a:schemeClr val="tx1"/>
                </a:solidFill>
              </a:rPr>
              <a:t>.</a:t>
            </a:r>
          </a:p>
          <a:p>
            <a:pPr algn="just" rtl="1"/>
            <a:endParaRPr lang="en-US" sz="4000" dirty="0"/>
          </a:p>
        </p:txBody>
      </p:sp>
    </p:spTree>
    <p:extLst>
      <p:ext uri="{BB962C8B-B14F-4D97-AF65-F5344CB8AC3E}">
        <p14:creationId xmlns:p14="http://schemas.microsoft.com/office/powerpoint/2010/main" xmlns="" val="360438062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58</a:t>
            </a:fld>
            <a:endParaRPr lang="fr-FR"/>
          </a:p>
        </p:txBody>
      </p:sp>
      <p:sp>
        <p:nvSpPr>
          <p:cNvPr id="5" name="TextBox 4"/>
          <p:cNvSpPr txBox="1"/>
          <p:nvPr/>
        </p:nvSpPr>
        <p:spPr>
          <a:xfrm>
            <a:off x="0" y="349052"/>
            <a:ext cx="12932196" cy="7478970"/>
          </a:xfrm>
          <a:prstGeom prst="rect">
            <a:avLst/>
          </a:prstGeom>
          <a:noFill/>
        </p:spPr>
        <p:txBody>
          <a:bodyPr wrap="square" rtlCol="0">
            <a:spAutoFit/>
          </a:bodyPr>
          <a:lstStyle/>
          <a:p>
            <a:pPr algn="just" rtl="1"/>
            <a:r>
              <a:rPr lang="ar-TN" dirty="0" smtClean="0">
                <a:solidFill>
                  <a:schemeClr val="tx1"/>
                </a:solidFill>
              </a:rPr>
              <a:t>5- يجب </a:t>
            </a:r>
            <a:r>
              <a:rPr lang="ar-TN" dirty="0">
                <a:solidFill>
                  <a:schemeClr val="tx1"/>
                </a:solidFill>
              </a:rPr>
              <a:t>أن يمتلك القدرة التخطيطية التي تتيح له الاستفادة من الحقائق المكتشفة، عن </a:t>
            </a:r>
            <a:r>
              <a:rPr lang="ar-TN" dirty="0" smtClean="0">
                <a:solidFill>
                  <a:schemeClr val="tx1"/>
                </a:solidFill>
              </a:rPr>
              <a:t>طريق بحوث </a:t>
            </a:r>
            <a:r>
              <a:rPr lang="ar-TN" dirty="0">
                <a:solidFill>
                  <a:schemeClr val="tx1"/>
                </a:solidFill>
              </a:rPr>
              <a:t>العلاقات العامة، ويبنى عليها برنامج علاقات عامة، </a:t>
            </a:r>
            <a:r>
              <a:rPr lang="ar-TN" dirty="0" smtClean="0">
                <a:solidFill>
                  <a:schemeClr val="tx1"/>
                </a:solidFill>
              </a:rPr>
              <a:t>متضمناً </a:t>
            </a:r>
            <a:r>
              <a:rPr lang="ar-TN" dirty="0">
                <a:solidFill>
                  <a:schemeClr val="tx1"/>
                </a:solidFill>
              </a:rPr>
              <a:t>الاختيار </a:t>
            </a:r>
            <a:r>
              <a:rPr lang="ar-TN" dirty="0" smtClean="0">
                <a:solidFill>
                  <a:schemeClr val="tx1"/>
                </a:solidFill>
              </a:rPr>
              <a:t>الأمثل للموارد </a:t>
            </a:r>
            <a:r>
              <a:rPr lang="ar-TN" dirty="0">
                <a:solidFill>
                  <a:schemeClr val="tx1"/>
                </a:solidFill>
              </a:rPr>
              <a:t>البشرية، ووسائل الاتصال والتوقيت.</a:t>
            </a:r>
          </a:p>
          <a:p>
            <a:pPr algn="just" rtl="1"/>
            <a:r>
              <a:rPr lang="ar-TN" dirty="0" smtClean="0">
                <a:solidFill>
                  <a:schemeClr val="tx1"/>
                </a:solidFill>
              </a:rPr>
              <a:t>6-  </a:t>
            </a:r>
            <a:r>
              <a:rPr lang="ar-TN" dirty="0">
                <a:solidFill>
                  <a:schemeClr val="tx1"/>
                </a:solidFill>
              </a:rPr>
              <a:t>يجب أن تكون لدية القدرة التنفيذية في مجال التحرير </a:t>
            </a:r>
            <a:r>
              <a:rPr lang="ar-TN" dirty="0" smtClean="0">
                <a:solidFill>
                  <a:schemeClr val="tx1"/>
                </a:solidFill>
              </a:rPr>
              <a:t>والإشراف </a:t>
            </a:r>
            <a:r>
              <a:rPr lang="ar-TN" dirty="0">
                <a:solidFill>
                  <a:schemeClr val="tx1"/>
                </a:solidFill>
              </a:rPr>
              <a:t>والتنفيذ، من خلال </a:t>
            </a:r>
            <a:r>
              <a:rPr lang="ar-TN" dirty="0" smtClean="0">
                <a:solidFill>
                  <a:schemeClr val="tx1"/>
                </a:solidFill>
              </a:rPr>
              <a:t>خطط العلاقات </a:t>
            </a:r>
            <a:r>
              <a:rPr lang="ar-TN" dirty="0">
                <a:solidFill>
                  <a:schemeClr val="tx1"/>
                </a:solidFill>
              </a:rPr>
              <a:t>العامة.</a:t>
            </a:r>
          </a:p>
          <a:p>
            <a:pPr algn="just" rtl="1"/>
            <a:r>
              <a:rPr lang="ar-TN" dirty="0" smtClean="0">
                <a:solidFill>
                  <a:schemeClr val="tx1"/>
                </a:solidFill>
              </a:rPr>
              <a:t>7-  </a:t>
            </a:r>
            <a:r>
              <a:rPr lang="ar-TN" dirty="0">
                <a:solidFill>
                  <a:schemeClr val="tx1"/>
                </a:solidFill>
              </a:rPr>
              <a:t>أكثر من هذا يجب أن تكون </a:t>
            </a:r>
            <a:r>
              <a:rPr lang="ar-TN" dirty="0" smtClean="0">
                <a:solidFill>
                  <a:schemeClr val="tx1"/>
                </a:solidFill>
              </a:rPr>
              <a:t>لديه </a:t>
            </a:r>
            <a:r>
              <a:rPr lang="ar-TN" dirty="0">
                <a:solidFill>
                  <a:schemeClr val="tx1"/>
                </a:solidFill>
              </a:rPr>
              <a:t>المهارة في إقناع الرؤساء التنفيذيين، ومجلس </a:t>
            </a:r>
            <a:r>
              <a:rPr lang="ar-TN" dirty="0" smtClean="0">
                <a:solidFill>
                  <a:schemeClr val="tx1"/>
                </a:solidFill>
              </a:rPr>
              <a:t>الإدارة، والمسئولين </a:t>
            </a:r>
            <a:r>
              <a:rPr lang="ar-TN" dirty="0">
                <a:solidFill>
                  <a:schemeClr val="tx1"/>
                </a:solidFill>
              </a:rPr>
              <a:t>الكبار في منشأته؛ للموافقة على سياساته في كل أقسام </a:t>
            </a:r>
            <a:r>
              <a:rPr lang="ar-TN" dirty="0" smtClean="0">
                <a:solidFill>
                  <a:schemeClr val="tx1"/>
                </a:solidFill>
              </a:rPr>
              <a:t>وأجزاء </a:t>
            </a:r>
            <a:r>
              <a:rPr lang="ar-TN" dirty="0">
                <a:solidFill>
                  <a:schemeClr val="tx1"/>
                </a:solidFill>
              </a:rPr>
              <a:t>العمل </a:t>
            </a:r>
            <a:r>
              <a:rPr lang="ar-TN" dirty="0" smtClean="0">
                <a:solidFill>
                  <a:schemeClr val="tx1"/>
                </a:solidFill>
              </a:rPr>
              <a:t>في الاتجاهات </a:t>
            </a:r>
            <a:r>
              <a:rPr lang="ar-TN" dirty="0">
                <a:solidFill>
                  <a:schemeClr val="tx1"/>
                </a:solidFill>
              </a:rPr>
              <a:t>المرغوبة للعاملين.</a:t>
            </a:r>
            <a:endParaRPr lang="en-US" dirty="0">
              <a:solidFill>
                <a:schemeClr val="tx1"/>
              </a:solidFill>
            </a:endParaRPr>
          </a:p>
        </p:txBody>
      </p:sp>
    </p:spTree>
    <p:extLst>
      <p:ext uri="{BB962C8B-B14F-4D97-AF65-F5344CB8AC3E}">
        <p14:creationId xmlns:p14="http://schemas.microsoft.com/office/powerpoint/2010/main" xmlns="" val="144848671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59</a:t>
            </a:fld>
            <a:endParaRPr lang="fr-FR"/>
          </a:p>
        </p:txBody>
      </p:sp>
      <p:sp>
        <p:nvSpPr>
          <p:cNvPr id="5" name="TextBox 4"/>
          <p:cNvSpPr txBox="1"/>
          <p:nvPr/>
        </p:nvSpPr>
        <p:spPr>
          <a:xfrm>
            <a:off x="0" y="493068"/>
            <a:ext cx="13076212" cy="6001643"/>
          </a:xfrm>
          <a:prstGeom prst="rect">
            <a:avLst/>
          </a:prstGeom>
          <a:noFill/>
        </p:spPr>
        <p:txBody>
          <a:bodyPr wrap="square" rtlCol="0">
            <a:spAutoFit/>
          </a:bodyPr>
          <a:lstStyle/>
          <a:p>
            <a:pPr algn="just" rtl="1"/>
            <a:r>
              <a:rPr lang="ar-TN" dirty="0" smtClean="0">
                <a:solidFill>
                  <a:schemeClr val="tx1"/>
                </a:solidFill>
              </a:rPr>
              <a:t>8- يجب </a:t>
            </a:r>
            <a:r>
              <a:rPr lang="ar-TN" dirty="0">
                <a:solidFill>
                  <a:schemeClr val="tx1"/>
                </a:solidFill>
              </a:rPr>
              <a:t>أن يكون الناصح الأمين في منشأته، فيقتر على الإدارة ما يجب أن تفعله </a:t>
            </a:r>
            <a:r>
              <a:rPr lang="ar-TN" dirty="0" smtClean="0">
                <a:solidFill>
                  <a:schemeClr val="tx1"/>
                </a:solidFill>
              </a:rPr>
              <a:t>إزاء مشاكل </a:t>
            </a:r>
            <a:r>
              <a:rPr lang="ar-TN" dirty="0">
                <a:solidFill>
                  <a:schemeClr val="tx1"/>
                </a:solidFill>
              </a:rPr>
              <a:t>العاملين.</a:t>
            </a:r>
          </a:p>
          <a:p>
            <a:pPr algn="just" rtl="1"/>
            <a:r>
              <a:rPr lang="ar-TN" dirty="0" smtClean="0">
                <a:solidFill>
                  <a:schemeClr val="tx1"/>
                </a:solidFill>
              </a:rPr>
              <a:t>9-  وأخيرا </a:t>
            </a:r>
            <a:r>
              <a:rPr lang="ar-TN" dirty="0">
                <a:solidFill>
                  <a:schemeClr val="tx1"/>
                </a:solidFill>
              </a:rPr>
              <a:t>يجب عليه أن يلم بمجموعة من </a:t>
            </a:r>
            <a:r>
              <a:rPr lang="ar-TN" dirty="0" smtClean="0">
                <a:solidFill>
                  <a:schemeClr val="tx1"/>
                </a:solidFill>
              </a:rPr>
              <a:t>الخبرات </a:t>
            </a:r>
            <a:r>
              <a:rPr lang="ar-TN" dirty="0">
                <a:solidFill>
                  <a:schemeClr val="tx1"/>
                </a:solidFill>
              </a:rPr>
              <a:t>والمعارف، قبل أن يؤهل لتولي وظيفة </a:t>
            </a:r>
            <a:r>
              <a:rPr lang="ar-TN" dirty="0" smtClean="0">
                <a:solidFill>
                  <a:schemeClr val="tx1"/>
                </a:solidFill>
              </a:rPr>
              <a:t>مدير العلاقات </a:t>
            </a:r>
            <a:r>
              <a:rPr lang="ar-TN" dirty="0">
                <a:solidFill>
                  <a:schemeClr val="tx1"/>
                </a:solidFill>
              </a:rPr>
              <a:t>العامة، مثل الخبرة العملية على المستوى التنفيذي، والمعلومات الأولية </a:t>
            </a:r>
            <a:r>
              <a:rPr lang="ar-TN" dirty="0" smtClean="0">
                <a:solidFill>
                  <a:schemeClr val="tx1"/>
                </a:solidFill>
              </a:rPr>
              <a:t>على جمهور </a:t>
            </a:r>
            <a:r>
              <a:rPr lang="ar-TN" dirty="0">
                <a:solidFill>
                  <a:schemeClr val="tx1"/>
                </a:solidFill>
              </a:rPr>
              <a:t>العاملين، من خلال خبرة شئون العاملين أو العلاقات الصناعية، والخبرة </a:t>
            </a:r>
            <a:r>
              <a:rPr lang="ar-TN" dirty="0" smtClean="0">
                <a:solidFill>
                  <a:schemeClr val="tx1"/>
                </a:solidFill>
              </a:rPr>
              <a:t>بجمهور المستهلكين </a:t>
            </a:r>
            <a:r>
              <a:rPr lang="ar-TN" dirty="0">
                <a:solidFill>
                  <a:schemeClr val="tx1"/>
                </a:solidFill>
              </a:rPr>
              <a:t>من خلال خبرة المبيعات والإعلان، والعلاقة الوثيقة مع المتعاملين </a:t>
            </a:r>
            <a:r>
              <a:rPr lang="ar-TN" dirty="0" smtClean="0">
                <a:solidFill>
                  <a:schemeClr val="tx1"/>
                </a:solidFill>
              </a:rPr>
              <a:t>والموزعين من </a:t>
            </a:r>
            <a:r>
              <a:rPr lang="ar-TN" dirty="0">
                <a:solidFill>
                  <a:schemeClr val="tx1"/>
                </a:solidFill>
              </a:rPr>
              <a:t>خلال أنشطة التوزيع.</a:t>
            </a:r>
            <a:endParaRPr lang="en-US" dirty="0">
              <a:solidFill>
                <a:schemeClr val="tx1"/>
              </a:solidFill>
            </a:endParaRPr>
          </a:p>
        </p:txBody>
      </p:sp>
    </p:spTree>
    <p:extLst>
      <p:ext uri="{BB962C8B-B14F-4D97-AF65-F5344CB8AC3E}">
        <p14:creationId xmlns:p14="http://schemas.microsoft.com/office/powerpoint/2010/main" xmlns="" val="721582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pPr>
                <a:defRPr/>
              </a:pPr>
              <a:t>6</a:t>
            </a:fld>
            <a:endParaRPr lang="fr-FR"/>
          </a:p>
        </p:txBody>
      </p:sp>
      <p:sp>
        <p:nvSpPr>
          <p:cNvPr id="8" name="TextBox 7"/>
          <p:cNvSpPr txBox="1"/>
          <p:nvPr/>
        </p:nvSpPr>
        <p:spPr>
          <a:xfrm>
            <a:off x="1554932" y="421060"/>
            <a:ext cx="11521280" cy="7848302"/>
          </a:xfrm>
          <a:prstGeom prst="rect">
            <a:avLst/>
          </a:prstGeom>
          <a:noFill/>
        </p:spPr>
        <p:txBody>
          <a:bodyPr wrap="square" rtlCol="0">
            <a:spAutoFit/>
          </a:bodyPr>
          <a:lstStyle/>
          <a:p>
            <a:pPr marL="473075" indent="-473075" algn="r" defTabSz="1262063" rtl="1" eaLnBrk="0" hangingPunct="0">
              <a:spcBef>
                <a:spcPct val="20000"/>
              </a:spcBef>
              <a:buClr>
                <a:schemeClr val="hlink"/>
              </a:buClr>
              <a:buSzPct val="70000"/>
              <a:buFont typeface="Wingdings" pitchFamily="2" charset="2"/>
              <a:buChar char="n"/>
            </a:pPr>
            <a:r>
              <a:rPr lang="ar-TN" sz="4000" u="sng" dirty="0">
                <a:solidFill>
                  <a:schemeClr val="tx1"/>
                </a:solidFill>
                <a:effectLst>
                  <a:outerShdw blurRad="38100" dist="38100" dir="2700000" algn="tl">
                    <a:srgbClr val="000000"/>
                  </a:outerShdw>
                </a:effectLst>
                <a:latin typeface="+mn-lt"/>
                <a:cs typeface="+mn-cs"/>
              </a:rPr>
              <a:t>طبيعة العلاقات </a:t>
            </a:r>
            <a:r>
              <a:rPr lang="ar-TN" sz="4000" u="sng" dirty="0" smtClean="0">
                <a:solidFill>
                  <a:schemeClr val="tx1"/>
                </a:solidFill>
                <a:effectLst>
                  <a:outerShdw blurRad="38100" dist="38100" dir="2700000" algn="tl">
                    <a:srgbClr val="000000"/>
                  </a:outerShdw>
                </a:effectLst>
                <a:latin typeface="+mn-lt"/>
                <a:cs typeface="+mn-cs"/>
              </a:rPr>
              <a:t>العامة</a:t>
            </a:r>
          </a:p>
          <a:p>
            <a:pPr algn="just" defTabSz="1262063" rtl="1" eaLnBrk="0" hangingPunct="0">
              <a:spcBef>
                <a:spcPct val="20000"/>
              </a:spcBef>
              <a:buClr>
                <a:schemeClr val="hlink"/>
              </a:buClr>
              <a:buSzPct val="70000"/>
            </a:pPr>
            <a:r>
              <a:rPr lang="ar-TN" sz="4000" dirty="0" smtClean="0">
                <a:solidFill>
                  <a:schemeClr val="tx1"/>
                </a:solidFill>
                <a:latin typeface="+mn-lt"/>
                <a:cs typeface="+mn-cs"/>
              </a:rPr>
              <a:t>ويقصد </a:t>
            </a:r>
            <a:r>
              <a:rPr lang="ar-TN" sz="4000" dirty="0">
                <a:solidFill>
                  <a:schemeClr val="tx1"/>
                </a:solidFill>
                <a:latin typeface="+mn-lt"/>
                <a:cs typeface="+mn-cs"/>
              </a:rPr>
              <a:t>بالعلاقات العامة في أبسط معانيها أنها تعني: إقامة صلات طيبة بين – </a:t>
            </a:r>
            <a:r>
              <a:rPr lang="ar-TN" sz="4000" dirty="0" smtClean="0">
                <a:solidFill>
                  <a:schemeClr val="tx1"/>
                </a:solidFill>
                <a:latin typeface="+mn-lt"/>
                <a:cs typeface="+mn-cs"/>
              </a:rPr>
              <a:t>– المنظمة </a:t>
            </a:r>
            <a:r>
              <a:rPr lang="ar-TN" sz="4000" dirty="0">
                <a:solidFill>
                  <a:schemeClr val="tx1"/>
                </a:solidFill>
                <a:latin typeface="+mn-lt"/>
                <a:cs typeface="+mn-cs"/>
              </a:rPr>
              <a:t>وبين جمهورها، وادامة هذه الصلات، بما يضمن تحقيق الرضا والتفاهم والثقة </a:t>
            </a:r>
            <a:r>
              <a:rPr lang="ar-TN" sz="4000" dirty="0" smtClean="0">
                <a:solidFill>
                  <a:schemeClr val="tx1"/>
                </a:solidFill>
                <a:latin typeface="+mn-lt"/>
                <a:cs typeface="+mn-cs"/>
              </a:rPr>
              <a:t>المتبادلة بينهما</a:t>
            </a:r>
            <a:r>
              <a:rPr lang="ar-TN" sz="4000" dirty="0">
                <a:solidFill>
                  <a:schemeClr val="tx1"/>
                </a:solidFill>
                <a:latin typeface="+mn-lt"/>
                <a:cs typeface="+mn-cs"/>
              </a:rPr>
              <a:t>؛ لذا تسعى </a:t>
            </a:r>
            <a:r>
              <a:rPr lang="ar-TN" sz="4000" dirty="0" smtClean="0">
                <a:solidFill>
                  <a:schemeClr val="tx1"/>
                </a:solidFill>
                <a:latin typeface="+mn-lt"/>
                <a:cs typeface="+mn-cs"/>
              </a:rPr>
              <a:t>كثيرا من </a:t>
            </a:r>
            <a:r>
              <a:rPr lang="ar-TN" sz="4000" dirty="0">
                <a:solidFill>
                  <a:schemeClr val="tx1"/>
                </a:solidFill>
                <a:latin typeface="+mn-lt"/>
                <a:cs typeface="+mn-cs"/>
              </a:rPr>
              <a:t>المنظمات اليوم إلى كسب تأييد </a:t>
            </a:r>
            <a:r>
              <a:rPr lang="ar-TN" sz="4000" dirty="0" smtClean="0">
                <a:solidFill>
                  <a:schemeClr val="tx1"/>
                </a:solidFill>
                <a:latin typeface="+mn-lt"/>
                <a:cs typeface="+mn-cs"/>
              </a:rPr>
              <a:t>الرأي </a:t>
            </a:r>
            <a:r>
              <a:rPr lang="ar-TN" sz="4000" dirty="0">
                <a:solidFill>
                  <a:schemeClr val="tx1"/>
                </a:solidFill>
                <a:latin typeface="+mn-lt"/>
                <a:cs typeface="+mn-cs"/>
              </a:rPr>
              <a:t>العام وثقته ، ويعد ذلك من</a:t>
            </a:r>
          </a:p>
          <a:p>
            <a:pPr algn="just" defTabSz="1262063" rtl="1" eaLnBrk="0" hangingPunct="0">
              <a:spcBef>
                <a:spcPct val="20000"/>
              </a:spcBef>
              <a:buClr>
                <a:schemeClr val="hlink"/>
              </a:buClr>
              <a:buSzPct val="70000"/>
            </a:pPr>
            <a:r>
              <a:rPr lang="ar-TN" sz="4000" dirty="0">
                <a:solidFill>
                  <a:schemeClr val="tx1"/>
                </a:solidFill>
                <a:latin typeface="+mn-lt"/>
                <a:cs typeface="+mn-cs"/>
              </a:rPr>
              <a:t>الواجبات الأساسية للإدارة، ودليلاً على نجاحها، وهكذا أصبحت وظيفة العلاقات العامة </a:t>
            </a:r>
            <a:r>
              <a:rPr lang="ar-TN" sz="4000" dirty="0" smtClean="0">
                <a:solidFill>
                  <a:schemeClr val="tx1"/>
                </a:solidFill>
                <a:latin typeface="+mn-lt"/>
                <a:cs typeface="+mn-cs"/>
              </a:rPr>
              <a:t>من المصطلحات </a:t>
            </a:r>
            <a:r>
              <a:rPr lang="ar-TN" sz="4000" dirty="0">
                <a:solidFill>
                  <a:schemeClr val="tx1"/>
                </a:solidFill>
                <a:latin typeface="+mn-lt"/>
                <a:cs typeface="+mn-cs"/>
              </a:rPr>
              <a:t>المألوفة، والمتداولة في الأدب الإداري الحديث.</a:t>
            </a:r>
          </a:p>
          <a:p>
            <a:pPr algn="just" defTabSz="1262063" rtl="1" eaLnBrk="0" hangingPunct="0">
              <a:spcBef>
                <a:spcPct val="20000"/>
              </a:spcBef>
              <a:buClr>
                <a:schemeClr val="hlink"/>
              </a:buClr>
              <a:buSzPct val="70000"/>
            </a:pPr>
            <a:r>
              <a:rPr lang="ar-TN" sz="4000" dirty="0">
                <a:solidFill>
                  <a:schemeClr val="tx1"/>
                </a:solidFill>
                <a:latin typeface="+mn-lt"/>
                <a:cs typeface="+mn-cs"/>
              </a:rPr>
              <a:t>وما يهمنا ذكره في هذا المجال أن نشير إلى </a:t>
            </a:r>
            <a:r>
              <a:rPr lang="ar-TN" sz="4000" dirty="0" smtClean="0">
                <a:solidFill>
                  <a:schemeClr val="tx1"/>
                </a:solidFill>
                <a:latin typeface="+mn-lt"/>
                <a:cs typeface="+mn-cs"/>
              </a:rPr>
              <a:t>تزايد </a:t>
            </a:r>
            <a:r>
              <a:rPr lang="ar-TN" sz="4000" dirty="0">
                <a:solidFill>
                  <a:schemeClr val="tx1"/>
                </a:solidFill>
                <a:latin typeface="+mn-lt"/>
                <a:cs typeface="+mn-cs"/>
              </a:rPr>
              <a:t>الحاجة للعناية بهذه </a:t>
            </a:r>
            <a:r>
              <a:rPr lang="ar-TN" sz="4000" dirty="0" smtClean="0">
                <a:solidFill>
                  <a:schemeClr val="tx1"/>
                </a:solidFill>
                <a:latin typeface="+mn-lt"/>
                <a:cs typeface="+mn-cs"/>
              </a:rPr>
              <a:t>الوظيفة، واعطائها </a:t>
            </a:r>
            <a:r>
              <a:rPr lang="ar-TN" sz="4000" dirty="0">
                <a:solidFill>
                  <a:schemeClr val="tx1"/>
                </a:solidFill>
                <a:latin typeface="+mn-lt"/>
                <a:cs typeface="+mn-cs"/>
              </a:rPr>
              <a:t>موقعاً </a:t>
            </a:r>
            <a:r>
              <a:rPr lang="ar-TN" sz="4000" dirty="0" smtClean="0">
                <a:solidFill>
                  <a:schemeClr val="tx1"/>
                </a:solidFill>
                <a:latin typeface="+mn-lt"/>
                <a:cs typeface="+mn-cs"/>
              </a:rPr>
              <a:t>متميزا في </a:t>
            </a:r>
            <a:r>
              <a:rPr lang="ar-TN" sz="4000" dirty="0">
                <a:solidFill>
                  <a:schemeClr val="tx1"/>
                </a:solidFill>
                <a:latin typeface="+mn-lt"/>
                <a:cs typeface="+mn-cs"/>
              </a:rPr>
              <a:t>إدارة المنظمة والتأكيد على اعتماد الأسس العلمية في </a:t>
            </a:r>
            <a:r>
              <a:rPr lang="ar-TN" sz="4000" dirty="0" smtClean="0">
                <a:solidFill>
                  <a:schemeClr val="tx1"/>
                </a:solidFill>
                <a:latin typeface="+mn-lt"/>
                <a:cs typeface="+mn-cs"/>
              </a:rPr>
              <a:t>ممارستها، ضماناً </a:t>
            </a:r>
            <a:r>
              <a:rPr lang="ar-TN" sz="4000" dirty="0">
                <a:solidFill>
                  <a:schemeClr val="tx1"/>
                </a:solidFill>
                <a:latin typeface="+mn-lt"/>
                <a:cs typeface="+mn-cs"/>
              </a:rPr>
              <a:t>للإفادة من هذه الوظيفة في بناء علاقات إيجابية بين المنظمة وبيئتها.</a:t>
            </a:r>
            <a:endParaRPr lang="en-US" sz="4000" dirty="0">
              <a:solidFill>
                <a:schemeClr val="tx1"/>
              </a:solidFill>
              <a:latin typeface="+mn-lt"/>
              <a:cs typeface="+mn-cs"/>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60</a:t>
            </a:fld>
            <a:endParaRPr lang="fr-FR"/>
          </a:p>
        </p:txBody>
      </p:sp>
      <p:sp>
        <p:nvSpPr>
          <p:cNvPr id="5" name="TextBox 4"/>
          <p:cNvSpPr txBox="1"/>
          <p:nvPr/>
        </p:nvSpPr>
        <p:spPr>
          <a:xfrm>
            <a:off x="0" y="349052"/>
            <a:ext cx="13004204" cy="5262979"/>
          </a:xfrm>
          <a:prstGeom prst="rect">
            <a:avLst/>
          </a:prstGeom>
          <a:noFill/>
        </p:spPr>
        <p:txBody>
          <a:bodyPr wrap="square" rtlCol="0">
            <a:spAutoFit/>
          </a:bodyPr>
          <a:lstStyle/>
          <a:p>
            <a:pPr algn="just" rtl="1"/>
            <a:r>
              <a:rPr lang="ar-TN" dirty="0">
                <a:solidFill>
                  <a:schemeClr val="tx1"/>
                </a:solidFill>
              </a:rPr>
              <a:t>المسئوليات الإدارية لمديري العلاقات العامة</a:t>
            </a:r>
            <a:r>
              <a:rPr lang="ar-TN" dirty="0" smtClean="0">
                <a:solidFill>
                  <a:schemeClr val="tx1"/>
                </a:solidFill>
              </a:rPr>
              <a:t>:</a:t>
            </a:r>
          </a:p>
          <a:p>
            <a:pPr algn="just" rtl="1"/>
            <a:endParaRPr lang="ar-TN" dirty="0">
              <a:solidFill>
                <a:schemeClr val="tx1"/>
              </a:solidFill>
            </a:endParaRPr>
          </a:p>
          <a:p>
            <a:pPr algn="just" rtl="1"/>
            <a:r>
              <a:rPr lang="ar-TN" dirty="0">
                <a:solidFill>
                  <a:schemeClr val="tx1"/>
                </a:solidFill>
              </a:rPr>
              <a:t>إن المسئوليات الإدارية لمديري العلاقات العامة تختلف اختلافاً </a:t>
            </a:r>
            <a:r>
              <a:rPr lang="ar-TN" dirty="0" smtClean="0">
                <a:solidFill>
                  <a:schemeClr val="tx1"/>
                </a:solidFill>
              </a:rPr>
              <a:t>كبيرا من </a:t>
            </a:r>
            <a:r>
              <a:rPr lang="ar-TN" dirty="0">
                <a:solidFill>
                  <a:schemeClr val="tx1"/>
                </a:solidFill>
              </a:rPr>
              <a:t>منشأة </a:t>
            </a:r>
            <a:r>
              <a:rPr lang="ar-TN" dirty="0" smtClean="0">
                <a:solidFill>
                  <a:schemeClr val="tx1"/>
                </a:solidFill>
              </a:rPr>
              <a:t>لأخرى</a:t>
            </a:r>
            <a:r>
              <a:rPr lang="en-US" dirty="0" smtClean="0">
                <a:solidFill>
                  <a:schemeClr val="tx1"/>
                </a:solidFill>
              </a:rPr>
              <a:t> </a:t>
            </a:r>
            <a:r>
              <a:rPr lang="ar-TN" dirty="0" smtClean="0">
                <a:solidFill>
                  <a:schemeClr val="tx1"/>
                </a:solidFill>
              </a:rPr>
              <a:t>وذلك </a:t>
            </a:r>
            <a:r>
              <a:rPr lang="ar-TN" dirty="0">
                <a:solidFill>
                  <a:schemeClr val="tx1"/>
                </a:solidFill>
              </a:rPr>
              <a:t>طبقاً لحجم المنشأة، ولحجم برنامج العلاقات العامة فيها، وفي </a:t>
            </a:r>
            <a:r>
              <a:rPr lang="ar-TN" dirty="0" smtClean="0">
                <a:solidFill>
                  <a:schemeClr val="tx1"/>
                </a:solidFill>
              </a:rPr>
              <a:t>دراسة </a:t>
            </a:r>
            <a:r>
              <a:rPr lang="ar-TN" dirty="0">
                <a:solidFill>
                  <a:schemeClr val="tx1"/>
                </a:solidFill>
              </a:rPr>
              <a:t>على مديري </a:t>
            </a:r>
            <a:r>
              <a:rPr lang="ar-TN" dirty="0" smtClean="0">
                <a:solidFill>
                  <a:schemeClr val="tx1"/>
                </a:solidFill>
              </a:rPr>
              <a:t>العلاقات</a:t>
            </a:r>
            <a:r>
              <a:rPr lang="en-US" dirty="0" smtClean="0">
                <a:solidFill>
                  <a:schemeClr val="tx1"/>
                </a:solidFill>
              </a:rPr>
              <a:t> </a:t>
            </a:r>
            <a:r>
              <a:rPr lang="ar-TN" dirty="0" smtClean="0">
                <a:solidFill>
                  <a:schemeClr val="tx1"/>
                </a:solidFill>
              </a:rPr>
              <a:t>العامة </a:t>
            </a:r>
            <a:r>
              <a:rPr lang="ar-TN" dirty="0">
                <a:solidFill>
                  <a:schemeClr val="tx1"/>
                </a:solidFill>
              </a:rPr>
              <a:t>في 25 شركة في الولايات المتحدة، أمكن استخلاص النتائج التالية عن </a:t>
            </a:r>
            <a:r>
              <a:rPr lang="ar-TN" dirty="0" smtClean="0">
                <a:solidFill>
                  <a:schemeClr val="tx1"/>
                </a:solidFill>
              </a:rPr>
              <a:t>المسئوليات</a:t>
            </a:r>
            <a:r>
              <a:rPr lang="en-US" dirty="0" smtClean="0">
                <a:solidFill>
                  <a:schemeClr val="tx1"/>
                </a:solidFill>
              </a:rPr>
              <a:t> </a:t>
            </a:r>
            <a:r>
              <a:rPr lang="ar-TN" dirty="0" smtClean="0">
                <a:solidFill>
                  <a:schemeClr val="tx1"/>
                </a:solidFill>
              </a:rPr>
              <a:t>الإدارية </a:t>
            </a:r>
            <a:r>
              <a:rPr lang="ar-TN" dirty="0">
                <a:solidFill>
                  <a:schemeClr val="tx1"/>
                </a:solidFill>
              </a:rPr>
              <a:t>لمدير العلاقات العامة:</a:t>
            </a:r>
            <a:endParaRPr lang="en-US" dirty="0">
              <a:solidFill>
                <a:schemeClr val="tx1"/>
              </a:solidFill>
            </a:endParaRPr>
          </a:p>
        </p:txBody>
      </p:sp>
    </p:spTree>
    <p:extLst>
      <p:ext uri="{BB962C8B-B14F-4D97-AF65-F5344CB8AC3E}">
        <p14:creationId xmlns:p14="http://schemas.microsoft.com/office/powerpoint/2010/main" xmlns="" val="284800145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61</a:t>
            </a:fld>
            <a:endParaRPr lang="fr-FR"/>
          </a:p>
        </p:txBody>
      </p:sp>
      <p:graphicFrame>
        <p:nvGraphicFramePr>
          <p:cNvPr id="5" name="Table 4"/>
          <p:cNvGraphicFramePr>
            <a:graphicFrameLocks noGrp="1"/>
          </p:cNvGraphicFramePr>
          <p:nvPr>
            <p:extLst>
              <p:ext uri="{D42A27DB-BD31-4B8C-83A1-F6EECF244321}">
                <p14:modId xmlns:p14="http://schemas.microsoft.com/office/powerpoint/2010/main" xmlns="" val="1341795355"/>
              </p:ext>
            </p:extLst>
          </p:nvPr>
        </p:nvGraphicFramePr>
        <p:xfrm>
          <a:off x="0" y="35744"/>
          <a:ext cx="13335000" cy="8737600"/>
        </p:xfrm>
        <a:graphic>
          <a:graphicData uri="http://schemas.openxmlformats.org/drawingml/2006/table">
            <a:tbl>
              <a:tblPr firstRow="1" bandRow="1">
                <a:tableStyleId>{5C22544A-7EE6-4342-B048-85BDC9FD1C3A}</a:tableStyleId>
              </a:tblPr>
              <a:tblGrid>
                <a:gridCol w="1702146"/>
                <a:gridCol w="11632854"/>
              </a:tblGrid>
              <a:tr h="370840">
                <a:tc>
                  <a:txBody>
                    <a:bodyPr/>
                    <a:lstStyle/>
                    <a:p>
                      <a:pPr algn="ctr"/>
                      <a:r>
                        <a:rPr lang="ar-TN" sz="3200" dirty="0" smtClean="0">
                          <a:solidFill>
                            <a:schemeClr val="tx2">
                              <a:lumMod val="10000"/>
                            </a:schemeClr>
                          </a:solidFill>
                        </a:rPr>
                        <a:t>النسبة</a:t>
                      </a:r>
                      <a:endParaRPr lang="en-US" sz="3200" dirty="0">
                        <a:solidFill>
                          <a:schemeClr val="tx2">
                            <a:lumMod val="10000"/>
                          </a:schemeClr>
                        </a:solidFill>
                      </a:endParaRPr>
                    </a:p>
                  </a:txBody>
                  <a:tcPr/>
                </a:tc>
                <a:tc>
                  <a:txBody>
                    <a:bodyPr/>
                    <a:lstStyle/>
                    <a:p>
                      <a:pPr algn="ctr" rtl="1"/>
                      <a:r>
                        <a:rPr lang="ar-TN" sz="3200" dirty="0" smtClean="0">
                          <a:solidFill>
                            <a:schemeClr val="tx2">
                              <a:lumMod val="10000"/>
                            </a:schemeClr>
                          </a:solidFill>
                        </a:rPr>
                        <a:t>الوظائف والمسئوليات الإدارية</a:t>
                      </a:r>
                      <a:endParaRPr lang="en-US" sz="3200" dirty="0">
                        <a:solidFill>
                          <a:schemeClr val="tx2">
                            <a:lumMod val="10000"/>
                          </a:schemeClr>
                        </a:solidFill>
                      </a:endParaRPr>
                    </a:p>
                  </a:txBody>
                  <a:tcPr/>
                </a:tc>
              </a:tr>
              <a:tr h="370840">
                <a:tc>
                  <a:txBody>
                    <a:bodyPr/>
                    <a:lstStyle/>
                    <a:p>
                      <a:endParaRPr lang="en-US"/>
                    </a:p>
                  </a:txBody>
                  <a:tcPr/>
                </a:tc>
                <a:tc>
                  <a:txBody>
                    <a:bodyPr/>
                    <a:lstStyle/>
                    <a:p>
                      <a:pPr algn="r" rtl="1"/>
                      <a:r>
                        <a:rPr lang="ar-TN" dirty="0" smtClean="0"/>
                        <a:t> التحدث مع مختلف الجماهير.</a:t>
                      </a:r>
                      <a:endParaRPr lang="en-US" dirty="0"/>
                    </a:p>
                  </a:txBody>
                  <a:tcPr/>
                </a:tc>
              </a:tr>
              <a:tr h="370840">
                <a:tc>
                  <a:txBody>
                    <a:bodyPr/>
                    <a:lstStyle/>
                    <a:p>
                      <a:endParaRPr lang="en-US"/>
                    </a:p>
                  </a:txBody>
                  <a:tcPr/>
                </a:tc>
                <a:tc>
                  <a:txBody>
                    <a:bodyPr/>
                    <a:lstStyle/>
                    <a:p>
                      <a:pPr algn="r" rtl="1"/>
                      <a:r>
                        <a:rPr lang="ar-TN" dirty="0" smtClean="0"/>
                        <a:t> عقد اجتماعات مع المسئولين بالإدارة، واقناعهم بأهمية اتخاذ سياسات معينة.</a:t>
                      </a:r>
                      <a:endParaRPr lang="en-US" dirty="0"/>
                    </a:p>
                  </a:txBody>
                  <a:tcPr/>
                </a:tc>
              </a:tr>
              <a:tr h="370840">
                <a:tc>
                  <a:txBody>
                    <a:bodyPr/>
                    <a:lstStyle/>
                    <a:p>
                      <a:endParaRPr lang="en-US"/>
                    </a:p>
                  </a:txBody>
                  <a:tcPr/>
                </a:tc>
                <a:tc>
                  <a:txBody>
                    <a:bodyPr/>
                    <a:lstStyle/>
                    <a:p>
                      <a:pPr algn="r" rtl="1"/>
                      <a:r>
                        <a:rPr lang="ar-TN" dirty="0" smtClean="0"/>
                        <a:t> إعداد الأخبار لإذاعتها.</a:t>
                      </a:r>
                      <a:endParaRPr lang="en-US" dirty="0"/>
                    </a:p>
                  </a:txBody>
                  <a:tcPr/>
                </a:tc>
              </a:tr>
              <a:tr h="370840">
                <a:tc>
                  <a:txBody>
                    <a:bodyPr/>
                    <a:lstStyle/>
                    <a:p>
                      <a:endParaRPr lang="en-US"/>
                    </a:p>
                  </a:txBody>
                  <a:tcPr/>
                </a:tc>
                <a:tc>
                  <a:txBody>
                    <a:bodyPr/>
                    <a:lstStyle/>
                    <a:p>
                      <a:pPr algn="r" rtl="1"/>
                      <a:r>
                        <a:rPr lang="ar-TN" dirty="0" smtClean="0"/>
                        <a:t> المشاركة في تحرير وادارة مجلة الشركة.</a:t>
                      </a:r>
                      <a:endParaRPr lang="en-US" dirty="0"/>
                    </a:p>
                  </a:txBody>
                  <a:tcPr/>
                </a:tc>
              </a:tr>
              <a:tr h="370840">
                <a:tc>
                  <a:txBody>
                    <a:bodyPr/>
                    <a:lstStyle/>
                    <a:p>
                      <a:endParaRPr lang="en-US"/>
                    </a:p>
                  </a:txBody>
                  <a:tcPr/>
                </a:tc>
                <a:tc>
                  <a:txBody>
                    <a:bodyPr/>
                    <a:lstStyle/>
                    <a:p>
                      <a:pPr algn="r" rtl="1"/>
                      <a:r>
                        <a:rPr lang="ar-TN" dirty="0" smtClean="0"/>
                        <a:t> كتابة التقرير للمساهمين.</a:t>
                      </a:r>
                      <a:endParaRPr lang="en-US" dirty="0"/>
                    </a:p>
                  </a:txBody>
                  <a:tcPr/>
                </a:tc>
              </a:tr>
              <a:tr h="370840">
                <a:tc>
                  <a:txBody>
                    <a:bodyPr/>
                    <a:lstStyle/>
                    <a:p>
                      <a:endParaRPr lang="en-US"/>
                    </a:p>
                  </a:txBody>
                  <a:tcPr/>
                </a:tc>
                <a:tc>
                  <a:txBody>
                    <a:bodyPr/>
                    <a:lstStyle/>
                    <a:p>
                      <a:pPr algn="r" rtl="1"/>
                      <a:r>
                        <a:rPr lang="ar-TN" dirty="0" smtClean="0"/>
                        <a:t> إعداد خطابات للتنفيذيين.</a:t>
                      </a:r>
                      <a:endParaRPr lang="en-US" dirty="0"/>
                    </a:p>
                  </a:txBody>
                  <a:tcPr/>
                </a:tc>
              </a:tr>
              <a:tr h="370840">
                <a:tc>
                  <a:txBody>
                    <a:bodyPr/>
                    <a:lstStyle/>
                    <a:p>
                      <a:endParaRPr lang="en-US" dirty="0"/>
                    </a:p>
                  </a:txBody>
                  <a:tcPr/>
                </a:tc>
                <a:tc>
                  <a:txBody>
                    <a:bodyPr/>
                    <a:lstStyle/>
                    <a:p>
                      <a:pPr algn="r" rtl="1"/>
                      <a:r>
                        <a:rPr lang="ar-TN" dirty="0" smtClean="0"/>
                        <a:t> تصفية المقترحات وطلبات العاملين وتقديمها للإدارة.</a:t>
                      </a:r>
                      <a:endParaRPr lang="en-US" dirty="0"/>
                    </a:p>
                  </a:txBody>
                  <a:tcPr/>
                </a:tc>
              </a:tr>
              <a:tr h="370840">
                <a:tc>
                  <a:txBody>
                    <a:bodyPr/>
                    <a:lstStyle/>
                    <a:p>
                      <a:endParaRPr lang="en-US" dirty="0"/>
                    </a:p>
                  </a:txBody>
                  <a:tcPr/>
                </a:tc>
                <a:tc>
                  <a:txBody>
                    <a:bodyPr/>
                    <a:lstStyle/>
                    <a:p>
                      <a:pPr marL="285750" indent="-285750" algn="r" defTabSz="914400" rtl="1" eaLnBrk="1" latinLnBrk="0" hangingPunct="1">
                        <a:buFont typeface="Arial" pitchFamily="34" charset="0"/>
                        <a:buChar char="•"/>
                      </a:pPr>
                      <a:r>
                        <a:rPr lang="ar-TN" sz="1800" kern="1200" dirty="0" smtClean="0">
                          <a:solidFill>
                            <a:schemeClr val="dk1"/>
                          </a:solidFill>
                          <a:latin typeface="+mn-lt"/>
                          <a:ea typeface="+mn-ea"/>
                          <a:cs typeface="+mn-cs"/>
                        </a:rPr>
                        <a:t>حث الأفراد على المساهمة في المشكلات الاجتماعية، واعتبار أنفسهم رجال علاقات عامة ممثلين للشركة.</a:t>
                      </a:r>
                      <a:endParaRPr lang="en-US" sz="1800" kern="1200" dirty="0">
                        <a:solidFill>
                          <a:schemeClr val="dk1"/>
                        </a:solidFill>
                        <a:latin typeface="+mn-lt"/>
                        <a:ea typeface="+mn-ea"/>
                        <a:cs typeface="+mn-cs"/>
                      </a:endParaRPr>
                    </a:p>
                  </a:txBody>
                  <a:tcPr/>
                </a:tc>
              </a:tr>
              <a:tr h="370840">
                <a:tc>
                  <a:txBody>
                    <a:bodyPr/>
                    <a:lstStyle/>
                    <a:p>
                      <a:endParaRPr lang="en-US" dirty="0"/>
                    </a:p>
                  </a:txBody>
                  <a:tcPr/>
                </a:tc>
                <a:tc>
                  <a:txBody>
                    <a:bodyPr/>
                    <a:lstStyle/>
                    <a:p>
                      <a:pPr algn="r" rtl="1"/>
                      <a:r>
                        <a:rPr lang="ar-TN" dirty="0" smtClean="0"/>
                        <a:t> إعداد النشرات والطلبات الموجهة للعاملين.</a:t>
                      </a:r>
                      <a:endParaRPr lang="en-US" dirty="0"/>
                    </a:p>
                  </a:txBody>
                  <a:tcPr/>
                </a:tc>
              </a:tr>
              <a:tr h="370840">
                <a:tc>
                  <a:txBody>
                    <a:bodyPr/>
                    <a:lstStyle/>
                    <a:p>
                      <a:endParaRPr lang="en-US" dirty="0"/>
                    </a:p>
                  </a:txBody>
                  <a:tcPr/>
                </a:tc>
                <a:tc>
                  <a:txBody>
                    <a:bodyPr/>
                    <a:lstStyle/>
                    <a:p>
                      <a:pPr algn="r" rtl="1"/>
                      <a:r>
                        <a:rPr lang="ar-TN" dirty="0" smtClean="0"/>
                        <a:t> تمثيل الشركة في الاجتماعات الخاصة بالاتحادات الصناعية أو التجارية.</a:t>
                      </a:r>
                      <a:endParaRPr lang="en-US" dirty="0"/>
                    </a:p>
                  </a:txBody>
                  <a:tcPr/>
                </a:tc>
              </a:tr>
              <a:tr h="370840">
                <a:tc>
                  <a:txBody>
                    <a:bodyPr/>
                    <a:lstStyle/>
                    <a:p>
                      <a:endParaRPr lang="en-US" dirty="0"/>
                    </a:p>
                  </a:txBody>
                  <a:tcPr/>
                </a:tc>
                <a:tc>
                  <a:txBody>
                    <a:bodyPr/>
                    <a:lstStyle/>
                    <a:p>
                      <a:pPr algn="r" rtl="1"/>
                      <a:r>
                        <a:rPr lang="ar-TN" dirty="0" smtClean="0"/>
                        <a:t> تخطيط وتنفيذ سياسة الإعلان الإعلامي للشركة والسلعة.</a:t>
                      </a:r>
                      <a:endParaRPr lang="en-US" dirty="0"/>
                    </a:p>
                  </a:txBody>
                  <a:tcPr/>
                </a:tc>
              </a:tr>
              <a:tr h="370840">
                <a:tc>
                  <a:txBody>
                    <a:bodyPr/>
                    <a:lstStyle/>
                    <a:p>
                      <a:endParaRPr lang="en-US" dirty="0"/>
                    </a:p>
                  </a:txBody>
                  <a:tcPr/>
                </a:tc>
                <a:tc>
                  <a:txBody>
                    <a:bodyPr/>
                    <a:lstStyle/>
                    <a:p>
                      <a:pPr algn="r" rtl="1"/>
                      <a:r>
                        <a:rPr lang="ar-TN" dirty="0" smtClean="0"/>
                        <a:t> تدعيم العلاقة مع محرري المجلات والجرائد.</a:t>
                      </a:r>
                      <a:endParaRPr lang="en-US" dirty="0"/>
                    </a:p>
                  </a:txBody>
                  <a:tcPr/>
                </a:tc>
              </a:tr>
              <a:tr h="370840">
                <a:tc>
                  <a:txBody>
                    <a:bodyPr/>
                    <a:lstStyle/>
                    <a:p>
                      <a:endParaRPr lang="en-US" dirty="0"/>
                    </a:p>
                  </a:txBody>
                  <a:tcPr/>
                </a:tc>
                <a:tc>
                  <a:txBody>
                    <a:bodyPr/>
                    <a:lstStyle/>
                    <a:p>
                      <a:pPr algn="r" rtl="1"/>
                      <a:r>
                        <a:rPr lang="ar-TN" dirty="0" smtClean="0"/>
                        <a:t> تخطيط وعقد المؤتمرات الصحفية.</a:t>
                      </a:r>
                      <a:endParaRPr lang="en-US" dirty="0"/>
                    </a:p>
                  </a:txBody>
                  <a:tcPr/>
                </a:tc>
              </a:tr>
              <a:tr h="370840">
                <a:tc>
                  <a:txBody>
                    <a:bodyPr/>
                    <a:lstStyle/>
                    <a:p>
                      <a:endParaRPr lang="en-US" dirty="0"/>
                    </a:p>
                  </a:txBody>
                  <a:tcPr/>
                </a:tc>
                <a:tc>
                  <a:txBody>
                    <a:bodyPr/>
                    <a:lstStyle/>
                    <a:p>
                      <a:pPr algn="r" rtl="1"/>
                      <a:r>
                        <a:rPr lang="ar-TN" dirty="0" smtClean="0"/>
                        <a:t> تحرير الخطابات الإدارية الإخبارية.</a:t>
                      </a:r>
                      <a:endParaRPr lang="en-US" dirty="0"/>
                    </a:p>
                  </a:txBody>
                  <a:tcPr/>
                </a:tc>
              </a:tr>
              <a:tr h="370840">
                <a:tc>
                  <a:txBody>
                    <a:bodyPr/>
                    <a:lstStyle/>
                    <a:p>
                      <a:endParaRPr lang="en-US" dirty="0"/>
                    </a:p>
                  </a:txBody>
                  <a:tcPr/>
                </a:tc>
                <a:tc>
                  <a:txBody>
                    <a:bodyPr/>
                    <a:lstStyle/>
                    <a:p>
                      <a:pPr algn="r" rtl="1"/>
                      <a:r>
                        <a:rPr lang="ar-TN" dirty="0" smtClean="0"/>
                        <a:t> مراجعة ودراسة التقارير المكتوبة لبعض المشروعات الخاصة من قبل العاملين في مجال العلاقات العامة.</a:t>
                      </a:r>
                      <a:endParaRPr lang="en-US" dirty="0"/>
                    </a:p>
                  </a:txBody>
                  <a:tcPr/>
                </a:tc>
              </a:tr>
              <a:tr h="370840">
                <a:tc>
                  <a:txBody>
                    <a:bodyPr/>
                    <a:lstStyle/>
                    <a:p>
                      <a:endParaRPr lang="en-US" dirty="0"/>
                    </a:p>
                  </a:txBody>
                  <a:tcPr/>
                </a:tc>
                <a:tc>
                  <a:txBody>
                    <a:bodyPr/>
                    <a:lstStyle/>
                    <a:p>
                      <a:pPr algn="r" rtl="1"/>
                      <a:r>
                        <a:rPr lang="ar-TN" dirty="0" smtClean="0"/>
                        <a:t> التنشيط والإشراف على برامج تنمية العاملين الجدد.</a:t>
                      </a:r>
                      <a:endParaRPr lang="en-US" dirty="0"/>
                    </a:p>
                  </a:txBody>
                  <a:tcPr/>
                </a:tc>
              </a:tr>
              <a:tr h="370840">
                <a:tc>
                  <a:txBody>
                    <a:bodyPr/>
                    <a:lstStyle/>
                    <a:p>
                      <a:endParaRPr lang="en-US" dirty="0"/>
                    </a:p>
                  </a:txBody>
                  <a:tcPr/>
                </a:tc>
                <a:tc>
                  <a:txBody>
                    <a:bodyPr/>
                    <a:lstStyle/>
                    <a:p>
                      <a:pPr algn="r" rtl="1"/>
                      <a:r>
                        <a:rPr lang="ar-TN" dirty="0" smtClean="0"/>
                        <a:t> الإجابة على الاستفسارات من قبل المستهلكين.</a:t>
                      </a:r>
                      <a:endParaRPr lang="en-US" dirty="0"/>
                    </a:p>
                  </a:txBody>
                  <a:tcPr/>
                </a:tc>
              </a:tr>
              <a:tr h="370840">
                <a:tc>
                  <a:txBody>
                    <a:bodyPr/>
                    <a:lstStyle/>
                    <a:p>
                      <a:endParaRPr lang="en-US" dirty="0"/>
                    </a:p>
                  </a:txBody>
                  <a:tcPr/>
                </a:tc>
                <a:tc>
                  <a:txBody>
                    <a:bodyPr/>
                    <a:lstStyle/>
                    <a:p>
                      <a:pPr algn="r" rtl="1"/>
                      <a:r>
                        <a:rPr lang="ar-TN" dirty="0" smtClean="0"/>
                        <a:t> إعداد وتجهيز المواد الخاصة بالمعارض.</a:t>
                      </a:r>
                      <a:endParaRPr lang="en-US" dirty="0"/>
                    </a:p>
                  </a:txBody>
                  <a:tcPr/>
                </a:tc>
              </a:tr>
              <a:tr h="370840">
                <a:tc>
                  <a:txBody>
                    <a:bodyPr/>
                    <a:lstStyle/>
                    <a:p>
                      <a:endParaRPr lang="en-US" dirty="0"/>
                    </a:p>
                  </a:txBody>
                  <a:tcPr/>
                </a:tc>
                <a:tc>
                  <a:txBody>
                    <a:bodyPr/>
                    <a:lstStyle/>
                    <a:p>
                      <a:pPr algn="r" rtl="1"/>
                      <a:r>
                        <a:rPr lang="ar-TN" dirty="0" smtClean="0"/>
                        <a:t> الإسهام في معالجة مشكلات المجتمع.</a:t>
                      </a:r>
                      <a:endParaRPr lang="en-US" dirty="0"/>
                    </a:p>
                  </a:txBody>
                  <a:tcPr/>
                </a:tc>
              </a:tr>
              <a:tr h="370840">
                <a:tc>
                  <a:txBody>
                    <a:bodyPr/>
                    <a:lstStyle/>
                    <a:p>
                      <a:endParaRPr lang="en-US" dirty="0"/>
                    </a:p>
                  </a:txBody>
                  <a:tcPr/>
                </a:tc>
                <a:tc>
                  <a:txBody>
                    <a:bodyPr/>
                    <a:lstStyle/>
                    <a:p>
                      <a:pPr algn="r" rtl="1"/>
                      <a:r>
                        <a:rPr lang="ar-TN" dirty="0" smtClean="0"/>
                        <a:t> إعداد ملصقات خاصة بالشركة.</a:t>
                      </a:r>
                      <a:endParaRPr lang="en-US" dirty="0"/>
                    </a:p>
                  </a:txBody>
                  <a:tcPr/>
                </a:tc>
              </a:tr>
              <a:tr h="370840">
                <a:tc>
                  <a:txBody>
                    <a:bodyPr/>
                    <a:lstStyle/>
                    <a:p>
                      <a:endParaRPr lang="en-US" dirty="0"/>
                    </a:p>
                  </a:txBody>
                  <a:tcPr/>
                </a:tc>
                <a:tc>
                  <a:txBody>
                    <a:bodyPr/>
                    <a:lstStyle/>
                    <a:p>
                      <a:pPr algn="r" rtl="1"/>
                      <a:r>
                        <a:rPr lang="ar-TN" dirty="0" smtClean="0"/>
                        <a:t> مراجعة وتحرير البحوث والدراسات الصحفية للشركة.</a:t>
                      </a:r>
                      <a:endParaRPr lang="en-US" dirty="0"/>
                    </a:p>
                  </a:txBody>
                  <a:tcPr/>
                </a:tc>
              </a:tr>
              <a:tr h="370840">
                <a:tc>
                  <a:txBody>
                    <a:bodyPr/>
                    <a:lstStyle/>
                    <a:p>
                      <a:endParaRPr lang="en-US" dirty="0"/>
                    </a:p>
                  </a:txBody>
                  <a:tcPr/>
                </a:tc>
                <a:tc>
                  <a:txBody>
                    <a:bodyPr/>
                    <a:lstStyle/>
                    <a:p>
                      <a:pPr algn="r" rtl="1"/>
                      <a:r>
                        <a:rPr lang="ar-TN" dirty="0" smtClean="0"/>
                        <a:t> إعداد الترتيبات الخاصة بالحفلات.</a:t>
                      </a:r>
                      <a:endParaRPr lang="en-US" dirty="0"/>
                    </a:p>
                  </a:txBody>
                  <a:tcPr/>
                </a:tc>
              </a:tr>
            </a:tbl>
          </a:graphicData>
        </a:graphic>
      </p:graphicFrame>
    </p:spTree>
    <p:extLst>
      <p:ext uri="{BB962C8B-B14F-4D97-AF65-F5344CB8AC3E}">
        <p14:creationId xmlns:p14="http://schemas.microsoft.com/office/powerpoint/2010/main" xmlns="" val="242122628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62</a:t>
            </a:fld>
            <a:endParaRPr lang="fr-FR"/>
          </a:p>
        </p:txBody>
      </p:sp>
      <p:sp>
        <p:nvSpPr>
          <p:cNvPr id="5" name="TextBox 4"/>
          <p:cNvSpPr txBox="1"/>
          <p:nvPr/>
        </p:nvSpPr>
        <p:spPr>
          <a:xfrm>
            <a:off x="0" y="277044"/>
            <a:ext cx="13148220" cy="7478970"/>
          </a:xfrm>
          <a:prstGeom prst="rect">
            <a:avLst/>
          </a:prstGeom>
          <a:noFill/>
        </p:spPr>
        <p:txBody>
          <a:bodyPr wrap="square" rtlCol="0">
            <a:spAutoFit/>
          </a:bodyPr>
          <a:lstStyle/>
          <a:p>
            <a:pPr algn="just" rtl="1"/>
            <a:r>
              <a:rPr lang="ar-TN" sz="4000" dirty="0">
                <a:solidFill>
                  <a:schemeClr val="tx1"/>
                </a:solidFill>
              </a:rPr>
              <a:t>وقد أجرى قسم وسائل الاتصال في جامعة </a:t>
            </a:r>
            <a:r>
              <a:rPr lang="ar-TN" sz="4000" dirty="0" smtClean="0">
                <a:solidFill>
                  <a:schemeClr val="tx1"/>
                </a:solidFill>
              </a:rPr>
              <a:t>(جنوب داكواتا</a:t>
            </a:r>
            <a:r>
              <a:rPr lang="ar-TN" sz="4000" dirty="0">
                <a:solidFill>
                  <a:schemeClr val="tx1"/>
                </a:solidFill>
              </a:rPr>
              <a:t>)</a:t>
            </a:r>
            <a:r>
              <a:rPr lang="ar-TN" sz="4000" dirty="0" smtClean="0">
                <a:solidFill>
                  <a:schemeClr val="tx1"/>
                </a:solidFill>
              </a:rPr>
              <a:t> </a:t>
            </a:r>
            <a:r>
              <a:rPr lang="ar-TN" sz="4000" dirty="0">
                <a:solidFill>
                  <a:schemeClr val="tx1"/>
                </a:solidFill>
              </a:rPr>
              <a:t>استفتاءاً لأخصائي </a:t>
            </a:r>
            <a:r>
              <a:rPr lang="ar-TN" sz="4000" dirty="0" smtClean="0">
                <a:solidFill>
                  <a:schemeClr val="tx1"/>
                </a:solidFill>
              </a:rPr>
              <a:t>العلاقات العامة</a:t>
            </a:r>
            <a:r>
              <a:rPr lang="ar-TN" sz="4000" dirty="0">
                <a:solidFill>
                  <a:schemeClr val="tx1"/>
                </a:solidFill>
              </a:rPr>
              <a:t>، عن </a:t>
            </a:r>
            <a:r>
              <a:rPr lang="ar-TN" sz="4000" dirty="0" smtClean="0">
                <a:solidFill>
                  <a:schemeClr val="tx1"/>
                </a:solidFill>
              </a:rPr>
              <a:t>المهارات </a:t>
            </a:r>
            <a:r>
              <a:rPr lang="ar-TN" sz="4000" dirty="0">
                <a:solidFill>
                  <a:schemeClr val="tx1"/>
                </a:solidFill>
              </a:rPr>
              <a:t>والصفات التي يجب أن يتصف بها رجل العلاقات العامة، وظهرت </a:t>
            </a:r>
            <a:r>
              <a:rPr lang="ar-TN" sz="4000" dirty="0" smtClean="0">
                <a:solidFill>
                  <a:schemeClr val="tx1"/>
                </a:solidFill>
              </a:rPr>
              <a:t>نتائج هذه </a:t>
            </a:r>
            <a:r>
              <a:rPr lang="ar-TN" sz="4000" dirty="0">
                <a:solidFill>
                  <a:schemeClr val="tx1"/>
                </a:solidFill>
              </a:rPr>
              <a:t>الد ا رسة في مجلة </a:t>
            </a:r>
            <a:r>
              <a:rPr lang="ar-TN" sz="4000" dirty="0" smtClean="0">
                <a:solidFill>
                  <a:schemeClr val="tx1"/>
                </a:solidFill>
              </a:rPr>
              <a:t>(العلاقات العامة</a:t>
            </a:r>
            <a:r>
              <a:rPr lang="ar-TN" sz="4000" dirty="0">
                <a:solidFill>
                  <a:schemeClr val="tx1"/>
                </a:solidFill>
              </a:rPr>
              <a:t>)</a:t>
            </a:r>
            <a:r>
              <a:rPr lang="ar-TN" sz="4000" dirty="0" smtClean="0">
                <a:solidFill>
                  <a:schemeClr val="tx1"/>
                </a:solidFill>
              </a:rPr>
              <a:t>، </a:t>
            </a:r>
            <a:r>
              <a:rPr lang="ar-TN" sz="4000" dirty="0">
                <a:solidFill>
                  <a:schemeClr val="tx1"/>
                </a:solidFill>
              </a:rPr>
              <a:t>وجاء فيها أن ما يقرب من 91 % من المبحوثين </a:t>
            </a:r>
            <a:r>
              <a:rPr lang="ar-TN" sz="4000" dirty="0" smtClean="0">
                <a:solidFill>
                  <a:schemeClr val="tx1"/>
                </a:solidFill>
              </a:rPr>
              <a:t>أكدوا على </a:t>
            </a:r>
            <a:r>
              <a:rPr lang="ar-TN" sz="4000" dirty="0">
                <a:solidFill>
                  <a:schemeClr val="tx1"/>
                </a:solidFill>
              </a:rPr>
              <a:t>أن القدرة على الكتابة هي أكثر </a:t>
            </a:r>
            <a:r>
              <a:rPr lang="ar-TN" sz="4000" dirty="0" smtClean="0">
                <a:solidFill>
                  <a:schemeClr val="tx1"/>
                </a:solidFill>
              </a:rPr>
              <a:t>المهارات </a:t>
            </a:r>
            <a:r>
              <a:rPr lang="ar-TN" sz="4000" dirty="0">
                <a:solidFill>
                  <a:schemeClr val="tx1"/>
                </a:solidFill>
              </a:rPr>
              <a:t>أهمية، وذكر أحد المبحوثين أنه في كل مرة </a:t>
            </a:r>
            <a:r>
              <a:rPr lang="ar-TN" sz="4000" dirty="0" smtClean="0">
                <a:solidFill>
                  <a:schemeClr val="tx1"/>
                </a:solidFill>
              </a:rPr>
              <a:t>يقوم فيها </a:t>
            </a:r>
            <a:r>
              <a:rPr lang="ar-TN" sz="4000" dirty="0">
                <a:solidFill>
                  <a:schemeClr val="tx1"/>
                </a:solidFill>
              </a:rPr>
              <a:t>بعمل فإنه ينتهي بكتابة كلمات على الورق، وقد يكون ذلك في شكل خطابات، </a:t>
            </a:r>
            <a:r>
              <a:rPr lang="ar-TN" sz="4000" dirty="0" smtClean="0">
                <a:solidFill>
                  <a:schemeClr val="tx1"/>
                </a:solidFill>
              </a:rPr>
              <a:t>وخطب، وقصص</a:t>
            </a:r>
            <a:r>
              <a:rPr lang="ar-TN" sz="4000" dirty="0">
                <a:solidFill>
                  <a:schemeClr val="tx1"/>
                </a:solidFill>
              </a:rPr>
              <a:t>، </a:t>
            </a:r>
            <a:r>
              <a:rPr lang="ar-TN" sz="4000" dirty="0" smtClean="0">
                <a:solidFill>
                  <a:schemeClr val="tx1"/>
                </a:solidFill>
              </a:rPr>
              <a:t>ونشرات</a:t>
            </a:r>
            <a:r>
              <a:rPr lang="ar-TN" sz="4000" dirty="0">
                <a:solidFill>
                  <a:schemeClr val="tx1"/>
                </a:solidFill>
              </a:rPr>
              <a:t>، وتقارير، وتأتي بعدها مهارة المعرفة بفن التصميمات المطبوعة والقدرة </a:t>
            </a:r>
            <a:r>
              <a:rPr lang="ar-TN" sz="4000" dirty="0" smtClean="0">
                <a:solidFill>
                  <a:schemeClr val="tx1"/>
                </a:solidFill>
              </a:rPr>
              <a:t>على تنفيذ </a:t>
            </a:r>
            <a:r>
              <a:rPr lang="ar-TN" sz="4000" dirty="0">
                <a:solidFill>
                  <a:schemeClr val="tx1"/>
                </a:solidFill>
              </a:rPr>
              <a:t>مشروع، من خلال تصور الفرد له ثم القيام بطبعه، وقد ذكر أحد المديرين أن </a:t>
            </a:r>
            <a:r>
              <a:rPr lang="ar-TN" sz="4000" dirty="0" smtClean="0">
                <a:solidFill>
                  <a:schemeClr val="tx1"/>
                </a:solidFill>
              </a:rPr>
              <a:t>كثيرا من المشاريع </a:t>
            </a:r>
            <a:r>
              <a:rPr lang="ar-TN" sz="4000" dirty="0">
                <a:solidFill>
                  <a:schemeClr val="tx1"/>
                </a:solidFill>
              </a:rPr>
              <a:t>يتأخر تنفيذها؛ بسبب كثرة التكاليف، أو لأن من يقوم بها لا يعرف </a:t>
            </a:r>
            <a:r>
              <a:rPr lang="ar-TN" sz="4000" dirty="0" smtClean="0">
                <a:solidFill>
                  <a:schemeClr val="tx1"/>
                </a:solidFill>
              </a:rPr>
              <a:t>شيئًا </a:t>
            </a:r>
            <a:r>
              <a:rPr lang="ar-TN" sz="4000" dirty="0">
                <a:solidFill>
                  <a:schemeClr val="tx1"/>
                </a:solidFill>
              </a:rPr>
              <a:t>عن فن </a:t>
            </a:r>
            <a:r>
              <a:rPr lang="ar-TN" sz="4000" dirty="0" smtClean="0">
                <a:solidFill>
                  <a:schemeClr val="tx1"/>
                </a:solidFill>
              </a:rPr>
              <a:t>الكتابة والطباعة</a:t>
            </a:r>
            <a:r>
              <a:rPr lang="ar-TN" sz="4000" dirty="0">
                <a:solidFill>
                  <a:schemeClr val="tx1"/>
                </a:solidFill>
              </a:rPr>
              <a:t>، وعليه يمكن القول أن العمل في مجال العلاقات العامة هو نوع من العمل </a:t>
            </a:r>
            <a:r>
              <a:rPr lang="ar-TN" sz="4000" dirty="0" smtClean="0">
                <a:solidFill>
                  <a:schemeClr val="tx1"/>
                </a:solidFill>
              </a:rPr>
              <a:t>الإعلامي، الذي </a:t>
            </a:r>
            <a:r>
              <a:rPr lang="ar-TN" sz="4000" dirty="0">
                <a:solidFill>
                  <a:schemeClr val="tx1"/>
                </a:solidFill>
              </a:rPr>
              <a:t>يعتمد على القدرة على التحرير، ومخاطبة الجمهور واقناعه.</a:t>
            </a:r>
            <a:endParaRPr lang="en-US" sz="4000" dirty="0">
              <a:solidFill>
                <a:schemeClr val="tx1"/>
              </a:solidFill>
            </a:endParaRPr>
          </a:p>
        </p:txBody>
      </p:sp>
    </p:spTree>
    <p:extLst>
      <p:ext uri="{BB962C8B-B14F-4D97-AF65-F5344CB8AC3E}">
        <p14:creationId xmlns:p14="http://schemas.microsoft.com/office/powerpoint/2010/main" xmlns="" val="238648671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63</a:t>
            </a:fld>
            <a:endParaRPr lang="fr-FR"/>
          </a:p>
        </p:txBody>
      </p:sp>
      <p:sp>
        <p:nvSpPr>
          <p:cNvPr id="5" name="TextBox 4"/>
          <p:cNvSpPr txBox="1"/>
          <p:nvPr/>
        </p:nvSpPr>
        <p:spPr>
          <a:xfrm>
            <a:off x="0" y="205036"/>
            <a:ext cx="13148220" cy="7109639"/>
          </a:xfrm>
          <a:prstGeom prst="rect">
            <a:avLst/>
          </a:prstGeom>
          <a:noFill/>
        </p:spPr>
        <p:txBody>
          <a:bodyPr wrap="square" rtlCol="0">
            <a:spAutoFit/>
          </a:bodyPr>
          <a:lstStyle/>
          <a:p>
            <a:pPr algn="r" rtl="1"/>
            <a:r>
              <a:rPr lang="ar-TN" dirty="0">
                <a:solidFill>
                  <a:schemeClr val="tx1"/>
                </a:solidFill>
              </a:rPr>
              <a:t>أما المها ا رت الأخرى فقد جاءت كما هو مبين </a:t>
            </a:r>
            <a:r>
              <a:rPr lang="ar-TN" dirty="0" smtClean="0">
                <a:solidFill>
                  <a:schemeClr val="tx1"/>
                </a:solidFill>
              </a:rPr>
              <a:t>وحسب أهميتها:</a:t>
            </a:r>
          </a:p>
          <a:p>
            <a:pPr algn="r" rtl="1"/>
            <a:endParaRPr lang="ar-TN" dirty="0">
              <a:solidFill>
                <a:schemeClr val="tx1"/>
              </a:solidFill>
            </a:endParaRPr>
          </a:p>
          <a:p>
            <a:pPr algn="r" rtl="1">
              <a:lnSpc>
                <a:spcPct val="150000"/>
              </a:lnSpc>
            </a:pPr>
            <a:r>
              <a:rPr lang="ar-TN" dirty="0" smtClean="0">
                <a:solidFill>
                  <a:schemeClr val="tx1"/>
                </a:solidFill>
              </a:rPr>
              <a:t>1 </a:t>
            </a:r>
            <a:r>
              <a:rPr lang="ar-TN" dirty="0">
                <a:solidFill>
                  <a:schemeClr val="tx1"/>
                </a:solidFill>
              </a:rPr>
              <a:t>القدرة على التنظيم. </a:t>
            </a:r>
          </a:p>
          <a:p>
            <a:pPr algn="r" rtl="1">
              <a:lnSpc>
                <a:spcPct val="150000"/>
              </a:lnSpc>
            </a:pPr>
            <a:r>
              <a:rPr lang="ar-TN" dirty="0">
                <a:solidFill>
                  <a:schemeClr val="tx1"/>
                </a:solidFill>
              </a:rPr>
              <a:t>2 القدرة على الحديث. </a:t>
            </a:r>
          </a:p>
          <a:p>
            <a:pPr algn="r" rtl="1">
              <a:lnSpc>
                <a:spcPct val="150000"/>
              </a:lnSpc>
            </a:pPr>
            <a:r>
              <a:rPr lang="ar-TN" dirty="0">
                <a:solidFill>
                  <a:schemeClr val="tx1"/>
                </a:solidFill>
              </a:rPr>
              <a:t>3 القدرة على التعامل مع الناس. </a:t>
            </a:r>
          </a:p>
          <a:p>
            <a:pPr algn="r" rtl="1">
              <a:lnSpc>
                <a:spcPct val="150000"/>
              </a:lnSpc>
            </a:pPr>
            <a:r>
              <a:rPr lang="ar-TN" dirty="0">
                <a:solidFill>
                  <a:schemeClr val="tx1"/>
                </a:solidFill>
              </a:rPr>
              <a:t>4 المعرفة بالأمور الاقتصادية والمالية. </a:t>
            </a:r>
          </a:p>
          <a:p>
            <a:pPr algn="r" rtl="1">
              <a:lnSpc>
                <a:spcPct val="150000"/>
              </a:lnSpc>
            </a:pPr>
            <a:r>
              <a:rPr lang="ar-TN" dirty="0">
                <a:solidFill>
                  <a:schemeClr val="tx1"/>
                </a:solidFill>
              </a:rPr>
              <a:t>5 تمييز الأخبار والقدرة على التعليق عليها.</a:t>
            </a:r>
            <a:endParaRPr lang="en-US" dirty="0">
              <a:solidFill>
                <a:schemeClr val="tx1"/>
              </a:solidFill>
            </a:endParaRPr>
          </a:p>
        </p:txBody>
      </p:sp>
    </p:spTree>
    <p:extLst>
      <p:ext uri="{BB962C8B-B14F-4D97-AF65-F5344CB8AC3E}">
        <p14:creationId xmlns:p14="http://schemas.microsoft.com/office/powerpoint/2010/main" xmlns="" val="273116077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64</a:t>
            </a:fld>
            <a:endParaRPr lang="fr-FR"/>
          </a:p>
        </p:txBody>
      </p:sp>
      <p:sp>
        <p:nvSpPr>
          <p:cNvPr id="5" name="Rectangle 4"/>
          <p:cNvSpPr/>
          <p:nvPr/>
        </p:nvSpPr>
        <p:spPr>
          <a:xfrm>
            <a:off x="343472" y="549682"/>
            <a:ext cx="12961440" cy="2985433"/>
          </a:xfrm>
          <a:prstGeom prst="rect">
            <a:avLst/>
          </a:prstGeom>
        </p:spPr>
        <p:txBody>
          <a:bodyPr wrap="square">
            <a:spAutoFit/>
          </a:bodyPr>
          <a:lstStyle/>
          <a:p>
            <a:pPr algn="ctr"/>
            <a:r>
              <a:rPr lang="ar-TN" sz="8000" b="1" dirty="0"/>
              <a:t>الفصل </a:t>
            </a:r>
            <a:r>
              <a:rPr lang="ar-TN" sz="8000" b="1" dirty="0" smtClean="0"/>
              <a:t>الخامس</a:t>
            </a:r>
            <a:endParaRPr lang="ar-TN" sz="8000" b="1" dirty="0"/>
          </a:p>
          <a:p>
            <a:endParaRPr lang="ar-TN" dirty="0"/>
          </a:p>
          <a:p>
            <a:pPr algn="ctr"/>
            <a:r>
              <a:rPr lang="ar-TN" sz="6000" b="1" dirty="0"/>
              <a:t>العلاقات العامة والبيئة</a:t>
            </a:r>
          </a:p>
        </p:txBody>
      </p:sp>
    </p:spTree>
    <p:extLst>
      <p:ext uri="{BB962C8B-B14F-4D97-AF65-F5344CB8AC3E}">
        <p14:creationId xmlns:p14="http://schemas.microsoft.com/office/powerpoint/2010/main" xmlns="" val="426097120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65</a:t>
            </a:fld>
            <a:endParaRPr lang="fr-FR"/>
          </a:p>
        </p:txBody>
      </p:sp>
      <p:sp>
        <p:nvSpPr>
          <p:cNvPr id="5" name="TextBox 4"/>
          <p:cNvSpPr txBox="1"/>
          <p:nvPr/>
        </p:nvSpPr>
        <p:spPr>
          <a:xfrm>
            <a:off x="0" y="277044"/>
            <a:ext cx="13148220" cy="6001643"/>
          </a:xfrm>
          <a:prstGeom prst="rect">
            <a:avLst/>
          </a:prstGeom>
          <a:noFill/>
        </p:spPr>
        <p:txBody>
          <a:bodyPr wrap="square" rtlCol="0">
            <a:spAutoFit/>
          </a:bodyPr>
          <a:lstStyle/>
          <a:p>
            <a:pPr algn="just" rtl="1"/>
            <a:r>
              <a:rPr lang="ar-TN" b="1" u="sng" dirty="0"/>
              <a:t>مقدمة</a:t>
            </a:r>
            <a:r>
              <a:rPr lang="ar-TN" b="1" u="sng" dirty="0" smtClean="0"/>
              <a:t>:</a:t>
            </a:r>
          </a:p>
          <a:p>
            <a:pPr algn="just" rtl="1"/>
            <a:endParaRPr lang="ar-TN" b="1" u="sng" dirty="0"/>
          </a:p>
          <a:p>
            <a:pPr algn="just" rtl="1"/>
            <a:r>
              <a:rPr lang="ar-TN" dirty="0">
                <a:solidFill>
                  <a:schemeClr val="tx1"/>
                </a:solidFill>
              </a:rPr>
              <a:t>إن المشاكل الاجتماعية والسياسية والاقتصادية التي اكتنفت العالم اليوم، هي </a:t>
            </a:r>
            <a:r>
              <a:rPr lang="ar-TN" dirty="0" smtClean="0">
                <a:solidFill>
                  <a:schemeClr val="tx1"/>
                </a:solidFill>
              </a:rPr>
              <a:t>التي مهدت </a:t>
            </a:r>
            <a:r>
              <a:rPr lang="ar-TN" dirty="0">
                <a:solidFill>
                  <a:schemeClr val="tx1"/>
                </a:solidFill>
              </a:rPr>
              <a:t>الطريق إلى قيام وأهمية العلاقات العامة، وكلما تشابكت المصالح بين الناس، </a:t>
            </a:r>
            <a:r>
              <a:rPr lang="ar-TN" dirty="0" smtClean="0">
                <a:solidFill>
                  <a:schemeClr val="tx1"/>
                </a:solidFill>
              </a:rPr>
              <a:t>وتعقدت الصلات </a:t>
            </a:r>
            <a:r>
              <a:rPr lang="ar-TN" dirty="0">
                <a:solidFill>
                  <a:schemeClr val="tx1"/>
                </a:solidFill>
              </a:rPr>
              <a:t>الاجتماعية في أية أمة من الأمم، كلما ظهرت أهمية العلاقات العامة؛ لشر </a:t>
            </a:r>
            <a:r>
              <a:rPr lang="ar-TN" dirty="0" smtClean="0">
                <a:solidFill>
                  <a:schemeClr val="tx1"/>
                </a:solidFill>
              </a:rPr>
              <a:t>وتفسير تلك </a:t>
            </a:r>
            <a:r>
              <a:rPr lang="ar-TN" dirty="0">
                <a:solidFill>
                  <a:schemeClr val="tx1"/>
                </a:solidFill>
              </a:rPr>
              <a:t>الصلات الاجتماعية، وكما احتاجت المؤسسة إلى العلاقات العامة كوسيلة لإتمام </a:t>
            </a:r>
            <a:r>
              <a:rPr lang="ar-TN" dirty="0" smtClean="0">
                <a:solidFill>
                  <a:schemeClr val="tx1"/>
                </a:solidFill>
              </a:rPr>
              <a:t>التكيف بينها </a:t>
            </a:r>
            <a:r>
              <a:rPr lang="ar-TN" dirty="0">
                <a:solidFill>
                  <a:schemeClr val="tx1"/>
                </a:solidFill>
              </a:rPr>
              <a:t>وبين البيئة الاجتماعية.</a:t>
            </a:r>
            <a:endParaRPr lang="en-US" dirty="0">
              <a:solidFill>
                <a:schemeClr val="tx1"/>
              </a:solidFill>
            </a:endParaRPr>
          </a:p>
        </p:txBody>
      </p:sp>
    </p:spTree>
    <p:extLst>
      <p:ext uri="{BB962C8B-B14F-4D97-AF65-F5344CB8AC3E}">
        <p14:creationId xmlns:p14="http://schemas.microsoft.com/office/powerpoint/2010/main" xmlns="" val="9961165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66</a:t>
            </a:fld>
            <a:endParaRPr lang="fr-FR"/>
          </a:p>
        </p:txBody>
      </p:sp>
      <p:sp>
        <p:nvSpPr>
          <p:cNvPr id="5" name="TextBox 4"/>
          <p:cNvSpPr txBox="1"/>
          <p:nvPr/>
        </p:nvSpPr>
        <p:spPr>
          <a:xfrm>
            <a:off x="0" y="277044"/>
            <a:ext cx="13335000" cy="7109639"/>
          </a:xfrm>
          <a:prstGeom prst="rect">
            <a:avLst/>
          </a:prstGeom>
          <a:noFill/>
        </p:spPr>
        <p:txBody>
          <a:bodyPr wrap="square" rtlCol="0">
            <a:spAutoFit/>
          </a:bodyPr>
          <a:lstStyle/>
          <a:p>
            <a:pPr algn="r" rtl="1"/>
            <a:r>
              <a:rPr lang="ar-TN" dirty="0"/>
              <a:t>التحولات السياسية التي أحدثت التغيير الكبير في المجتمع </a:t>
            </a:r>
            <a:r>
              <a:rPr lang="ar-TN" dirty="0" smtClean="0"/>
              <a:t>العالمي</a:t>
            </a:r>
          </a:p>
          <a:p>
            <a:pPr algn="r" rtl="1"/>
            <a:endParaRPr lang="ar-TN" dirty="0"/>
          </a:p>
          <a:p>
            <a:pPr algn="r" rtl="1"/>
            <a:r>
              <a:rPr lang="ar-TN" sz="4000" b="1" u="sng" dirty="0" smtClean="0">
                <a:solidFill>
                  <a:schemeClr val="tx1"/>
                </a:solidFill>
              </a:rPr>
              <a:t>1- </a:t>
            </a:r>
            <a:r>
              <a:rPr lang="ar-TN" sz="4000" b="1" u="sng" dirty="0">
                <a:solidFill>
                  <a:schemeClr val="tx1"/>
                </a:solidFill>
              </a:rPr>
              <a:t>الانفجار السكاني</a:t>
            </a:r>
            <a:r>
              <a:rPr lang="ar-TN" sz="4000" b="1" u="sng" dirty="0" smtClean="0">
                <a:solidFill>
                  <a:schemeClr val="tx1"/>
                </a:solidFill>
              </a:rPr>
              <a:t>:</a:t>
            </a:r>
          </a:p>
          <a:p>
            <a:pPr algn="r" rtl="1"/>
            <a:endParaRPr lang="ar-TN" sz="4000" dirty="0">
              <a:solidFill>
                <a:schemeClr val="tx1"/>
              </a:solidFill>
            </a:endParaRPr>
          </a:p>
          <a:p>
            <a:pPr algn="just" rtl="1"/>
            <a:r>
              <a:rPr lang="ar-TN" sz="4000" dirty="0">
                <a:solidFill>
                  <a:schemeClr val="tx1"/>
                </a:solidFill>
              </a:rPr>
              <a:t>إن توقعات زيادة السكان في العالم المعتمدة على نسبة الوفيات والمواليد، تشير إلى </a:t>
            </a:r>
            <a:r>
              <a:rPr lang="ar-TN" sz="4000" dirty="0" smtClean="0">
                <a:solidFill>
                  <a:schemeClr val="tx1"/>
                </a:solidFill>
              </a:rPr>
              <a:t>أن التعداد </a:t>
            </a:r>
            <a:r>
              <a:rPr lang="ar-TN" sz="4000" dirty="0">
                <a:solidFill>
                  <a:schemeClr val="tx1"/>
                </a:solidFill>
              </a:rPr>
              <a:t>العالمي قد بلغ 5 بليون في عام 1989 ، وفوق 7 بليون في نهاية </a:t>
            </a:r>
            <a:r>
              <a:rPr lang="ar-TN" sz="4000" dirty="0" smtClean="0">
                <a:solidFill>
                  <a:schemeClr val="tx1"/>
                </a:solidFill>
              </a:rPr>
              <a:t>هذا القرن</a:t>
            </a:r>
            <a:r>
              <a:rPr lang="ar-TN" sz="4000" dirty="0">
                <a:solidFill>
                  <a:schemeClr val="tx1"/>
                </a:solidFill>
              </a:rPr>
              <a:t>. وأن 91 </a:t>
            </a:r>
            <a:r>
              <a:rPr lang="ar-TN" sz="4000" dirty="0" smtClean="0">
                <a:solidFill>
                  <a:schemeClr val="tx1"/>
                </a:solidFill>
              </a:rPr>
              <a:t>% من </a:t>
            </a:r>
            <a:r>
              <a:rPr lang="ar-TN" sz="4000" dirty="0">
                <a:solidFill>
                  <a:schemeClr val="tx1"/>
                </a:solidFill>
              </a:rPr>
              <a:t>هذا العدد سيكون في الدول النامية، التي لا تستطيع في وقتنا الحاضر أن تفي </a:t>
            </a:r>
            <a:r>
              <a:rPr lang="ar-TN" sz="4000" dirty="0" smtClean="0">
                <a:solidFill>
                  <a:schemeClr val="tx1"/>
                </a:solidFill>
              </a:rPr>
              <a:t>باحتياجات المأكل </a:t>
            </a:r>
            <a:r>
              <a:rPr lang="ar-TN" sz="4000" dirty="0">
                <a:solidFill>
                  <a:schemeClr val="tx1"/>
                </a:solidFill>
              </a:rPr>
              <a:t>والمسكن للسكان بحجمه الحالي، ولا شك أن هذا الوضع ينذر بشر مستطير، وسيجر </a:t>
            </a:r>
            <a:r>
              <a:rPr lang="ar-TN" sz="4000" dirty="0" smtClean="0">
                <a:solidFill>
                  <a:schemeClr val="tx1"/>
                </a:solidFill>
              </a:rPr>
              <a:t>إلى ص </a:t>
            </a:r>
            <a:r>
              <a:rPr lang="ar-TN" sz="4000" dirty="0">
                <a:solidFill>
                  <a:schemeClr val="tx1"/>
                </a:solidFill>
              </a:rPr>
              <a:t>ا رعات سياسية داخلية، بالنسبة لتوزيع الدخل والثروات، ومواد الأكل بالنسبة لكل دولة </a:t>
            </a:r>
            <a:r>
              <a:rPr lang="ar-TN" sz="4000" dirty="0" smtClean="0">
                <a:solidFill>
                  <a:schemeClr val="tx1"/>
                </a:solidFill>
              </a:rPr>
              <a:t>على حدة</a:t>
            </a:r>
            <a:r>
              <a:rPr lang="ar-TN" sz="4000" dirty="0">
                <a:solidFill>
                  <a:schemeClr val="tx1"/>
                </a:solidFill>
              </a:rPr>
              <a:t>، وعلى مستوى العالم أجمع.</a:t>
            </a:r>
            <a:endParaRPr lang="en-US" sz="4000" dirty="0">
              <a:solidFill>
                <a:schemeClr val="tx1"/>
              </a:solidFill>
            </a:endParaRPr>
          </a:p>
        </p:txBody>
      </p:sp>
    </p:spTree>
    <p:extLst>
      <p:ext uri="{BB962C8B-B14F-4D97-AF65-F5344CB8AC3E}">
        <p14:creationId xmlns:p14="http://schemas.microsoft.com/office/powerpoint/2010/main" xmlns="" val="87314436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67</a:t>
            </a:fld>
            <a:endParaRPr lang="fr-FR"/>
          </a:p>
        </p:txBody>
      </p:sp>
      <p:sp>
        <p:nvSpPr>
          <p:cNvPr id="5" name="TextBox 4"/>
          <p:cNvSpPr txBox="1"/>
          <p:nvPr/>
        </p:nvSpPr>
        <p:spPr>
          <a:xfrm>
            <a:off x="0" y="133028"/>
            <a:ext cx="13076212" cy="6247864"/>
          </a:xfrm>
          <a:prstGeom prst="rect">
            <a:avLst/>
          </a:prstGeom>
          <a:noFill/>
        </p:spPr>
        <p:txBody>
          <a:bodyPr wrap="square" rtlCol="0">
            <a:spAutoFit/>
          </a:bodyPr>
          <a:lstStyle/>
          <a:p>
            <a:pPr algn="r" rtl="1"/>
            <a:r>
              <a:rPr lang="ar-TN" sz="4000" b="1" u="sng" dirty="0" smtClean="0">
                <a:solidFill>
                  <a:schemeClr val="tx1"/>
                </a:solidFill>
              </a:rPr>
              <a:t>2- التحضر </a:t>
            </a:r>
            <a:r>
              <a:rPr lang="ar-TN" sz="4000" b="1" u="sng" dirty="0">
                <a:solidFill>
                  <a:schemeClr val="tx1"/>
                </a:solidFill>
              </a:rPr>
              <a:t>والنمو الصناعي</a:t>
            </a:r>
            <a:r>
              <a:rPr lang="ar-TN" sz="4000" b="1" u="sng" dirty="0" smtClean="0">
                <a:solidFill>
                  <a:schemeClr val="tx1"/>
                </a:solidFill>
              </a:rPr>
              <a:t>:</a:t>
            </a:r>
          </a:p>
          <a:p>
            <a:pPr algn="r" rtl="1"/>
            <a:endParaRPr lang="ar-TN" sz="4000" b="1" u="sng" dirty="0">
              <a:solidFill>
                <a:schemeClr val="tx1"/>
              </a:solidFill>
            </a:endParaRPr>
          </a:p>
          <a:p>
            <a:pPr algn="just" rtl="1"/>
            <a:r>
              <a:rPr lang="ar-TN" sz="4000" dirty="0">
                <a:solidFill>
                  <a:schemeClr val="tx1"/>
                </a:solidFill>
              </a:rPr>
              <a:t>إن الثورة الصناعية ودخول الآلة على الإنتاج </a:t>
            </a:r>
            <a:r>
              <a:rPr lang="ar-TN" sz="4000" dirty="0" smtClean="0">
                <a:solidFill>
                  <a:schemeClr val="tx1"/>
                </a:solidFill>
              </a:rPr>
              <a:t>الزراعي </a:t>
            </a:r>
            <a:r>
              <a:rPr lang="ar-TN" sz="4000" dirty="0">
                <a:solidFill>
                  <a:schemeClr val="tx1"/>
                </a:solidFill>
              </a:rPr>
              <a:t>والصناعي، وتط وير </a:t>
            </a:r>
            <a:r>
              <a:rPr lang="ar-TN" sz="4000" dirty="0" smtClean="0">
                <a:solidFill>
                  <a:schemeClr val="tx1"/>
                </a:solidFill>
              </a:rPr>
              <a:t>وسائل المواصلات </a:t>
            </a:r>
            <a:r>
              <a:rPr lang="ar-TN" sz="4000" dirty="0">
                <a:solidFill>
                  <a:schemeClr val="tx1"/>
                </a:solidFill>
              </a:rPr>
              <a:t>ونقل البضائع، كان من نتائجها ظاهرة التحضر، والازدحام على سكن المدن </a:t>
            </a:r>
            <a:r>
              <a:rPr lang="ar-TN" sz="4000" dirty="0" smtClean="0">
                <a:solidFill>
                  <a:schemeClr val="tx1"/>
                </a:solidFill>
              </a:rPr>
              <a:t>بدلاً من </a:t>
            </a:r>
            <a:r>
              <a:rPr lang="ar-TN" sz="4000" dirty="0">
                <a:solidFill>
                  <a:schemeClr val="tx1"/>
                </a:solidFill>
              </a:rPr>
              <a:t>الريف. وتدل الإحصائيات على أن ثلثي سكان الولايات المتحدة الأمريكية وأوروبا </a:t>
            </a:r>
            <a:r>
              <a:rPr lang="ar-TN" sz="4000" dirty="0" smtClean="0">
                <a:solidFill>
                  <a:schemeClr val="tx1"/>
                </a:solidFill>
              </a:rPr>
              <a:t>يسكنون في </a:t>
            </a:r>
            <a:r>
              <a:rPr lang="ar-TN" sz="4000" dirty="0">
                <a:solidFill>
                  <a:schemeClr val="tx1"/>
                </a:solidFill>
              </a:rPr>
              <a:t>المدن أو ضواحيها، ولقد أدى التحرك من داخل المدن الكبرى إلى ضواحي تلك المدن </a:t>
            </a:r>
            <a:r>
              <a:rPr lang="ar-TN" sz="4000" dirty="0" smtClean="0">
                <a:solidFill>
                  <a:schemeClr val="tx1"/>
                </a:solidFill>
              </a:rPr>
              <a:t>في أمريكا</a:t>
            </a:r>
            <a:r>
              <a:rPr lang="ar-TN" sz="4000" dirty="0">
                <a:solidFill>
                  <a:schemeClr val="tx1"/>
                </a:solidFill>
              </a:rPr>
              <a:t>، إلى تدهور في الخدمات الصحية </a:t>
            </a:r>
            <a:r>
              <a:rPr lang="ar-TN" sz="4000" dirty="0" smtClean="0">
                <a:solidFill>
                  <a:schemeClr val="tx1"/>
                </a:solidFill>
              </a:rPr>
              <a:t>والتعليمية  المواصلات</a:t>
            </a:r>
            <a:r>
              <a:rPr lang="ar-TN" sz="4000" dirty="0">
                <a:solidFill>
                  <a:schemeClr val="tx1"/>
                </a:solidFill>
              </a:rPr>
              <a:t>، لقد هبط تعداد السكان في المدن الكبرى؛ نتيجة لهذا التحرك وهبط بالتالي مستوى دخل الفرد في المدن الكبرى، </a:t>
            </a:r>
            <a:r>
              <a:rPr lang="ar-TN" sz="4000" dirty="0" smtClean="0">
                <a:solidFill>
                  <a:schemeClr val="tx1"/>
                </a:solidFill>
              </a:rPr>
              <a:t>ومستوى دخل </a:t>
            </a:r>
            <a:r>
              <a:rPr lang="ar-TN" sz="4000" dirty="0">
                <a:solidFill>
                  <a:schemeClr val="tx1"/>
                </a:solidFill>
              </a:rPr>
              <a:t>حكومات البلديات. </a:t>
            </a:r>
            <a:endParaRPr lang="en-US" sz="4000" dirty="0">
              <a:solidFill>
                <a:schemeClr val="tx1"/>
              </a:solidFill>
            </a:endParaRPr>
          </a:p>
        </p:txBody>
      </p:sp>
    </p:spTree>
    <p:extLst>
      <p:ext uri="{BB962C8B-B14F-4D97-AF65-F5344CB8AC3E}">
        <p14:creationId xmlns:p14="http://schemas.microsoft.com/office/powerpoint/2010/main" xmlns="" val="53051070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68</a:t>
            </a:fld>
            <a:endParaRPr lang="fr-FR"/>
          </a:p>
        </p:txBody>
      </p:sp>
      <p:sp>
        <p:nvSpPr>
          <p:cNvPr id="5" name="TextBox 4"/>
          <p:cNvSpPr txBox="1"/>
          <p:nvPr/>
        </p:nvSpPr>
        <p:spPr>
          <a:xfrm>
            <a:off x="0" y="277044"/>
            <a:ext cx="13076212" cy="6247864"/>
          </a:xfrm>
          <a:prstGeom prst="rect">
            <a:avLst/>
          </a:prstGeom>
          <a:noFill/>
        </p:spPr>
        <p:txBody>
          <a:bodyPr wrap="square" rtlCol="0">
            <a:spAutoFit/>
          </a:bodyPr>
          <a:lstStyle/>
          <a:p>
            <a:pPr algn="r" rtl="1"/>
            <a:r>
              <a:rPr lang="ar-TN" sz="4000" b="1" u="sng" dirty="0">
                <a:solidFill>
                  <a:schemeClr val="tx1"/>
                </a:solidFill>
              </a:rPr>
              <a:t>3 التقدم التكنولوجي</a:t>
            </a:r>
            <a:r>
              <a:rPr lang="ar-TN" sz="4000" b="1" u="sng" dirty="0" smtClean="0">
                <a:solidFill>
                  <a:schemeClr val="tx1"/>
                </a:solidFill>
              </a:rPr>
              <a:t>:</a:t>
            </a:r>
          </a:p>
          <a:p>
            <a:pPr algn="r" rtl="1"/>
            <a:endParaRPr lang="ar-TN" sz="4000" b="1" u="sng" dirty="0">
              <a:solidFill>
                <a:schemeClr val="tx1"/>
              </a:solidFill>
            </a:endParaRPr>
          </a:p>
          <a:p>
            <a:pPr algn="just" rtl="1"/>
            <a:r>
              <a:rPr lang="ar-TN" sz="4000" dirty="0">
                <a:solidFill>
                  <a:schemeClr val="tx1"/>
                </a:solidFill>
              </a:rPr>
              <a:t>إن العطاء السخي من المال والرجال من أجل البحث العلمي في عالم اليوم، قد نتج </a:t>
            </a:r>
            <a:r>
              <a:rPr lang="ar-TN" sz="4000" dirty="0" smtClean="0">
                <a:solidFill>
                  <a:schemeClr val="tx1"/>
                </a:solidFill>
              </a:rPr>
              <a:t>عنه تغييرات </a:t>
            </a:r>
            <a:r>
              <a:rPr lang="ar-TN" sz="4000" dirty="0">
                <a:solidFill>
                  <a:schemeClr val="tx1"/>
                </a:solidFill>
              </a:rPr>
              <a:t>كبيرة في المجتمع، لقد تضاعفت </a:t>
            </a:r>
            <a:r>
              <a:rPr lang="ar-TN" sz="4000" dirty="0" smtClean="0">
                <a:solidFill>
                  <a:schemeClr val="tx1"/>
                </a:solidFill>
              </a:rPr>
              <a:t>ميزانية </a:t>
            </a:r>
            <a:r>
              <a:rPr lang="ar-TN" sz="4000" dirty="0">
                <a:solidFill>
                  <a:schemeClr val="tx1"/>
                </a:solidFill>
              </a:rPr>
              <a:t>البحث العلمي في الحكومات؛ مما نتج </a:t>
            </a:r>
            <a:r>
              <a:rPr lang="ar-TN" sz="4000" dirty="0" smtClean="0">
                <a:solidFill>
                  <a:schemeClr val="tx1"/>
                </a:solidFill>
              </a:rPr>
              <a:t>عنه تطور </a:t>
            </a:r>
            <a:r>
              <a:rPr lang="ar-TN" sz="4000" dirty="0">
                <a:solidFill>
                  <a:schemeClr val="tx1"/>
                </a:solidFill>
              </a:rPr>
              <a:t>هائل في الاكتشافات العلمية، لم يقف عند الكمبيوتر، ولكن تعداه إلى تطور في </a:t>
            </a:r>
            <a:r>
              <a:rPr lang="ar-TN" sz="4000" dirty="0" smtClean="0">
                <a:solidFill>
                  <a:schemeClr val="tx1"/>
                </a:solidFill>
              </a:rPr>
              <a:t>صناعة الأسلحة </a:t>
            </a:r>
            <a:r>
              <a:rPr lang="ar-TN" sz="4000" dirty="0">
                <a:solidFill>
                  <a:schemeClr val="tx1"/>
                </a:solidFill>
              </a:rPr>
              <a:t>المدمرة، التي بإمكانها أن تنهي العالم في لحظات، وقد أدت هذه التكنولوجيا في </a:t>
            </a:r>
            <a:r>
              <a:rPr lang="ar-TN" sz="4000" dirty="0" smtClean="0">
                <a:solidFill>
                  <a:schemeClr val="tx1"/>
                </a:solidFill>
              </a:rPr>
              <a:t>صناعة الأسلحة </a:t>
            </a:r>
            <a:r>
              <a:rPr lang="ar-TN" sz="4000" dirty="0">
                <a:solidFill>
                  <a:schemeClr val="tx1"/>
                </a:solidFill>
              </a:rPr>
              <a:t>إلى الاعتقاد، بأن التقدم التكنولوجي لا يؤدي بالضرورة إلى تقدم في حياة الناس؛ </a:t>
            </a:r>
            <a:r>
              <a:rPr lang="ar-TN" sz="4000" dirty="0" smtClean="0">
                <a:solidFill>
                  <a:schemeClr val="tx1"/>
                </a:solidFill>
              </a:rPr>
              <a:t>مما جعل </a:t>
            </a:r>
            <a:r>
              <a:rPr lang="ar-TN" sz="4000" dirty="0">
                <a:solidFill>
                  <a:schemeClr val="tx1"/>
                </a:solidFill>
              </a:rPr>
              <a:t>مفكري التنمية والتقدم، يعيدون التفكير في إعادة تعريف ماهية (</a:t>
            </a:r>
            <a:r>
              <a:rPr lang="ar-TN" sz="4000" dirty="0" smtClean="0">
                <a:solidFill>
                  <a:schemeClr val="tx1"/>
                </a:solidFill>
              </a:rPr>
              <a:t>التقدم</a:t>
            </a:r>
            <a:r>
              <a:rPr lang="ar-TN" sz="4000" dirty="0">
                <a:solidFill>
                  <a:schemeClr val="tx1"/>
                </a:solidFill>
              </a:rPr>
              <a:t>) </a:t>
            </a:r>
            <a:r>
              <a:rPr lang="en-US" sz="4000" dirty="0" smtClean="0">
                <a:solidFill>
                  <a:schemeClr val="tx1"/>
                </a:solidFill>
              </a:rPr>
              <a:t>Progress</a:t>
            </a:r>
            <a:endParaRPr lang="en-US" sz="4000" dirty="0">
              <a:solidFill>
                <a:schemeClr val="tx1"/>
              </a:solidFill>
            </a:endParaRPr>
          </a:p>
        </p:txBody>
      </p:sp>
    </p:spTree>
    <p:extLst>
      <p:ext uri="{BB962C8B-B14F-4D97-AF65-F5344CB8AC3E}">
        <p14:creationId xmlns:p14="http://schemas.microsoft.com/office/powerpoint/2010/main" xmlns="" val="286027153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69</a:t>
            </a:fld>
            <a:endParaRPr lang="fr-FR"/>
          </a:p>
        </p:txBody>
      </p:sp>
      <p:sp>
        <p:nvSpPr>
          <p:cNvPr id="5" name="TextBox 4"/>
          <p:cNvSpPr txBox="1"/>
          <p:nvPr/>
        </p:nvSpPr>
        <p:spPr>
          <a:xfrm>
            <a:off x="0" y="205036"/>
            <a:ext cx="13148220" cy="8217634"/>
          </a:xfrm>
          <a:prstGeom prst="rect">
            <a:avLst/>
          </a:prstGeom>
          <a:noFill/>
        </p:spPr>
        <p:txBody>
          <a:bodyPr wrap="square" rtlCol="0">
            <a:spAutoFit/>
          </a:bodyPr>
          <a:lstStyle/>
          <a:p>
            <a:pPr algn="just" rtl="1"/>
            <a:r>
              <a:rPr lang="ar-TN" b="1" u="sng" dirty="0" smtClean="0">
                <a:solidFill>
                  <a:schemeClr val="tx1"/>
                </a:solidFill>
              </a:rPr>
              <a:t>4 </a:t>
            </a:r>
            <a:r>
              <a:rPr lang="ar-TN" b="1" u="sng" dirty="0">
                <a:solidFill>
                  <a:schemeClr val="tx1"/>
                </a:solidFill>
              </a:rPr>
              <a:t>ازدياد أهمية الإداريين المتخصصين، واضمحلال دور أصحاب رؤوس الأموال : </a:t>
            </a:r>
            <a:endParaRPr lang="ar-TN" b="1" u="sng" dirty="0" smtClean="0">
              <a:solidFill>
                <a:schemeClr val="tx1"/>
              </a:solidFill>
            </a:endParaRPr>
          </a:p>
          <a:p>
            <a:pPr algn="just" rtl="1"/>
            <a:r>
              <a:rPr lang="ar-TN" dirty="0" smtClean="0">
                <a:solidFill>
                  <a:schemeClr val="tx1"/>
                </a:solidFill>
              </a:rPr>
              <a:t>إن </a:t>
            </a:r>
            <a:r>
              <a:rPr lang="ar-TN" dirty="0">
                <a:solidFill>
                  <a:schemeClr val="tx1"/>
                </a:solidFill>
              </a:rPr>
              <a:t>التطور الصناعي والإنتاج الكبير جعل الإنتاج موزعاً بين مدن الدولة الواحدة، </a:t>
            </a:r>
            <a:r>
              <a:rPr lang="ar-TN" dirty="0" smtClean="0">
                <a:solidFill>
                  <a:schemeClr val="tx1"/>
                </a:solidFill>
              </a:rPr>
              <a:t>بل وبين </a:t>
            </a:r>
            <a:r>
              <a:rPr lang="ar-TN" dirty="0">
                <a:solidFill>
                  <a:schemeClr val="tx1"/>
                </a:solidFill>
              </a:rPr>
              <a:t>عواصم الدول المختلفة، كما هو الحال بالنسبة للشركات المتعددة </a:t>
            </a:r>
            <a:r>
              <a:rPr lang="ar-TN" dirty="0" smtClean="0">
                <a:solidFill>
                  <a:schemeClr val="tx1"/>
                </a:solidFill>
              </a:rPr>
              <a:t>الجنسيات </a:t>
            </a:r>
            <a:r>
              <a:rPr lang="ar-TN" dirty="0">
                <a:solidFill>
                  <a:schemeClr val="tx1"/>
                </a:solidFill>
              </a:rPr>
              <a:t>وهذا </a:t>
            </a:r>
            <a:r>
              <a:rPr lang="ar-TN" dirty="0" smtClean="0">
                <a:solidFill>
                  <a:schemeClr val="tx1"/>
                </a:solidFill>
              </a:rPr>
              <a:t>الوضع أدى </a:t>
            </a:r>
            <a:r>
              <a:rPr lang="ar-TN" dirty="0">
                <a:solidFill>
                  <a:schemeClr val="tx1"/>
                </a:solidFill>
              </a:rPr>
              <a:t>إلى إحلال رجل الأعمال القديم الذي كان يدير شؤون شركته بنفسه، </a:t>
            </a:r>
            <a:r>
              <a:rPr lang="ar-TN" dirty="0" smtClean="0">
                <a:solidFill>
                  <a:schemeClr val="tx1"/>
                </a:solidFill>
              </a:rPr>
              <a:t>بالإداريين </a:t>
            </a:r>
            <a:r>
              <a:rPr lang="en-US" dirty="0" smtClean="0">
                <a:solidFill>
                  <a:schemeClr val="tx1"/>
                </a:solidFill>
              </a:rPr>
              <a:t>Managers </a:t>
            </a:r>
            <a:r>
              <a:rPr lang="ar-TN" dirty="0">
                <a:solidFill>
                  <a:schemeClr val="tx1"/>
                </a:solidFill>
              </a:rPr>
              <a:t>المتخصصين في شؤون التخطيط، والإدارة والإنتاج والتنظيم والتنسيق، والى مهنيين </a:t>
            </a:r>
            <a:r>
              <a:rPr lang="en-US" dirty="0">
                <a:solidFill>
                  <a:schemeClr val="tx1"/>
                </a:solidFill>
              </a:rPr>
              <a:t>Specialists </a:t>
            </a:r>
            <a:r>
              <a:rPr lang="ar-TN" dirty="0">
                <a:solidFill>
                  <a:schemeClr val="tx1"/>
                </a:solidFill>
              </a:rPr>
              <a:t>يساعدون أولئك الإداريين في الحالات الفنية المختلفة، فأصبح </a:t>
            </a:r>
            <a:r>
              <a:rPr lang="ar-TN" dirty="0" smtClean="0">
                <a:solidFill>
                  <a:schemeClr val="tx1"/>
                </a:solidFill>
              </a:rPr>
              <a:t>التنظيم الإداري </a:t>
            </a:r>
            <a:r>
              <a:rPr lang="ar-TN" dirty="0">
                <a:solidFill>
                  <a:schemeClr val="tx1"/>
                </a:solidFill>
              </a:rPr>
              <a:t>ضخم اً، يحتوى على مجموعات فنية، تساعد في الإعلان والدعاية؛ لترويج السلع، </a:t>
            </a:r>
            <a:r>
              <a:rPr lang="ar-TN" dirty="0" smtClean="0">
                <a:solidFill>
                  <a:schemeClr val="tx1"/>
                </a:solidFill>
              </a:rPr>
              <a:t>وفي تسويق </a:t>
            </a:r>
            <a:r>
              <a:rPr lang="ar-TN" dirty="0">
                <a:solidFill>
                  <a:schemeClr val="tx1"/>
                </a:solidFill>
              </a:rPr>
              <a:t>تلك المنتجات.</a:t>
            </a:r>
            <a:endParaRPr lang="en-US" dirty="0">
              <a:solidFill>
                <a:schemeClr val="tx1"/>
              </a:solidFill>
            </a:endParaRPr>
          </a:p>
        </p:txBody>
      </p:sp>
    </p:spTree>
    <p:extLst>
      <p:ext uri="{BB962C8B-B14F-4D97-AF65-F5344CB8AC3E}">
        <p14:creationId xmlns:p14="http://schemas.microsoft.com/office/powerpoint/2010/main" xmlns="" val="2423220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pPr>
                <a:defRPr/>
              </a:pPr>
              <a:t>7</a:t>
            </a:fld>
            <a:endParaRPr lang="fr-FR"/>
          </a:p>
        </p:txBody>
      </p:sp>
      <p:sp>
        <p:nvSpPr>
          <p:cNvPr id="6" name="Rectangle 5"/>
          <p:cNvSpPr/>
          <p:nvPr/>
        </p:nvSpPr>
        <p:spPr>
          <a:xfrm>
            <a:off x="0" y="1009650"/>
            <a:ext cx="13335000" cy="742511"/>
          </a:xfrm>
          <a:prstGeom prst="rect">
            <a:avLst/>
          </a:prstGeom>
        </p:spPr>
        <p:txBody>
          <a:bodyPr wrap="square">
            <a:spAutoFit/>
          </a:bodyPr>
          <a:lstStyle/>
          <a:p>
            <a:pPr algn="just" rtl="1">
              <a:lnSpc>
                <a:spcPct val="150000"/>
              </a:lnSpc>
            </a:pPr>
            <a:r>
              <a:rPr lang="fr-FR" sz="3200" dirty="0" smtClean="0">
                <a:solidFill>
                  <a:schemeClr val="tx1"/>
                </a:solidFill>
                <a:latin typeface="Times New Roman" pitchFamily="18" charset="0"/>
              </a:rPr>
              <a:t> </a:t>
            </a:r>
          </a:p>
        </p:txBody>
      </p:sp>
      <p:sp>
        <p:nvSpPr>
          <p:cNvPr id="3" name="TextBox 2"/>
          <p:cNvSpPr txBox="1"/>
          <p:nvPr/>
        </p:nvSpPr>
        <p:spPr>
          <a:xfrm>
            <a:off x="906860" y="493068"/>
            <a:ext cx="12169352" cy="6688434"/>
          </a:xfrm>
          <a:prstGeom prst="rect">
            <a:avLst/>
          </a:prstGeom>
          <a:noFill/>
        </p:spPr>
        <p:txBody>
          <a:bodyPr wrap="square" rtlCol="0">
            <a:spAutoFit/>
          </a:bodyPr>
          <a:lstStyle/>
          <a:p>
            <a:pPr algn="just" defTabSz="1262063" rtl="1" eaLnBrk="0" hangingPunct="0">
              <a:lnSpc>
                <a:spcPct val="150000"/>
              </a:lnSpc>
              <a:spcBef>
                <a:spcPct val="20000"/>
              </a:spcBef>
              <a:buClr>
                <a:schemeClr val="hlink"/>
              </a:buClr>
              <a:buSzPct val="70000"/>
            </a:pPr>
            <a:r>
              <a:rPr lang="ar-TN" sz="4000" dirty="0">
                <a:solidFill>
                  <a:schemeClr val="tx1"/>
                </a:solidFill>
                <a:latin typeface="+mn-lt"/>
                <a:cs typeface="+mn-cs"/>
              </a:rPr>
              <a:t>ولكي تحقق العلاقات العامة هذا النهج الجديد في الإدارة، لا بد أن تقدم نماذجها الميدانية </a:t>
            </a:r>
            <a:r>
              <a:rPr lang="ar-TN" sz="4000" dirty="0" smtClean="0">
                <a:solidFill>
                  <a:schemeClr val="tx1"/>
                </a:solidFill>
                <a:latin typeface="+mn-lt"/>
                <a:cs typeface="+mn-cs"/>
              </a:rPr>
              <a:t>الناجحة والقادرة </a:t>
            </a:r>
            <a:r>
              <a:rPr lang="ar-TN" sz="4000" dirty="0">
                <a:solidFill>
                  <a:schemeClr val="tx1"/>
                </a:solidFill>
                <a:latin typeface="+mn-lt"/>
                <a:cs typeface="+mn-cs"/>
              </a:rPr>
              <a:t>على ترجمة الأفكار إلى الواقع.</a:t>
            </a:r>
          </a:p>
          <a:p>
            <a:pPr algn="just" defTabSz="1262063" rtl="1" eaLnBrk="0" hangingPunct="0">
              <a:lnSpc>
                <a:spcPct val="150000"/>
              </a:lnSpc>
              <a:spcBef>
                <a:spcPct val="20000"/>
              </a:spcBef>
              <a:buClr>
                <a:schemeClr val="hlink"/>
              </a:buClr>
              <a:buSzPct val="70000"/>
            </a:pPr>
            <a:r>
              <a:rPr lang="ar-TN" sz="4000" dirty="0">
                <a:solidFill>
                  <a:schemeClr val="tx1"/>
                </a:solidFill>
                <a:latin typeface="+mn-lt"/>
                <a:cs typeface="+mn-cs"/>
              </a:rPr>
              <a:t>أي أن تسعى إلى تعريف جمهورها </a:t>
            </a:r>
            <a:r>
              <a:rPr lang="ar-TN" sz="4000" dirty="0" smtClean="0">
                <a:solidFill>
                  <a:schemeClr val="tx1"/>
                </a:solidFill>
                <a:latin typeface="+mn-lt"/>
                <a:cs typeface="+mn-cs"/>
              </a:rPr>
              <a:t>والرأي </a:t>
            </a:r>
            <a:r>
              <a:rPr lang="ar-TN" sz="4000" dirty="0">
                <a:solidFill>
                  <a:schemeClr val="tx1"/>
                </a:solidFill>
                <a:latin typeface="+mn-lt"/>
                <a:cs typeface="+mn-cs"/>
              </a:rPr>
              <a:t>العام بما تقدمه المنظمة إلى بيئتها، وكذلك ما تحتاجه من بيئتها، تعريفاً صادقاً يحقق جسور الثقة المتبادلة، ويدعم نماذجها ثقة </a:t>
            </a:r>
            <a:r>
              <a:rPr lang="ar-TN" sz="4000" dirty="0" smtClean="0">
                <a:solidFill>
                  <a:schemeClr val="tx1"/>
                </a:solidFill>
                <a:latin typeface="+mn-lt"/>
                <a:cs typeface="+mn-cs"/>
              </a:rPr>
              <a:t>الرأي العام بها</a:t>
            </a:r>
            <a:r>
              <a:rPr lang="ar-TN" sz="4000" dirty="0">
                <a:solidFill>
                  <a:schemeClr val="tx1"/>
                </a:solidFill>
                <a:latin typeface="+mn-lt"/>
                <a:cs typeface="+mn-cs"/>
              </a:rPr>
              <a:t>، وذلك بما تقدمه المنظمة إلى بيئتها، وكذلك بما يدعم التفاعل المستمر بينها، وبين جمهورها على نحو متواصل.</a:t>
            </a:r>
            <a:endParaRPr lang="en-US" sz="4000" dirty="0">
              <a:solidFill>
                <a:schemeClr val="tx1"/>
              </a:solidFill>
              <a:latin typeface="+mn-lt"/>
              <a:cs typeface="+mn-cs"/>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70</a:t>
            </a:fld>
            <a:endParaRPr lang="fr-FR"/>
          </a:p>
        </p:txBody>
      </p:sp>
      <p:sp>
        <p:nvSpPr>
          <p:cNvPr id="5" name="TextBox 4"/>
          <p:cNvSpPr txBox="1"/>
          <p:nvPr/>
        </p:nvSpPr>
        <p:spPr>
          <a:xfrm>
            <a:off x="0" y="421060"/>
            <a:ext cx="13076212" cy="8586966"/>
          </a:xfrm>
          <a:prstGeom prst="rect">
            <a:avLst/>
          </a:prstGeom>
          <a:noFill/>
        </p:spPr>
        <p:txBody>
          <a:bodyPr wrap="square" rtlCol="0">
            <a:spAutoFit/>
          </a:bodyPr>
          <a:lstStyle/>
          <a:p>
            <a:pPr algn="just" rtl="1"/>
            <a:r>
              <a:rPr lang="ar-TN" b="1" u="sng" dirty="0" smtClean="0">
                <a:solidFill>
                  <a:schemeClr val="tx1"/>
                </a:solidFill>
              </a:rPr>
              <a:t>5 </a:t>
            </a:r>
            <a:r>
              <a:rPr lang="ar-TN" b="1" u="sng" dirty="0">
                <a:solidFill>
                  <a:schemeClr val="tx1"/>
                </a:solidFill>
              </a:rPr>
              <a:t>الثورة التعليمية: </a:t>
            </a:r>
            <a:endParaRPr lang="ar-TN" b="1" u="sng" dirty="0" smtClean="0">
              <a:solidFill>
                <a:schemeClr val="tx1"/>
              </a:solidFill>
            </a:endParaRPr>
          </a:p>
          <a:p>
            <a:pPr algn="just" rtl="1">
              <a:lnSpc>
                <a:spcPct val="150000"/>
              </a:lnSpc>
            </a:pPr>
            <a:r>
              <a:rPr lang="ar-TN" dirty="0" smtClean="0">
                <a:solidFill>
                  <a:schemeClr val="tx1"/>
                </a:solidFill>
              </a:rPr>
              <a:t>لقد </a:t>
            </a:r>
            <a:r>
              <a:rPr lang="ar-TN" dirty="0">
                <a:solidFill>
                  <a:schemeClr val="tx1"/>
                </a:solidFill>
              </a:rPr>
              <a:t>تطور التعليم في العالم اليوم، وأصبحت شهادة التخرج من الجامعة هي الحد </a:t>
            </a:r>
            <a:r>
              <a:rPr lang="ar-TN" dirty="0" smtClean="0">
                <a:solidFill>
                  <a:schemeClr val="tx1"/>
                </a:solidFill>
              </a:rPr>
              <a:t>الأدنى للتوقعات </a:t>
            </a:r>
            <a:r>
              <a:rPr lang="ar-TN" dirty="0">
                <a:solidFill>
                  <a:schemeClr val="tx1"/>
                </a:solidFill>
              </a:rPr>
              <a:t>الاجتماعية للمواطنين في معظم دول العالم، والحد الأدنى للتوظيف في كثير </a:t>
            </a:r>
            <a:r>
              <a:rPr lang="ar-TN" dirty="0" smtClean="0">
                <a:solidFill>
                  <a:schemeClr val="tx1"/>
                </a:solidFill>
              </a:rPr>
              <a:t>من الوظائف</a:t>
            </a:r>
            <a:r>
              <a:rPr lang="ar-TN" dirty="0">
                <a:solidFill>
                  <a:schemeClr val="tx1"/>
                </a:solidFill>
              </a:rPr>
              <a:t>، فما أثر هذا الانفجار التعليمي؟ إن أثره المباشر هو أنه جعل مجتمع اليوم </a:t>
            </a:r>
            <a:r>
              <a:rPr lang="ar-TN" dirty="0" smtClean="0">
                <a:solidFill>
                  <a:schemeClr val="tx1"/>
                </a:solidFill>
              </a:rPr>
              <a:t>مجتمعاً مثقف </a:t>
            </a:r>
            <a:r>
              <a:rPr lang="ar-TN" dirty="0">
                <a:solidFill>
                  <a:schemeClr val="tx1"/>
                </a:solidFill>
              </a:rPr>
              <a:t>اً، يتمتع بالمعرفة، وبالتالي فقد حدث تحول في نظرة الفرد لنفسه، فأصبح يطلب </a:t>
            </a:r>
            <a:r>
              <a:rPr lang="ar-TN" dirty="0" smtClean="0">
                <a:solidFill>
                  <a:schemeClr val="tx1"/>
                </a:solidFill>
              </a:rPr>
              <a:t>قدرا أكبر من الاحترام </a:t>
            </a:r>
            <a:r>
              <a:rPr lang="ar-TN" dirty="0">
                <a:solidFill>
                  <a:schemeClr val="tx1"/>
                </a:solidFill>
              </a:rPr>
              <a:t>في المؤسسة التي يعمل فيها، ومن المجتمع الذي يعيش فيه، </a:t>
            </a:r>
            <a:endParaRPr lang="en-US" dirty="0">
              <a:solidFill>
                <a:schemeClr val="tx1"/>
              </a:solidFill>
            </a:endParaRPr>
          </a:p>
        </p:txBody>
      </p:sp>
    </p:spTree>
    <p:extLst>
      <p:ext uri="{BB962C8B-B14F-4D97-AF65-F5344CB8AC3E}">
        <p14:creationId xmlns:p14="http://schemas.microsoft.com/office/powerpoint/2010/main" xmlns="" val="325114590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71</a:t>
            </a:fld>
            <a:endParaRPr lang="fr-FR"/>
          </a:p>
        </p:txBody>
      </p:sp>
      <p:sp>
        <p:nvSpPr>
          <p:cNvPr id="5" name="TextBox 4"/>
          <p:cNvSpPr txBox="1"/>
          <p:nvPr/>
        </p:nvSpPr>
        <p:spPr>
          <a:xfrm>
            <a:off x="0" y="493068"/>
            <a:ext cx="13004204" cy="4391587"/>
          </a:xfrm>
          <a:prstGeom prst="rect">
            <a:avLst/>
          </a:prstGeom>
          <a:noFill/>
        </p:spPr>
        <p:txBody>
          <a:bodyPr wrap="square" rtlCol="0">
            <a:spAutoFit/>
          </a:bodyPr>
          <a:lstStyle/>
          <a:p>
            <a:pPr algn="just" rtl="1">
              <a:lnSpc>
                <a:spcPct val="150000"/>
              </a:lnSpc>
            </a:pPr>
            <a:r>
              <a:rPr lang="ar-TN" dirty="0">
                <a:solidFill>
                  <a:schemeClr val="tx1"/>
                </a:solidFill>
              </a:rPr>
              <a:t>ويريد أن يعامل معاملة رقيقة، كإنسان له مكانته وقدره الاجتماعي، ولقد أصبح الفرد بسبب الثورة التعليمية أقل احتمالاً للتسلط، والقيود التي تفرضها مؤسسات العمل، ويطالب بمزيد من الحرية والاستقلال </a:t>
            </a:r>
            <a:r>
              <a:rPr lang="ar-TN" dirty="0" smtClean="0">
                <a:solidFill>
                  <a:schemeClr val="tx1"/>
                </a:solidFill>
              </a:rPr>
              <a:t>في عمله</a:t>
            </a:r>
            <a:r>
              <a:rPr lang="ar-TN" dirty="0">
                <a:solidFill>
                  <a:schemeClr val="tx1"/>
                </a:solidFill>
              </a:rPr>
              <a:t>، وفي الطريقة التي يؤديها.</a:t>
            </a:r>
          </a:p>
        </p:txBody>
      </p:sp>
    </p:spTree>
    <p:extLst>
      <p:ext uri="{BB962C8B-B14F-4D97-AF65-F5344CB8AC3E}">
        <p14:creationId xmlns:p14="http://schemas.microsoft.com/office/powerpoint/2010/main" xmlns="" val="176141816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72</a:t>
            </a:fld>
            <a:endParaRPr lang="fr-FR"/>
          </a:p>
        </p:txBody>
      </p:sp>
      <p:sp>
        <p:nvSpPr>
          <p:cNvPr id="5" name="TextBox 4"/>
          <p:cNvSpPr txBox="1"/>
          <p:nvPr/>
        </p:nvSpPr>
        <p:spPr>
          <a:xfrm>
            <a:off x="0" y="277044"/>
            <a:ext cx="13148220" cy="8217634"/>
          </a:xfrm>
          <a:prstGeom prst="rect">
            <a:avLst/>
          </a:prstGeom>
          <a:noFill/>
        </p:spPr>
        <p:txBody>
          <a:bodyPr wrap="square" rtlCol="0">
            <a:spAutoFit/>
          </a:bodyPr>
          <a:lstStyle/>
          <a:p>
            <a:pPr algn="just" rtl="1"/>
            <a:r>
              <a:rPr lang="ar-TN" b="1" u="sng" dirty="0" smtClean="0">
                <a:solidFill>
                  <a:schemeClr val="tx1"/>
                </a:solidFill>
              </a:rPr>
              <a:t>6 </a:t>
            </a:r>
            <a:r>
              <a:rPr lang="ar-TN" b="1" u="sng" dirty="0">
                <a:solidFill>
                  <a:schemeClr val="tx1"/>
                </a:solidFill>
              </a:rPr>
              <a:t>الثورة الاجتماعية: </a:t>
            </a:r>
            <a:endParaRPr lang="ar-TN" b="1" u="sng" dirty="0" smtClean="0">
              <a:solidFill>
                <a:schemeClr val="tx1"/>
              </a:solidFill>
            </a:endParaRPr>
          </a:p>
          <a:p>
            <a:pPr algn="just" rtl="1"/>
            <a:endParaRPr lang="ar-TN" dirty="0"/>
          </a:p>
          <a:p>
            <a:pPr algn="just" rtl="1">
              <a:lnSpc>
                <a:spcPct val="150000"/>
              </a:lnSpc>
            </a:pPr>
            <a:r>
              <a:rPr lang="ar-TN" dirty="0">
                <a:solidFill>
                  <a:schemeClr val="tx1"/>
                </a:solidFill>
              </a:rPr>
              <a:t>إن </a:t>
            </a:r>
            <a:r>
              <a:rPr lang="ar-TN" dirty="0" smtClean="0">
                <a:solidFill>
                  <a:schemeClr val="tx1"/>
                </a:solidFill>
              </a:rPr>
              <a:t>التغييرات </a:t>
            </a:r>
            <a:r>
              <a:rPr lang="ar-TN" dirty="0">
                <a:solidFill>
                  <a:schemeClr val="tx1"/>
                </a:solidFill>
              </a:rPr>
              <a:t>في الصلات الاجتماعية في عالم اليوم، اضطرت </a:t>
            </a:r>
            <a:r>
              <a:rPr lang="ar-TN" dirty="0" smtClean="0">
                <a:solidFill>
                  <a:schemeClr val="tx1"/>
                </a:solidFill>
              </a:rPr>
              <a:t>الأفراد </a:t>
            </a:r>
            <a:r>
              <a:rPr lang="ar-TN" dirty="0">
                <a:solidFill>
                  <a:schemeClr val="tx1"/>
                </a:solidFill>
              </a:rPr>
              <a:t>إلى أن يتكيفوا </a:t>
            </a:r>
            <a:r>
              <a:rPr lang="ar-TN" dirty="0" smtClean="0">
                <a:solidFill>
                  <a:schemeClr val="tx1"/>
                </a:solidFill>
              </a:rPr>
              <a:t>مع بيئة </a:t>
            </a:r>
            <a:r>
              <a:rPr lang="ar-TN" dirty="0">
                <a:solidFill>
                  <a:schemeClr val="tx1"/>
                </a:solidFill>
              </a:rPr>
              <a:t>كثيرة التغيير، إن المطالبة بالحقوق الإنسانية أصبحت </a:t>
            </a:r>
            <a:r>
              <a:rPr lang="ar-TN" dirty="0" smtClean="0">
                <a:solidFill>
                  <a:schemeClr val="tx1"/>
                </a:solidFill>
              </a:rPr>
              <a:t>أمرا </a:t>
            </a:r>
            <a:r>
              <a:rPr lang="ar-TN" dirty="0">
                <a:solidFill>
                  <a:schemeClr val="tx1"/>
                </a:solidFill>
              </a:rPr>
              <a:t>مقبولاً في كل العالم، ولكن </a:t>
            </a:r>
            <a:r>
              <a:rPr lang="ar-TN" dirty="0" smtClean="0">
                <a:solidFill>
                  <a:schemeClr val="tx1"/>
                </a:solidFill>
              </a:rPr>
              <a:t>هل يمكنك </a:t>
            </a:r>
            <a:r>
              <a:rPr lang="ar-TN" dirty="0">
                <a:solidFill>
                  <a:schemeClr val="tx1"/>
                </a:solidFill>
              </a:rPr>
              <a:t>تحقيقها في عالم اليوم؟ إن التكنولوجيا بقدر ما ساعدت في رفاهية </a:t>
            </a:r>
            <a:r>
              <a:rPr lang="ar-TN" dirty="0" smtClean="0">
                <a:solidFill>
                  <a:schemeClr val="tx1"/>
                </a:solidFill>
              </a:rPr>
              <a:t>الأفراد</a:t>
            </a:r>
            <a:r>
              <a:rPr lang="ar-TN" dirty="0">
                <a:solidFill>
                  <a:schemeClr val="tx1"/>
                </a:solidFill>
              </a:rPr>
              <a:t>، فقد قلصت </a:t>
            </a:r>
            <a:r>
              <a:rPr lang="ar-TN" dirty="0" smtClean="0">
                <a:solidFill>
                  <a:schemeClr val="tx1"/>
                </a:solidFill>
              </a:rPr>
              <a:t>في جوانب </a:t>
            </a:r>
            <a:r>
              <a:rPr lang="ar-TN" dirty="0">
                <a:solidFill>
                  <a:schemeClr val="tx1"/>
                </a:solidFill>
              </a:rPr>
              <a:t>أخرى من هذه الرفاهية، وبدا ذلك جلياً في كثرة البطالة في صفوف العاملين </a:t>
            </a:r>
            <a:r>
              <a:rPr lang="ar-TN" dirty="0" smtClean="0">
                <a:solidFill>
                  <a:schemeClr val="tx1"/>
                </a:solidFill>
              </a:rPr>
              <a:t>خصوصاً، </a:t>
            </a:r>
            <a:endParaRPr lang="en-US" dirty="0">
              <a:solidFill>
                <a:schemeClr val="tx1"/>
              </a:solidFill>
            </a:endParaRPr>
          </a:p>
        </p:txBody>
      </p:sp>
    </p:spTree>
    <p:extLst>
      <p:ext uri="{BB962C8B-B14F-4D97-AF65-F5344CB8AC3E}">
        <p14:creationId xmlns:p14="http://schemas.microsoft.com/office/powerpoint/2010/main" xmlns="" val="323209981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73</a:t>
            </a:fld>
            <a:endParaRPr lang="fr-FR"/>
          </a:p>
        </p:txBody>
      </p:sp>
      <p:sp>
        <p:nvSpPr>
          <p:cNvPr id="5" name="TextBox 4"/>
          <p:cNvSpPr txBox="1"/>
          <p:nvPr/>
        </p:nvSpPr>
        <p:spPr>
          <a:xfrm>
            <a:off x="0" y="349052"/>
            <a:ext cx="13076212" cy="5632311"/>
          </a:xfrm>
          <a:prstGeom prst="rect">
            <a:avLst/>
          </a:prstGeom>
          <a:noFill/>
        </p:spPr>
        <p:txBody>
          <a:bodyPr wrap="square" rtlCol="0">
            <a:spAutoFit/>
          </a:bodyPr>
          <a:lstStyle/>
          <a:p>
            <a:pPr algn="just" rtl="1">
              <a:lnSpc>
                <a:spcPct val="150000"/>
              </a:lnSpc>
            </a:pPr>
            <a:r>
              <a:rPr lang="ar-TN" dirty="0">
                <a:solidFill>
                  <a:schemeClr val="tx1"/>
                </a:solidFill>
              </a:rPr>
              <a:t>ومن المتوقع أن تزيد ثورات العمال والطلاب على استخدام التكنولوجيا المتقدمة التي تخفض كثيرا من الوظائف ولقد أدى عدم الرضا المنتشر بين الشباب والطلاب والعمال في العالم، </a:t>
            </a:r>
            <a:r>
              <a:rPr lang="ar-TN" dirty="0" smtClean="0">
                <a:solidFill>
                  <a:schemeClr val="tx1"/>
                </a:solidFill>
              </a:rPr>
              <a:t>إلى انقسام </a:t>
            </a:r>
            <a:r>
              <a:rPr lang="ar-TN" dirty="0">
                <a:solidFill>
                  <a:schemeClr val="tx1"/>
                </a:solidFill>
              </a:rPr>
              <a:t>في </a:t>
            </a:r>
            <a:r>
              <a:rPr lang="ar-TN" dirty="0" smtClean="0">
                <a:solidFill>
                  <a:schemeClr val="tx1"/>
                </a:solidFill>
              </a:rPr>
              <a:t>الرأي </a:t>
            </a:r>
            <a:r>
              <a:rPr lang="ar-TN" dirty="0">
                <a:solidFill>
                  <a:schemeClr val="tx1"/>
                </a:solidFill>
              </a:rPr>
              <a:t>العام، مما يجعل مهمة رجل العلاقات العامة في التأثير على </a:t>
            </a:r>
            <a:r>
              <a:rPr lang="ar-TN" dirty="0" smtClean="0">
                <a:solidFill>
                  <a:schemeClr val="tx1"/>
                </a:solidFill>
              </a:rPr>
              <a:t>الرأي العام المنقسم</a:t>
            </a:r>
            <a:r>
              <a:rPr lang="ar-TN" dirty="0">
                <a:solidFill>
                  <a:schemeClr val="tx1"/>
                </a:solidFill>
              </a:rPr>
              <a:t>، مهمة عسيرة جداً.</a:t>
            </a:r>
            <a:endParaRPr lang="en-US" dirty="0">
              <a:solidFill>
                <a:schemeClr val="tx1"/>
              </a:solidFill>
            </a:endParaRPr>
          </a:p>
        </p:txBody>
      </p:sp>
    </p:spTree>
    <p:extLst>
      <p:ext uri="{BB962C8B-B14F-4D97-AF65-F5344CB8AC3E}">
        <p14:creationId xmlns:p14="http://schemas.microsoft.com/office/powerpoint/2010/main" xmlns="" val="320115554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D6C22C-BC75-4CCB-AE0F-67FEC80CB220}" type="slidenum">
              <a:rPr lang="fr-FR" smtClean="0"/>
              <a:pPr>
                <a:defRPr/>
              </a:pPr>
              <a:t>74</a:t>
            </a:fld>
            <a:endParaRPr lang="fr-FR"/>
          </a:p>
        </p:txBody>
      </p:sp>
      <p:sp>
        <p:nvSpPr>
          <p:cNvPr id="5" name="TextBox 4"/>
          <p:cNvSpPr txBox="1"/>
          <p:nvPr/>
        </p:nvSpPr>
        <p:spPr>
          <a:xfrm>
            <a:off x="0" y="349052"/>
            <a:ext cx="13076212" cy="7478970"/>
          </a:xfrm>
          <a:prstGeom prst="rect">
            <a:avLst/>
          </a:prstGeom>
          <a:noFill/>
        </p:spPr>
        <p:txBody>
          <a:bodyPr wrap="square" rtlCol="0">
            <a:spAutoFit/>
          </a:bodyPr>
          <a:lstStyle/>
          <a:p>
            <a:pPr algn="just" rtl="1"/>
            <a:r>
              <a:rPr lang="ar-TN" b="1" u="sng" dirty="0" smtClean="0">
                <a:solidFill>
                  <a:schemeClr val="tx1"/>
                </a:solidFill>
              </a:rPr>
              <a:t>7 </a:t>
            </a:r>
            <a:r>
              <a:rPr lang="ar-TN" b="1" u="sng" dirty="0">
                <a:solidFill>
                  <a:schemeClr val="tx1"/>
                </a:solidFill>
              </a:rPr>
              <a:t>ازدياد قيمة الفرد وأهميته: </a:t>
            </a:r>
            <a:endParaRPr lang="ar-TN" b="1" u="sng" dirty="0" smtClean="0">
              <a:solidFill>
                <a:schemeClr val="tx1"/>
              </a:solidFill>
            </a:endParaRPr>
          </a:p>
          <a:p>
            <a:pPr algn="just" rtl="1"/>
            <a:endParaRPr lang="ar-TN" b="1" u="sng" dirty="0">
              <a:solidFill>
                <a:schemeClr val="tx1"/>
              </a:solidFill>
            </a:endParaRPr>
          </a:p>
          <a:p>
            <a:pPr algn="just" rtl="1"/>
            <a:r>
              <a:rPr lang="ar-TN" dirty="0">
                <a:solidFill>
                  <a:schemeClr val="tx1"/>
                </a:solidFill>
              </a:rPr>
              <a:t>إن الفرد في المجتمع الحديث، هو محور النشاط وسيد الموقف في جميع </a:t>
            </a:r>
            <a:r>
              <a:rPr lang="ar-TN" dirty="0" smtClean="0">
                <a:solidFill>
                  <a:schemeClr val="tx1"/>
                </a:solidFill>
              </a:rPr>
              <a:t>الميادين فالمؤسسات </a:t>
            </a:r>
            <a:r>
              <a:rPr lang="ar-TN" dirty="0">
                <a:solidFill>
                  <a:schemeClr val="tx1"/>
                </a:solidFill>
              </a:rPr>
              <a:t>التجارية والصناعية، تهدف إلى إرضاء الزبون والاستجابة إلى رغباته </a:t>
            </a:r>
            <a:r>
              <a:rPr lang="ar-TN" dirty="0" smtClean="0">
                <a:solidFill>
                  <a:schemeClr val="tx1"/>
                </a:solidFill>
              </a:rPr>
              <a:t>وأذواقه والحكومات </a:t>
            </a:r>
            <a:r>
              <a:rPr lang="ar-TN" dirty="0">
                <a:solidFill>
                  <a:schemeClr val="tx1"/>
                </a:solidFill>
              </a:rPr>
              <a:t>مهما كان نظامها السياسي، تسعى إلى كسب الفرد، والحصول على تأييده، </a:t>
            </a:r>
            <a:r>
              <a:rPr lang="ar-TN" dirty="0" smtClean="0">
                <a:solidFill>
                  <a:schemeClr val="tx1"/>
                </a:solidFill>
              </a:rPr>
              <a:t>وكذلك في </a:t>
            </a:r>
            <a:r>
              <a:rPr lang="ar-TN" dirty="0">
                <a:solidFill>
                  <a:schemeClr val="tx1"/>
                </a:solidFill>
              </a:rPr>
              <a:t>جميع أنواع المنظمات الأخرى الاجتماعية والثقافية، فالكل يتسابق إلى جذب الفرد عن </a:t>
            </a:r>
            <a:r>
              <a:rPr lang="ar-TN" dirty="0" smtClean="0">
                <a:solidFill>
                  <a:schemeClr val="tx1"/>
                </a:solidFill>
              </a:rPr>
              <a:t>طريق الاستهواء</a:t>
            </a:r>
            <a:r>
              <a:rPr lang="ar-TN" dirty="0">
                <a:solidFill>
                  <a:schemeClr val="tx1"/>
                </a:solidFill>
              </a:rPr>
              <a:t>، والإقناع عن طريق العلاقات العامة، ومما أسهم في تطور العلاقات العامة، </a:t>
            </a:r>
            <a:r>
              <a:rPr lang="ar-TN" dirty="0" smtClean="0">
                <a:solidFill>
                  <a:schemeClr val="tx1"/>
                </a:solidFill>
              </a:rPr>
              <a:t>نمو العلوم </a:t>
            </a:r>
            <a:r>
              <a:rPr lang="ar-TN" dirty="0">
                <a:solidFill>
                  <a:schemeClr val="tx1"/>
                </a:solidFill>
              </a:rPr>
              <a:t>الإنسانية التي تتناول </a:t>
            </a:r>
            <a:r>
              <a:rPr lang="ar-TN" dirty="0" smtClean="0">
                <a:solidFill>
                  <a:schemeClr val="tx1"/>
                </a:solidFill>
              </a:rPr>
              <a:t>دراسة </a:t>
            </a:r>
            <a:r>
              <a:rPr lang="ar-TN" dirty="0">
                <a:solidFill>
                  <a:schemeClr val="tx1"/>
                </a:solidFill>
              </a:rPr>
              <a:t>الفرد، والدوافع </a:t>
            </a:r>
            <a:r>
              <a:rPr lang="ar-TN" dirty="0" smtClean="0">
                <a:solidFill>
                  <a:schemeClr val="tx1"/>
                </a:solidFill>
              </a:rPr>
              <a:t>وراء </a:t>
            </a:r>
            <a:r>
              <a:rPr lang="ar-TN" dirty="0">
                <a:solidFill>
                  <a:schemeClr val="tx1"/>
                </a:solidFill>
              </a:rPr>
              <a:t>سلوكه، وتصرفاته </a:t>
            </a:r>
            <a:r>
              <a:rPr lang="ar-TN" dirty="0" smtClean="0">
                <a:solidFill>
                  <a:schemeClr val="tx1"/>
                </a:solidFill>
              </a:rPr>
              <a:t>وآرائه</a:t>
            </a:r>
            <a:r>
              <a:rPr lang="ar-TN" dirty="0">
                <a:solidFill>
                  <a:schemeClr val="tx1"/>
                </a:solidFill>
              </a:rPr>
              <a:t>.</a:t>
            </a:r>
            <a:endParaRPr lang="en-US" dirty="0">
              <a:solidFill>
                <a:schemeClr val="tx1"/>
              </a:solidFill>
            </a:endParaRPr>
          </a:p>
        </p:txBody>
      </p:sp>
    </p:spTree>
    <p:extLst>
      <p:ext uri="{BB962C8B-B14F-4D97-AF65-F5344CB8AC3E}">
        <p14:creationId xmlns:p14="http://schemas.microsoft.com/office/powerpoint/2010/main" xmlns="" val="1372625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pPr>
                <a:defRPr/>
              </a:pPr>
              <a:t>8</a:t>
            </a:fld>
            <a:endParaRPr lang="fr-FR"/>
          </a:p>
        </p:txBody>
      </p:sp>
      <p:sp>
        <p:nvSpPr>
          <p:cNvPr id="2" name="TextBox 1"/>
          <p:cNvSpPr txBox="1"/>
          <p:nvPr/>
        </p:nvSpPr>
        <p:spPr>
          <a:xfrm>
            <a:off x="834852" y="781100"/>
            <a:ext cx="12313368" cy="7503593"/>
          </a:xfrm>
          <a:prstGeom prst="rect">
            <a:avLst/>
          </a:prstGeom>
          <a:noFill/>
        </p:spPr>
        <p:txBody>
          <a:bodyPr wrap="square" rtlCol="0">
            <a:spAutoFit/>
          </a:bodyPr>
          <a:lstStyle/>
          <a:p>
            <a:pPr marL="473075" indent="-473075" algn="r" defTabSz="1262063" rtl="1" eaLnBrk="0" hangingPunct="0">
              <a:spcBef>
                <a:spcPct val="20000"/>
              </a:spcBef>
              <a:buClr>
                <a:schemeClr val="hlink"/>
              </a:buClr>
              <a:buSzPct val="70000"/>
              <a:buFont typeface="Wingdings" pitchFamily="2" charset="2"/>
              <a:buChar char="n"/>
            </a:pPr>
            <a:r>
              <a:rPr lang="ar-TN" sz="4000" u="sng" dirty="0">
                <a:solidFill>
                  <a:schemeClr val="tx1"/>
                </a:solidFill>
                <a:effectLst>
                  <a:outerShdw blurRad="38100" dist="38100" dir="2700000" algn="tl">
                    <a:srgbClr val="000000"/>
                  </a:outerShdw>
                </a:effectLst>
                <a:latin typeface="+mn-lt"/>
                <a:cs typeface="+mn-cs"/>
              </a:rPr>
              <a:t>تعريف العلاقات </a:t>
            </a:r>
            <a:r>
              <a:rPr lang="ar-TN" sz="4000" u="sng" dirty="0" smtClean="0">
                <a:solidFill>
                  <a:schemeClr val="tx1"/>
                </a:solidFill>
                <a:effectLst>
                  <a:outerShdw blurRad="38100" dist="38100" dir="2700000" algn="tl">
                    <a:srgbClr val="000000"/>
                  </a:outerShdw>
                </a:effectLst>
                <a:latin typeface="+mn-lt"/>
                <a:cs typeface="+mn-cs"/>
              </a:rPr>
              <a:t>العامة</a:t>
            </a:r>
          </a:p>
          <a:p>
            <a:pPr algn="r" defTabSz="1262063" rtl="1" eaLnBrk="0" hangingPunct="0">
              <a:spcBef>
                <a:spcPct val="20000"/>
              </a:spcBef>
              <a:buClr>
                <a:schemeClr val="hlink"/>
              </a:buClr>
              <a:buSzPct val="70000"/>
            </a:pPr>
            <a:endParaRPr lang="ar-TN" sz="4000" u="sng" dirty="0" smtClean="0">
              <a:solidFill>
                <a:schemeClr val="tx1"/>
              </a:solidFill>
              <a:effectLst>
                <a:outerShdw blurRad="38100" dist="38100" dir="2700000" algn="tl">
                  <a:srgbClr val="000000"/>
                </a:outerShdw>
              </a:effectLst>
              <a:latin typeface="+mn-lt"/>
              <a:cs typeface="+mn-cs"/>
            </a:endParaRPr>
          </a:p>
          <a:p>
            <a:pPr algn="just" defTabSz="1262063" rtl="1" eaLnBrk="0" hangingPunct="0">
              <a:spcBef>
                <a:spcPct val="20000"/>
              </a:spcBef>
              <a:buClr>
                <a:schemeClr val="hlink"/>
              </a:buClr>
              <a:buSzPct val="70000"/>
            </a:pPr>
            <a:r>
              <a:rPr lang="ar-TN" sz="3200" b="1" dirty="0">
                <a:solidFill>
                  <a:srgbClr val="FFC000"/>
                </a:solidFill>
                <a:latin typeface="Simplified Arabic,Bold"/>
              </a:rPr>
              <a:t>أ التعريف المهني </a:t>
            </a:r>
            <a:r>
              <a:rPr lang="ar-TN" sz="3200" b="1" dirty="0" smtClean="0">
                <a:solidFill>
                  <a:srgbClr val="FFC000"/>
                </a:solidFill>
                <a:latin typeface="Simplified Arabic,Bold"/>
              </a:rPr>
              <a:t>المتخصص:</a:t>
            </a:r>
          </a:p>
          <a:p>
            <a:pPr indent="457200" algn="just" defTabSz="1262063" rtl="1" eaLnBrk="0" hangingPunct="0">
              <a:lnSpc>
                <a:spcPct val="150000"/>
              </a:lnSpc>
              <a:spcBef>
                <a:spcPct val="20000"/>
              </a:spcBef>
              <a:buClr>
                <a:schemeClr val="hlink"/>
              </a:buClr>
              <a:buSzPct val="70000"/>
            </a:pPr>
            <a:r>
              <a:rPr lang="ar-TN" sz="3200" dirty="0" smtClean="0">
                <a:solidFill>
                  <a:schemeClr val="tx1"/>
                </a:solidFill>
                <a:latin typeface="+mn-lt"/>
                <a:cs typeface="+mn-cs"/>
              </a:rPr>
              <a:t>إقامة </a:t>
            </a:r>
            <a:r>
              <a:rPr lang="ar-TN" sz="3200" dirty="0">
                <a:solidFill>
                  <a:schemeClr val="tx1"/>
                </a:solidFill>
                <a:latin typeface="+mn-lt"/>
                <a:cs typeface="+mn-cs"/>
              </a:rPr>
              <a:t>علاقات </a:t>
            </a:r>
            <a:r>
              <a:rPr lang="ar-TN" sz="3200" dirty="0" smtClean="0">
                <a:solidFill>
                  <a:schemeClr val="tx1"/>
                </a:solidFill>
                <a:latin typeface="+mn-lt"/>
                <a:cs typeface="+mn-cs"/>
              </a:rPr>
              <a:t>حسنة بين </a:t>
            </a:r>
            <a:r>
              <a:rPr lang="ar-TN" sz="3200" dirty="0">
                <a:solidFill>
                  <a:schemeClr val="tx1"/>
                </a:solidFill>
                <a:latin typeface="+mn-lt"/>
                <a:cs typeface="+mn-cs"/>
              </a:rPr>
              <a:t>المنظمة وجماهيرها الداخلية والخارجية، وتكون تلك العلاقة مبنية على التفاهم </a:t>
            </a:r>
            <a:r>
              <a:rPr lang="ar-TN" sz="3200" dirty="0" smtClean="0">
                <a:solidFill>
                  <a:schemeClr val="tx1"/>
                </a:solidFill>
                <a:latin typeface="+mn-lt"/>
                <a:cs typeface="+mn-cs"/>
              </a:rPr>
              <a:t>والثقة المتبادلة.</a:t>
            </a:r>
            <a:endParaRPr lang="fr-FR" sz="3200" dirty="0">
              <a:solidFill>
                <a:schemeClr val="tx1"/>
              </a:solidFill>
              <a:latin typeface="+mn-lt"/>
              <a:cs typeface="+mn-cs"/>
            </a:endParaRPr>
          </a:p>
          <a:p>
            <a:pPr indent="457200" algn="just" defTabSz="1262063" rtl="1" eaLnBrk="0" hangingPunct="0">
              <a:lnSpc>
                <a:spcPct val="150000"/>
              </a:lnSpc>
              <a:spcBef>
                <a:spcPct val="20000"/>
              </a:spcBef>
              <a:buClr>
                <a:schemeClr val="hlink"/>
              </a:buClr>
              <a:buSzPct val="70000"/>
            </a:pPr>
            <a:r>
              <a:rPr lang="ar-TN" sz="3200" dirty="0">
                <a:solidFill>
                  <a:schemeClr val="tx1"/>
                </a:solidFill>
                <a:latin typeface="+mn-lt"/>
                <a:cs typeface="+mn-cs"/>
              </a:rPr>
              <a:t>ويقول </a:t>
            </a:r>
            <a:r>
              <a:rPr lang="ar-TN" sz="3200" b="1" u="sng" dirty="0">
                <a:solidFill>
                  <a:srgbClr val="FF0000"/>
                </a:solidFill>
                <a:latin typeface="+mn-lt"/>
                <a:cs typeface="+mn-cs"/>
              </a:rPr>
              <a:t>أيفي لي </a:t>
            </a:r>
            <a:r>
              <a:rPr lang="ar-TN" sz="3200" dirty="0" smtClean="0">
                <a:solidFill>
                  <a:schemeClr val="tx1"/>
                </a:solidFill>
                <a:latin typeface="+mn-lt"/>
                <a:cs typeface="+mn-cs"/>
              </a:rPr>
              <a:t>ر</a:t>
            </a:r>
            <a:r>
              <a:rPr lang="ar-TN" sz="3200" dirty="0">
                <a:solidFill>
                  <a:schemeClr val="tx1"/>
                </a:solidFill>
                <a:latin typeface="+mn-lt"/>
                <a:cs typeface="+mn-cs"/>
              </a:rPr>
              <a:t>ا</a:t>
            </a:r>
            <a:r>
              <a:rPr lang="ar-TN" sz="3200" dirty="0" smtClean="0">
                <a:solidFill>
                  <a:schemeClr val="tx1"/>
                </a:solidFill>
                <a:latin typeface="+mn-lt"/>
                <a:cs typeface="+mn-cs"/>
              </a:rPr>
              <a:t>ئد </a:t>
            </a:r>
            <a:r>
              <a:rPr lang="ar-TN" sz="3200" dirty="0">
                <a:solidFill>
                  <a:schemeClr val="tx1"/>
                </a:solidFill>
                <a:latin typeface="+mn-lt"/>
                <a:cs typeface="+mn-cs"/>
              </a:rPr>
              <a:t>حركة العلاقات العامة بأمريكا إن العلاقات العامة مسئولية كبرى تتطلب - - </a:t>
            </a:r>
            <a:r>
              <a:rPr lang="ar-TN" sz="3200" dirty="0" smtClean="0">
                <a:solidFill>
                  <a:schemeClr val="tx1"/>
                </a:solidFill>
                <a:latin typeface="+mn-lt"/>
                <a:cs typeface="+mn-cs"/>
              </a:rPr>
              <a:t>-</a:t>
            </a:r>
            <a:r>
              <a:rPr lang="fr-FR" sz="3200" dirty="0" smtClean="0">
                <a:solidFill>
                  <a:schemeClr val="tx1"/>
                </a:solidFill>
                <a:latin typeface="+mn-lt"/>
                <a:cs typeface="+mn-cs"/>
              </a:rPr>
              <a:t> </a:t>
            </a:r>
            <a:r>
              <a:rPr lang="ar-TN" sz="3200" dirty="0" smtClean="0">
                <a:solidFill>
                  <a:schemeClr val="tx1"/>
                </a:solidFill>
                <a:latin typeface="+mn-lt"/>
                <a:cs typeface="+mn-cs"/>
              </a:rPr>
              <a:t>دراسة </a:t>
            </a:r>
            <a:r>
              <a:rPr lang="ar-TN" sz="3200" dirty="0">
                <a:solidFill>
                  <a:schemeClr val="tx1"/>
                </a:solidFill>
                <a:latin typeface="+mn-lt"/>
                <a:cs typeface="+mn-cs"/>
              </a:rPr>
              <a:t>الأحوال السائدة، والعمل على </a:t>
            </a:r>
            <a:r>
              <a:rPr lang="ar-TN" sz="3200" dirty="0" smtClean="0">
                <a:solidFill>
                  <a:schemeClr val="tx1"/>
                </a:solidFill>
                <a:latin typeface="+mn-lt"/>
                <a:cs typeface="+mn-cs"/>
              </a:rPr>
              <a:t>الإصلاح </a:t>
            </a:r>
            <a:r>
              <a:rPr lang="ar-TN" sz="3200" dirty="0">
                <a:solidFill>
                  <a:schemeClr val="tx1"/>
                </a:solidFill>
                <a:latin typeface="+mn-lt"/>
                <a:cs typeface="+mn-cs"/>
              </a:rPr>
              <a:t>، ثم إعلام الناس بذلك، وان مهمتها مزدوجة، </a:t>
            </a:r>
            <a:r>
              <a:rPr lang="ar-TN" sz="3200" dirty="0" smtClean="0">
                <a:solidFill>
                  <a:schemeClr val="tx1"/>
                </a:solidFill>
                <a:latin typeface="+mn-lt"/>
                <a:cs typeface="+mn-cs"/>
              </a:rPr>
              <a:t>تبدأ</a:t>
            </a:r>
            <a:r>
              <a:rPr lang="fr-FR" sz="3200" dirty="0" smtClean="0">
                <a:solidFill>
                  <a:schemeClr val="tx1"/>
                </a:solidFill>
                <a:latin typeface="+mn-lt"/>
                <a:cs typeface="+mn-cs"/>
              </a:rPr>
              <a:t> </a:t>
            </a:r>
            <a:r>
              <a:rPr lang="ar-TN" sz="3200" dirty="0" smtClean="0">
                <a:solidFill>
                  <a:schemeClr val="tx1"/>
                </a:solidFill>
                <a:latin typeface="+mn-lt"/>
                <a:cs typeface="+mn-cs"/>
              </a:rPr>
              <a:t>بدراسة </a:t>
            </a:r>
            <a:r>
              <a:rPr lang="ar-TN" sz="3200" dirty="0">
                <a:solidFill>
                  <a:schemeClr val="tx1"/>
                </a:solidFill>
                <a:latin typeface="+mn-lt"/>
                <a:cs typeface="+mn-cs"/>
              </a:rPr>
              <a:t>اتجاهات </a:t>
            </a:r>
            <a:r>
              <a:rPr lang="ar-TN" sz="3200" dirty="0" smtClean="0">
                <a:solidFill>
                  <a:schemeClr val="tx1"/>
                </a:solidFill>
                <a:latin typeface="+mn-lt"/>
                <a:cs typeface="+mn-cs"/>
              </a:rPr>
              <a:t>الرأي </a:t>
            </a:r>
            <a:r>
              <a:rPr lang="ar-TN" sz="3200" dirty="0">
                <a:solidFill>
                  <a:schemeClr val="tx1"/>
                </a:solidFill>
                <a:latin typeface="+mn-lt"/>
                <a:cs typeface="+mn-cs"/>
              </a:rPr>
              <a:t>العام، ونصح الشركات بتغيير خططها، وتعديل سياساتها لخدمة </a:t>
            </a:r>
            <a:r>
              <a:rPr lang="ar-TN" sz="3200" dirty="0" smtClean="0">
                <a:solidFill>
                  <a:schemeClr val="tx1"/>
                </a:solidFill>
                <a:latin typeface="+mn-lt"/>
                <a:cs typeface="+mn-cs"/>
              </a:rPr>
              <a:t>المصلحة</a:t>
            </a:r>
            <a:r>
              <a:rPr lang="fr-FR" sz="3200" dirty="0" smtClean="0">
                <a:solidFill>
                  <a:schemeClr val="tx1"/>
                </a:solidFill>
                <a:latin typeface="+mn-lt"/>
                <a:cs typeface="+mn-cs"/>
              </a:rPr>
              <a:t> </a:t>
            </a:r>
            <a:r>
              <a:rPr lang="ar-TN" sz="3200" dirty="0" smtClean="0">
                <a:solidFill>
                  <a:schemeClr val="tx1"/>
                </a:solidFill>
                <a:latin typeface="+mn-lt"/>
                <a:cs typeface="+mn-cs"/>
              </a:rPr>
              <a:t>العامة</a:t>
            </a:r>
            <a:r>
              <a:rPr lang="ar-TN" sz="3200" dirty="0">
                <a:solidFill>
                  <a:schemeClr val="tx1"/>
                </a:solidFill>
                <a:latin typeface="+mn-lt"/>
                <a:cs typeface="+mn-cs"/>
              </a:rPr>
              <a:t>، ثم إعلام الناس بما تقوم به الشركات من أعمال تهمهم وتخدم مصالحهم.</a:t>
            </a:r>
            <a:endParaRPr lang="ar-TN" sz="3200" dirty="0" smtClean="0">
              <a:solidFill>
                <a:schemeClr val="tx1"/>
              </a:solidFill>
              <a:latin typeface="+mn-lt"/>
              <a:cs typeface="+mn-cs"/>
            </a:endParaRPr>
          </a:p>
          <a:p>
            <a:pPr indent="457200" algn="just" defTabSz="1262063" rtl="1" eaLnBrk="0" hangingPunct="0">
              <a:lnSpc>
                <a:spcPct val="150000"/>
              </a:lnSpc>
              <a:spcBef>
                <a:spcPct val="20000"/>
              </a:spcBef>
              <a:buClr>
                <a:schemeClr val="hlink"/>
              </a:buClr>
              <a:buSzPct val="70000"/>
            </a:pPr>
            <a:endParaRPr lang="en-US" sz="3200" dirty="0">
              <a:solidFill>
                <a:schemeClr val="tx1"/>
              </a:solidFill>
              <a:latin typeface="+mn-lt"/>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CD6C22C-BC75-4CCB-AE0F-67FEC80CB220}" type="slidenum">
              <a:rPr lang="fr-FR" smtClean="0"/>
              <a:pPr>
                <a:defRPr/>
              </a:pPr>
              <a:t>9</a:t>
            </a:fld>
            <a:endParaRPr lang="fr-FR"/>
          </a:p>
        </p:txBody>
      </p:sp>
      <p:sp>
        <p:nvSpPr>
          <p:cNvPr id="2" name="TextBox 1"/>
          <p:cNvSpPr txBox="1"/>
          <p:nvPr/>
        </p:nvSpPr>
        <p:spPr>
          <a:xfrm>
            <a:off x="762844" y="781100"/>
            <a:ext cx="12313368" cy="7971413"/>
          </a:xfrm>
          <a:prstGeom prst="rect">
            <a:avLst/>
          </a:prstGeom>
          <a:noFill/>
        </p:spPr>
        <p:txBody>
          <a:bodyPr wrap="square" rtlCol="0">
            <a:spAutoFit/>
          </a:bodyPr>
          <a:lstStyle/>
          <a:p>
            <a:pPr indent="457200" algn="just" defTabSz="1262063" rtl="1" eaLnBrk="0" hangingPunct="0">
              <a:lnSpc>
                <a:spcPct val="150000"/>
              </a:lnSpc>
              <a:spcBef>
                <a:spcPct val="20000"/>
              </a:spcBef>
              <a:buClr>
                <a:schemeClr val="hlink"/>
              </a:buClr>
              <a:buSzPct val="70000"/>
            </a:pPr>
            <a:r>
              <a:rPr lang="ar-TN" sz="3200" dirty="0">
                <a:solidFill>
                  <a:schemeClr val="tx1"/>
                </a:solidFill>
                <a:latin typeface="+mn-lt"/>
                <a:cs typeface="+mn-cs"/>
              </a:rPr>
              <a:t>أما </a:t>
            </a:r>
            <a:r>
              <a:rPr lang="ar-TN" sz="3200" b="1" u="sng" dirty="0">
                <a:solidFill>
                  <a:srgbClr val="FF0000"/>
                </a:solidFill>
                <a:latin typeface="+mn-lt"/>
                <a:cs typeface="+mn-cs"/>
              </a:rPr>
              <a:t>إدورد </a:t>
            </a:r>
            <a:r>
              <a:rPr lang="ar-TN" sz="3200" b="1" u="sng" dirty="0" smtClean="0">
                <a:solidFill>
                  <a:srgbClr val="FF0000"/>
                </a:solidFill>
                <a:latin typeface="+mn-lt"/>
                <a:cs typeface="+mn-cs"/>
              </a:rPr>
              <a:t>بيرنيز </a:t>
            </a:r>
            <a:r>
              <a:rPr lang="ar-TN" sz="3200" dirty="0">
                <a:solidFill>
                  <a:schemeClr val="tx1"/>
                </a:solidFill>
                <a:latin typeface="+mn-lt"/>
                <a:cs typeface="+mn-cs"/>
              </a:rPr>
              <a:t>خبير العلاقات العامة الأمريكي فيرى: أن العلاقات العامة هي: محاولة </a:t>
            </a:r>
            <a:r>
              <a:rPr lang="ar-TN" sz="3200" dirty="0" smtClean="0">
                <a:solidFill>
                  <a:schemeClr val="tx1"/>
                </a:solidFill>
                <a:latin typeface="+mn-lt"/>
                <a:cs typeface="+mn-cs"/>
              </a:rPr>
              <a:t>كسب </a:t>
            </a:r>
            <a:r>
              <a:rPr lang="ar-TN" sz="3200" dirty="0">
                <a:solidFill>
                  <a:schemeClr val="tx1"/>
                </a:solidFill>
                <a:latin typeface="+mn-lt"/>
                <a:cs typeface="+mn-cs"/>
              </a:rPr>
              <a:t>تأييد </a:t>
            </a:r>
            <a:r>
              <a:rPr lang="ar-TN" sz="3200" dirty="0" smtClean="0">
                <a:solidFill>
                  <a:schemeClr val="tx1"/>
                </a:solidFill>
                <a:latin typeface="+mn-lt"/>
                <a:cs typeface="+mn-cs"/>
              </a:rPr>
              <a:t>الرأي </a:t>
            </a:r>
            <a:r>
              <a:rPr lang="ar-TN" sz="3200" dirty="0">
                <a:solidFill>
                  <a:schemeClr val="tx1"/>
                </a:solidFill>
                <a:latin typeface="+mn-lt"/>
                <a:cs typeface="+mn-cs"/>
              </a:rPr>
              <a:t>العام بالنسبة لنشاط أو قضية أو حركة أو مؤسسة، وذلك عن طريق الإعلام والإقناع والتكيف. ويقصد بالتكيف هنا: إيجاد التكامل والتوافق بين مواقف مؤسسة معينة، وسلوكها ومواقف جماهيرها ورغباتهم، بحيث لا يطغى جانب منها على الجانب الآخر</a:t>
            </a:r>
            <a:r>
              <a:rPr lang="ar-TN" sz="3200" dirty="0" smtClean="0">
                <a:solidFill>
                  <a:schemeClr val="tx1"/>
                </a:solidFill>
                <a:latin typeface="+mn-lt"/>
                <a:cs typeface="+mn-cs"/>
              </a:rPr>
              <a:t>.</a:t>
            </a:r>
          </a:p>
          <a:p>
            <a:pPr indent="457200" algn="just" defTabSz="1262063" rtl="1" eaLnBrk="0" hangingPunct="0">
              <a:lnSpc>
                <a:spcPct val="150000"/>
              </a:lnSpc>
              <a:spcBef>
                <a:spcPct val="20000"/>
              </a:spcBef>
              <a:buClr>
                <a:schemeClr val="hlink"/>
              </a:buClr>
              <a:buSzPct val="70000"/>
            </a:pPr>
            <a:r>
              <a:rPr lang="ar-TN" sz="3200" dirty="0">
                <a:solidFill>
                  <a:schemeClr val="tx1"/>
                </a:solidFill>
                <a:latin typeface="+mn-lt"/>
                <a:cs typeface="+mn-cs"/>
              </a:rPr>
              <a:t>وأما التعريف الرسمي </a:t>
            </a:r>
            <a:r>
              <a:rPr lang="ar-TN" sz="3200" b="1" u="sng" dirty="0">
                <a:solidFill>
                  <a:srgbClr val="FF0000"/>
                </a:solidFill>
                <a:latin typeface="+mn-lt"/>
                <a:cs typeface="+mn-cs"/>
              </a:rPr>
              <a:t>لمعهد العلاقات العامة البريطاني </a:t>
            </a:r>
            <a:r>
              <a:rPr lang="ar-TN" sz="3200" dirty="0">
                <a:solidFill>
                  <a:schemeClr val="tx1"/>
                </a:solidFill>
                <a:latin typeface="+mn-lt"/>
                <a:cs typeface="+mn-cs"/>
              </a:rPr>
              <a:t>فينص على أنها: </a:t>
            </a:r>
            <a:r>
              <a:rPr lang="ar-TN" sz="3200" dirty="0" smtClean="0">
                <a:solidFill>
                  <a:schemeClr val="tx1"/>
                </a:solidFill>
                <a:latin typeface="+mn-lt"/>
                <a:cs typeface="+mn-cs"/>
              </a:rPr>
              <a:t>الجهود </a:t>
            </a:r>
            <a:r>
              <a:rPr lang="ar-TN" sz="3200" dirty="0">
                <a:solidFill>
                  <a:schemeClr val="tx1"/>
                </a:solidFill>
                <a:latin typeface="+mn-lt"/>
                <a:cs typeface="+mn-cs"/>
              </a:rPr>
              <a:t>الإدارية -</a:t>
            </a:r>
          </a:p>
          <a:p>
            <a:pPr indent="457200" algn="just" defTabSz="1262063" rtl="1" eaLnBrk="0" hangingPunct="0">
              <a:lnSpc>
                <a:spcPct val="150000"/>
              </a:lnSpc>
              <a:spcBef>
                <a:spcPct val="20000"/>
              </a:spcBef>
              <a:buClr>
                <a:schemeClr val="hlink"/>
              </a:buClr>
              <a:buSzPct val="70000"/>
            </a:pPr>
            <a:r>
              <a:rPr lang="ar-TN" sz="3200" dirty="0">
                <a:solidFill>
                  <a:schemeClr val="tx1"/>
                </a:solidFill>
                <a:latin typeface="+mn-lt"/>
                <a:cs typeface="+mn-cs"/>
              </a:rPr>
              <a:t>المرسومة والمستمرة التي تهدف إلى إقامة وتدعيم تفاهم متبادل بين المنظمة </a:t>
            </a:r>
            <a:r>
              <a:rPr lang="ar-TN" sz="3200" dirty="0" smtClean="0">
                <a:solidFill>
                  <a:schemeClr val="tx1"/>
                </a:solidFill>
                <a:latin typeface="+mn-lt"/>
                <a:cs typeface="+mn-cs"/>
              </a:rPr>
              <a:t>وجمهورها.</a:t>
            </a:r>
          </a:p>
          <a:p>
            <a:pPr indent="457200" algn="just" defTabSz="1262063" rtl="1" eaLnBrk="0" hangingPunct="0">
              <a:lnSpc>
                <a:spcPct val="150000"/>
              </a:lnSpc>
              <a:spcBef>
                <a:spcPct val="20000"/>
              </a:spcBef>
              <a:buClr>
                <a:schemeClr val="hlink"/>
              </a:buClr>
              <a:buSzPct val="70000"/>
            </a:pPr>
            <a:r>
              <a:rPr lang="ar-TN" sz="3200" dirty="0">
                <a:solidFill>
                  <a:schemeClr val="tx1"/>
                </a:solidFill>
                <a:latin typeface="+mn-lt"/>
                <a:cs typeface="+mn-cs"/>
              </a:rPr>
              <a:t>وأما </a:t>
            </a:r>
            <a:r>
              <a:rPr lang="ar-TN" sz="3200" b="1" u="sng" dirty="0">
                <a:solidFill>
                  <a:srgbClr val="FF0000"/>
                </a:solidFill>
                <a:latin typeface="+mn-lt"/>
                <a:cs typeface="+mn-cs"/>
              </a:rPr>
              <a:t>جمعية العلاقات العامة الفرنسية </a:t>
            </a:r>
            <a:r>
              <a:rPr lang="ar-TN" sz="3200" dirty="0">
                <a:solidFill>
                  <a:schemeClr val="tx1"/>
                </a:solidFill>
                <a:latin typeface="+mn-lt"/>
                <a:cs typeface="+mn-cs"/>
              </a:rPr>
              <a:t>فتعرفها </a:t>
            </a:r>
            <a:r>
              <a:rPr lang="ar-TN" sz="3200" dirty="0" smtClean="0">
                <a:solidFill>
                  <a:schemeClr val="tx1"/>
                </a:solidFill>
                <a:latin typeface="+mn-lt"/>
                <a:cs typeface="+mn-cs"/>
              </a:rPr>
              <a:t>بأنها: هي </a:t>
            </a:r>
            <a:r>
              <a:rPr lang="ar-TN" sz="3200" dirty="0">
                <a:solidFill>
                  <a:schemeClr val="tx1"/>
                </a:solidFill>
                <a:latin typeface="+mn-lt"/>
                <a:cs typeface="+mn-cs"/>
              </a:rPr>
              <a:t>طريقة للسلوك وأسلوب للإعلام -</a:t>
            </a:r>
          </a:p>
          <a:p>
            <a:pPr indent="457200" algn="just" defTabSz="1262063" rtl="1" eaLnBrk="0" hangingPunct="0">
              <a:lnSpc>
                <a:spcPct val="150000"/>
              </a:lnSpc>
              <a:spcBef>
                <a:spcPct val="20000"/>
              </a:spcBef>
              <a:buClr>
                <a:schemeClr val="hlink"/>
              </a:buClr>
              <a:buSzPct val="70000"/>
            </a:pPr>
            <a:r>
              <a:rPr lang="ar-TN" sz="3200" dirty="0">
                <a:solidFill>
                  <a:schemeClr val="tx1"/>
                </a:solidFill>
                <a:latin typeface="+mn-lt"/>
                <a:cs typeface="+mn-cs"/>
              </a:rPr>
              <a:t>والاتصال، يهدف إلى إقامة علاقات مفعمة بالثقة، والمحافظة عليها، وتقوم هذه العلاقات على</a:t>
            </a:r>
          </a:p>
          <a:p>
            <a:pPr indent="457200" algn="just" defTabSz="1262063" rtl="1" eaLnBrk="0" hangingPunct="0">
              <a:lnSpc>
                <a:spcPct val="150000"/>
              </a:lnSpc>
              <a:spcBef>
                <a:spcPct val="20000"/>
              </a:spcBef>
              <a:buClr>
                <a:schemeClr val="hlink"/>
              </a:buClr>
              <a:buSzPct val="70000"/>
            </a:pPr>
            <a:r>
              <a:rPr lang="ar-TN" sz="3200" dirty="0">
                <a:solidFill>
                  <a:schemeClr val="tx1"/>
                </a:solidFill>
                <a:latin typeface="+mn-lt"/>
                <a:cs typeface="+mn-cs"/>
              </a:rPr>
              <a:t>المعرفة والفهم المتبادلين، بين المنشأة ذات الشخصية الاعتبارية والتي تمارس وظائف </a:t>
            </a:r>
            <a:r>
              <a:rPr lang="ar-TN" sz="3200" dirty="0" smtClean="0">
                <a:solidFill>
                  <a:schemeClr val="tx1"/>
                </a:solidFill>
                <a:latin typeface="+mn-lt"/>
                <a:cs typeface="+mn-cs"/>
              </a:rPr>
              <a:t>وأنشطة، وبين </a:t>
            </a:r>
            <a:r>
              <a:rPr lang="ar-TN" sz="3200" dirty="0">
                <a:solidFill>
                  <a:schemeClr val="tx1"/>
                </a:solidFill>
                <a:latin typeface="+mn-lt"/>
                <a:cs typeface="+mn-cs"/>
              </a:rPr>
              <a:t>الجماهير الداخلية والخارجية التي تتأثر بتلك الأنشطة والخدمات.</a:t>
            </a:r>
            <a:endParaRPr lang="en-US" sz="3200" dirty="0">
              <a:solidFill>
                <a:schemeClr val="tx1"/>
              </a:solidFill>
              <a:latin typeface="+mn-lt"/>
              <a:cs typeface="+mn-cs"/>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3"/>
</p:tagLst>
</file>

<file path=ppt/theme/theme1.xml><?xml version="1.0" encoding="utf-8"?>
<a:theme xmlns:a="http://schemas.openxmlformats.org/drawingml/2006/main" name="Vibration">
  <a:themeElements>
    <a:clrScheme name="Vibration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Vibr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174303" tIns="87153" rIns="174303" bIns="87153" numCol="1" anchor="t" anchorCtr="0" compatLnSpc="1">
        <a:prstTxWarp prst="textNoShape">
          <a:avLst/>
        </a:prstTxWarp>
        <a:spAutoFit/>
      </a:bodyPr>
      <a:lstStyle>
        <a:defPPr marL="0" marR="0" indent="0" algn="l" defTabSz="1262063" rtl="0" eaLnBrk="1" fontAlgn="base" latinLnBrk="0" hangingPunct="1">
          <a:lnSpc>
            <a:spcPct val="100000"/>
          </a:lnSpc>
          <a:spcBef>
            <a:spcPct val="0"/>
          </a:spcBef>
          <a:spcAft>
            <a:spcPct val="0"/>
          </a:spcAft>
          <a:buClrTx/>
          <a:buSzTx/>
          <a:buFontTx/>
          <a:buNone/>
          <a:tabLst/>
          <a:defRPr kumimoji="0" lang="en-US" sz="4800" b="0" i="0" u="none" strike="noStrike" cap="none" normalizeH="0" baseline="0" smtClean="0">
            <a:ln>
              <a:noFill/>
            </a:ln>
            <a:solidFill>
              <a:srgbClr val="FFFF00"/>
            </a:solidFill>
            <a:effectLst/>
            <a:latin typeface="Comic Sans MS" pitchFamily="66"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174303" tIns="87153" rIns="174303" bIns="87153" numCol="1" anchor="t" anchorCtr="0" compatLnSpc="1">
        <a:prstTxWarp prst="textNoShape">
          <a:avLst/>
        </a:prstTxWarp>
        <a:spAutoFit/>
      </a:bodyPr>
      <a:lstStyle>
        <a:defPPr marL="0" marR="0" indent="0" algn="l" defTabSz="1262063" rtl="0" eaLnBrk="1" fontAlgn="base" latinLnBrk="0" hangingPunct="1">
          <a:lnSpc>
            <a:spcPct val="100000"/>
          </a:lnSpc>
          <a:spcBef>
            <a:spcPct val="0"/>
          </a:spcBef>
          <a:spcAft>
            <a:spcPct val="0"/>
          </a:spcAft>
          <a:buClrTx/>
          <a:buSzTx/>
          <a:buFontTx/>
          <a:buNone/>
          <a:tabLst/>
          <a:defRPr kumimoji="0" lang="en-US" sz="4800" b="0" i="0" u="none" strike="noStrike" cap="none" normalizeH="0" baseline="0" smtClean="0">
            <a:ln>
              <a:noFill/>
            </a:ln>
            <a:solidFill>
              <a:srgbClr val="FFFF00"/>
            </a:solidFill>
            <a:effectLst/>
            <a:latin typeface="Comic Sans MS" pitchFamily="66" charset="0"/>
            <a:cs typeface="Times New Roman" pitchFamily="18" charset="0"/>
          </a:defRPr>
        </a:defPPr>
      </a:lstStyle>
    </a:lnDef>
  </a:objectDefaults>
  <a:extraClrSchemeLst>
    <a:extraClrScheme>
      <a:clrScheme name="Vibration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Vibration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Vibration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Vibration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Vibration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Vibration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Vibration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Vibration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Vibration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Vibration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
  <TotalTime>92551</TotalTime>
  <Words>5726</Words>
  <Application>Microsoft Office PowerPoint</Application>
  <PresentationFormat>Personnalisé</PresentationFormat>
  <Paragraphs>393</Paragraphs>
  <Slides>74</Slides>
  <Notes>5</Notes>
  <HiddenSlides>0</HiddenSlides>
  <MMClips>0</MMClips>
  <ScaleCrop>false</ScaleCrop>
  <HeadingPairs>
    <vt:vector size="4" baseType="variant">
      <vt:variant>
        <vt:lpstr>Thème</vt:lpstr>
      </vt:variant>
      <vt:variant>
        <vt:i4>1</vt:i4>
      </vt:variant>
      <vt:variant>
        <vt:lpstr>Titres des diapositives</vt:lpstr>
      </vt:variant>
      <vt:variant>
        <vt:i4>74</vt:i4>
      </vt:variant>
    </vt:vector>
  </HeadingPairs>
  <TitlesOfParts>
    <vt:vector size="75" baseType="lpstr">
      <vt:lpstr>Vibration</vt:lpstr>
      <vt:lpstr> </vt:lpstr>
      <vt:lpstr>ا                                                      قائمة الموضوعات الفصل الأول: المدخل الى العلاقات العامة الفصل الثاني: أهمية وأهداف العلاقات العامة الفصل الثالث: بناء وتخطيط وتنظيم إدارة العلاقات العامة الفصل الرابع: خصائص ومسئوليات مدير العلاقات العامة الفصل الخامس:العلاقات العامة والبيئة القصل السادس:  الاتصال ووسائله في العلاقات العامة الفصل السابع: الجمهور والرأي العام الفصل الثامن: دور العلاقات العامة في المنشآت لفصل االتاسع: تطبيقات وحالات عملية في تنظيم وإدارة العلاقات العامة                  </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lpstr>Diapositive 40</vt:lpstr>
      <vt:lpstr>Diapositive 41</vt:lpstr>
      <vt:lpstr>Diapositive 42</vt:lpstr>
      <vt:lpstr>Diapositive 43</vt:lpstr>
      <vt:lpstr>Diapositive 44</vt:lpstr>
      <vt:lpstr>Diapositive 45</vt:lpstr>
      <vt:lpstr>Diapositive 46</vt:lpstr>
      <vt:lpstr>Diapositive 47</vt:lpstr>
      <vt:lpstr>Diapositive 48</vt:lpstr>
      <vt:lpstr>Diapositive 49</vt:lpstr>
      <vt:lpstr>Diapositive 50</vt:lpstr>
      <vt:lpstr>Diapositive 51</vt:lpstr>
      <vt:lpstr>Diapositive 52</vt:lpstr>
      <vt:lpstr>Diapositive 53</vt:lpstr>
      <vt:lpstr>Diapositive 54</vt:lpstr>
      <vt:lpstr>Diapositive 55</vt:lpstr>
      <vt:lpstr>Diapositive 56</vt:lpstr>
      <vt:lpstr>Diapositive 57</vt:lpstr>
      <vt:lpstr>Diapositive 58</vt:lpstr>
      <vt:lpstr>Diapositive 59</vt:lpstr>
      <vt:lpstr>Diapositive 60</vt:lpstr>
      <vt:lpstr>Diapositive 61</vt:lpstr>
      <vt:lpstr>Diapositive 62</vt:lpstr>
      <vt:lpstr>Diapositive 63</vt:lpstr>
      <vt:lpstr>Diapositive 64</vt:lpstr>
      <vt:lpstr>Diapositive 65</vt:lpstr>
      <vt:lpstr>Diapositive 66</vt:lpstr>
      <vt:lpstr>Diapositive 67</vt:lpstr>
      <vt:lpstr>Diapositive 68</vt:lpstr>
      <vt:lpstr>Diapositive 69</vt:lpstr>
      <vt:lpstr>Diapositive 70</vt:lpstr>
      <vt:lpstr>Diapositive 71</vt:lpstr>
      <vt:lpstr>Diapositive 72</vt:lpstr>
      <vt:lpstr>Diapositive 73</vt:lpstr>
      <vt:lpstr>Diapositive 74</vt:lpstr>
    </vt:vector>
  </TitlesOfParts>
  <Company>SAB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SARRA</dc:creator>
  <cp:lastModifiedBy>Acer</cp:lastModifiedBy>
  <cp:revision>986</cp:revision>
  <cp:lastPrinted>1601-01-01T00:00:00Z</cp:lastPrinted>
  <dcterms:created xsi:type="dcterms:W3CDTF">2001-02-22T13:49:39Z</dcterms:created>
  <dcterms:modified xsi:type="dcterms:W3CDTF">2024-10-05T20:49:07Z</dcterms:modified>
</cp:coreProperties>
</file>