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6" r:id="rId3"/>
    <p:sldId id="259" r:id="rId4"/>
    <p:sldId id="260" r:id="rId5"/>
    <p:sldId id="261" r:id="rId6"/>
    <p:sldId id="268" r:id="rId7"/>
    <p:sldId id="262" r:id="rId8"/>
    <p:sldId id="263" r:id="rId9"/>
    <p:sldId id="264" r:id="rId10"/>
    <p:sldId id="267"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712984-3B3F-4FEF-89FD-A5C050B143CA}" type="datetimeFigureOut">
              <a:rPr lang="fr-FR" smtClean="0"/>
              <a:t>15/08/2024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CA39D-9063-42B0-A95A-73644D4457E6}" type="slidenum">
              <a:rPr lang="fr-FR" smtClean="0"/>
              <a:t>‹N°›</a:t>
            </a:fld>
            <a:endParaRPr lang="fr-FR"/>
          </a:p>
        </p:txBody>
      </p:sp>
    </p:spTree>
    <p:extLst>
      <p:ext uri="{BB962C8B-B14F-4D97-AF65-F5344CB8AC3E}">
        <p14:creationId xmlns:p14="http://schemas.microsoft.com/office/powerpoint/2010/main" val="548375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9CCA39D-9063-42B0-A95A-73644D4457E6}" type="slidenum">
              <a:rPr lang="fr-FR" smtClean="0"/>
              <a:t>8</a:t>
            </a:fld>
            <a:endParaRPr lang="fr-FR"/>
          </a:p>
        </p:txBody>
      </p:sp>
    </p:spTree>
    <p:extLst>
      <p:ext uri="{BB962C8B-B14F-4D97-AF65-F5344CB8AC3E}">
        <p14:creationId xmlns:p14="http://schemas.microsoft.com/office/powerpoint/2010/main" val="3914706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9CCA39D-9063-42B0-A95A-73644D4457E6}" type="slidenum">
              <a:rPr lang="fr-FR" smtClean="0"/>
              <a:t>9</a:t>
            </a:fld>
            <a:endParaRPr lang="fr-FR"/>
          </a:p>
        </p:txBody>
      </p:sp>
    </p:spTree>
    <p:extLst>
      <p:ext uri="{BB962C8B-B14F-4D97-AF65-F5344CB8AC3E}">
        <p14:creationId xmlns:p14="http://schemas.microsoft.com/office/powerpoint/2010/main" val="3499866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9A4D0FBB-B732-4497-9D1B-35853D31DCCC}" type="datetimeFigureOut">
              <a:rPr lang="fr-FR" smtClean="0"/>
              <a:t>15/08/2024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E70432DE-2663-43E3-8BEB-7305974D4CF2}" type="slidenum">
              <a:rPr lang="fr-FR" smtClean="0"/>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4D0FBB-B732-4497-9D1B-35853D31DCCC}" type="datetimeFigureOut">
              <a:rPr lang="fr-FR" smtClean="0"/>
              <a:t>15/08/2024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0432DE-2663-43E3-8BEB-7305974D4CF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4D0FBB-B732-4497-9D1B-35853D31DCCC}" type="datetimeFigureOut">
              <a:rPr lang="fr-FR" smtClean="0"/>
              <a:t>15/08/2024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0432DE-2663-43E3-8BEB-7305974D4CF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4D0FBB-B732-4497-9D1B-35853D31DCCC}" type="datetimeFigureOut">
              <a:rPr lang="fr-FR" smtClean="0"/>
              <a:t>15/08/2024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0432DE-2663-43E3-8BEB-7305974D4CF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9A4D0FBB-B732-4497-9D1B-35853D31DCCC}" type="datetimeFigureOut">
              <a:rPr lang="fr-FR" smtClean="0"/>
              <a:t>15/08/2024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E70432DE-2663-43E3-8BEB-7305974D4CF2}"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A4D0FBB-B732-4497-9D1B-35853D31DCCC}" type="datetimeFigureOut">
              <a:rPr lang="fr-FR" smtClean="0"/>
              <a:t>15/08/2024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0432DE-2663-43E3-8BEB-7305974D4CF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A4D0FBB-B732-4497-9D1B-35853D31DCCC}" type="datetimeFigureOut">
              <a:rPr lang="fr-FR" smtClean="0"/>
              <a:t>15/08/2024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0432DE-2663-43E3-8BEB-7305974D4CF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9A4D0FBB-B732-4497-9D1B-35853D31DCCC}" type="datetimeFigureOut">
              <a:rPr lang="fr-FR" smtClean="0"/>
              <a:t>15/08/2024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0432DE-2663-43E3-8BEB-7305974D4CF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A4D0FBB-B732-4497-9D1B-35853D31DCCC}" type="datetimeFigureOut">
              <a:rPr lang="fr-FR" smtClean="0"/>
              <a:t>15/08/2024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0432DE-2663-43E3-8BEB-7305974D4CF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A4D0FBB-B732-4497-9D1B-35853D31DCCC}" type="datetimeFigureOut">
              <a:rPr lang="fr-FR" smtClean="0"/>
              <a:t>15/08/2024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0432DE-2663-43E3-8BEB-7305974D4CF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9A4D0FBB-B732-4497-9D1B-35853D31DCCC}" type="datetimeFigureOut">
              <a:rPr lang="fr-FR" smtClean="0"/>
              <a:t>15/08/2024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0432DE-2663-43E3-8BEB-7305974D4CF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A4D0FBB-B732-4497-9D1B-35853D31DCCC}" type="datetimeFigureOut">
              <a:rPr lang="fr-FR" smtClean="0"/>
              <a:t>15/08/2024</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70432DE-2663-43E3-8BEB-7305974D4CF2}"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528" y="836712"/>
            <a:ext cx="8424937" cy="5663089"/>
          </a:xfrm>
          <a:prstGeom prst="rect">
            <a:avLst/>
          </a:prstGeom>
          <a:noFill/>
        </p:spPr>
        <p:txBody>
          <a:bodyPr wrap="square" rtlCol="0">
            <a:spAutoFit/>
          </a:bodyPr>
          <a:lstStyle/>
          <a:p>
            <a:pPr algn="ctr" rtl="1"/>
            <a:r>
              <a:rPr lang="ar-DZ" sz="2800" dirty="0"/>
              <a:t>جامعة العربي بن مهيدي –ام البواقي-</a:t>
            </a:r>
            <a:r>
              <a:rPr lang="fr-FR" sz="2800" dirty="0"/>
              <a:t/>
            </a:r>
            <a:br>
              <a:rPr lang="fr-FR" sz="2800" dirty="0"/>
            </a:br>
            <a:r>
              <a:rPr lang="ar-DZ" sz="2800" dirty="0"/>
              <a:t>معهد العلوم والتقنيات التطبيقية</a:t>
            </a:r>
            <a:r>
              <a:rPr lang="fr-FR" sz="2800" dirty="0"/>
              <a:t/>
            </a:r>
            <a:br>
              <a:rPr lang="fr-FR" sz="2800" dirty="0"/>
            </a:br>
            <a:r>
              <a:rPr lang="ar-DZ" sz="2800" dirty="0"/>
              <a:t>قسم </a:t>
            </a:r>
            <a:r>
              <a:rPr lang="ar-DZ" sz="2800" dirty="0" smtClean="0"/>
              <a:t>تسيير </a:t>
            </a:r>
            <a:r>
              <a:rPr lang="ar-DZ" sz="2800" dirty="0" smtClean="0"/>
              <a:t>الم</a:t>
            </a:r>
            <a:r>
              <a:rPr lang="ar-DZ" sz="2800" dirty="0" smtClean="0"/>
              <a:t>ؤسسات والإدارات</a:t>
            </a:r>
            <a:endParaRPr lang="ar-DZ" sz="2800" dirty="0" smtClean="0"/>
          </a:p>
          <a:p>
            <a:pPr algn="ctr" rtl="1"/>
            <a:endParaRPr lang="ar-DZ" sz="2800" dirty="0"/>
          </a:p>
          <a:p>
            <a:pPr algn="ctr" rtl="1"/>
            <a:endParaRPr lang="ar-DZ" sz="2800" dirty="0" smtClean="0"/>
          </a:p>
          <a:p>
            <a:pPr algn="ctr" rtl="1"/>
            <a:r>
              <a:rPr lang="ar-DZ" sz="13800" b="1" dirty="0" smtClean="0">
                <a:solidFill>
                  <a:srgbClr val="FF0000"/>
                </a:solidFill>
                <a:effectLst>
                  <a:outerShdw blurRad="38100" dist="38100" dir="2700000" algn="tl">
                    <a:srgbClr val="000000">
                      <a:alpha val="43137"/>
                    </a:srgbClr>
                  </a:outerShdw>
                </a:effectLst>
              </a:rPr>
              <a:t> </a:t>
            </a:r>
            <a:r>
              <a:rPr lang="ar-DZ" sz="13800" b="1" dirty="0" smtClean="0">
                <a:solidFill>
                  <a:srgbClr val="FF0000"/>
                </a:solidFill>
                <a:effectLst>
                  <a:outerShdw blurRad="38100" dist="38100" dir="2700000" algn="tl">
                    <a:srgbClr val="000000">
                      <a:alpha val="43137"/>
                    </a:srgbClr>
                  </a:outerShdw>
                </a:effectLst>
              </a:rPr>
              <a:t>نظام الأجور</a:t>
            </a:r>
          </a:p>
          <a:p>
            <a:pPr algn="r" rtl="1"/>
            <a:endParaRPr lang="ar-DZ" sz="2800" dirty="0" smtClean="0"/>
          </a:p>
          <a:p>
            <a:pPr marL="457200" indent="-457200" algn="r" rtl="1">
              <a:buFont typeface="Wingdings" pitchFamily="2" charset="2"/>
              <a:buChar char="q"/>
            </a:pPr>
            <a:r>
              <a:rPr lang="fr-FR" sz="2800" dirty="0" smtClean="0"/>
              <a:t> </a:t>
            </a:r>
            <a:r>
              <a:rPr lang="ar-DZ" sz="2800" dirty="0" smtClean="0"/>
              <a:t>                            </a:t>
            </a:r>
            <a:endParaRPr lang="ar-DZ" sz="2800" dirty="0" smtClean="0"/>
          </a:p>
          <a:p>
            <a:pPr algn="r" rtl="1"/>
            <a:r>
              <a:rPr lang="ar-DZ" sz="2800" dirty="0" smtClean="0"/>
              <a:t> </a:t>
            </a:r>
            <a:endParaRPr lang="fr-FR" sz="2800" dirty="0"/>
          </a:p>
        </p:txBody>
      </p:sp>
      <p:pic>
        <p:nvPicPr>
          <p:cNvPr id="5" name="صورة 2"/>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9701"/>
            <a:ext cx="1383665" cy="1377950"/>
          </a:xfrm>
          <a:prstGeom prst="rect">
            <a:avLst/>
          </a:prstGeom>
          <a:ln w="228600" cap="sq" cmpd="thickThin">
            <a:solidFill>
              <a:srgbClr val="000000"/>
            </a:solidFill>
            <a:prstDash val="solid"/>
            <a:miter lim="800000"/>
          </a:ln>
          <a:effectLst>
            <a:innerShdw blurRad="76200">
              <a:srgbClr val="000000"/>
            </a:innerShdw>
          </a:effectLst>
        </p:spPr>
      </p:pic>
      <p:pic>
        <p:nvPicPr>
          <p:cNvPr id="6" name="صورة 2"/>
          <p:cNvPicPr/>
          <p:nvPr/>
        </p:nvPicPr>
        <p:blipFill>
          <a:blip r:embed="rId2">
            <a:extLst>
              <a:ext uri="{28A0092B-C50C-407E-A947-70E740481C1C}">
                <a14:useLocalDpi xmlns:a14="http://schemas.microsoft.com/office/drawing/2010/main" val="0"/>
              </a:ext>
            </a:extLst>
          </a:blip>
          <a:srcRect/>
          <a:stretch>
            <a:fillRect/>
          </a:stretch>
        </p:blipFill>
        <p:spPr bwMode="auto">
          <a:xfrm>
            <a:off x="7236296" y="336178"/>
            <a:ext cx="1383665" cy="137795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15311277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99592" y="456247"/>
            <a:ext cx="7776864" cy="6401753"/>
          </a:xfrm>
          <a:prstGeom prst="rect">
            <a:avLst/>
          </a:prstGeom>
          <a:noFill/>
        </p:spPr>
        <p:txBody>
          <a:bodyPr wrap="square" rtlCol="0">
            <a:spAutoFit/>
          </a:bodyPr>
          <a:lstStyle/>
          <a:p>
            <a:pPr marL="285750" indent="-285750" algn="ctr" rtl="1">
              <a:buFont typeface="Wingdings" pitchFamily="2" charset="2"/>
              <a:buChar char="v"/>
            </a:pPr>
            <a:r>
              <a:rPr lang="ar-DZ" sz="3200" b="1" u="sng" dirty="0" smtClean="0">
                <a:solidFill>
                  <a:srgbClr val="FF0000"/>
                </a:solidFill>
                <a:effectLst>
                  <a:outerShdw blurRad="38100" dist="38100" dir="2700000" algn="tl">
                    <a:srgbClr val="000000">
                      <a:alpha val="43137"/>
                    </a:srgbClr>
                  </a:outerShdw>
                </a:effectLst>
              </a:rPr>
              <a:t>خاتمة:</a:t>
            </a:r>
          </a:p>
          <a:p>
            <a:pPr algn="just" rtl="1"/>
            <a:endParaRPr lang="ar-DZ" sz="2400" dirty="0"/>
          </a:p>
          <a:p>
            <a:pPr algn="just" rtl="1"/>
            <a:r>
              <a:rPr lang="ar-DZ" sz="2800" dirty="0"/>
              <a:t>يعد نظام الأجور هو الأساس </a:t>
            </a:r>
            <a:r>
              <a:rPr lang="ar-DZ" sz="2800" dirty="0" smtClean="0"/>
              <a:t>فان </a:t>
            </a:r>
            <a:r>
              <a:rPr lang="ar-DZ" sz="2800" dirty="0"/>
              <a:t>الاجور تمثل استقرار العامل في عمله والرضى عنه في تحقيق وتيرة عالية من الانتاجية وعليه يمكن القول أن نظام الجور هو بمثابة سلاح ذو حدين إذا أحسن تصميمه وإدارته كان لخير المؤسسة ولصالحها وإذا أسيئ تصميمه وإدارته كان </a:t>
            </a:r>
            <a:r>
              <a:rPr lang="ar-DZ" sz="2800" dirty="0" smtClean="0"/>
              <a:t>عبئ </a:t>
            </a:r>
            <a:r>
              <a:rPr lang="ar-DZ" sz="2800" dirty="0"/>
              <a:t>عليها , فمن هنا يستمد نظام الأجور أهميته البالغة على مستوى الفرد والمؤسسة على حد سواء , هاته الأهمية التي جعلت من تنظيم الأجور وحسابها أمرا  لابد منه لتفادي النزاعات والخلافات.  إن الإحاطة بجميع جوانب موضوع الأجور والإلمام بها لم يعد بالأمر الهين , وهذا لما يعرفه الموضوع من اتساع ومن تغيرات مستمرة تجري </a:t>
            </a:r>
            <a:r>
              <a:rPr lang="ar-DZ" sz="2800" dirty="0" smtClean="0"/>
              <a:t>به </a:t>
            </a:r>
            <a:r>
              <a:rPr lang="ar-DZ" sz="2800" dirty="0"/>
              <a:t>, ومنه فإنه من خلال دراستنا الموجزة لهذا البحث توصلنا الى انه لابد لأي مؤسسة العمل على تحسينها وتطبيقه لاستمراريتها والحفاظ على العاملين بها.</a:t>
            </a:r>
          </a:p>
          <a:p>
            <a:pPr algn="ctr" rtl="1"/>
            <a:endParaRPr lang="fr-FR" dirty="0"/>
          </a:p>
        </p:txBody>
      </p:sp>
    </p:spTree>
    <p:extLst>
      <p:ext uri="{BB962C8B-B14F-4D97-AF65-F5344CB8AC3E}">
        <p14:creationId xmlns:p14="http://schemas.microsoft.com/office/powerpoint/2010/main" val="332880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4">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141303" y="260648"/>
            <a:ext cx="7200800" cy="6401753"/>
          </a:xfrm>
          <a:prstGeom prst="rect">
            <a:avLst/>
          </a:prstGeom>
          <a:noFill/>
        </p:spPr>
        <p:txBody>
          <a:bodyPr wrap="square" rtlCol="0">
            <a:spAutoFit/>
          </a:bodyPr>
          <a:lstStyle/>
          <a:p>
            <a:pPr algn="ctr" rtl="1"/>
            <a:r>
              <a:rPr lang="ar-DZ" sz="3600" b="1" u="sng" dirty="0" smtClean="0">
                <a:solidFill>
                  <a:srgbClr val="FF0000"/>
                </a:solidFill>
                <a:effectLst>
                  <a:outerShdw blurRad="38100" dist="38100" dir="2700000" algn="tl">
                    <a:srgbClr val="000000">
                      <a:alpha val="43137"/>
                    </a:srgbClr>
                  </a:outerShdw>
                </a:effectLst>
              </a:rPr>
              <a:t>مقدمة:</a:t>
            </a:r>
          </a:p>
          <a:p>
            <a:pPr algn="ctr" rtl="1"/>
            <a:endParaRPr lang="ar-DZ" sz="2400" dirty="0"/>
          </a:p>
          <a:p>
            <a:pPr algn="just" rtl="1"/>
            <a:r>
              <a:rPr lang="ar-DZ" sz="2400" dirty="0"/>
              <a:t>يعيش العالم اليوم تطور مستمر ومنافسة حادة , مما يحتم علينا إعادة مراجعة وتقييم العمال وتكييفها مع الظروف الراهنة أو القيام بتعديلها عند الحاجة اذ ان  وظيفة تسيير الموارد البشرية من اهم الوظائف داخل المؤسسة وذلك بالتخطيط للقطاع البشري الذي يضمن ديمومة القوى العاملة التي تحتاجها المؤسسة حتى تستطيع رفع إنتاجيتها وفعاليتها في ظل ظروف اكثر ملائمة , وتعد سياسة نظام الأجور للعامل </a:t>
            </a:r>
            <a:r>
              <a:rPr lang="ar-DZ" sz="2400" dirty="0" smtClean="0"/>
              <a:t>نقطة حساسة </a:t>
            </a:r>
            <a:r>
              <a:rPr lang="ar-DZ" sz="2400" dirty="0"/>
              <a:t>إذ </a:t>
            </a:r>
            <a:r>
              <a:rPr lang="ar-DZ" sz="2400" dirty="0" smtClean="0"/>
              <a:t>أنها من </a:t>
            </a:r>
            <a:r>
              <a:rPr lang="ar-DZ" sz="2400" dirty="0"/>
              <a:t>أهم المسائل التي تدور حولها النقاشات بين العمال واصحاب العمل وأن أغلب النزاعات في الطبقة العاملة سببها السعي إلى رفع مستوى الأجر الذي يعتبر مصدر رزق للعامل , كما يعتبر تكلفة على صاحب العمل </a:t>
            </a:r>
            <a:r>
              <a:rPr lang="ar-DZ" sz="2400" dirty="0" smtClean="0"/>
              <a:t>وهذا </a:t>
            </a:r>
            <a:r>
              <a:rPr lang="ar-DZ" sz="2400" dirty="0"/>
              <a:t>جعل بعض علماء الاقتصاد يسمون الاقتصاد المعاصر باقتصاد الأجور نظرا لأهميته كعنصر تنمية يسهم في تكوين طبقة عاملة فعالة ومنتجة وكعامل استقرار اجتماعي.</a:t>
            </a:r>
          </a:p>
          <a:p>
            <a:pPr algn="just" rtl="1"/>
            <a:r>
              <a:rPr lang="ar-DZ" sz="2400" dirty="0"/>
              <a:t> من خلال الموضوع الذي بين ايدينا سنتعرف على طريقة وعمل هذا </a:t>
            </a:r>
            <a:r>
              <a:rPr lang="ar-DZ" sz="2400" dirty="0" smtClean="0"/>
              <a:t>النظام.</a:t>
            </a:r>
            <a:endParaRPr lang="ar-DZ" sz="2400" dirty="0"/>
          </a:p>
          <a:p>
            <a:pPr algn="ctr" rtl="1"/>
            <a:endParaRPr lang="ar-DZ" dirty="0" smtClean="0"/>
          </a:p>
        </p:txBody>
      </p:sp>
    </p:spTree>
    <p:extLst>
      <p:ext uri="{BB962C8B-B14F-4D97-AF65-F5344CB8AC3E}">
        <p14:creationId xmlns:p14="http://schemas.microsoft.com/office/powerpoint/2010/main" val="234186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fade">
                                      <p:cBhvr>
                                        <p:cTn id="25" dur="2000"/>
                                        <p:tgtEl>
                                          <p:spTgt spid="4">
                                            <p:txEl>
                                              <p:pRg st="2" end="2"/>
                                            </p:txEl>
                                          </p:spTgt>
                                        </p:tgtEl>
                                      </p:cBhvr>
                                    </p:animEffect>
                                    <p:anim calcmode="lin" valueType="num">
                                      <p:cBhvr>
                                        <p:cTn id="26" dur="2000" fill="hold"/>
                                        <p:tgtEl>
                                          <p:spTgt spid="4">
                                            <p:txEl>
                                              <p:pRg st="2" end="2"/>
                                            </p:txEl>
                                          </p:spTgt>
                                        </p:tgtEl>
                                        <p:attrNameLst>
                                          <p:attrName>ppt_w</p:attrName>
                                        </p:attrNameLst>
                                      </p:cBhvr>
                                      <p:tavLst>
                                        <p:tav tm="0" fmla="#ppt_w*sin(2.5*pi*$)">
                                          <p:val>
                                            <p:fltVal val="0"/>
                                          </p:val>
                                        </p:tav>
                                        <p:tav tm="100000">
                                          <p:val>
                                            <p:fltVal val="1"/>
                                          </p:val>
                                        </p:tav>
                                      </p:tavLst>
                                    </p:anim>
                                    <p:anim calcmode="lin" valueType="num">
                                      <p:cBhvr>
                                        <p:cTn id="27" dur="2000" fill="hold"/>
                                        <p:tgtEl>
                                          <p:spTgt spid="4">
                                            <p:txEl>
                                              <p:pRg st="2" end="2"/>
                                            </p:txEl>
                                          </p:spTgt>
                                        </p:tgtEl>
                                        <p:attrNameLst>
                                          <p:attrName>ppt_h</p:attrName>
                                        </p:attrNameLst>
                                      </p:cBhvr>
                                      <p:tavLst>
                                        <p:tav tm="0">
                                          <p:val>
                                            <p:strVal val="#ppt_h"/>
                                          </p:val>
                                        </p:tav>
                                        <p:tav tm="100000">
                                          <p:val>
                                            <p:strVal val="#ppt_h"/>
                                          </p:val>
                                        </p:tav>
                                      </p:tavLst>
                                    </p:anim>
                                  </p:childTnLst>
                                </p:cTn>
                              </p:par>
                              <p:par>
                                <p:cTn id="28" presetID="45" presetClass="entr" presetSubtype="0" fill="hold" nodeType="with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Effect transition="in" filter="fade">
                                      <p:cBhvr>
                                        <p:cTn id="30" dur="2000"/>
                                        <p:tgtEl>
                                          <p:spTgt spid="4">
                                            <p:txEl>
                                              <p:pRg st="3" end="3"/>
                                            </p:txEl>
                                          </p:spTgt>
                                        </p:tgtEl>
                                      </p:cBhvr>
                                    </p:animEffect>
                                    <p:anim calcmode="lin" valueType="num">
                                      <p:cBhvr>
                                        <p:cTn id="31" dur="2000" fill="hold"/>
                                        <p:tgtEl>
                                          <p:spTgt spid="4">
                                            <p:txEl>
                                              <p:pRg st="3" end="3"/>
                                            </p:txEl>
                                          </p:spTgt>
                                        </p:tgtEl>
                                        <p:attrNameLst>
                                          <p:attrName>ppt_w</p:attrName>
                                        </p:attrNameLst>
                                      </p:cBhvr>
                                      <p:tavLst>
                                        <p:tav tm="0" fmla="#ppt_w*sin(2.5*pi*$)">
                                          <p:val>
                                            <p:fltVal val="0"/>
                                          </p:val>
                                        </p:tav>
                                        <p:tav tm="100000">
                                          <p:val>
                                            <p:fltVal val="1"/>
                                          </p:val>
                                        </p:tav>
                                      </p:tavLst>
                                    </p:anim>
                                    <p:anim calcmode="lin" valueType="num">
                                      <p:cBhvr>
                                        <p:cTn id="32" dur="2000" fill="hold"/>
                                        <p:tgtEl>
                                          <p:spTgt spid="4">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51520" y="476672"/>
            <a:ext cx="8748464" cy="6124754"/>
          </a:xfrm>
          <a:prstGeom prst="rect">
            <a:avLst/>
          </a:prstGeom>
          <a:noFill/>
        </p:spPr>
        <p:txBody>
          <a:bodyPr wrap="square" rtlCol="0">
            <a:spAutoFit/>
          </a:bodyPr>
          <a:lstStyle/>
          <a:p>
            <a:pPr algn="r" rtl="1"/>
            <a:r>
              <a:rPr lang="ar-DZ" sz="2800" b="1" dirty="0" smtClean="0">
                <a:solidFill>
                  <a:srgbClr val="FF0000"/>
                </a:solidFill>
              </a:rPr>
              <a:t>المبحث الاول: </a:t>
            </a:r>
            <a:r>
              <a:rPr lang="ar-DZ" sz="2800" b="1" dirty="0" smtClean="0"/>
              <a:t>تقييم الوظائف كأساس لتصميم الاجور</a:t>
            </a:r>
          </a:p>
          <a:p>
            <a:pPr marL="514350" indent="-514350" algn="r" rtl="1">
              <a:buFont typeface="+mj-lt"/>
              <a:buAutoNum type="arabicPeriod"/>
            </a:pPr>
            <a:r>
              <a:rPr lang="ar-DZ" sz="2800" b="1" u="sng" dirty="0" smtClean="0"/>
              <a:t>الفرد في المؤسسة:</a:t>
            </a:r>
          </a:p>
          <a:p>
            <a:pPr algn="r" rtl="1"/>
            <a:r>
              <a:rPr lang="ar-DZ" sz="2800" dirty="0"/>
              <a:t>    </a:t>
            </a:r>
            <a:r>
              <a:rPr lang="ar-DZ" sz="2800" dirty="0" err="1">
                <a:latin typeface="Arial" pitchFamily="34" charset="0"/>
                <a:cs typeface="Arial" pitchFamily="34" charset="0"/>
              </a:rPr>
              <a:t>ﻣﻦ</a:t>
            </a:r>
            <a:r>
              <a:rPr lang="ar-DZ" sz="2800" dirty="0">
                <a:latin typeface="Arial" pitchFamily="34" charset="0"/>
                <a:cs typeface="Arial" pitchFamily="34" charset="0"/>
              </a:rPr>
              <a:t> </a:t>
            </a:r>
            <a:r>
              <a:rPr lang="ar-DZ" sz="2800" dirty="0" smtClean="0">
                <a:latin typeface="Arial" pitchFamily="34" charset="0"/>
                <a:cs typeface="Arial" pitchFamily="34" charset="0"/>
              </a:rPr>
              <a:t>غير المنطقي </a:t>
            </a:r>
            <a:r>
              <a:rPr lang="ar-DZ" sz="2800" dirty="0">
                <a:latin typeface="Arial" pitchFamily="34" charset="0"/>
                <a:cs typeface="Arial" pitchFamily="34" charset="0"/>
              </a:rPr>
              <a:t>ﺍﻟﺘﺤﺪﺙ ﻋﻦ </a:t>
            </a:r>
            <a:r>
              <a:rPr lang="ar-DZ" sz="2800" dirty="0" smtClean="0">
                <a:latin typeface="Arial" pitchFamily="34" charset="0"/>
                <a:cs typeface="Arial" pitchFamily="34" charset="0"/>
              </a:rPr>
              <a:t>نجاعة  المنظمة </a:t>
            </a:r>
            <a:r>
              <a:rPr lang="ar-DZ" sz="2800" dirty="0">
                <a:latin typeface="Arial" pitchFamily="34" charset="0"/>
                <a:cs typeface="Arial" pitchFamily="34" charset="0"/>
              </a:rPr>
              <a:t>ﺩﻭﻥ ﺃﻥ ﻳﻜﻮﻥ ﻫﻨﺎﻙ ﺍﺳﺘﺜﻤﺎﺭ </a:t>
            </a:r>
            <a:r>
              <a:rPr lang="ar-DZ" sz="2800" dirty="0" smtClean="0">
                <a:latin typeface="Arial" pitchFamily="34" charset="0"/>
                <a:cs typeface="Arial" pitchFamily="34" charset="0"/>
              </a:rPr>
              <a:t>معتبر في مجال الموارد البشرية، </a:t>
            </a:r>
            <a:r>
              <a:rPr lang="ar-DZ" sz="2800" dirty="0">
                <a:latin typeface="Arial" pitchFamily="34" charset="0"/>
                <a:cs typeface="Arial" pitchFamily="34" charset="0"/>
              </a:rPr>
              <a:t>ﻭﺍﻟﺘﺄﻛﻴﺪ ﻋﻠﻰ </a:t>
            </a:r>
            <a:r>
              <a:rPr lang="ar-DZ" sz="2800" dirty="0" smtClean="0">
                <a:latin typeface="Arial" pitchFamily="34" charset="0"/>
                <a:cs typeface="Arial" pitchFamily="34" charset="0"/>
              </a:rPr>
              <a:t>ان العنصر</a:t>
            </a:r>
            <a:r>
              <a:rPr lang="fr-FR" sz="2800" dirty="0" smtClean="0">
                <a:latin typeface="Arial" pitchFamily="34" charset="0"/>
                <a:cs typeface="Arial" pitchFamily="34" charset="0"/>
              </a:rPr>
              <a:t> </a:t>
            </a:r>
            <a:r>
              <a:rPr lang="ar-DZ" sz="2800" dirty="0" smtClean="0">
                <a:latin typeface="Arial" pitchFamily="34" charset="0"/>
                <a:cs typeface="Arial" pitchFamily="34" charset="0"/>
              </a:rPr>
              <a:t>البشري هو مركز هذه العصرنة، وبالتالي تطويره وتحفيزه بما يتماشى واحتياجاتها.</a:t>
            </a:r>
          </a:p>
          <a:p>
            <a:pPr marL="514350" indent="-514350" algn="r" rtl="1">
              <a:buAutoNum type="arabicPeriod" startAt="2"/>
            </a:pPr>
            <a:r>
              <a:rPr lang="ar-DZ" sz="2800" b="1" u="sng" dirty="0" smtClean="0">
                <a:latin typeface="Arial" pitchFamily="34" charset="0"/>
                <a:cs typeface="Arial" pitchFamily="34" charset="0"/>
              </a:rPr>
              <a:t>الفرد عنصر اساسي لنجاح المؤسسة:</a:t>
            </a:r>
          </a:p>
          <a:p>
            <a:pPr algn="r" rtl="1"/>
            <a:r>
              <a:rPr lang="ar-DZ" sz="2800" dirty="0">
                <a:latin typeface="Arial" pitchFamily="34" charset="0"/>
                <a:cs typeface="Arial" pitchFamily="34" charset="0"/>
              </a:rPr>
              <a:t>    </a:t>
            </a:r>
            <a:r>
              <a:rPr lang="ar-DZ" sz="2800" dirty="0" smtClean="0">
                <a:latin typeface="Arial" pitchFamily="34" charset="0"/>
                <a:cs typeface="Arial" pitchFamily="34" charset="0"/>
              </a:rPr>
              <a:t>يحتل الفرد مكانة حساسة من حيث الاهمية المعطاة له، فهو الذي يقوم بتنظيم ومزج مختلف العناصر العلمية الانتاجية، تشغيل الآلات والمعدات المستخدمة، وهو الذي يستخدم المواد الاولية الازمة لإنتاج السلع، ويقوم بإدارة المنشأة بكل ما تحويه من عناصر إنتاجية.</a:t>
            </a:r>
          </a:p>
          <a:p>
            <a:pPr algn="r" rtl="1"/>
            <a:r>
              <a:rPr lang="ar-DZ" sz="2800" dirty="0">
                <a:latin typeface="Arial" pitchFamily="34" charset="0"/>
                <a:cs typeface="Arial" pitchFamily="34" charset="0"/>
              </a:rPr>
              <a:t>  ﻭﺑﺎﻋﺘﺒﺎﺭ ﺍﻟﻔﺮﺩ </a:t>
            </a:r>
            <a:r>
              <a:rPr lang="ar-DZ" sz="2800" dirty="0" smtClean="0">
                <a:latin typeface="Arial" pitchFamily="34" charset="0"/>
                <a:cs typeface="Arial" pitchFamily="34" charset="0"/>
              </a:rPr>
              <a:t>محرك </a:t>
            </a:r>
            <a:r>
              <a:rPr lang="ar-DZ" sz="2800" dirty="0">
                <a:latin typeface="Arial" pitchFamily="34" charset="0"/>
                <a:cs typeface="Arial" pitchFamily="34" charset="0"/>
              </a:rPr>
              <a:t>ﺃﺳﺎﺳﻲ ﻟﺮﻓﻊ ﻛﻔﺎﺀﺓ </a:t>
            </a:r>
            <a:r>
              <a:rPr lang="ar-DZ" sz="2800" dirty="0" smtClean="0">
                <a:latin typeface="Arial" pitchFamily="34" charset="0"/>
                <a:cs typeface="Arial" pitchFamily="34" charset="0"/>
              </a:rPr>
              <a:t>ﺍﻷﺩﺍﺀ</a:t>
            </a:r>
            <a:r>
              <a:rPr lang="ar-DZ" sz="2800" dirty="0">
                <a:latin typeface="Arial" pitchFamily="34" charset="0"/>
                <a:cs typeface="Arial" pitchFamily="34" charset="0"/>
              </a:rPr>
              <a:t> ﺍﻟﺘﻨﻈﻴﻤﻲ ﻳﻨﺒﻐﻲ ﺍﻟﻨﻈﺮ ﺇﻟﻴﻪ ﻋﻠﻰ ﺃﻧﻪ ﺃﺻﻞ </a:t>
            </a:r>
            <a:r>
              <a:rPr lang="ar-DZ" sz="2800" dirty="0" smtClean="0">
                <a:latin typeface="Arial" pitchFamily="34" charset="0"/>
                <a:cs typeface="Arial" pitchFamily="34" charset="0"/>
              </a:rPr>
              <a:t>ﺃﺳﺎﺳﻲ</a:t>
            </a:r>
            <a:r>
              <a:rPr lang="ar-DZ" sz="2800" dirty="0">
                <a:latin typeface="Arial" pitchFamily="34" charset="0"/>
                <a:cs typeface="Arial" pitchFamily="34" charset="0"/>
              </a:rPr>
              <a:t> يجب ﺍﻟﺘﺨﻄﻴﻂ </a:t>
            </a:r>
            <a:r>
              <a:rPr lang="ar-DZ" sz="2800" dirty="0" smtClean="0">
                <a:latin typeface="Arial" pitchFamily="34" charset="0"/>
                <a:cs typeface="Arial" pitchFamily="34" charset="0"/>
              </a:rPr>
              <a:t>ﻟﻪ.</a:t>
            </a:r>
          </a:p>
          <a:p>
            <a:pPr algn="r" rtl="1"/>
            <a:endParaRPr lang="ar-DZ" sz="2800" dirty="0" smtClean="0">
              <a:latin typeface="Arial" pitchFamily="34" charset="0"/>
              <a:cs typeface="Arial" pitchFamily="34" charset="0"/>
            </a:endParaRPr>
          </a:p>
          <a:p>
            <a:pPr algn="r" rtl="1"/>
            <a:r>
              <a:rPr lang="ar-DZ" sz="2800" dirty="0" smtClean="0">
                <a:latin typeface="Arial" pitchFamily="34" charset="0"/>
                <a:cs typeface="Arial" pitchFamily="34" charset="0"/>
              </a:rPr>
              <a:t>  </a:t>
            </a:r>
            <a:endParaRPr lang="fr-FR" sz="2800" dirty="0">
              <a:latin typeface="Arial" pitchFamily="34" charset="0"/>
              <a:cs typeface="Arial" pitchFamily="34" charset="0"/>
            </a:endParaRPr>
          </a:p>
        </p:txBody>
      </p:sp>
    </p:spTree>
    <p:extLst>
      <p:ext uri="{BB962C8B-B14F-4D97-AF65-F5344CB8AC3E}">
        <p14:creationId xmlns:p14="http://schemas.microsoft.com/office/powerpoint/2010/main" val="31869168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95536" y="507258"/>
            <a:ext cx="8496944" cy="5509200"/>
          </a:xfrm>
          <a:prstGeom prst="rect">
            <a:avLst/>
          </a:prstGeom>
          <a:noFill/>
        </p:spPr>
        <p:txBody>
          <a:bodyPr wrap="square" rtlCol="0">
            <a:spAutoFit/>
          </a:bodyPr>
          <a:lstStyle/>
          <a:p>
            <a:pPr marL="342900" indent="-342900" algn="r" rtl="1">
              <a:buFont typeface="Wingdings" pitchFamily="2" charset="2"/>
              <a:buChar char="q"/>
            </a:pPr>
            <a:r>
              <a:rPr lang="ar-DZ" sz="2800" b="1" dirty="0" smtClean="0">
                <a:solidFill>
                  <a:srgbClr val="FF0000"/>
                </a:solidFill>
              </a:rPr>
              <a:t>المبحث الثاني: </a:t>
            </a:r>
            <a:r>
              <a:rPr lang="ar-DZ" sz="2400" b="1" dirty="0" smtClean="0"/>
              <a:t>نظام وطبيعة واهمية الاجور</a:t>
            </a:r>
          </a:p>
          <a:p>
            <a:pPr marL="342900" indent="-342900" algn="r" rtl="1">
              <a:buFont typeface="Wingdings" pitchFamily="2" charset="2"/>
              <a:buChar char="ü"/>
            </a:pPr>
            <a:r>
              <a:rPr lang="ar-DZ" sz="2400" b="1" u="sng" dirty="0" smtClean="0"/>
              <a:t>مفهوم الاجور:</a:t>
            </a:r>
          </a:p>
          <a:p>
            <a:pPr algn="just" rtl="1"/>
            <a:r>
              <a:rPr lang="ar-DZ" sz="2400" dirty="0"/>
              <a:t>  </a:t>
            </a:r>
            <a:r>
              <a:rPr lang="ar-DZ" sz="2400" dirty="0" smtClean="0"/>
              <a:t>1</a:t>
            </a:r>
            <a:r>
              <a:rPr lang="ar-DZ" sz="2400" dirty="0"/>
              <a:t>. </a:t>
            </a:r>
            <a:r>
              <a:rPr lang="ar-DZ" sz="2800" dirty="0" smtClean="0"/>
              <a:t>تعرف الاجور من الناحية الاقتصادية هي المبلغ الذي يدفعه صاحب العمل للعامل </a:t>
            </a:r>
            <a:r>
              <a:rPr lang="ar-DZ" sz="2800" dirty="0"/>
              <a:t>مقابل قيامه بعمل ما أو عند تنفيد </a:t>
            </a:r>
            <a:r>
              <a:rPr lang="ar-DZ" sz="2800" dirty="0" smtClean="0"/>
              <a:t>هذا </a:t>
            </a:r>
            <a:r>
              <a:rPr lang="ar-DZ" sz="2800" dirty="0"/>
              <a:t>العمل لحسا </a:t>
            </a:r>
            <a:r>
              <a:rPr lang="ar-DZ" sz="2800" dirty="0" smtClean="0"/>
              <a:t>ب </a:t>
            </a:r>
            <a:r>
              <a:rPr lang="ar-DZ" sz="2800" dirty="0"/>
              <a:t>شخص أخر ويتوسع بعضهم في مفهوم الأجر حتى يشمل جزءا من دخل أصاحب المشروع الدي يقوم </a:t>
            </a:r>
            <a:r>
              <a:rPr lang="ar-DZ" sz="2800" dirty="0" smtClean="0"/>
              <a:t>بإدارته </a:t>
            </a:r>
            <a:r>
              <a:rPr lang="ar-DZ" sz="2800" dirty="0"/>
              <a:t>بنفسه </a:t>
            </a:r>
            <a:r>
              <a:rPr lang="ar-DZ" sz="2800" dirty="0" smtClean="0"/>
              <a:t>وذألك </a:t>
            </a:r>
            <a:r>
              <a:rPr lang="ar-DZ" sz="2800" dirty="0"/>
              <a:t>لقاء قيامه بالعمل تنظيما أو </a:t>
            </a:r>
            <a:r>
              <a:rPr lang="ar-DZ" sz="2800" dirty="0" smtClean="0"/>
              <a:t>أدارة.</a:t>
            </a:r>
          </a:p>
          <a:p>
            <a:pPr algn="just" rtl="1"/>
            <a:endParaRPr lang="ar-DZ" sz="2800" dirty="0"/>
          </a:p>
          <a:p>
            <a:pPr algn="just" rtl="1"/>
            <a:r>
              <a:rPr lang="ar-DZ" sz="2800" dirty="0" smtClean="0"/>
              <a:t>ويمكن ان يعرف ايضا على انه ثمن </a:t>
            </a:r>
            <a:r>
              <a:rPr lang="ar-DZ" sz="2800" dirty="0"/>
              <a:t>العمل الدي يدفعه صاحب العمل إلى العامل نظير الخدمات التي يؤديها، وهي بالنسبة للعامل تمثل  المقابل الدي يحصل عليه من جراء ما </a:t>
            </a:r>
            <a:r>
              <a:rPr lang="ar-DZ" sz="2800" dirty="0" smtClean="0"/>
              <a:t>يبذله من </a:t>
            </a:r>
            <a:r>
              <a:rPr lang="ar-DZ" sz="2800" dirty="0"/>
              <a:t>مجهود في فترة زمنية معينة </a:t>
            </a:r>
            <a:r>
              <a:rPr lang="ar-DZ" sz="2800" dirty="0" smtClean="0"/>
              <a:t>لحساب صاحب العمل.</a:t>
            </a:r>
          </a:p>
          <a:p>
            <a:pPr algn="r" rtl="1"/>
            <a:endParaRPr lang="ar-DZ" sz="2400" dirty="0" smtClean="0"/>
          </a:p>
          <a:p>
            <a:pPr algn="r" rtl="1"/>
            <a:r>
              <a:rPr lang="ar-DZ" sz="2400" dirty="0" smtClean="0"/>
              <a:t> </a:t>
            </a:r>
            <a:endParaRPr lang="fr-FR" sz="2400" dirty="0"/>
          </a:p>
        </p:txBody>
      </p:sp>
    </p:spTree>
    <p:extLst>
      <p:ext uri="{BB962C8B-B14F-4D97-AF65-F5344CB8AC3E}">
        <p14:creationId xmlns:p14="http://schemas.microsoft.com/office/powerpoint/2010/main" val="110801447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95536" y="332656"/>
            <a:ext cx="8352928" cy="6124754"/>
          </a:xfrm>
          <a:prstGeom prst="rect">
            <a:avLst/>
          </a:prstGeom>
          <a:noFill/>
        </p:spPr>
        <p:txBody>
          <a:bodyPr wrap="square" rtlCol="0">
            <a:spAutoFit/>
          </a:bodyPr>
          <a:lstStyle/>
          <a:p>
            <a:pPr algn="r" rtl="1"/>
            <a:r>
              <a:rPr lang="ar-DZ" sz="2800" b="1" dirty="0"/>
              <a:t>2 من أبرز المفاهيم و المصطلحات </a:t>
            </a:r>
            <a:r>
              <a:rPr lang="ar-DZ" sz="2800" b="1" dirty="0" smtClean="0"/>
              <a:t>المرتبطة </a:t>
            </a:r>
            <a:r>
              <a:rPr lang="ar-DZ" sz="2800" b="1" dirty="0" err="1" smtClean="0"/>
              <a:t>بالاجر</a:t>
            </a:r>
            <a:r>
              <a:rPr lang="ar-DZ" sz="2800" b="1" dirty="0" smtClean="0"/>
              <a:t> </a:t>
            </a:r>
            <a:r>
              <a:rPr lang="ar-DZ" sz="2800" b="1" dirty="0"/>
              <a:t>ما </a:t>
            </a:r>
            <a:r>
              <a:rPr lang="ar-DZ" sz="2800" b="1" dirty="0" smtClean="0"/>
              <a:t>يلي:</a:t>
            </a:r>
          </a:p>
          <a:p>
            <a:pPr algn="just" rtl="1"/>
            <a:r>
              <a:rPr lang="ar-DZ" sz="2800" b="1" dirty="0" smtClean="0"/>
              <a:t>الراتب</a:t>
            </a:r>
            <a:r>
              <a:rPr lang="ar-DZ" sz="2800" b="1" dirty="0"/>
              <a:t>: </a:t>
            </a:r>
            <a:r>
              <a:rPr lang="ar-DZ" sz="2800" dirty="0"/>
              <a:t>هو ما يحصل </a:t>
            </a:r>
            <a:r>
              <a:rPr lang="ar-DZ" sz="2800" dirty="0" smtClean="0"/>
              <a:t>عليه </a:t>
            </a:r>
            <a:r>
              <a:rPr lang="ar-DZ" sz="2800" dirty="0"/>
              <a:t>الموظف وما يصرف شهريا في </a:t>
            </a:r>
            <a:r>
              <a:rPr lang="ar-DZ" sz="2800" dirty="0" smtClean="0"/>
              <a:t>الغالب.</a:t>
            </a:r>
          </a:p>
          <a:p>
            <a:pPr algn="just" rtl="1"/>
            <a:r>
              <a:rPr lang="ar-DZ" sz="2800" b="1" dirty="0"/>
              <a:t>إجمالي الأجر: </a:t>
            </a:r>
            <a:r>
              <a:rPr lang="ar-DZ" sz="2800" dirty="0"/>
              <a:t>هو ما يستحقه الفرد من أجر مقابل وظيفة قبل خصم أي </a:t>
            </a:r>
            <a:r>
              <a:rPr lang="ar-DZ" sz="2800" dirty="0" smtClean="0"/>
              <a:t>اقتطاعات.</a:t>
            </a:r>
          </a:p>
          <a:p>
            <a:pPr algn="just" rtl="1"/>
            <a:r>
              <a:rPr lang="ar-DZ" sz="2800" dirty="0"/>
              <a:t> </a:t>
            </a:r>
            <a:r>
              <a:rPr lang="ar-DZ" sz="2800" b="1" dirty="0"/>
              <a:t>صافي الأجر: </a:t>
            </a:r>
            <a:r>
              <a:rPr lang="ar-DZ" sz="2800" dirty="0"/>
              <a:t>هو عبارة عن أجر بعد خصم الاقتطاعات أي أجر </a:t>
            </a:r>
            <a:r>
              <a:rPr lang="ar-DZ" sz="2800" dirty="0" smtClean="0"/>
              <a:t>الذي </a:t>
            </a:r>
            <a:r>
              <a:rPr lang="ar-DZ" sz="2800" dirty="0"/>
              <a:t>يستلمه الفرد </a:t>
            </a:r>
            <a:r>
              <a:rPr lang="ar-DZ" sz="2800" dirty="0" smtClean="0"/>
              <a:t>في يده.</a:t>
            </a:r>
          </a:p>
          <a:p>
            <a:pPr marL="457200" indent="-457200" algn="r" rtl="1">
              <a:buFont typeface="Wingdings" pitchFamily="2" charset="2"/>
              <a:buChar char="ü"/>
            </a:pPr>
            <a:r>
              <a:rPr lang="ar-DZ" sz="2800" b="1" u="sng" dirty="0" smtClean="0">
                <a:solidFill>
                  <a:srgbClr val="FF0000"/>
                </a:solidFill>
                <a:effectLst>
                  <a:outerShdw blurRad="38100" dist="38100" dir="2700000" algn="tl">
                    <a:srgbClr val="000000">
                      <a:alpha val="43137"/>
                    </a:srgbClr>
                  </a:outerShdw>
                </a:effectLst>
              </a:rPr>
              <a:t>ماهية الاجور:</a:t>
            </a:r>
          </a:p>
          <a:p>
            <a:pPr algn="just" rtl="1"/>
            <a:r>
              <a:rPr lang="ar-DZ" sz="2800" dirty="0">
                <a:solidFill>
                  <a:srgbClr val="FF0000"/>
                </a:solidFill>
              </a:rPr>
              <a:t> </a:t>
            </a:r>
            <a:r>
              <a:rPr lang="ar-DZ" sz="2800" dirty="0"/>
              <a:t>ﺑﺎﻋﺘﺒﺎﺭ ﺍﻷﺟﺮ </a:t>
            </a:r>
            <a:r>
              <a:rPr lang="ar-DZ" sz="2800" dirty="0" smtClean="0"/>
              <a:t>المحرك </a:t>
            </a:r>
            <a:r>
              <a:rPr lang="ar-DZ" sz="2800" dirty="0"/>
              <a:t>ﺍﻷﺳﺎﺳﻲ </a:t>
            </a:r>
            <a:r>
              <a:rPr lang="ar-DZ" sz="2800" dirty="0" smtClean="0"/>
              <a:t>طبيعة </a:t>
            </a:r>
            <a:r>
              <a:rPr lang="ar-DZ" sz="2800" dirty="0"/>
              <a:t>ﻷﻱ ﻧﺸﺎﻁ ﺑﺸﺮﻱ ﻓﻴﺒﺪﻭ </a:t>
            </a:r>
            <a:r>
              <a:rPr lang="ar-DZ" sz="2800" dirty="0" smtClean="0"/>
              <a:t>في </a:t>
            </a:r>
            <a:r>
              <a:rPr lang="ar-DZ" sz="2800" dirty="0"/>
              <a:t>ﺷﻜﻠﻪ ﺍﻟﺒﺴﻴﻂ ﻭ ﺍﻷﻭﻝ </a:t>
            </a:r>
            <a:r>
              <a:rPr lang="ar-DZ" sz="2800" dirty="0" smtClean="0"/>
              <a:t>مجرد ﻣﻘﺎﺑـﻞ </a:t>
            </a:r>
            <a:r>
              <a:rPr lang="ar-DZ" sz="2800" dirty="0"/>
              <a:t>ﻟﻠﺠﻬﺪ ﺍﻟﺬﻱ ﻳﺒﺬﻟﻪ </a:t>
            </a:r>
            <a:r>
              <a:rPr lang="ar-DZ" sz="2800" dirty="0" smtClean="0"/>
              <a:t>الاجير، ﻟﻜﻦ في الحقيقة </a:t>
            </a:r>
            <a:r>
              <a:rPr lang="ar-DZ" sz="2800" dirty="0"/>
              <a:t>ﺍﻷﻣﺮ ﺃﻋﻤﻖ ﻣﻦ ﻫﺬﺍ ﻭ ﺃﺑﻌﺪ </a:t>
            </a:r>
            <a:r>
              <a:rPr lang="ar-DZ" sz="2800" dirty="0" smtClean="0"/>
              <a:t>في </a:t>
            </a:r>
            <a:r>
              <a:rPr lang="ar-DZ" sz="2800" dirty="0"/>
              <a:t>ﺍﻧﻌﻜﺎﺳﻪ ﻭ ﻧﺘﺎﺋﺠﻪ </a:t>
            </a:r>
            <a:r>
              <a:rPr lang="ar-DZ" sz="2800" dirty="0" smtClean="0"/>
              <a:t>بحسب ﺍﻟﺴﻴﺎﺳـﺔ ﺍﻷﺟﺮﻳﺔ المتبعة في تسيير </a:t>
            </a:r>
            <a:r>
              <a:rPr lang="ar-DZ" sz="2800" dirty="0"/>
              <a:t>ﺍﻷﺟﻮﺭ، </a:t>
            </a:r>
            <a:r>
              <a:rPr lang="ar-DZ" sz="2800" dirty="0" smtClean="0"/>
              <a:t>لهذا لابد </a:t>
            </a:r>
            <a:r>
              <a:rPr lang="ar-DZ" sz="2800" dirty="0"/>
              <a:t>ﻣﻦ </a:t>
            </a:r>
            <a:r>
              <a:rPr lang="ar-DZ" sz="2800" dirty="0" smtClean="0"/>
              <a:t>تحديد معنى ﺍﻷﺟﺮ. </a:t>
            </a:r>
          </a:p>
          <a:p>
            <a:pPr algn="just" rtl="1"/>
            <a:r>
              <a:rPr lang="ar-DZ" sz="2800" dirty="0"/>
              <a:t> </a:t>
            </a:r>
            <a:r>
              <a:rPr lang="ar-DZ" sz="2800" b="1" dirty="0"/>
              <a:t>ﻓﺎﻷﺟﺮ</a:t>
            </a:r>
            <a:r>
              <a:rPr lang="ar-DZ" sz="2800" b="1" dirty="0" smtClean="0"/>
              <a:t>:</a:t>
            </a:r>
            <a:r>
              <a:rPr lang="ar-DZ" sz="2800" dirty="0" smtClean="0"/>
              <a:t> هو مقابل للجهد الفكري والعضلي </a:t>
            </a:r>
            <a:r>
              <a:rPr lang="ar-DZ" sz="2800" dirty="0"/>
              <a:t>الذي يقدمه الفرد، ﻭﻣﻦ </a:t>
            </a:r>
            <a:r>
              <a:rPr lang="ar-DZ" sz="2800" dirty="0" smtClean="0"/>
              <a:t>ثم </a:t>
            </a:r>
            <a:r>
              <a:rPr lang="ar-DZ" sz="2800" dirty="0"/>
              <a:t>ﻓﻬﻮ ﻋﻨﺼﺮ ﻣﻬﻢ </a:t>
            </a:r>
            <a:r>
              <a:rPr lang="ar-DZ" sz="2800" dirty="0" smtClean="0"/>
              <a:t>في </a:t>
            </a:r>
            <a:r>
              <a:rPr lang="ar-DZ" sz="2800" dirty="0"/>
              <a:t>ﺗﻜـﺎﻟﻴﻒ ﺍﻹﻧﺘـﺎﺝ ﺑﺎﻟﻨﺴﺒﺔ ﻟﻠﻤﺆﺳﺴﺔ ﻭ </a:t>
            </a:r>
            <a:r>
              <a:rPr lang="ar-DZ" sz="2800" dirty="0" smtClean="0"/>
              <a:t>التي </a:t>
            </a:r>
            <a:r>
              <a:rPr lang="ar-DZ" sz="2800" dirty="0"/>
              <a:t>ﺗﻌﻤﻞ ﻋﻠﻰ </a:t>
            </a:r>
            <a:r>
              <a:rPr lang="ar-DZ" sz="2800" dirty="0" smtClean="0"/>
              <a:t>تخفيضه</a:t>
            </a:r>
            <a:endParaRPr lang="fr-FR" sz="2800" b="1" dirty="0"/>
          </a:p>
        </p:txBody>
      </p:sp>
    </p:spTree>
    <p:extLst>
      <p:ext uri="{BB962C8B-B14F-4D97-AF65-F5344CB8AC3E}">
        <p14:creationId xmlns:p14="http://schemas.microsoft.com/office/powerpoint/2010/main" val="192741039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7544" y="271914"/>
            <a:ext cx="8280920" cy="6370975"/>
          </a:xfrm>
          <a:prstGeom prst="rect">
            <a:avLst/>
          </a:prstGeom>
          <a:noFill/>
        </p:spPr>
        <p:txBody>
          <a:bodyPr wrap="square" rtlCol="0">
            <a:spAutoFit/>
          </a:bodyPr>
          <a:lstStyle/>
          <a:p>
            <a:pPr marL="285750" indent="-285750" algn="r" rtl="1">
              <a:buFont typeface="Wingdings" pitchFamily="2" charset="2"/>
              <a:buChar char="Ø"/>
            </a:pPr>
            <a:r>
              <a:rPr lang="ar-DZ" sz="2800" b="1" dirty="0" smtClean="0">
                <a:solidFill>
                  <a:srgbClr val="FF0000"/>
                </a:solidFill>
                <a:effectLst>
                  <a:outerShdw blurRad="38100" dist="38100" dir="2700000" algn="tl">
                    <a:srgbClr val="000000">
                      <a:alpha val="43137"/>
                    </a:srgbClr>
                  </a:outerShdw>
                </a:effectLst>
              </a:rPr>
              <a:t>تقسيمات </a:t>
            </a:r>
            <a:r>
              <a:rPr lang="ar-DZ" sz="2800" b="1" dirty="0">
                <a:solidFill>
                  <a:srgbClr val="FF0000"/>
                </a:solidFill>
                <a:effectLst>
                  <a:outerShdw blurRad="38100" dist="38100" dir="2700000" algn="tl">
                    <a:srgbClr val="000000">
                      <a:alpha val="43137"/>
                    </a:srgbClr>
                  </a:outerShdw>
                </a:effectLst>
              </a:rPr>
              <a:t>الجور: </a:t>
            </a:r>
            <a:endParaRPr lang="ar-DZ" sz="2800" b="1" dirty="0" smtClean="0">
              <a:solidFill>
                <a:srgbClr val="FF0000"/>
              </a:solidFill>
              <a:effectLst>
                <a:outerShdw blurRad="38100" dist="38100" dir="2700000" algn="tl">
                  <a:srgbClr val="000000">
                    <a:alpha val="43137"/>
                  </a:srgbClr>
                </a:outerShdw>
              </a:effectLst>
            </a:endParaRPr>
          </a:p>
          <a:p>
            <a:pPr algn="just" rtl="1"/>
            <a:r>
              <a:rPr lang="ar-DZ" sz="2400" dirty="0" smtClean="0"/>
              <a:t>ان للأجور عدة تقسيمات نجد منها:</a:t>
            </a:r>
          </a:p>
          <a:p>
            <a:pPr marL="342900" indent="-342900" algn="just" rtl="1">
              <a:buFont typeface="+mj-lt"/>
              <a:buAutoNum type="arabicPeriod"/>
            </a:pPr>
            <a:r>
              <a:rPr lang="ar-DZ" sz="2400" dirty="0" smtClean="0"/>
              <a:t>تبعا لمعيار المستخدم في التقييم:</a:t>
            </a:r>
          </a:p>
          <a:p>
            <a:pPr algn="just" rtl="1"/>
            <a:r>
              <a:rPr lang="ar-DZ" sz="2400" dirty="0" smtClean="0"/>
              <a:t>ﺃ- تبعا لطبيعتها:</a:t>
            </a:r>
          </a:p>
          <a:p>
            <a:pPr marL="285750" indent="-285750" algn="just" rtl="1">
              <a:buFont typeface="Wingdings" pitchFamily="2" charset="2"/>
              <a:buChar char="§"/>
            </a:pPr>
            <a:r>
              <a:rPr lang="ar-DZ" sz="2400" dirty="0" smtClean="0"/>
              <a:t>اجور عينية: تتمثل في الخدمات التي يقدمها صاحب العمل الى الاجراء مثل السكن والنقل</a:t>
            </a:r>
          </a:p>
          <a:p>
            <a:pPr marL="285750" indent="-285750" algn="just" rtl="1">
              <a:buFont typeface="Wingdings" pitchFamily="2" charset="2"/>
              <a:buChar char="§"/>
            </a:pPr>
            <a:r>
              <a:rPr lang="ar-DZ" sz="2400" dirty="0" smtClean="0"/>
              <a:t>اجور نقدية: هو حجم المال الذي يدفع للعامل مقابل العمل المنجز</a:t>
            </a:r>
          </a:p>
          <a:p>
            <a:pPr algn="just" rtl="1"/>
            <a:r>
              <a:rPr lang="ar-DZ" sz="2400" dirty="0" smtClean="0"/>
              <a:t>ب- تبعا لقوتها الشرائية:</a:t>
            </a:r>
          </a:p>
          <a:p>
            <a:pPr marL="285750" indent="-285750" algn="just" rtl="1">
              <a:buFontTx/>
              <a:buChar char="-"/>
            </a:pPr>
            <a:r>
              <a:rPr lang="ar-DZ" sz="2400" dirty="0" smtClean="0"/>
              <a:t>اجور اسمية: هي كمية النقود التي يحصل عليها الفرد مقابل العمل الذي يقدمه</a:t>
            </a:r>
          </a:p>
          <a:p>
            <a:pPr marL="285750" indent="-285750" algn="just" rtl="1">
              <a:buFontTx/>
              <a:buChar char="-"/>
            </a:pPr>
            <a:r>
              <a:rPr lang="ar-DZ" sz="2400" dirty="0" smtClean="0"/>
              <a:t>اجور حقيقية: هي حجم السلع والخدمات التي يمكن للفرد ان يحصل عليها نتيجة انفاقه للأجر الاسمي</a:t>
            </a:r>
          </a:p>
          <a:p>
            <a:pPr algn="just" rtl="1"/>
            <a:r>
              <a:rPr lang="ar-DZ" sz="2400" dirty="0" smtClean="0"/>
              <a:t>2_ تبعا لمعيار الدفع: </a:t>
            </a:r>
          </a:p>
          <a:p>
            <a:pPr algn="just" rtl="1"/>
            <a:r>
              <a:rPr lang="ar-DZ" sz="2400" dirty="0" smtClean="0"/>
              <a:t>ﺃ- اجور على اساس الوقت: تدفع على اساس وحدة زمنية محددة (ساعة, يوم او شهر)</a:t>
            </a:r>
          </a:p>
          <a:p>
            <a:pPr algn="just" rtl="1"/>
            <a:r>
              <a:rPr lang="ar-DZ" sz="2400" dirty="0"/>
              <a:t>ب- </a:t>
            </a:r>
            <a:r>
              <a:rPr lang="ar-DZ" sz="2400" dirty="0" smtClean="0"/>
              <a:t>اجورعلى اساس القطعة: يدفع للعامل نظير انجاز جزء من العمل</a:t>
            </a:r>
          </a:p>
          <a:p>
            <a:pPr algn="r" rtl="1"/>
            <a:endParaRPr lang="ar-DZ" dirty="0" smtClean="0"/>
          </a:p>
          <a:p>
            <a:pPr algn="r" rtl="1"/>
            <a:endParaRPr lang="ar-DZ" dirty="0" smtClean="0"/>
          </a:p>
          <a:p>
            <a:pPr algn="r" rtl="1"/>
            <a:endParaRPr lang="ar-DZ" dirty="0" smtClean="0"/>
          </a:p>
          <a:p>
            <a:pPr algn="r" rtl="1"/>
            <a:endParaRPr lang="fr-FR" dirty="0"/>
          </a:p>
        </p:txBody>
      </p:sp>
    </p:spTree>
    <p:extLst>
      <p:ext uri="{BB962C8B-B14F-4D97-AF65-F5344CB8AC3E}">
        <p14:creationId xmlns:p14="http://schemas.microsoft.com/office/powerpoint/2010/main" val="547202097"/>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404664"/>
            <a:ext cx="8208912" cy="7417415"/>
          </a:xfrm>
          <a:prstGeom prst="rect">
            <a:avLst/>
          </a:prstGeom>
          <a:noFill/>
        </p:spPr>
        <p:txBody>
          <a:bodyPr wrap="square" rtlCol="0">
            <a:spAutoFit/>
          </a:bodyPr>
          <a:lstStyle/>
          <a:p>
            <a:pPr marL="457200" indent="-457200" algn="r" rtl="1">
              <a:buFont typeface="Wingdings" pitchFamily="2" charset="2"/>
              <a:buChar char="Ø"/>
            </a:pPr>
            <a:r>
              <a:rPr lang="ar-DZ" sz="2800" b="1" dirty="0" smtClean="0">
                <a:solidFill>
                  <a:srgbClr val="FF0000"/>
                </a:solidFill>
                <a:effectLst>
                  <a:outerShdw blurRad="38100" dist="38100" dir="2700000" algn="tl">
                    <a:srgbClr val="000000">
                      <a:alpha val="43137"/>
                    </a:srgbClr>
                  </a:outerShdw>
                </a:effectLst>
              </a:rPr>
              <a:t>نظم دفع الاجور:</a:t>
            </a:r>
          </a:p>
          <a:p>
            <a:pPr algn="just" rtl="1"/>
            <a:r>
              <a:rPr lang="ar-DZ" sz="2800" dirty="0" smtClean="0"/>
              <a:t>يطبق في الحياة اكثر من نظام لدفع الأجور العاملين، ولكل طريقة ظروفها التي تطبق فيها، وهناك اعتباران اساسيان هما:</a:t>
            </a:r>
          </a:p>
          <a:p>
            <a:pPr marL="457200" indent="-457200" algn="just" rtl="1">
              <a:buFont typeface="Arial" pitchFamily="34" charset="0"/>
              <a:buChar char="•"/>
            </a:pPr>
            <a:r>
              <a:rPr lang="ar-DZ" sz="2800" dirty="0" smtClean="0"/>
              <a:t>كمية وجودة العمل.</a:t>
            </a:r>
          </a:p>
          <a:p>
            <a:pPr marL="457200" indent="-457200" algn="just" rtl="1">
              <a:buFont typeface="Wingdings" pitchFamily="2" charset="2"/>
              <a:buChar char="Ø"/>
            </a:pPr>
            <a:r>
              <a:rPr lang="ar-DZ" sz="2800" dirty="0" smtClean="0"/>
              <a:t>وﺍﻟﻌﻨﺼﺮﺍﻥ </a:t>
            </a:r>
            <a:r>
              <a:rPr lang="ar-DZ" sz="2800" dirty="0"/>
              <a:t>ﺍﻟﻠﺬﺍﻥ </a:t>
            </a:r>
            <a:r>
              <a:rPr lang="ar-DZ" sz="2800" dirty="0" smtClean="0"/>
              <a:t>لهما تأثيرﻋﻠﻰ </a:t>
            </a:r>
            <a:r>
              <a:rPr lang="ar-DZ" sz="2800" dirty="0"/>
              <a:t>ﺧﻄﻂ ﺩﻓﻊ </a:t>
            </a:r>
            <a:r>
              <a:rPr lang="ar-DZ" sz="2800" dirty="0" smtClean="0"/>
              <a:t>الاجور:</a:t>
            </a:r>
          </a:p>
          <a:p>
            <a:pPr marL="457200" indent="-457200" algn="just" rtl="1">
              <a:buFont typeface="Wingdings" pitchFamily="2" charset="2"/>
              <a:buChar char="ü"/>
            </a:pPr>
            <a:r>
              <a:rPr lang="ar-DZ" sz="2800" dirty="0" smtClean="0"/>
              <a:t>تعريف وتحديد جودة العمل المطلوب من كل فرد وظروف العمل والمواد والمعدات التي يجب على صاحب العمل ان يوفرها.</a:t>
            </a:r>
          </a:p>
          <a:p>
            <a:pPr marL="457200" indent="-457200" algn="just" rtl="1">
              <a:buFont typeface="Wingdings" pitchFamily="2" charset="2"/>
              <a:buChar char="ü"/>
            </a:pPr>
            <a:r>
              <a:rPr lang="ar-DZ" sz="2800" dirty="0" smtClean="0"/>
              <a:t>السعر الذي يدفع مقابل الاجر المنجز.</a:t>
            </a:r>
          </a:p>
          <a:p>
            <a:pPr algn="just" rtl="1"/>
            <a:r>
              <a:rPr lang="ar-DZ" sz="2800" dirty="0" smtClean="0"/>
              <a:t>يمكن </a:t>
            </a:r>
            <a:r>
              <a:rPr lang="ar-DZ" sz="2800" dirty="0"/>
              <a:t>ﺗﻘﺴﻴﻢ ﻧﻈﻢ ﺩﻓﻊ ﺍﻷﺟﻮﺭ </a:t>
            </a:r>
            <a:r>
              <a:rPr lang="ar-DZ" sz="2800" dirty="0" smtClean="0"/>
              <a:t>الى مجموعتين هما:</a:t>
            </a:r>
          </a:p>
          <a:p>
            <a:pPr algn="just" rtl="1"/>
            <a:r>
              <a:rPr lang="ar-DZ" sz="2800" dirty="0">
                <a:solidFill>
                  <a:schemeClr val="accent1">
                    <a:lumMod val="60000"/>
                    <a:lumOff val="40000"/>
                  </a:schemeClr>
                </a:solidFill>
              </a:rPr>
              <a:t> </a:t>
            </a:r>
            <a:r>
              <a:rPr lang="ar-DZ" sz="2800" b="1" dirty="0">
                <a:solidFill>
                  <a:schemeClr val="accent1">
                    <a:lumMod val="60000"/>
                    <a:lumOff val="40000"/>
                  </a:schemeClr>
                </a:solidFill>
              </a:rPr>
              <a:t>1-2 ﺃﻧﻈﻤﺔ ﺍﻟﺪﻓﻊ ﻋﻠﻰ ﺃﺳﺎﺱ </a:t>
            </a:r>
            <a:r>
              <a:rPr lang="ar-DZ" sz="2800" b="1" dirty="0" smtClean="0">
                <a:solidFill>
                  <a:schemeClr val="accent1">
                    <a:lumMod val="60000"/>
                    <a:lumOff val="40000"/>
                  </a:schemeClr>
                </a:solidFill>
              </a:rPr>
              <a:t>الوقت: </a:t>
            </a:r>
            <a:r>
              <a:rPr lang="ar-DZ" sz="2800" dirty="0" smtClean="0"/>
              <a:t>ويقوم هذا النظام على اساس المدة التي يقضيها الفرد في عمله اما قد عن طريقة الدفع اما بالساعة، الاسبوع،الشهر، ولا يرتبط الاجر هنا بكمية او جودة الانتاج.</a:t>
            </a:r>
          </a:p>
          <a:p>
            <a:pPr algn="r" rtl="1"/>
            <a:endParaRPr lang="ar-DZ" sz="2800" dirty="0" smtClean="0"/>
          </a:p>
          <a:p>
            <a:pPr algn="r" rtl="1"/>
            <a:endParaRPr lang="ar-DZ" sz="2800" dirty="0" smtClean="0"/>
          </a:p>
          <a:p>
            <a:pPr algn="r" rtl="1"/>
            <a:endParaRPr lang="ar-DZ" sz="2800" dirty="0" smtClean="0"/>
          </a:p>
          <a:p>
            <a:pPr algn="r" rtl="1"/>
            <a:endParaRPr lang="ar-DZ" sz="2800" dirty="0" smtClean="0"/>
          </a:p>
          <a:p>
            <a:pPr algn="r" rtl="1"/>
            <a:endParaRPr lang="fr-FR" sz="2800" dirty="0"/>
          </a:p>
        </p:txBody>
      </p:sp>
    </p:spTree>
    <p:extLst>
      <p:ext uri="{BB962C8B-B14F-4D97-AF65-F5344CB8AC3E}">
        <p14:creationId xmlns:p14="http://schemas.microsoft.com/office/powerpoint/2010/main" val="130835287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67544" y="476671"/>
            <a:ext cx="8352928" cy="4832092"/>
          </a:xfrm>
          <a:prstGeom prst="rect">
            <a:avLst/>
          </a:prstGeom>
          <a:noFill/>
        </p:spPr>
        <p:txBody>
          <a:bodyPr wrap="square" rtlCol="0">
            <a:spAutoFit/>
          </a:bodyPr>
          <a:lstStyle/>
          <a:p>
            <a:pPr algn="just" rtl="1"/>
            <a:r>
              <a:rPr lang="ar-DZ" sz="2800" dirty="0" smtClean="0"/>
              <a:t>وهناك حالات تصلح لتطبيق هذه الطريقة:</a:t>
            </a:r>
          </a:p>
          <a:p>
            <a:pPr marL="514350" indent="-514350" algn="just" rtl="1">
              <a:buFont typeface="+mj-lt"/>
              <a:buAutoNum type="arabicPeriod"/>
            </a:pPr>
            <a:r>
              <a:rPr lang="ar-DZ" sz="2800" dirty="0" smtClean="0"/>
              <a:t>في حالة الوظائف التي يصعب قياس انتاجها بوحدات كمية ملموسة مثل الصيانة.</a:t>
            </a:r>
          </a:p>
          <a:p>
            <a:pPr marL="514350" indent="-514350" algn="just" rtl="1">
              <a:buFont typeface="+mj-lt"/>
              <a:buAutoNum type="arabicPeriod"/>
            </a:pPr>
            <a:r>
              <a:rPr lang="ar-DZ" sz="2800" dirty="0" smtClean="0"/>
              <a:t>في حالة ما إذا كان العمل غير منظم وكثير حدوث الاعطال به وبصفة مستمرة.</a:t>
            </a:r>
          </a:p>
          <a:p>
            <a:pPr marL="514350" indent="-514350" algn="just" rtl="1">
              <a:buFont typeface="+mj-lt"/>
              <a:buAutoNum type="arabicPeriod"/>
            </a:pPr>
            <a:r>
              <a:rPr lang="ar-DZ" sz="2800" dirty="0" smtClean="0"/>
              <a:t>في حالة عدم قدرة الادارة على مراقبة كمية انتاج العامل.</a:t>
            </a:r>
          </a:p>
          <a:p>
            <a:pPr algn="just" rtl="1"/>
            <a:r>
              <a:rPr lang="ar-DZ" sz="2800" b="1" dirty="0">
                <a:solidFill>
                  <a:schemeClr val="accent1">
                    <a:lumMod val="60000"/>
                    <a:lumOff val="40000"/>
                  </a:schemeClr>
                </a:solidFill>
                <a:effectLst>
                  <a:outerShdw blurRad="38100" dist="38100" dir="2700000" algn="tl">
                    <a:srgbClr val="000000">
                      <a:alpha val="43137"/>
                    </a:srgbClr>
                  </a:outerShdw>
                </a:effectLst>
              </a:rPr>
              <a:t>2-2-  ﻧﻈﺎﻡ ﺍﻷﺟﺮ ﻋﻠﻰ ﺃﺳﺎﺱ </a:t>
            </a:r>
            <a:r>
              <a:rPr lang="ar-DZ" sz="2800" b="1" dirty="0" smtClean="0">
                <a:solidFill>
                  <a:schemeClr val="accent1">
                    <a:lumMod val="60000"/>
                    <a:lumOff val="40000"/>
                  </a:schemeClr>
                </a:solidFill>
                <a:effectLst>
                  <a:outerShdw blurRad="38100" dist="38100" dir="2700000" algn="tl">
                    <a:srgbClr val="000000">
                      <a:alpha val="43137"/>
                    </a:srgbClr>
                  </a:outerShdw>
                </a:effectLst>
              </a:rPr>
              <a:t>ﺍﻹﻧﺘﺎﺝ: </a:t>
            </a:r>
            <a:r>
              <a:rPr lang="ar-DZ" sz="2800" dirty="0" smtClean="0"/>
              <a:t>في </a:t>
            </a:r>
            <a:r>
              <a:rPr lang="ar-DZ" sz="2800" dirty="0"/>
              <a:t>ﻫﺬﺍ ﺍﻟﻨﻈﺎﻡ ﻳﺘﻮﻗﻒ ﺃﺟﺮ ﺍﻟﻔﺮﺩ ﻋﻠﻰ انتاجيته </a:t>
            </a:r>
            <a:r>
              <a:rPr lang="ar-DZ" sz="2800" dirty="0" smtClean="0"/>
              <a:t>ﻓﺎالخاﺻﻴﺔ </a:t>
            </a:r>
            <a:r>
              <a:rPr lang="ar-DZ" sz="2800" dirty="0"/>
              <a:t>ﺍﻷﺳﺎﺳﻴﺔ ﻟﻠﺪﻓﻊ ﻋﻠﻰ ﺃﺳﺎﺱ ﻛﻤﻴﺔ  ﺍﻹﻧﺘﺎﺝ ﻫﻲ ﺃﻥ </a:t>
            </a:r>
            <a:r>
              <a:rPr lang="ar-DZ" sz="2800" dirty="0" smtClean="0"/>
              <a:t>ﺍﻟﻌﻤﻞ </a:t>
            </a:r>
            <a:r>
              <a:rPr lang="ar-DZ" sz="2800" dirty="0"/>
              <a:t>المطلوب تأديته </a:t>
            </a:r>
            <a:r>
              <a:rPr lang="ar-DZ" sz="2800" dirty="0" smtClean="0"/>
              <a:t>تحدد ﻟﻪ </a:t>
            </a:r>
            <a:r>
              <a:rPr lang="ar-DZ" sz="2800" dirty="0"/>
              <a:t>ﻗﻴﻤﺔ ﻧﻘﺪﻳﺔ ﻣﻌﻴﻨﺔ </a:t>
            </a:r>
            <a:r>
              <a:rPr lang="ar-DZ" sz="2800" dirty="0" smtClean="0"/>
              <a:t>يحصل عليها الفرد اذا اتم عمله، يتحصل على مكاسب او تلحق به الخسائر وذلك تبعا للاختلافات في الكميات المنتجة.</a:t>
            </a:r>
            <a:endParaRPr lang="ar-DZ" sz="2800" dirty="0"/>
          </a:p>
        </p:txBody>
      </p:sp>
    </p:spTree>
    <p:extLst>
      <p:ext uri="{BB962C8B-B14F-4D97-AF65-F5344CB8AC3E}">
        <p14:creationId xmlns:p14="http://schemas.microsoft.com/office/powerpoint/2010/main" val="42150776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95536" y="836712"/>
            <a:ext cx="8352928" cy="2246769"/>
          </a:xfrm>
          <a:prstGeom prst="rect">
            <a:avLst/>
          </a:prstGeom>
          <a:noFill/>
        </p:spPr>
        <p:txBody>
          <a:bodyPr wrap="square" rtlCol="0">
            <a:spAutoFit/>
          </a:bodyPr>
          <a:lstStyle/>
          <a:p>
            <a:pPr marL="457200" indent="-457200" algn="r" rtl="1">
              <a:buFont typeface="Wingdings" pitchFamily="2" charset="2"/>
              <a:buChar char="Ø"/>
            </a:pPr>
            <a:r>
              <a:rPr lang="ar-DZ" sz="2800" b="1" dirty="0" smtClean="0">
                <a:solidFill>
                  <a:srgbClr val="FF0000"/>
                </a:solidFill>
                <a:effectLst>
                  <a:outerShdw blurRad="38100" dist="38100" dir="2700000" algn="tl">
                    <a:srgbClr val="000000">
                      <a:alpha val="43137"/>
                    </a:srgbClr>
                  </a:outerShdw>
                </a:effectLst>
              </a:rPr>
              <a:t>ادارة نظام الاجور:</a:t>
            </a:r>
          </a:p>
          <a:p>
            <a:pPr algn="r" rtl="1"/>
            <a:r>
              <a:rPr lang="ar-DZ" sz="2800" dirty="0" smtClean="0"/>
              <a:t>يتم هنا معالجة بعض القضايا والمشاكل المترتبة عن عملية تقييم الوظائف ايضا معالجة القضايا بتسعير نظام الاجر وصيانته واضفاء المرونة عليه وفقا للتغيرات التي تحدث داخل المنظمة والمجتمع على السواء. </a:t>
            </a:r>
          </a:p>
          <a:p>
            <a:pPr marL="457200" indent="-457200" algn="r" rtl="1">
              <a:buFont typeface="Wingdings" pitchFamily="2" charset="2"/>
              <a:buChar char="Ø"/>
            </a:pPr>
            <a:endParaRPr lang="ar-DZ" sz="2800" dirty="0" smtClean="0"/>
          </a:p>
        </p:txBody>
      </p:sp>
    </p:spTree>
    <p:extLst>
      <p:ext uri="{BB962C8B-B14F-4D97-AF65-F5344CB8AC3E}">
        <p14:creationId xmlns:p14="http://schemas.microsoft.com/office/powerpoint/2010/main" val="2289772093"/>
      </p:ext>
    </p:extLst>
  </p:cSld>
  <p:clrMapOvr>
    <a:masterClrMapping/>
  </p:clrMapOvr>
  <p:transition spd="slow">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450</TotalTime>
  <Words>1009</Words>
  <Application>Microsoft Office PowerPoint</Application>
  <PresentationFormat>Affichage à l'écran (4:3)</PresentationFormat>
  <Paragraphs>70</Paragraphs>
  <Slides>10</Slides>
  <Notes>2</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10</vt:i4>
      </vt:variant>
    </vt:vector>
  </HeadingPairs>
  <TitlesOfParts>
    <vt:vector size="19" baseType="lpstr">
      <vt:lpstr>Arial</vt:lpstr>
      <vt:lpstr>Book Antiqua</vt:lpstr>
      <vt:lpstr>Calibri</vt:lpstr>
      <vt:lpstr>Lucida Sans</vt:lpstr>
      <vt:lpstr>Times New Roman</vt:lpstr>
      <vt:lpstr>Wingdings</vt:lpstr>
      <vt:lpstr>Wingdings 2</vt:lpstr>
      <vt:lpstr>Wingdings 3</vt:lpstr>
      <vt:lpstr>Apex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8.1</dc:creator>
  <cp:lastModifiedBy>MicroSoft</cp:lastModifiedBy>
  <cp:revision>45</cp:revision>
  <dcterms:created xsi:type="dcterms:W3CDTF">2021-01-14T13:26:11Z</dcterms:created>
  <dcterms:modified xsi:type="dcterms:W3CDTF">2024-08-15T07:01:42Z</dcterms:modified>
</cp:coreProperties>
</file>