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sldIdLst>
    <p:sldId id="257" r:id="rId2"/>
    <p:sldId id="256" r:id="rId3"/>
    <p:sldId id="258" r:id="rId4"/>
    <p:sldId id="259" r:id="rId5"/>
    <p:sldId id="260" r:id="rId6"/>
    <p:sldId id="261" r:id="rId7"/>
    <p:sldId id="263" r:id="rId8"/>
    <p:sldId id="262" r:id="rId9"/>
    <p:sldId id="264" r:id="rId10"/>
    <p:sldId id="265" r:id="rId11"/>
    <p:sldId id="267" r:id="rId12"/>
    <p:sldId id="268" r:id="rId13"/>
    <p:sldId id="270" r:id="rId14"/>
    <p:sldId id="272" r:id="rId15"/>
    <p:sldId id="269" r:id="rId16"/>
    <p:sldId id="271" r:id="rId17"/>
    <p:sldId id="266"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291" autoAdjust="0"/>
  </p:normalViewPr>
  <p:slideViewPr>
    <p:cSldViewPr snapToGrid="0">
      <p:cViewPr varScale="1">
        <p:scale>
          <a:sx n="68" d="100"/>
          <a:sy n="68" d="100"/>
        </p:scale>
        <p:origin x="816"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D88D5A-EBD0-4E6D-B236-F1893289225D}" type="datetimeFigureOut">
              <a:rPr lang="fr-FR" smtClean="0"/>
              <a:t>27/04/2024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CC36EE-890B-467C-92E1-D81ECD447164}" type="slidenum">
              <a:rPr lang="fr-FR" smtClean="0"/>
              <a:t>‹N°›</a:t>
            </a:fld>
            <a:endParaRPr lang="fr-FR"/>
          </a:p>
        </p:txBody>
      </p:sp>
    </p:spTree>
    <p:extLst>
      <p:ext uri="{BB962C8B-B14F-4D97-AF65-F5344CB8AC3E}">
        <p14:creationId xmlns:p14="http://schemas.microsoft.com/office/powerpoint/2010/main" val="1462970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4C4AE20-00DB-4ABD-9405-8DF0F17CF49F}" type="slidenum">
              <a:rPr lang="fr-FR" smtClean="0"/>
              <a:t>1</a:t>
            </a:fld>
            <a:endParaRPr lang="fr-FR"/>
          </a:p>
        </p:txBody>
      </p:sp>
    </p:spTree>
    <p:extLst>
      <p:ext uri="{BB962C8B-B14F-4D97-AF65-F5344CB8AC3E}">
        <p14:creationId xmlns:p14="http://schemas.microsoft.com/office/powerpoint/2010/main" val="4079816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fr-FR"/>
              <a:t>Modifiez le style du titre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4/27/2024</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Option 2">
    <p:bg>
      <p:bgPr>
        <a:solidFill>
          <a:schemeClr val="accent2"/>
        </a:solidFill>
        <a:effectLst/>
      </p:bgPr>
    </p:bg>
    <p:spTree>
      <p:nvGrpSpPr>
        <p:cNvPr id="1" name=""/>
        <p:cNvGrpSpPr/>
        <p:nvPr/>
      </p:nvGrpSpPr>
      <p:grpSpPr>
        <a:xfrm>
          <a:off x="0" y="0"/>
          <a:ext cx="0" cy="0"/>
          <a:chOff x="0" y="0"/>
          <a:chExt cx="0" cy="0"/>
        </a:xfrm>
      </p:grpSpPr>
      <p:pic>
        <p:nvPicPr>
          <p:cNvPr id="5" name="Image 4" descr="Forme, carré&#10;&#10;Description générée automatiquement">
            <a:extLst>
              <a:ext uri="{FF2B5EF4-FFF2-40B4-BE49-F238E27FC236}">
                <a16:creationId xmlns:a16="http://schemas.microsoft.com/office/drawing/2014/main" id="{532844B3-1432-463A-B53B-CA38CE2AE9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67"/>
            <a:ext cx="12192000" cy="6857267"/>
          </a:xfrm>
          <a:prstGeom prst="rect">
            <a:avLst/>
          </a:prstGeom>
        </p:spPr>
      </p:pic>
      <p:sp>
        <p:nvSpPr>
          <p:cNvPr id="2" name="Titre 1"/>
          <p:cNvSpPr>
            <a:spLocks noGrp="1"/>
          </p:cNvSpPr>
          <p:nvPr>
            <p:ph type="ctrTitle" hasCustomPrompt="1"/>
          </p:nvPr>
        </p:nvSpPr>
        <p:spPr>
          <a:xfrm>
            <a:off x="914400" y="536538"/>
            <a:ext cx="10363200" cy="1289875"/>
          </a:xfrm>
        </p:spPr>
        <p:txBody>
          <a:bodyPr rtlCol="0" anchor="b"/>
          <a:lstStyle>
            <a:lvl1pPr algn="ctr">
              <a:defRPr sz="3971" b="1">
                <a:solidFill>
                  <a:schemeClr val="accent3"/>
                </a:solidFill>
              </a:defRPr>
            </a:lvl1pPr>
          </a:lstStyle>
          <a:p>
            <a:pPr rtl="0"/>
            <a:r>
              <a:rPr lang="fr-FR" noProof="0"/>
              <a:t>CLIQUEZ POUR AJOUTER UN TITRE</a:t>
            </a:r>
          </a:p>
        </p:txBody>
      </p:sp>
      <p:sp>
        <p:nvSpPr>
          <p:cNvPr id="3" name="Sous-titre 2"/>
          <p:cNvSpPr>
            <a:spLocks noGrp="1"/>
          </p:cNvSpPr>
          <p:nvPr>
            <p:ph type="subTitle" idx="1" hasCustomPrompt="1"/>
          </p:nvPr>
        </p:nvSpPr>
        <p:spPr>
          <a:xfrm>
            <a:off x="914400" y="2553597"/>
            <a:ext cx="10363200" cy="587133"/>
          </a:xfrm>
        </p:spPr>
        <p:txBody>
          <a:bodyPr rtlCol="0"/>
          <a:lstStyle>
            <a:lvl1pPr marL="0" indent="0" algn="ctr">
              <a:buNone/>
              <a:defRPr sz="1412">
                <a:solidFill>
                  <a:schemeClr val="accent3"/>
                </a:solidFill>
              </a:defRPr>
            </a:lvl1pPr>
            <a:lvl2pPr marL="221888" indent="0" algn="ctr">
              <a:buNone/>
              <a:defRPr sz="971"/>
            </a:lvl2pPr>
            <a:lvl3pPr marL="443777" indent="0" algn="ctr">
              <a:buNone/>
              <a:defRPr sz="874"/>
            </a:lvl3pPr>
            <a:lvl4pPr marL="665665" indent="0" algn="ctr">
              <a:buNone/>
              <a:defRPr sz="777"/>
            </a:lvl4pPr>
            <a:lvl5pPr marL="887553" indent="0" algn="ctr">
              <a:buNone/>
              <a:defRPr sz="777"/>
            </a:lvl5pPr>
            <a:lvl6pPr marL="1109442" indent="0" algn="ctr">
              <a:buNone/>
              <a:defRPr sz="777"/>
            </a:lvl6pPr>
            <a:lvl7pPr marL="1331330" indent="0" algn="ctr">
              <a:buNone/>
              <a:defRPr sz="777"/>
            </a:lvl7pPr>
            <a:lvl8pPr marL="1553218" indent="0" algn="ctr">
              <a:buNone/>
              <a:defRPr sz="777"/>
            </a:lvl8pPr>
            <a:lvl9pPr marL="1775106" indent="0" algn="ctr">
              <a:buNone/>
              <a:defRPr sz="777"/>
            </a:lvl9pPr>
          </a:lstStyle>
          <a:p>
            <a:pPr rtl="0"/>
            <a:r>
              <a:rPr lang="fr-FR" noProof="0"/>
              <a:t>CLIQUEZ POUR AJOUTER DU TEXTE</a:t>
            </a:r>
          </a:p>
        </p:txBody>
      </p:sp>
      <p:sp>
        <p:nvSpPr>
          <p:cNvPr id="15" name="Espace réservé du texte 14">
            <a:extLst>
              <a:ext uri="{FF2B5EF4-FFF2-40B4-BE49-F238E27FC236}">
                <a16:creationId xmlns:a16="http://schemas.microsoft.com/office/drawing/2014/main" id="{2B358163-A1E2-41D4-B8B5-BC1559B5F617}"/>
              </a:ext>
            </a:extLst>
          </p:cNvPr>
          <p:cNvSpPr>
            <a:spLocks noGrp="1"/>
          </p:cNvSpPr>
          <p:nvPr>
            <p:ph type="body" sz="quarter" idx="10" hasCustomPrompt="1"/>
          </p:nvPr>
        </p:nvSpPr>
        <p:spPr>
          <a:xfrm>
            <a:off x="914400" y="2190526"/>
            <a:ext cx="10363200" cy="322729"/>
          </a:xfrm>
        </p:spPr>
        <p:txBody>
          <a:bodyPr rtlCol="0"/>
          <a:lstStyle>
            <a:lvl1pPr algn="ctr">
              <a:buNone/>
              <a:defRPr sz="1588" b="1"/>
            </a:lvl1pPr>
          </a:lstStyle>
          <a:p>
            <a:pPr lvl="0" rtl="0"/>
            <a:r>
              <a:rPr lang="fr-FR" noProof="0"/>
              <a:t>CLIQUEZ POUR AJOUTER UN SOUS-TITRE</a:t>
            </a:r>
          </a:p>
        </p:txBody>
      </p:sp>
      <p:sp>
        <p:nvSpPr>
          <p:cNvPr id="17" name="Espace réservé du texte 16">
            <a:extLst>
              <a:ext uri="{FF2B5EF4-FFF2-40B4-BE49-F238E27FC236}">
                <a16:creationId xmlns:a16="http://schemas.microsoft.com/office/drawing/2014/main" id="{B50B6B73-5655-4183-B259-01F945405A64}"/>
              </a:ext>
            </a:extLst>
          </p:cNvPr>
          <p:cNvSpPr>
            <a:spLocks noGrp="1"/>
          </p:cNvSpPr>
          <p:nvPr>
            <p:ph type="body" sz="quarter" idx="11" hasCustomPrompt="1"/>
          </p:nvPr>
        </p:nvSpPr>
        <p:spPr>
          <a:xfrm>
            <a:off x="914401" y="5821232"/>
            <a:ext cx="10363201" cy="505751"/>
          </a:xfrm>
        </p:spPr>
        <p:txBody>
          <a:bodyPr rtlCol="0"/>
          <a:lstStyle>
            <a:lvl1pPr marL="0" algn="ctr">
              <a:lnSpc>
                <a:spcPts val="1500"/>
              </a:lnSpc>
              <a:spcBef>
                <a:spcPts val="0"/>
              </a:spcBef>
              <a:buNone/>
              <a:defRPr sz="1059"/>
            </a:lvl1pPr>
          </a:lstStyle>
          <a:p>
            <a:pPr lvl="0" rtl="0"/>
            <a:r>
              <a:rPr lang="fr-FR" noProof="0"/>
              <a:t>Cliquer pour ajouter du texte</a:t>
            </a:r>
          </a:p>
        </p:txBody>
      </p:sp>
      <p:sp>
        <p:nvSpPr>
          <p:cNvPr id="19" name="Espace réservé du texte 18">
            <a:extLst>
              <a:ext uri="{FF2B5EF4-FFF2-40B4-BE49-F238E27FC236}">
                <a16:creationId xmlns:a16="http://schemas.microsoft.com/office/drawing/2014/main" id="{E53001AA-B518-46AC-9A52-87E88495326F}"/>
              </a:ext>
            </a:extLst>
          </p:cNvPr>
          <p:cNvSpPr>
            <a:spLocks noGrp="1"/>
          </p:cNvSpPr>
          <p:nvPr>
            <p:ph type="body" sz="quarter" idx="12" hasCustomPrompt="1"/>
          </p:nvPr>
        </p:nvSpPr>
        <p:spPr>
          <a:xfrm>
            <a:off x="914400" y="6301292"/>
            <a:ext cx="10363200" cy="403412"/>
          </a:xfrm>
        </p:spPr>
        <p:txBody>
          <a:bodyPr rtlCol="0"/>
          <a:lstStyle>
            <a:lvl1pPr algn="ctr">
              <a:buNone/>
              <a:defRPr sz="1059">
                <a:solidFill>
                  <a:schemeClr val="accent3"/>
                </a:solidFill>
              </a:defRPr>
            </a:lvl1pPr>
          </a:lstStyle>
          <a:p>
            <a:pPr lvl="0" rtl="0"/>
            <a:r>
              <a:rPr lang="fr-FR" noProof="0"/>
              <a:t>Cliquer pour ajouter du texte</a:t>
            </a:r>
          </a:p>
        </p:txBody>
      </p:sp>
      <p:pic>
        <p:nvPicPr>
          <p:cNvPr id="6" name="Graphisme 5">
            <a:extLst>
              <a:ext uri="{FF2B5EF4-FFF2-40B4-BE49-F238E27FC236}">
                <a16:creationId xmlns:a16="http://schemas.microsoft.com/office/drawing/2014/main" id="{AB976EB6-14FA-49ED-A634-7AA061122795}"/>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269673" y="3186953"/>
            <a:ext cx="8675464" cy="2178424"/>
          </a:xfrm>
          <a:prstGeom prst="rect">
            <a:avLst/>
          </a:prstGeom>
        </p:spPr>
      </p:pic>
    </p:spTree>
    <p:extLst>
      <p:ext uri="{BB962C8B-B14F-4D97-AF65-F5344CB8AC3E}">
        <p14:creationId xmlns:p14="http://schemas.microsoft.com/office/powerpoint/2010/main" val="1950139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4/27/2024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4/27/2024</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4/27/2024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fr-FR"/>
              <a:t>Modifiez le style du titre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257300" y="2909102"/>
            <a:ext cx="4800600" cy="29963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633864" y="2909102"/>
            <a:ext cx="4800600" cy="299639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4/27/2024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4/27/2024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4/27/2024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fr-FR"/>
              <a:t>Modifiez le style du titre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4/27/2024</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4/27/2024</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4/27/2024</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8F5E7F-0B14-4D43-917B-DCAF21828494}"/>
              </a:ext>
            </a:extLst>
          </p:cNvPr>
          <p:cNvSpPr>
            <a:spLocks noGrp="1"/>
          </p:cNvSpPr>
          <p:nvPr>
            <p:ph type="ctrTitle"/>
          </p:nvPr>
        </p:nvSpPr>
        <p:spPr>
          <a:xfrm>
            <a:off x="1659989" y="536538"/>
            <a:ext cx="8426546" cy="1265364"/>
          </a:xfrm>
        </p:spPr>
        <p:txBody>
          <a:bodyPr rtlCol="0">
            <a:normAutofit/>
          </a:bodyPr>
          <a:lstStyle/>
          <a:p>
            <a:pPr rtl="0"/>
            <a:r>
              <a:rPr lang="ar-DZ" dirty="0">
                <a:solidFill>
                  <a:schemeClr val="tx1"/>
                </a:solidFill>
              </a:rPr>
              <a:t>متطلبات ومراحل انتاج برنامج إذاعي أو تلفزيوني</a:t>
            </a:r>
            <a:endParaRPr lang="fr-FR" dirty="0">
              <a:solidFill>
                <a:schemeClr val="tx1"/>
              </a:solidFill>
            </a:endParaRPr>
          </a:p>
        </p:txBody>
      </p:sp>
      <p:sp>
        <p:nvSpPr>
          <p:cNvPr id="3" name="Sous-titre 2">
            <a:extLst>
              <a:ext uri="{FF2B5EF4-FFF2-40B4-BE49-F238E27FC236}">
                <a16:creationId xmlns:a16="http://schemas.microsoft.com/office/drawing/2014/main" id="{440AACFB-8E3B-4D0A-9892-22ECB71B089B}"/>
              </a:ext>
            </a:extLst>
          </p:cNvPr>
          <p:cNvSpPr>
            <a:spLocks noGrp="1"/>
          </p:cNvSpPr>
          <p:nvPr>
            <p:ph type="subTitle" idx="1"/>
          </p:nvPr>
        </p:nvSpPr>
        <p:spPr>
          <a:xfrm>
            <a:off x="4210050" y="2553597"/>
            <a:ext cx="3771900" cy="587133"/>
          </a:xfrm>
        </p:spPr>
        <p:txBody>
          <a:bodyPr rtlCol="0">
            <a:normAutofit/>
          </a:bodyPr>
          <a:lstStyle/>
          <a:p>
            <a:pPr rtl="0"/>
            <a:r>
              <a:rPr lang="ar-DZ" sz="2118" b="1">
                <a:solidFill>
                  <a:schemeClr val="tx1"/>
                </a:solidFill>
              </a:rPr>
              <a:t>الأستاذة شواف صفاء</a:t>
            </a:r>
            <a:endParaRPr lang="fr-FR" sz="2118" b="1" dirty="0">
              <a:solidFill>
                <a:schemeClr val="tx1"/>
              </a:solidFill>
            </a:endParaRPr>
          </a:p>
        </p:txBody>
      </p:sp>
      <p:cxnSp>
        <p:nvCxnSpPr>
          <p:cNvPr id="8" name="Connecteur droit 7">
            <a:extLst>
              <a:ext uri="{FF2B5EF4-FFF2-40B4-BE49-F238E27FC236}">
                <a16:creationId xmlns:a16="http://schemas.microsoft.com/office/drawing/2014/main" id="{759184CB-D288-4C07-B578-B10646211657}"/>
              </a:ext>
              <a:ext uri="{C183D7F6-B498-43B3-948B-1728B52AA6E4}">
                <adec:decorative xmlns:adec="http://schemas.microsoft.com/office/drawing/2017/decorative" val="1"/>
              </a:ext>
            </a:extLst>
          </p:cNvPr>
          <p:cNvCxnSpPr>
            <a:cxnSpLocks/>
          </p:cNvCxnSpPr>
          <p:nvPr/>
        </p:nvCxnSpPr>
        <p:spPr>
          <a:xfrm>
            <a:off x="5333552" y="1924274"/>
            <a:ext cx="1524896"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208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83F7EA6-748D-97C5-AC8C-7BB823128AB7}"/>
              </a:ext>
            </a:extLst>
          </p:cNvPr>
          <p:cNvSpPr/>
          <p:nvPr/>
        </p:nvSpPr>
        <p:spPr>
          <a:xfrm>
            <a:off x="8582697" y="0"/>
            <a:ext cx="3326552" cy="923330"/>
          </a:xfrm>
          <a:prstGeom prst="rect">
            <a:avLst/>
          </a:prstGeom>
          <a:noFill/>
        </p:spPr>
        <p:txBody>
          <a:bodyPr wrap="none" lIns="91440" tIns="45720" rIns="91440" bIns="45720">
            <a:spAutoFit/>
          </a:bodyPr>
          <a:lstStyle/>
          <a:p>
            <a:pPr algn="ctr"/>
            <a:r>
              <a:rPr lang="ar-DZ" sz="5400" b="0" cap="none" spc="0" dirty="0">
                <a:ln w="0"/>
                <a:solidFill>
                  <a:schemeClr val="accent1"/>
                </a:solidFill>
                <a:effectLst>
                  <a:outerShdw blurRad="38100" dist="25400" dir="5400000" algn="ctr" rotWithShape="0">
                    <a:srgbClr val="6E747A">
                      <a:alpha val="43000"/>
                    </a:srgbClr>
                  </a:outerShdw>
                </a:effectLst>
              </a:rPr>
              <a:t>2- مرحلة الانتاج</a:t>
            </a:r>
            <a:endParaRPr lang="fr-FR" sz="5400" b="0" cap="none" spc="0" dirty="0">
              <a:ln w="0"/>
              <a:solidFill>
                <a:schemeClr val="accent1"/>
              </a:solidFill>
              <a:effectLst>
                <a:outerShdw blurRad="38100" dist="25400" dir="5400000" algn="ctr" rotWithShape="0">
                  <a:srgbClr val="6E747A">
                    <a:alpha val="43000"/>
                  </a:srgbClr>
                </a:outerShdw>
              </a:effectLst>
            </a:endParaRPr>
          </a:p>
        </p:txBody>
      </p:sp>
      <p:sp>
        <p:nvSpPr>
          <p:cNvPr id="3" name="ZoneTexte 2">
            <a:extLst>
              <a:ext uri="{FF2B5EF4-FFF2-40B4-BE49-F238E27FC236}">
                <a16:creationId xmlns:a16="http://schemas.microsoft.com/office/drawing/2014/main" id="{F0DF134F-3E9F-6011-8254-6956613114A4}"/>
              </a:ext>
            </a:extLst>
          </p:cNvPr>
          <p:cNvSpPr txBox="1"/>
          <p:nvPr/>
        </p:nvSpPr>
        <p:spPr>
          <a:xfrm>
            <a:off x="900332" y="1237957"/>
            <a:ext cx="11008917" cy="5786199"/>
          </a:xfrm>
          <a:prstGeom prst="rect">
            <a:avLst/>
          </a:prstGeom>
          <a:noFill/>
        </p:spPr>
        <p:txBody>
          <a:bodyPr wrap="square" rtlCol="0">
            <a:spAutoFit/>
          </a:bodyPr>
          <a:lstStyle/>
          <a:p>
            <a:pPr algn="r" rtl="1"/>
            <a:r>
              <a:rPr lang="ar-DZ" sz="3200" dirty="0"/>
              <a:t>تعد مرحلة التنفيذ الفعلي وتشمل ما يلي:</a:t>
            </a:r>
          </a:p>
          <a:p>
            <a:pPr marL="285750" indent="-285750" algn="r" rtl="1">
              <a:buFont typeface="Wingdings" panose="05000000000000000000" pitchFamily="2" charset="2"/>
              <a:buChar char="v"/>
            </a:pPr>
            <a:r>
              <a:rPr lang="ar-DZ" sz="3200" dirty="0"/>
              <a:t>بالنسبة للبرامج الاذاعية تنحصر هذه المرحلة في عملية تسجيل الأصوات البشرية إضافة إلى الموسيقى والمؤثرات إذا كان البرنامج مباشر.</a:t>
            </a:r>
          </a:p>
          <a:p>
            <a:pPr lvl="1" algn="r" rtl="1"/>
            <a:r>
              <a:rPr lang="ar-DZ" sz="3200" dirty="0"/>
              <a:t>أما بالنسبة للبرامج التلفزيونية فهذه المرحلة تشمل العناصر التالية:</a:t>
            </a:r>
          </a:p>
          <a:p>
            <a:pPr marL="285750" indent="-285750" algn="r" rtl="1">
              <a:buFont typeface="Wingdings" panose="05000000000000000000" pitchFamily="2" charset="2"/>
              <a:buChar char="v"/>
            </a:pPr>
            <a:r>
              <a:rPr lang="ar-DZ" sz="3200" dirty="0"/>
              <a:t>إعداد الموقع والديكور وتحديد كوادر التصوير.</a:t>
            </a:r>
          </a:p>
          <a:p>
            <a:pPr marL="285750" indent="-285750" algn="r" rtl="1">
              <a:buFont typeface="Wingdings" panose="05000000000000000000" pitchFamily="2" charset="2"/>
              <a:buChar char="v"/>
            </a:pPr>
            <a:r>
              <a:rPr lang="ar-DZ" sz="3200" dirty="0"/>
              <a:t>تخطيط وتصميم وتنفيذ الإضاءة التي تسهم في بناء المشهد البصري، وإثراء لغة البرنامج، وتحقيق أهدافه.</a:t>
            </a:r>
          </a:p>
          <a:p>
            <a:pPr marL="285750" indent="-285750" algn="r" rtl="1">
              <a:buFont typeface="Wingdings" panose="05000000000000000000" pitchFamily="2" charset="2"/>
              <a:buChar char="v"/>
            </a:pPr>
            <a:r>
              <a:rPr lang="ar-DZ" sz="3200" dirty="0"/>
              <a:t>تنفيذ عملية التصوير حيث يهدف التصوير الناجح إلى خلق رؤية مؤثرة وجذابة لموضوع التصوير ، لأن قوة البرنامج وامتاعه وتأثيره لا تأتي مما نصوره بل كيف نصوره، ومن خلال عملية التصوير تبرز مهنية المخرج ولمساته الفنية في استخدام العناصر البصرية، للتعبير عن رسالة البرنامج واهدافه</a:t>
            </a:r>
          </a:p>
          <a:p>
            <a:pPr marL="285750" indent="-285750" algn="r" rtl="1">
              <a:buFont typeface="Wingdings" panose="05000000000000000000" pitchFamily="2" charset="2"/>
              <a:buChar char="v"/>
            </a:pPr>
            <a:endParaRPr lang="fr-FR" dirty="0"/>
          </a:p>
        </p:txBody>
      </p:sp>
    </p:spTree>
    <p:extLst>
      <p:ext uri="{BB962C8B-B14F-4D97-AF65-F5344CB8AC3E}">
        <p14:creationId xmlns:p14="http://schemas.microsoft.com/office/powerpoint/2010/main" val="3477701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C7D7F32C-2607-EB61-FF9F-57917BE6C767}"/>
              </a:ext>
            </a:extLst>
          </p:cNvPr>
          <p:cNvPicPr>
            <a:picLocks noChangeAspect="1"/>
          </p:cNvPicPr>
          <p:nvPr/>
        </p:nvPicPr>
        <p:blipFill>
          <a:blip r:embed="rId2"/>
          <a:stretch>
            <a:fillRect/>
          </a:stretch>
        </p:blipFill>
        <p:spPr>
          <a:xfrm>
            <a:off x="970671" y="0"/>
            <a:ext cx="10930597" cy="6858000"/>
          </a:xfrm>
          <a:prstGeom prst="rect">
            <a:avLst/>
          </a:prstGeom>
        </p:spPr>
      </p:pic>
    </p:spTree>
    <p:extLst>
      <p:ext uri="{BB962C8B-B14F-4D97-AF65-F5344CB8AC3E}">
        <p14:creationId xmlns:p14="http://schemas.microsoft.com/office/powerpoint/2010/main" val="192778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78660288-0369-E770-B345-F63CE3BB056F}"/>
              </a:ext>
            </a:extLst>
          </p:cNvPr>
          <p:cNvPicPr>
            <a:picLocks noChangeAspect="1"/>
          </p:cNvPicPr>
          <p:nvPr/>
        </p:nvPicPr>
        <p:blipFill>
          <a:blip r:embed="rId2"/>
          <a:stretch>
            <a:fillRect/>
          </a:stretch>
        </p:blipFill>
        <p:spPr>
          <a:xfrm>
            <a:off x="900332" y="0"/>
            <a:ext cx="11000936" cy="6858000"/>
          </a:xfrm>
          <a:prstGeom prst="rect">
            <a:avLst/>
          </a:prstGeom>
        </p:spPr>
      </p:pic>
    </p:spTree>
    <p:extLst>
      <p:ext uri="{BB962C8B-B14F-4D97-AF65-F5344CB8AC3E}">
        <p14:creationId xmlns:p14="http://schemas.microsoft.com/office/powerpoint/2010/main" val="1545797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75E1DD51-98BF-1396-6770-595FBCDED16D}"/>
              </a:ext>
            </a:extLst>
          </p:cNvPr>
          <p:cNvPicPr>
            <a:picLocks noChangeAspect="1"/>
          </p:cNvPicPr>
          <p:nvPr/>
        </p:nvPicPr>
        <p:blipFill>
          <a:blip r:embed="rId2"/>
          <a:stretch>
            <a:fillRect/>
          </a:stretch>
        </p:blipFill>
        <p:spPr>
          <a:xfrm>
            <a:off x="914401" y="0"/>
            <a:ext cx="10972800" cy="6857999"/>
          </a:xfrm>
          <a:prstGeom prst="rect">
            <a:avLst/>
          </a:prstGeom>
        </p:spPr>
      </p:pic>
    </p:spTree>
    <p:extLst>
      <p:ext uri="{BB962C8B-B14F-4D97-AF65-F5344CB8AC3E}">
        <p14:creationId xmlns:p14="http://schemas.microsoft.com/office/powerpoint/2010/main" val="2633004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E7F631ED-4413-D428-9919-167816ABF792}"/>
              </a:ext>
            </a:extLst>
          </p:cNvPr>
          <p:cNvPicPr>
            <a:picLocks noChangeAspect="1"/>
          </p:cNvPicPr>
          <p:nvPr/>
        </p:nvPicPr>
        <p:blipFill>
          <a:blip r:embed="rId2"/>
          <a:stretch>
            <a:fillRect/>
          </a:stretch>
        </p:blipFill>
        <p:spPr>
          <a:xfrm>
            <a:off x="942535" y="0"/>
            <a:ext cx="10972800" cy="6858000"/>
          </a:xfrm>
          <a:prstGeom prst="rect">
            <a:avLst/>
          </a:prstGeom>
        </p:spPr>
      </p:pic>
    </p:spTree>
    <p:extLst>
      <p:ext uri="{BB962C8B-B14F-4D97-AF65-F5344CB8AC3E}">
        <p14:creationId xmlns:p14="http://schemas.microsoft.com/office/powerpoint/2010/main" val="1485332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C2A03FC1-50A2-D77B-E2A7-8478094DF9BD}"/>
              </a:ext>
            </a:extLst>
          </p:cNvPr>
          <p:cNvPicPr>
            <a:picLocks noChangeAspect="1"/>
          </p:cNvPicPr>
          <p:nvPr/>
        </p:nvPicPr>
        <p:blipFill>
          <a:blip r:embed="rId2"/>
          <a:stretch>
            <a:fillRect/>
          </a:stretch>
        </p:blipFill>
        <p:spPr>
          <a:xfrm>
            <a:off x="914401" y="0"/>
            <a:ext cx="11000934" cy="6858000"/>
          </a:xfrm>
          <a:prstGeom prst="rect">
            <a:avLst/>
          </a:prstGeom>
        </p:spPr>
      </p:pic>
    </p:spTree>
    <p:extLst>
      <p:ext uri="{BB962C8B-B14F-4D97-AF65-F5344CB8AC3E}">
        <p14:creationId xmlns:p14="http://schemas.microsoft.com/office/powerpoint/2010/main" val="1785069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37997FD1-3BD2-8370-4EF6-06FBB6A5C1BE}"/>
              </a:ext>
            </a:extLst>
          </p:cNvPr>
          <p:cNvPicPr>
            <a:picLocks noChangeAspect="1"/>
          </p:cNvPicPr>
          <p:nvPr/>
        </p:nvPicPr>
        <p:blipFill>
          <a:blip r:embed="rId2"/>
          <a:stretch>
            <a:fillRect/>
          </a:stretch>
        </p:blipFill>
        <p:spPr>
          <a:xfrm>
            <a:off x="928468" y="0"/>
            <a:ext cx="10958731" cy="6858000"/>
          </a:xfrm>
          <a:prstGeom prst="rect">
            <a:avLst/>
          </a:prstGeom>
        </p:spPr>
      </p:pic>
    </p:spTree>
    <p:extLst>
      <p:ext uri="{BB962C8B-B14F-4D97-AF65-F5344CB8AC3E}">
        <p14:creationId xmlns:p14="http://schemas.microsoft.com/office/powerpoint/2010/main" val="2810337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399961E-9D44-DA86-108A-86D5DBA1454D}"/>
              </a:ext>
            </a:extLst>
          </p:cNvPr>
          <p:cNvSpPr/>
          <p:nvPr/>
        </p:nvSpPr>
        <p:spPr>
          <a:xfrm>
            <a:off x="7191543" y="0"/>
            <a:ext cx="4645824" cy="923330"/>
          </a:xfrm>
          <a:prstGeom prst="rect">
            <a:avLst/>
          </a:prstGeom>
          <a:noFill/>
        </p:spPr>
        <p:txBody>
          <a:bodyPr wrap="none" lIns="91440" tIns="45720" rIns="91440" bIns="45720">
            <a:spAutoFit/>
          </a:bodyPr>
          <a:lstStyle/>
          <a:p>
            <a:pPr algn="ctr"/>
            <a:r>
              <a:rPr lang="ar-DZ" sz="5400" b="0" cap="none" spc="0" dirty="0">
                <a:ln w="0"/>
                <a:solidFill>
                  <a:schemeClr val="accent1"/>
                </a:solidFill>
                <a:effectLst>
                  <a:outerShdw blurRad="38100" dist="25400" dir="5400000" algn="ctr" rotWithShape="0">
                    <a:srgbClr val="6E747A">
                      <a:alpha val="43000"/>
                    </a:srgbClr>
                  </a:outerShdw>
                </a:effectLst>
              </a:rPr>
              <a:t>3- مرحلة ما بعد الانتاج</a:t>
            </a:r>
            <a:endParaRPr lang="fr-FR" sz="5400" b="0" cap="none" spc="0" dirty="0">
              <a:ln w="0"/>
              <a:solidFill>
                <a:schemeClr val="accent1"/>
              </a:solidFill>
              <a:effectLst>
                <a:outerShdw blurRad="38100" dist="25400" dir="5400000" algn="ctr" rotWithShape="0">
                  <a:srgbClr val="6E747A">
                    <a:alpha val="43000"/>
                  </a:srgbClr>
                </a:outerShdw>
              </a:effectLst>
            </a:endParaRPr>
          </a:p>
        </p:txBody>
      </p:sp>
      <p:sp>
        <p:nvSpPr>
          <p:cNvPr id="5" name="ZoneTexte 4">
            <a:extLst>
              <a:ext uri="{FF2B5EF4-FFF2-40B4-BE49-F238E27FC236}">
                <a16:creationId xmlns:a16="http://schemas.microsoft.com/office/drawing/2014/main" id="{B6563A70-C64B-A1A3-310C-BD5B6DF81ACA}"/>
              </a:ext>
            </a:extLst>
          </p:cNvPr>
          <p:cNvSpPr txBox="1"/>
          <p:nvPr/>
        </p:nvSpPr>
        <p:spPr>
          <a:xfrm>
            <a:off x="1807102" y="1071823"/>
            <a:ext cx="10030265" cy="5509200"/>
          </a:xfrm>
          <a:prstGeom prst="rect">
            <a:avLst/>
          </a:prstGeom>
          <a:noFill/>
        </p:spPr>
        <p:txBody>
          <a:bodyPr wrap="square" rtlCol="0">
            <a:spAutoFit/>
          </a:bodyPr>
          <a:lstStyle/>
          <a:p>
            <a:pPr algn="r" rtl="1"/>
            <a:r>
              <a:rPr lang="ar-DZ" sz="3200" dirty="0"/>
              <a:t>تجري في هذه المرحلة العمليات التالية:</a:t>
            </a:r>
          </a:p>
          <a:p>
            <a:pPr marL="285750" indent="-285750" algn="r" rtl="1">
              <a:buFont typeface="Arial" panose="020B0604020202020204" pitchFamily="34" charset="0"/>
              <a:buChar char="•"/>
            </a:pPr>
            <a:r>
              <a:rPr lang="ar-DZ" sz="3200" dirty="0"/>
              <a:t>تفريغ الأصوات الإذاعية وكذا اللقطات المصورة في البرامج التلفزيونية، ثم فهرستها وتصنيفها من أجل الاختيار من بينها.</a:t>
            </a:r>
          </a:p>
          <a:p>
            <a:pPr marL="285750" indent="-285750" algn="r" rtl="1">
              <a:buFont typeface="Arial" panose="020B0604020202020204" pitchFamily="34" charset="0"/>
              <a:buChar char="•"/>
            </a:pPr>
            <a:r>
              <a:rPr lang="ar-DZ" sz="3200" dirty="0"/>
              <a:t>تنفيذ المونتاج، جمع اللقطات المطلوبة في سياق متتابع حسب السيناريو.</a:t>
            </a:r>
          </a:p>
          <a:p>
            <a:pPr marL="285750" indent="-285750" algn="r" rtl="1">
              <a:buFont typeface="Arial" panose="020B0604020202020204" pitchFamily="34" charset="0"/>
              <a:buChar char="•"/>
            </a:pPr>
            <a:r>
              <a:rPr lang="ar-DZ" sz="3200" dirty="0"/>
              <a:t>تسجيل نص التعليق إذا لزم الأمر.</a:t>
            </a:r>
          </a:p>
          <a:p>
            <a:pPr marL="285750" indent="-285750" algn="r" rtl="1">
              <a:buFont typeface="Arial" panose="020B0604020202020204" pitchFamily="34" charset="0"/>
              <a:buChar char="•"/>
            </a:pPr>
            <a:r>
              <a:rPr lang="ar-DZ" sz="3200" dirty="0"/>
              <a:t>تسجيل المؤثرات الصوتية والموسيقى التصويرية.</a:t>
            </a:r>
          </a:p>
          <a:p>
            <a:pPr marL="285750" indent="-285750" algn="r" rtl="1">
              <a:buFont typeface="Arial" panose="020B0604020202020204" pitchFamily="34" charset="0"/>
              <a:buChar char="•"/>
            </a:pPr>
            <a:r>
              <a:rPr lang="ar-DZ" sz="3200" dirty="0"/>
              <a:t>مزج الصوت.</a:t>
            </a:r>
          </a:p>
          <a:p>
            <a:pPr marL="285750" indent="-285750" algn="r" rtl="1">
              <a:buFont typeface="Arial" panose="020B0604020202020204" pitchFamily="34" charset="0"/>
              <a:buChar char="•"/>
            </a:pPr>
            <a:r>
              <a:rPr lang="ar-DZ" sz="3200" dirty="0"/>
              <a:t>استخدام الجرافيك مثل كتابة أسماء المتحدثين </a:t>
            </a:r>
          </a:p>
          <a:p>
            <a:pPr marL="285750" indent="-285750" algn="r" rtl="1">
              <a:buFont typeface="Arial" panose="020B0604020202020204" pitchFamily="34" charset="0"/>
              <a:buChar char="•"/>
            </a:pPr>
            <a:r>
              <a:rPr lang="ar-DZ" sz="3200" dirty="0"/>
              <a:t>النسخ ثم البث.</a:t>
            </a:r>
          </a:p>
          <a:p>
            <a:pPr algn="r" rtl="1"/>
            <a:r>
              <a:rPr lang="ar-DZ" sz="3200" dirty="0"/>
              <a:t>وتجدر الإشارة هنا أن لكل عنصر من هذه العناصر قواعد فنية وابداعية خاصة ولغة أداء مميزة تصنع الفرق بين مخرج وآخر وبين برنامج وآخر.</a:t>
            </a:r>
            <a:endParaRPr lang="fr-FR" sz="3200" dirty="0"/>
          </a:p>
        </p:txBody>
      </p:sp>
    </p:spTree>
    <p:extLst>
      <p:ext uri="{BB962C8B-B14F-4D97-AF65-F5344CB8AC3E}">
        <p14:creationId xmlns:p14="http://schemas.microsoft.com/office/powerpoint/2010/main" val="3305226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A00408-5798-7E89-A197-774CA7D50A25}"/>
              </a:ext>
            </a:extLst>
          </p:cNvPr>
          <p:cNvSpPr>
            <a:spLocks noGrp="1"/>
          </p:cNvSpPr>
          <p:nvPr>
            <p:ph type="ctrTitle"/>
          </p:nvPr>
        </p:nvSpPr>
        <p:spPr/>
        <p:txBody>
          <a:bodyPr/>
          <a:lstStyle/>
          <a:p>
            <a:r>
              <a:rPr lang="ar-DZ" dirty="0"/>
              <a:t>كتابة السيناريو</a:t>
            </a:r>
            <a:endParaRPr lang="fr-FR" dirty="0"/>
          </a:p>
        </p:txBody>
      </p:sp>
    </p:spTree>
    <p:extLst>
      <p:ext uri="{BB962C8B-B14F-4D97-AF65-F5344CB8AC3E}">
        <p14:creationId xmlns:p14="http://schemas.microsoft.com/office/powerpoint/2010/main" val="246848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A9D49EA9-A7C5-0C82-F217-418E779DF650}"/>
              </a:ext>
            </a:extLst>
          </p:cNvPr>
          <p:cNvSpPr txBox="1"/>
          <p:nvPr/>
        </p:nvSpPr>
        <p:spPr>
          <a:xfrm>
            <a:off x="1069144" y="1166842"/>
            <a:ext cx="10466363" cy="4524315"/>
          </a:xfrm>
          <a:prstGeom prst="rect">
            <a:avLst/>
          </a:prstGeom>
          <a:noFill/>
        </p:spPr>
        <p:txBody>
          <a:bodyPr wrap="square" rtlCol="0">
            <a:spAutoFit/>
          </a:bodyPr>
          <a:lstStyle/>
          <a:p>
            <a:pPr algn="r" rtl="1"/>
            <a:r>
              <a:rPr lang="ar-DZ" sz="3200" dirty="0"/>
              <a:t>ينطلق أي برنامج إذاعي أو تلفزيوني من فكرة مكتوبة وموجهة للتصوير أو تكون في شكل مقال أو قصة أو رواية أو غيرها لكن السيناريو هو كتابة أخرى، موجهة للتجسيد بالصور وليس للمطالعة، تأخذ بعين الاعتبار المزاوجة بين الفن والتقنيات والحقيقة والخيال، ويعد السيناريو بمثابة الوثيقة القاعدية لكل عمل سمعي بصري والدليل الموجه للعمل ككل، والعرض المفصل للعمل بواسطة الصور والمشاهد.</a:t>
            </a:r>
          </a:p>
          <a:p>
            <a:pPr algn="r" rtl="1"/>
            <a:r>
              <a:rPr lang="ar-DZ" sz="3200" dirty="0"/>
              <a:t>وحسب لويس هرمان فإن السيناريو هو خطة وصفية تفصيلية مكتوبة في تسلسل يجمع بين الصورة والصوت تقدم إلى المخرج الذي يتولى تنفيذها وتحويلها إلى منتج تلفزيوني.</a:t>
            </a:r>
          </a:p>
          <a:p>
            <a:pPr algn="r" rtl="1"/>
            <a:r>
              <a:rPr lang="ar-DZ" sz="3200" dirty="0"/>
              <a:t>وبالنسبة لأي مخرج يعد السيناريو خارطة الطريق المرسومة بطريقة خيالية وبأسلوب وصفي دقيق حتى بالنسبة لما تعيشه الشخصيات داخليا، لتتمكن الكامرة من ترجمته بالصور ,</a:t>
            </a:r>
            <a:endParaRPr lang="fr-FR" sz="3200" dirty="0"/>
          </a:p>
        </p:txBody>
      </p:sp>
    </p:spTree>
    <p:extLst>
      <p:ext uri="{BB962C8B-B14F-4D97-AF65-F5344CB8AC3E}">
        <p14:creationId xmlns:p14="http://schemas.microsoft.com/office/powerpoint/2010/main" val="3740615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FE01C4-9E94-C623-0A46-A052D47FDCE3}"/>
              </a:ext>
            </a:extLst>
          </p:cNvPr>
          <p:cNvSpPr>
            <a:spLocks noGrp="1"/>
          </p:cNvSpPr>
          <p:nvPr>
            <p:ph type="ctrTitle"/>
          </p:nvPr>
        </p:nvSpPr>
        <p:spPr/>
        <p:txBody>
          <a:bodyPr/>
          <a:lstStyle/>
          <a:p>
            <a:r>
              <a:rPr lang="ar-DZ" sz="7200" dirty="0">
                <a:latin typeface="Arial" panose="020B0604020202020204" pitchFamily="34" charset="0"/>
                <a:cs typeface="Arial" panose="020B0604020202020204" pitchFamily="34" charset="0"/>
              </a:rPr>
              <a:t>مفاهيم عامة حول الموضوع</a:t>
            </a:r>
            <a:endParaRPr lang="fr-FR" sz="7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3855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5F115520-27B4-FF5F-0361-F6D5ADDF4FEE}"/>
              </a:ext>
            </a:extLst>
          </p:cNvPr>
          <p:cNvSpPr txBox="1"/>
          <p:nvPr/>
        </p:nvSpPr>
        <p:spPr>
          <a:xfrm>
            <a:off x="975359" y="856357"/>
            <a:ext cx="10883705" cy="6001643"/>
          </a:xfrm>
          <a:prstGeom prst="rect">
            <a:avLst/>
          </a:prstGeom>
          <a:noFill/>
        </p:spPr>
        <p:txBody>
          <a:bodyPr wrap="square" rtlCol="0">
            <a:spAutoFit/>
          </a:bodyPr>
          <a:lstStyle/>
          <a:p>
            <a:pPr algn="r" rtl="1"/>
            <a:r>
              <a:rPr lang="ar-DZ" sz="3200" dirty="0"/>
              <a:t>تتمثل أبرز أنواع السيناريو في:</a:t>
            </a:r>
          </a:p>
          <a:p>
            <a:pPr algn="r" rtl="1"/>
            <a:r>
              <a:rPr lang="ar-DZ" sz="3200" dirty="0"/>
              <a:t>1- </a:t>
            </a:r>
            <a:r>
              <a:rPr lang="ar-DZ" sz="3200" b="1" dirty="0"/>
              <a:t>السيناريو النظري: </a:t>
            </a:r>
            <a:r>
              <a:rPr lang="ar-DZ" sz="3200" dirty="0"/>
              <a:t>نجد فيه الخطوات العامة للبرنامج دون تحديد دقيق لأحجام اللقطات أو حركات الكاميرا، التي يتركها السيناريست للمخرج,</a:t>
            </a:r>
          </a:p>
          <a:p>
            <a:pPr algn="r" rtl="1"/>
            <a:r>
              <a:rPr lang="ar-DZ" sz="3200" dirty="0"/>
              <a:t>2- </a:t>
            </a:r>
            <a:r>
              <a:rPr lang="ar-DZ" sz="3200" b="1" dirty="0"/>
              <a:t>السيناريو التفصيلي</a:t>
            </a:r>
            <a:r>
              <a:rPr lang="ar-DZ" sz="3200" dirty="0"/>
              <a:t>: يكون في هذه الحالة نموذج مصغر عن الفيلم يحدد مكان وزمان الأحداث واللقطات ونوعية الموسيقى.</a:t>
            </a:r>
          </a:p>
          <a:p>
            <a:pPr algn="r" rtl="1"/>
            <a:r>
              <a:rPr lang="ar-DZ" sz="3200" dirty="0"/>
              <a:t>3- </a:t>
            </a:r>
            <a:r>
              <a:rPr lang="ar-DZ" sz="3200" b="1" dirty="0"/>
              <a:t>السيناريو التنفيذي</a:t>
            </a:r>
            <a:r>
              <a:rPr lang="ar-DZ" sz="3200" dirty="0"/>
              <a:t>: هو تخطيط تفصيلي يشبه كثيرا بطاقة التقطيع التقني التي ينجزها المخرج والتي تتضمن أدق التفاصيل الفنية والتقنية للعمل.</a:t>
            </a:r>
          </a:p>
          <a:p>
            <a:pPr algn="r" rtl="1"/>
            <a:r>
              <a:rPr lang="ar-DZ" sz="3200" dirty="0"/>
              <a:t>وهناك من يضيف النوع الرابع المتمثل في </a:t>
            </a:r>
            <a:r>
              <a:rPr lang="ar-DZ" sz="3200" b="1" dirty="0" err="1"/>
              <a:t>السينوبسيس</a:t>
            </a:r>
            <a:r>
              <a:rPr lang="ar-DZ" sz="3200" b="1" dirty="0"/>
              <a:t>: </a:t>
            </a:r>
            <a:r>
              <a:rPr lang="ar-DZ" sz="3200" dirty="0"/>
              <a:t>وهو عبارة عن الفكرة العامة أو ملخص السيناريو، يقدم للممولين والمخرجين للاطلاع على فكرة السيناريو دون الاضطرار لقراءته كاملا.</a:t>
            </a:r>
            <a:endParaRPr lang="ar-DZ" sz="3200" b="1" dirty="0"/>
          </a:p>
          <a:p>
            <a:pPr algn="r" rtl="1"/>
            <a:r>
              <a:rPr lang="ar-DZ" sz="3200" dirty="0"/>
              <a:t>	الجدير بالذكر هنا أنه وفي  البرامج المباشرة قد لا يستعين المخرج بسيناريو بل ببطاقة سير وتوجيه علما أن المونتاج يقوم به المخرج آنيا أثناء التصوير، بعكس البرامج المسجلة التي يفضل أن يكون لها سيناريو واضح</a:t>
            </a:r>
            <a:r>
              <a:rPr lang="ar-DZ" dirty="0"/>
              <a:t>.</a:t>
            </a:r>
            <a:endParaRPr lang="fr-FR" dirty="0"/>
          </a:p>
        </p:txBody>
      </p:sp>
      <p:sp>
        <p:nvSpPr>
          <p:cNvPr id="5" name="Rectangle 4">
            <a:extLst>
              <a:ext uri="{FF2B5EF4-FFF2-40B4-BE49-F238E27FC236}">
                <a16:creationId xmlns:a16="http://schemas.microsoft.com/office/drawing/2014/main" id="{A360CB02-3F50-B6D4-579B-7935848CA161}"/>
              </a:ext>
            </a:extLst>
          </p:cNvPr>
          <p:cNvSpPr/>
          <p:nvPr/>
        </p:nvSpPr>
        <p:spPr>
          <a:xfrm>
            <a:off x="8583910" y="0"/>
            <a:ext cx="3082896" cy="923330"/>
          </a:xfrm>
          <a:prstGeom prst="rect">
            <a:avLst/>
          </a:prstGeom>
          <a:noFill/>
        </p:spPr>
        <p:txBody>
          <a:bodyPr wrap="none" lIns="91440" tIns="45720" rIns="91440" bIns="45720">
            <a:spAutoFit/>
          </a:bodyPr>
          <a:lstStyle/>
          <a:p>
            <a:pPr algn="ctr"/>
            <a:r>
              <a:rPr lang="ar-DZ" sz="5400" b="0" cap="none" spc="0" dirty="0">
                <a:ln w="0"/>
                <a:solidFill>
                  <a:schemeClr val="accent1"/>
                </a:solidFill>
                <a:effectLst>
                  <a:outerShdw blurRad="38100" dist="25400" dir="5400000" algn="ctr" rotWithShape="0">
                    <a:srgbClr val="6E747A">
                      <a:alpha val="43000"/>
                    </a:srgbClr>
                  </a:outerShdw>
                </a:effectLst>
              </a:rPr>
              <a:t>أنواع السيناريو</a:t>
            </a:r>
            <a:endParaRPr lang="fr-FR"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679290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F6F3898-8D6D-61ED-4455-BDE478C1F225}"/>
              </a:ext>
            </a:extLst>
          </p:cNvPr>
          <p:cNvSpPr txBox="1"/>
          <p:nvPr/>
        </p:nvSpPr>
        <p:spPr>
          <a:xfrm>
            <a:off x="998806" y="2207149"/>
            <a:ext cx="10396024" cy="4031873"/>
          </a:xfrm>
          <a:prstGeom prst="rect">
            <a:avLst/>
          </a:prstGeom>
          <a:noFill/>
        </p:spPr>
        <p:txBody>
          <a:bodyPr wrap="square" rtlCol="0">
            <a:spAutoFit/>
          </a:bodyPr>
          <a:lstStyle/>
          <a:p>
            <a:pPr algn="r" rtl="1"/>
            <a:r>
              <a:rPr lang="ar-DZ" sz="3200" dirty="0"/>
              <a:t>تتخذ كتابة السيناريو في القنوات الإذاعية والتلفزيونية شكلين أساسين هما النصوص الكاملة والشبه الكاملة كما سبق وأن أشرنا ويكتب السيناريو في شكل عمودين بحيث تقسن الصفحة إلى قسمين على النحو التالي:</a:t>
            </a:r>
          </a:p>
          <a:p>
            <a:pPr algn="r" rtl="1"/>
            <a:r>
              <a:rPr lang="ar-DZ" sz="3200" dirty="0"/>
              <a:t>القسم الأيمن للصفحة: ويشمل ثلث المساحة ويخصص للصورة أو المرئيات( في البرامج الاذاعية يتولى الراوي هذا الجزء) ويشمل هذا الجزء العناصر التالية: المناظر، الأشخاص، الكائنات الحية، وشرح ما يجري من أحداث والحركة .....وغيرها</a:t>
            </a:r>
          </a:p>
          <a:p>
            <a:pPr algn="r" rtl="1"/>
            <a:r>
              <a:rPr lang="ar-DZ" sz="3200" dirty="0"/>
              <a:t>القسم الأيسر للصفحة: ويشمل ثلثي المساحة ويخصص للصوتيات كالحوار والتعليق والمؤثرات الصوتية والموسيقى التصويرية</a:t>
            </a:r>
            <a:endParaRPr lang="fr-FR" sz="3200" dirty="0"/>
          </a:p>
        </p:txBody>
      </p:sp>
      <p:sp>
        <p:nvSpPr>
          <p:cNvPr id="3" name="Rectangle 2">
            <a:extLst>
              <a:ext uri="{FF2B5EF4-FFF2-40B4-BE49-F238E27FC236}">
                <a16:creationId xmlns:a16="http://schemas.microsoft.com/office/drawing/2014/main" id="{9D3BBCCD-5FA9-E67E-7020-8FEB091E09A3}"/>
              </a:ext>
            </a:extLst>
          </p:cNvPr>
          <p:cNvSpPr/>
          <p:nvPr/>
        </p:nvSpPr>
        <p:spPr>
          <a:xfrm>
            <a:off x="7981101" y="407015"/>
            <a:ext cx="3122971" cy="923330"/>
          </a:xfrm>
          <a:prstGeom prst="rect">
            <a:avLst/>
          </a:prstGeom>
          <a:noFill/>
        </p:spPr>
        <p:txBody>
          <a:bodyPr wrap="none" lIns="91440" tIns="45720" rIns="91440" bIns="45720">
            <a:spAutoFit/>
          </a:bodyPr>
          <a:lstStyle/>
          <a:p>
            <a:pPr algn="ctr"/>
            <a:r>
              <a:rPr lang="ar-DZ" sz="5400" b="0" cap="none" spc="0" dirty="0">
                <a:ln w="0"/>
                <a:solidFill>
                  <a:schemeClr val="accent1"/>
                </a:solidFill>
                <a:effectLst>
                  <a:outerShdw blurRad="38100" dist="25400" dir="5400000" algn="ctr" rotWithShape="0">
                    <a:srgbClr val="6E747A">
                      <a:alpha val="43000"/>
                    </a:srgbClr>
                  </a:outerShdw>
                </a:effectLst>
              </a:rPr>
              <a:t>كتابة السيناريو</a:t>
            </a:r>
            <a:endParaRPr lang="fr-FR"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6304170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EEFEFA1B-F3F4-1658-852C-AFDE73EA1BD9}"/>
              </a:ext>
            </a:extLst>
          </p:cNvPr>
          <p:cNvPicPr>
            <a:picLocks noChangeAspect="1"/>
          </p:cNvPicPr>
          <p:nvPr/>
        </p:nvPicPr>
        <p:blipFill>
          <a:blip r:embed="rId2"/>
          <a:stretch>
            <a:fillRect/>
          </a:stretch>
        </p:blipFill>
        <p:spPr>
          <a:xfrm>
            <a:off x="1814733" y="0"/>
            <a:ext cx="8750104" cy="6858000"/>
          </a:xfrm>
          <a:prstGeom prst="rect">
            <a:avLst/>
          </a:prstGeom>
        </p:spPr>
      </p:pic>
    </p:spTree>
    <p:extLst>
      <p:ext uri="{BB962C8B-B14F-4D97-AF65-F5344CB8AC3E}">
        <p14:creationId xmlns:p14="http://schemas.microsoft.com/office/powerpoint/2010/main" val="2556267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28346E8E-11AC-CB27-0F53-A062EC757472}"/>
              </a:ext>
            </a:extLst>
          </p:cNvPr>
          <p:cNvPicPr>
            <a:picLocks noChangeAspect="1"/>
          </p:cNvPicPr>
          <p:nvPr/>
        </p:nvPicPr>
        <p:blipFill>
          <a:blip r:embed="rId2"/>
          <a:stretch>
            <a:fillRect/>
          </a:stretch>
        </p:blipFill>
        <p:spPr>
          <a:xfrm>
            <a:off x="2271489" y="0"/>
            <a:ext cx="7649021" cy="6858000"/>
          </a:xfrm>
          <a:prstGeom prst="rect">
            <a:avLst/>
          </a:prstGeom>
        </p:spPr>
      </p:pic>
    </p:spTree>
    <p:extLst>
      <p:ext uri="{BB962C8B-B14F-4D97-AF65-F5344CB8AC3E}">
        <p14:creationId xmlns:p14="http://schemas.microsoft.com/office/powerpoint/2010/main" val="1290957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80F91E94-8959-8BD4-2DBB-0CC8908CB7E2}"/>
              </a:ext>
            </a:extLst>
          </p:cNvPr>
          <p:cNvPicPr>
            <a:picLocks noChangeAspect="1"/>
          </p:cNvPicPr>
          <p:nvPr/>
        </p:nvPicPr>
        <p:blipFill>
          <a:blip r:embed="rId2"/>
          <a:stretch>
            <a:fillRect/>
          </a:stretch>
        </p:blipFill>
        <p:spPr>
          <a:xfrm>
            <a:off x="3074789" y="0"/>
            <a:ext cx="6042422" cy="6858000"/>
          </a:xfrm>
          <a:prstGeom prst="rect">
            <a:avLst/>
          </a:prstGeom>
        </p:spPr>
      </p:pic>
    </p:spTree>
    <p:extLst>
      <p:ext uri="{BB962C8B-B14F-4D97-AF65-F5344CB8AC3E}">
        <p14:creationId xmlns:p14="http://schemas.microsoft.com/office/powerpoint/2010/main" val="4142262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B6CEBA9-F51E-52A9-DEF6-06CA72A488B8}"/>
              </a:ext>
            </a:extLst>
          </p:cNvPr>
          <p:cNvSpPr txBox="1"/>
          <p:nvPr/>
        </p:nvSpPr>
        <p:spPr>
          <a:xfrm>
            <a:off x="1181687" y="1350498"/>
            <a:ext cx="10325686" cy="5078313"/>
          </a:xfrm>
          <a:prstGeom prst="rect">
            <a:avLst/>
          </a:prstGeom>
          <a:noFill/>
        </p:spPr>
        <p:txBody>
          <a:bodyPr wrap="square" rtlCol="0">
            <a:spAutoFit/>
          </a:bodyPr>
          <a:lstStyle/>
          <a:p>
            <a:pPr algn="r" rtl="1"/>
            <a:r>
              <a:rPr lang="ar-DZ" sz="3600" b="1" u="sng" dirty="0"/>
              <a:t>أولا: الإنتاج التلفزيوني:</a:t>
            </a:r>
          </a:p>
          <a:p>
            <a:pPr marL="571500" indent="-571500" algn="r" rtl="1">
              <a:buFont typeface="Wingdings" panose="05000000000000000000" pitchFamily="2" charset="2"/>
              <a:buChar char="v"/>
            </a:pPr>
            <a:r>
              <a:rPr lang="ar-DZ" sz="3600" dirty="0"/>
              <a:t>هي عملية تحويل الفكرة إلى منتج نهائي مثل برنامج أو مسلسل أو حتى نشرة الأخبار، كما تطلق هذه التسمية على جميع العمليات اللازمة لإنتاج برنامج للتلفزيون من الفكرة وكتابة النص وتوزيع الأدوار وحتى التسجيل والمونتاج وصولا إلى مرحلة نشره وبثه عبر التلفزيون.</a:t>
            </a:r>
          </a:p>
          <a:p>
            <a:pPr marL="571500" indent="-571500" algn="r" rtl="1">
              <a:buFont typeface="Wingdings" panose="05000000000000000000" pitchFamily="2" charset="2"/>
              <a:buChar char="v"/>
            </a:pPr>
            <a:r>
              <a:rPr lang="ar-DZ" sz="3600" dirty="0"/>
              <a:t>الإنتاج للتلفزيون هو عبارة عن تحويل الفكرة الخلاقة المصاغة فنيا على هيئة نص أو شبه نص إلى مادة مسجلة صالحة للبث طبقا لمعايير مقبولة ثقافيا وفنيا وفكريا.</a:t>
            </a:r>
          </a:p>
          <a:p>
            <a:pPr algn="r" rtl="1"/>
            <a:endParaRPr lang="fr-FR" sz="3600" dirty="0"/>
          </a:p>
        </p:txBody>
      </p:sp>
    </p:spTree>
    <p:extLst>
      <p:ext uri="{BB962C8B-B14F-4D97-AF65-F5344CB8AC3E}">
        <p14:creationId xmlns:p14="http://schemas.microsoft.com/office/powerpoint/2010/main" val="2887822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E81097B-0F92-3C35-40BF-E13ECBC42B84}"/>
              </a:ext>
            </a:extLst>
          </p:cNvPr>
          <p:cNvSpPr txBox="1"/>
          <p:nvPr/>
        </p:nvSpPr>
        <p:spPr>
          <a:xfrm>
            <a:off x="1463040" y="124782"/>
            <a:ext cx="10199077" cy="2831544"/>
          </a:xfrm>
          <a:prstGeom prst="rect">
            <a:avLst/>
          </a:prstGeom>
          <a:noFill/>
        </p:spPr>
        <p:txBody>
          <a:bodyPr wrap="square" rtlCol="0">
            <a:spAutoFit/>
          </a:bodyPr>
          <a:lstStyle/>
          <a:p>
            <a:pPr algn="r" rtl="1"/>
            <a:r>
              <a:rPr lang="ar-DZ" sz="3200" b="1" u="sng" dirty="0"/>
              <a:t>ثانيا: المنتج:</a:t>
            </a:r>
          </a:p>
          <a:p>
            <a:pPr algn="r" rtl="1"/>
            <a:r>
              <a:rPr lang="ar-DZ" sz="3200" dirty="0"/>
              <a:t>هو الشخص المسؤول مسؤولية كاملة عن أي انتاج اعلامي، كما يمكن أن تطلق هذه التسمية على الشخص أو الهيئة الممولة لعملية الإنتاج.</a:t>
            </a:r>
          </a:p>
          <a:p>
            <a:pPr algn="r" rtl="1"/>
            <a:r>
              <a:rPr lang="ar-DZ" sz="3200" dirty="0"/>
              <a:t>وللمنتج المسؤولية الكاملة من الناحية الإدارية والفنية والمالية وحتى المسؤولية القانونية تجاه الجهات المعنية.</a:t>
            </a:r>
          </a:p>
          <a:p>
            <a:pPr algn="r" rtl="1"/>
            <a:endParaRPr lang="fr-FR" dirty="0"/>
          </a:p>
        </p:txBody>
      </p:sp>
      <p:sp>
        <p:nvSpPr>
          <p:cNvPr id="3" name="ZoneTexte 2">
            <a:extLst>
              <a:ext uri="{FF2B5EF4-FFF2-40B4-BE49-F238E27FC236}">
                <a16:creationId xmlns:a16="http://schemas.microsoft.com/office/drawing/2014/main" id="{04725501-CCAD-3821-443B-2E50802BF203}"/>
              </a:ext>
            </a:extLst>
          </p:cNvPr>
          <p:cNvSpPr txBox="1"/>
          <p:nvPr/>
        </p:nvSpPr>
        <p:spPr>
          <a:xfrm>
            <a:off x="1463040" y="2799893"/>
            <a:ext cx="10199077" cy="3539430"/>
          </a:xfrm>
          <a:prstGeom prst="rect">
            <a:avLst/>
          </a:prstGeom>
          <a:noFill/>
        </p:spPr>
        <p:txBody>
          <a:bodyPr wrap="square" rtlCol="0">
            <a:spAutoFit/>
          </a:bodyPr>
          <a:lstStyle/>
          <a:p>
            <a:pPr algn="r" rtl="1"/>
            <a:r>
              <a:rPr lang="ar-DZ" sz="3200" b="1" u="sng" dirty="0"/>
              <a:t>ثالثا: المخرج:</a:t>
            </a:r>
          </a:p>
          <a:p>
            <a:pPr algn="r" rtl="1"/>
            <a:r>
              <a:rPr lang="ar-DZ" sz="3200" dirty="0"/>
              <a:t>وهو قائد العمل والشخص المسؤول عن تحويل الكلمات المكتوبة إلى صور نابضة بالحياة ، لذا يجب أن يلم بكل تفاصيل العمل الذي يخرجه، وينبغي للمخرج التمتع بسمات وخصائص شخصية تمكنه من النجاح كالمرونة في التعامل وحسن التصرف والتعاون والحزم في بعض المواقف بالإضافة إلى قوة التخيل والمتابعة والتركيز على  كافة تفاصيل العمل، ومن مهام المخرج توزيع المهام والاشراف على الديكور والموسيقى والاضاءة ، ثم الاشراف على التسجيل من خلال مراقبة وإدارة عمل المصورين ومهندسي الصوت</a:t>
            </a:r>
            <a:endParaRPr lang="fr-FR" sz="3200" dirty="0"/>
          </a:p>
        </p:txBody>
      </p:sp>
    </p:spTree>
    <p:extLst>
      <p:ext uri="{BB962C8B-B14F-4D97-AF65-F5344CB8AC3E}">
        <p14:creationId xmlns:p14="http://schemas.microsoft.com/office/powerpoint/2010/main" val="2486812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C1D3EC6-D272-7D4E-A109-D97D8A1F6BBE}"/>
              </a:ext>
            </a:extLst>
          </p:cNvPr>
          <p:cNvSpPr txBox="1"/>
          <p:nvPr/>
        </p:nvSpPr>
        <p:spPr>
          <a:xfrm>
            <a:off x="1026942" y="998807"/>
            <a:ext cx="10705513" cy="4524315"/>
          </a:xfrm>
          <a:prstGeom prst="rect">
            <a:avLst/>
          </a:prstGeom>
          <a:noFill/>
        </p:spPr>
        <p:txBody>
          <a:bodyPr wrap="square" rtlCol="0">
            <a:spAutoFit/>
          </a:bodyPr>
          <a:lstStyle/>
          <a:p>
            <a:pPr algn="r" rtl="1"/>
            <a:r>
              <a:rPr lang="ar-DZ" sz="3200" b="1" u="sng" dirty="0"/>
              <a:t>رابعا: معد البرامج:</a:t>
            </a:r>
          </a:p>
          <a:p>
            <a:pPr algn="r" rtl="1"/>
            <a:r>
              <a:rPr lang="ar-DZ" sz="3200" dirty="0"/>
              <a:t>هو الشخص المسؤول عن المعالجة الفنية للنصوص ليتم تقديمها بطريقة تلائم الإذاعة أو التلفزيون كوسائل للإعلام</a:t>
            </a:r>
          </a:p>
          <a:p>
            <a:pPr algn="r" rtl="1"/>
            <a:r>
              <a:rPr lang="ar-DZ" sz="3200" dirty="0"/>
              <a:t>ومعد البرامج يقوم بعمله بناء على نوع البرنامج الذي يشتغل عليه، فهناك نوع من البرامج التي تعتمد على السيناريو الذي يقدمه الكاتب أو المعد، بينما هناك برامج أخرى يقوم المعد فيها باختيار الموضوع والأشخاص المشاركين  والاتصال بهم من أجل المشاركة في البرنامج والاتفاق معهم على كافة الخطوات وطبيعة الأسئلة التي سوف توجه لهم من قبل مقدم البرنامج .</a:t>
            </a:r>
          </a:p>
          <a:p>
            <a:pPr algn="r" rtl="1"/>
            <a:r>
              <a:rPr lang="ar-DZ" sz="3200" dirty="0"/>
              <a:t>ويستحب للمع أن يكون موهوبا بمعنى أن يكون لديه الاستعداد الشخصي بالإضافة للرغبة في الكتابة والاعداد، ثم بعد ذلك عليه بصقل هذه الموهبة وتنميتها بالممارسة</a:t>
            </a:r>
            <a:endParaRPr lang="fr-FR" sz="3200" dirty="0"/>
          </a:p>
        </p:txBody>
      </p:sp>
    </p:spTree>
    <p:extLst>
      <p:ext uri="{BB962C8B-B14F-4D97-AF65-F5344CB8AC3E}">
        <p14:creationId xmlns:p14="http://schemas.microsoft.com/office/powerpoint/2010/main" val="1743053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D4CF2088-9B9B-DF9E-FADC-2C7A51B1A619}"/>
              </a:ext>
            </a:extLst>
          </p:cNvPr>
          <p:cNvSpPr txBox="1"/>
          <p:nvPr/>
        </p:nvSpPr>
        <p:spPr>
          <a:xfrm>
            <a:off x="1153551" y="1589649"/>
            <a:ext cx="10424160" cy="4031873"/>
          </a:xfrm>
          <a:prstGeom prst="rect">
            <a:avLst/>
          </a:prstGeom>
          <a:noFill/>
        </p:spPr>
        <p:txBody>
          <a:bodyPr wrap="square" rtlCol="0">
            <a:spAutoFit/>
          </a:bodyPr>
          <a:lstStyle/>
          <a:p>
            <a:pPr algn="r" rtl="1"/>
            <a:r>
              <a:rPr lang="ar-DZ" sz="3200" b="1" u="sng" dirty="0"/>
              <a:t>التخطيط للشبكة البرامجية:</a:t>
            </a:r>
          </a:p>
          <a:p>
            <a:pPr algn="r" rtl="1"/>
            <a:endParaRPr lang="ar-DZ" sz="3200" b="1" u="sng" dirty="0"/>
          </a:p>
          <a:p>
            <a:pPr algn="r" rtl="1"/>
            <a:r>
              <a:rPr lang="ar-DZ" sz="3200" dirty="0"/>
              <a:t>تقوم الإدارة المشرفة على القنوات الاذاعية والتلفزيونية بوضع دورات برامجية فصلية تتضمن العناصر المهمة والرئيسية لكافة البرامج التي ستقدم خلال الفصل مع حصة كل منها من ساعات البث، وتضع الإدارة الأهداف العامة التي على ضوئها حددت تلك الحصص ، وغالبا ما تكون الدورات  إما أربعا (لكل فصل شبكة برامجية) أو ثلاثا (بمعنى شبكة برامجية خريفية تبدأ من الدخول الاجتماعي، وصيفية، بالإضافة إلى شبكة برامجية خاصة بشهر رمضان) </a:t>
            </a:r>
            <a:endParaRPr lang="fr-FR" sz="3200" dirty="0"/>
          </a:p>
        </p:txBody>
      </p:sp>
    </p:spTree>
    <p:extLst>
      <p:ext uri="{BB962C8B-B14F-4D97-AF65-F5344CB8AC3E}">
        <p14:creationId xmlns:p14="http://schemas.microsoft.com/office/powerpoint/2010/main" val="1610914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155314-FB52-3A13-96BF-382FDA99DC03}"/>
              </a:ext>
            </a:extLst>
          </p:cNvPr>
          <p:cNvSpPr>
            <a:spLocks noGrp="1"/>
          </p:cNvSpPr>
          <p:nvPr>
            <p:ph type="ctrTitle"/>
          </p:nvPr>
        </p:nvSpPr>
        <p:spPr/>
        <p:txBody>
          <a:bodyPr/>
          <a:lstStyle/>
          <a:p>
            <a:pPr rtl="1"/>
            <a:r>
              <a:rPr lang="ar-DZ" dirty="0"/>
              <a:t>صناعة البرامج الإذاعية والتلفزيونية</a:t>
            </a:r>
            <a:endParaRPr lang="fr-FR" dirty="0"/>
          </a:p>
        </p:txBody>
      </p:sp>
    </p:spTree>
    <p:extLst>
      <p:ext uri="{BB962C8B-B14F-4D97-AF65-F5344CB8AC3E}">
        <p14:creationId xmlns:p14="http://schemas.microsoft.com/office/powerpoint/2010/main" val="591917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9E39E816-74CB-C5B4-BA1D-68656CDA4F4F}"/>
              </a:ext>
            </a:extLst>
          </p:cNvPr>
          <p:cNvSpPr txBox="1"/>
          <p:nvPr/>
        </p:nvSpPr>
        <p:spPr>
          <a:xfrm>
            <a:off x="1083213" y="1872477"/>
            <a:ext cx="9537895" cy="3323987"/>
          </a:xfrm>
          <a:prstGeom prst="rect">
            <a:avLst/>
          </a:prstGeom>
          <a:noFill/>
        </p:spPr>
        <p:txBody>
          <a:bodyPr wrap="square" rtlCol="0">
            <a:spAutoFit/>
          </a:bodyPr>
          <a:lstStyle/>
          <a:p>
            <a:pPr algn="r" rtl="1"/>
            <a:r>
              <a:rPr lang="ar-DZ" sz="3200" dirty="0"/>
              <a:t>تمر عملية صناعة البرامج الاذاعية والتلفزيونية بثلاث مراحل أساسية هي:</a:t>
            </a:r>
          </a:p>
          <a:p>
            <a:pPr marL="285750" indent="-285750" algn="r" rtl="1">
              <a:buFont typeface="Wingdings" panose="05000000000000000000" pitchFamily="2" charset="2"/>
              <a:buChar char="q"/>
            </a:pPr>
            <a:r>
              <a:rPr lang="ar-DZ" sz="3200" dirty="0"/>
              <a:t>مرحلة ما قبل الإنتاج: وتتضمن التخطيط، تحديد الموضوع، تحديد الهدف، القراءة والبحوث في الموضوع، صياغة الأسئلة، اختيار الضيوف والاتصال والتنسيق معهم.</a:t>
            </a:r>
          </a:p>
          <a:p>
            <a:pPr marL="285750" indent="-285750" algn="r" rtl="1">
              <a:buFont typeface="Wingdings" panose="05000000000000000000" pitchFamily="2" charset="2"/>
              <a:buChar char="q"/>
            </a:pPr>
            <a:r>
              <a:rPr lang="ar-DZ" sz="3200" dirty="0"/>
              <a:t>مرحلة الإنتاج</a:t>
            </a:r>
          </a:p>
          <a:p>
            <a:pPr marL="285750" indent="-285750" algn="r" rtl="1">
              <a:buFont typeface="Wingdings" panose="05000000000000000000" pitchFamily="2" charset="2"/>
              <a:buChar char="q"/>
            </a:pPr>
            <a:r>
              <a:rPr lang="ar-DZ" sz="3200" dirty="0"/>
              <a:t>مرحلة ما بعد الانتاج</a:t>
            </a:r>
          </a:p>
          <a:p>
            <a:pPr algn="r" rtl="1"/>
            <a:endParaRPr lang="fr-FR" dirty="0"/>
          </a:p>
        </p:txBody>
      </p:sp>
    </p:spTree>
    <p:extLst>
      <p:ext uri="{BB962C8B-B14F-4D97-AF65-F5344CB8AC3E}">
        <p14:creationId xmlns:p14="http://schemas.microsoft.com/office/powerpoint/2010/main" val="372355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4030B2-E655-D2AA-8F5C-3D8273AB1C26}"/>
              </a:ext>
            </a:extLst>
          </p:cNvPr>
          <p:cNvSpPr/>
          <p:nvPr/>
        </p:nvSpPr>
        <p:spPr>
          <a:xfrm>
            <a:off x="7254308" y="0"/>
            <a:ext cx="4689104" cy="923330"/>
          </a:xfrm>
          <a:prstGeom prst="rect">
            <a:avLst/>
          </a:prstGeom>
          <a:noFill/>
        </p:spPr>
        <p:txBody>
          <a:bodyPr wrap="none" lIns="91440" tIns="45720" rIns="91440" bIns="45720">
            <a:spAutoFit/>
          </a:bodyPr>
          <a:lstStyle/>
          <a:p>
            <a:pPr algn="ctr"/>
            <a:r>
              <a:rPr lang="ar-DZ" sz="5400" b="0" cap="none" spc="0" dirty="0">
                <a:ln w="0"/>
                <a:solidFill>
                  <a:schemeClr val="accent1"/>
                </a:solidFill>
                <a:effectLst>
                  <a:outerShdw blurRad="38100" dist="25400" dir="5400000" algn="ctr" rotWithShape="0">
                    <a:srgbClr val="6E747A">
                      <a:alpha val="43000"/>
                    </a:srgbClr>
                  </a:outerShdw>
                </a:effectLst>
              </a:rPr>
              <a:t>1- مرحلة ما قبل الانتاج</a:t>
            </a:r>
            <a:endParaRPr lang="fr-FR" sz="5400" b="0" cap="none" spc="0" dirty="0">
              <a:ln w="0"/>
              <a:solidFill>
                <a:schemeClr val="accent1"/>
              </a:solidFill>
              <a:effectLst>
                <a:outerShdw blurRad="38100" dist="25400" dir="5400000" algn="ctr" rotWithShape="0">
                  <a:srgbClr val="6E747A">
                    <a:alpha val="43000"/>
                  </a:srgbClr>
                </a:outerShdw>
              </a:effectLst>
            </a:endParaRPr>
          </a:p>
        </p:txBody>
      </p:sp>
      <p:sp>
        <p:nvSpPr>
          <p:cNvPr id="3" name="ZoneTexte 2">
            <a:extLst>
              <a:ext uri="{FF2B5EF4-FFF2-40B4-BE49-F238E27FC236}">
                <a16:creationId xmlns:a16="http://schemas.microsoft.com/office/drawing/2014/main" id="{35C75097-10C3-2C6D-99A2-B5D18809C7B4}"/>
              </a:ext>
            </a:extLst>
          </p:cNvPr>
          <p:cNvSpPr txBox="1"/>
          <p:nvPr/>
        </p:nvSpPr>
        <p:spPr>
          <a:xfrm>
            <a:off x="815927" y="1111347"/>
            <a:ext cx="10986868" cy="5632311"/>
          </a:xfrm>
          <a:prstGeom prst="rect">
            <a:avLst/>
          </a:prstGeom>
          <a:noFill/>
        </p:spPr>
        <p:txBody>
          <a:bodyPr wrap="square" rtlCol="0">
            <a:spAutoFit/>
          </a:bodyPr>
          <a:lstStyle/>
          <a:p>
            <a:pPr algn="r" rtl="1"/>
            <a:r>
              <a:rPr lang="ar-DZ" sz="3600" dirty="0"/>
              <a:t>تبدأ مرحلة ما قبل الإنتاج بعملية التخطيط التي تسمح بتوظيف جميع الإمكانيات البشرية والمادية والتقنية المتاحة من أجل تحقيق الأهداف المسطرة للمنتج النهائي، وخلال عملية التخطيط يتحدد الغرض من البرنامج وتصاغ موضوعه وفكرته الأساسية بدقة من أجل جمع المعلومات والمادة الإعلامية اللازمة لإثرائه، ثم تنطلق عملية كتابة السيناريو حيث تتخذ كتابة السيناريو في المحطات الاذاعية والتلفزيونية شكلين رئيسيين ألأول هو النصوص الكاملة التي تستخدم في   البرامج الدرامية  المتخصصة أما الشكل الثاني فهو النصوص شبه الكاملة والتي تكون في البرامج الحوارية حيث يركز المعدون وكتاب السيناريو فيها على تحديد مواضيع وأهداف الحلقات ثم اختيار الضيوف المناسبين لكل موضوع من اجل الاتصال بهم والتنسيق معهم كتحضير لحلقات البرنامج، بالإضافة لعملية صياغة الأسئلة التي تعد أساس البرامج الحوارية,  </a:t>
            </a:r>
            <a:endParaRPr lang="fr-FR" sz="3600" dirty="0"/>
          </a:p>
        </p:txBody>
      </p:sp>
    </p:spTree>
    <p:extLst>
      <p:ext uri="{BB962C8B-B14F-4D97-AF65-F5344CB8AC3E}">
        <p14:creationId xmlns:p14="http://schemas.microsoft.com/office/powerpoint/2010/main" val="248164110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481</TotalTime>
  <Words>1133</Words>
  <Application>Microsoft Office PowerPoint</Application>
  <PresentationFormat>Grand écran</PresentationFormat>
  <Paragraphs>58</Paragraphs>
  <Slides>24</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24</vt:i4>
      </vt:variant>
    </vt:vector>
  </HeadingPairs>
  <TitlesOfParts>
    <vt:vector size="30" baseType="lpstr">
      <vt:lpstr>Arial</vt:lpstr>
      <vt:lpstr>Calibri</vt:lpstr>
      <vt:lpstr>Gill Sans MT</vt:lpstr>
      <vt:lpstr>Impact</vt:lpstr>
      <vt:lpstr>Wingdings</vt:lpstr>
      <vt:lpstr>Badge</vt:lpstr>
      <vt:lpstr>متطلبات ومراحل انتاج برنامج إذاعي أو تلفزيوني</vt:lpstr>
      <vt:lpstr>مفاهيم عامة حول الموضوع</vt:lpstr>
      <vt:lpstr>Présentation PowerPoint</vt:lpstr>
      <vt:lpstr>Présentation PowerPoint</vt:lpstr>
      <vt:lpstr>Présentation PowerPoint</vt:lpstr>
      <vt:lpstr>Présentation PowerPoint</vt:lpstr>
      <vt:lpstr>صناعة البرامج الإذاعية والتلفزيونية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كتابة السيناريو</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متطلبات ومراحل انتاج برنامج إذاعي أو تلفزيوني</dc:title>
  <dc:creator>Asus</dc:creator>
  <cp:lastModifiedBy>Asus</cp:lastModifiedBy>
  <cp:revision>1</cp:revision>
  <dcterms:created xsi:type="dcterms:W3CDTF">2024-04-27T13:50:36Z</dcterms:created>
  <dcterms:modified xsi:type="dcterms:W3CDTF">2024-04-27T21:52:21Z</dcterms:modified>
</cp:coreProperties>
</file>