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4BF1CC-65B5-418D-9606-81A9FD3B8536}" type="datetimeFigureOut">
              <a:rPr lang="fr-FR" smtClean="0"/>
              <a:t>20/04/2024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167E6-8405-4A87-9C54-089C311B5752}" type="slidenum">
              <a:rPr lang="fr-FR" smtClean="0"/>
              <a:t>‹N°›</a:t>
            </a:fld>
            <a:endParaRPr lang="fr-FR"/>
          </a:p>
        </p:txBody>
      </p:sp>
    </p:spTree>
    <p:extLst>
      <p:ext uri="{BB962C8B-B14F-4D97-AF65-F5344CB8AC3E}">
        <p14:creationId xmlns:p14="http://schemas.microsoft.com/office/powerpoint/2010/main" val="1511629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6E167E6-8405-4A87-9C54-089C311B5752}" type="slidenum">
              <a:rPr lang="fr-FR" smtClean="0"/>
              <a:t>15</a:t>
            </a:fld>
            <a:endParaRPr lang="fr-FR"/>
          </a:p>
        </p:txBody>
      </p:sp>
    </p:spTree>
    <p:extLst>
      <p:ext uri="{BB962C8B-B14F-4D97-AF65-F5344CB8AC3E}">
        <p14:creationId xmlns:p14="http://schemas.microsoft.com/office/powerpoint/2010/main" val="7221019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4/20/2024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4/20/2024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4/20/2024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4/20/2024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4/20/2024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4/20/2024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4/20/2024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4/20/2024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4/20/2024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6B82BD-560C-BCCD-25E7-DBB6D3D02331}"/>
              </a:ext>
            </a:extLst>
          </p:cNvPr>
          <p:cNvSpPr>
            <a:spLocks noGrp="1"/>
          </p:cNvSpPr>
          <p:nvPr>
            <p:ph type="ctrTitle"/>
          </p:nvPr>
        </p:nvSpPr>
        <p:spPr>
          <a:xfrm>
            <a:off x="1160586" y="1167618"/>
            <a:ext cx="9448800" cy="1715294"/>
          </a:xfrm>
          <a:ln>
            <a:noFill/>
          </a:ln>
        </p:spPr>
        <p:txBody>
          <a:bodyPr>
            <a:prstTxWarp prst="textArchUp">
              <a:avLst/>
            </a:prstTxWarp>
            <a:normAutofit/>
          </a:bodyPr>
          <a:lstStyle/>
          <a:p>
            <a:pPr algn="ctr"/>
            <a:r>
              <a:rPr lang="ar-DZ" sz="8000" cap="none" dirty="0">
                <a:solidFill>
                  <a:srgbClr val="00B0F0"/>
                </a:solidFill>
              </a:rPr>
              <a:t>التقرير الصحفي </a:t>
            </a:r>
            <a:endParaRPr lang="fr-FR" sz="8000" cap="none" dirty="0">
              <a:solidFill>
                <a:srgbClr val="00B0F0"/>
              </a:solidFill>
            </a:endParaRPr>
          </a:p>
        </p:txBody>
      </p:sp>
      <p:pic>
        <p:nvPicPr>
          <p:cNvPr id="5" name="Image 4">
            <a:extLst>
              <a:ext uri="{FF2B5EF4-FFF2-40B4-BE49-F238E27FC236}">
                <a16:creationId xmlns:a16="http://schemas.microsoft.com/office/drawing/2014/main" id="{334E7880-1B52-07D8-B9AD-DA1D726315BC}"/>
              </a:ext>
            </a:extLst>
          </p:cNvPr>
          <p:cNvPicPr>
            <a:picLocks noChangeAspect="1"/>
          </p:cNvPicPr>
          <p:nvPr/>
        </p:nvPicPr>
        <p:blipFill>
          <a:blip r:embed="rId2"/>
          <a:stretch>
            <a:fillRect/>
          </a:stretch>
        </p:blipFill>
        <p:spPr>
          <a:xfrm>
            <a:off x="3160542" y="1715294"/>
            <a:ext cx="5673969" cy="3372384"/>
          </a:xfrm>
          <a:prstGeom prst="ellipse">
            <a:avLst/>
          </a:prstGeom>
          <a:ln w="190500" cap="rnd">
            <a:solidFill>
              <a:srgbClr val="00B0F0"/>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242246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9AEA69-D8A1-1219-EB71-5106AD47F86C}"/>
              </a:ext>
            </a:extLst>
          </p:cNvPr>
          <p:cNvSpPr/>
          <p:nvPr/>
        </p:nvSpPr>
        <p:spPr>
          <a:xfrm>
            <a:off x="3886294" y="561759"/>
            <a:ext cx="7542450"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التصنيف الثالث: حسب المضمون</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Rectangle : avec coins arrondis en diagonale 2">
            <a:extLst>
              <a:ext uri="{FF2B5EF4-FFF2-40B4-BE49-F238E27FC236}">
                <a16:creationId xmlns:a16="http://schemas.microsoft.com/office/drawing/2014/main" id="{56C44097-5709-CA95-121E-A1A43C0527CF}"/>
              </a:ext>
            </a:extLst>
          </p:cNvPr>
          <p:cNvSpPr/>
          <p:nvPr/>
        </p:nvSpPr>
        <p:spPr>
          <a:xfrm>
            <a:off x="1882726" y="1598553"/>
            <a:ext cx="8426548" cy="1083213"/>
          </a:xfrm>
          <a:prstGeom prst="round2Diag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الدبلوماسي والسياسي</a:t>
            </a:r>
            <a:endParaRPr lang="fr-FR" sz="3200" b="1" dirty="0">
              <a:solidFill>
                <a:schemeClr val="bg2"/>
              </a:solidFill>
            </a:endParaRPr>
          </a:p>
        </p:txBody>
      </p:sp>
      <p:sp>
        <p:nvSpPr>
          <p:cNvPr id="5" name="Rectangle : avec coins arrondis en diagonale 4">
            <a:extLst>
              <a:ext uri="{FF2B5EF4-FFF2-40B4-BE49-F238E27FC236}">
                <a16:creationId xmlns:a16="http://schemas.microsoft.com/office/drawing/2014/main" id="{AB9DB3A4-639F-7386-4673-83FD233D2613}"/>
              </a:ext>
            </a:extLst>
          </p:cNvPr>
          <p:cNvSpPr/>
          <p:nvPr/>
        </p:nvSpPr>
        <p:spPr>
          <a:xfrm>
            <a:off x="1882726" y="2854568"/>
            <a:ext cx="8426548" cy="1083213"/>
          </a:xfrm>
          <a:prstGeom prst="round2Diag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البرلماني</a:t>
            </a:r>
            <a:endParaRPr lang="fr-FR" sz="3200" b="1" dirty="0">
              <a:solidFill>
                <a:schemeClr val="bg2"/>
              </a:solidFill>
            </a:endParaRPr>
          </a:p>
        </p:txBody>
      </p:sp>
      <p:sp>
        <p:nvSpPr>
          <p:cNvPr id="6" name="Rectangle : avec coins arrondis en diagonale 5">
            <a:extLst>
              <a:ext uri="{FF2B5EF4-FFF2-40B4-BE49-F238E27FC236}">
                <a16:creationId xmlns:a16="http://schemas.microsoft.com/office/drawing/2014/main" id="{E6D0B5DD-B695-2105-5964-7C170977EEE8}"/>
              </a:ext>
            </a:extLst>
          </p:cNvPr>
          <p:cNvSpPr/>
          <p:nvPr/>
        </p:nvSpPr>
        <p:spPr>
          <a:xfrm>
            <a:off x="1803014" y="4110583"/>
            <a:ext cx="8426548" cy="1083213"/>
          </a:xfrm>
          <a:prstGeom prst="round2Diag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القضائي</a:t>
            </a:r>
            <a:endParaRPr lang="fr-FR" sz="3200" b="1" dirty="0">
              <a:solidFill>
                <a:schemeClr val="bg2"/>
              </a:solidFill>
            </a:endParaRPr>
          </a:p>
        </p:txBody>
      </p:sp>
      <p:sp>
        <p:nvSpPr>
          <p:cNvPr id="7" name="Rectangle : avec coins arrondis en diagonale 6">
            <a:extLst>
              <a:ext uri="{FF2B5EF4-FFF2-40B4-BE49-F238E27FC236}">
                <a16:creationId xmlns:a16="http://schemas.microsoft.com/office/drawing/2014/main" id="{14D732EA-3356-FC13-B730-25A98E50C98A}"/>
              </a:ext>
            </a:extLst>
          </p:cNvPr>
          <p:cNvSpPr/>
          <p:nvPr/>
        </p:nvSpPr>
        <p:spPr>
          <a:xfrm>
            <a:off x="1756117" y="5434818"/>
            <a:ext cx="8426548" cy="1083213"/>
          </a:xfrm>
          <a:prstGeom prst="round2Diag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تقارير المؤتمرات والتقارير الرياضية والثقافية</a:t>
            </a:r>
            <a:endParaRPr lang="fr-FR" sz="3200" b="1" dirty="0">
              <a:solidFill>
                <a:schemeClr val="bg2"/>
              </a:solidFill>
            </a:endParaRPr>
          </a:p>
        </p:txBody>
      </p:sp>
    </p:spTree>
    <p:extLst>
      <p:ext uri="{BB962C8B-B14F-4D97-AF65-F5344CB8AC3E}">
        <p14:creationId xmlns:p14="http://schemas.microsoft.com/office/powerpoint/2010/main" val="1286876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1EB71C-D85C-78EB-6F33-F6B94ED6D9BD}"/>
              </a:ext>
            </a:extLst>
          </p:cNvPr>
          <p:cNvSpPr/>
          <p:nvPr/>
        </p:nvSpPr>
        <p:spPr>
          <a:xfrm>
            <a:off x="4182906" y="603963"/>
            <a:ext cx="7258718"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التصنيف الرابع: حسب المعالجة</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Rectangle : avec coins arrondis en diagonale 2">
            <a:extLst>
              <a:ext uri="{FF2B5EF4-FFF2-40B4-BE49-F238E27FC236}">
                <a16:creationId xmlns:a16="http://schemas.microsoft.com/office/drawing/2014/main" id="{D228BD67-ADF6-486F-BBD5-424CEF899FE6}"/>
              </a:ext>
            </a:extLst>
          </p:cNvPr>
          <p:cNvSpPr/>
          <p:nvPr/>
        </p:nvSpPr>
        <p:spPr>
          <a:xfrm>
            <a:off x="1882726" y="1749992"/>
            <a:ext cx="8426548" cy="1083213"/>
          </a:xfrm>
          <a:prstGeom prst="round2Diag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تقرير واقعة واحد</a:t>
            </a:r>
            <a:endParaRPr lang="fr-FR" sz="3200" b="1" dirty="0">
              <a:solidFill>
                <a:schemeClr val="bg2"/>
              </a:solidFill>
            </a:endParaRPr>
          </a:p>
        </p:txBody>
      </p:sp>
      <p:sp>
        <p:nvSpPr>
          <p:cNvPr id="5" name="Rectangle : avec coins arrondis en diagonale 4">
            <a:extLst>
              <a:ext uri="{FF2B5EF4-FFF2-40B4-BE49-F238E27FC236}">
                <a16:creationId xmlns:a16="http://schemas.microsoft.com/office/drawing/2014/main" id="{B7A1795F-C162-1999-E367-AF6F5185782C}"/>
              </a:ext>
            </a:extLst>
          </p:cNvPr>
          <p:cNvSpPr/>
          <p:nvPr/>
        </p:nvSpPr>
        <p:spPr>
          <a:xfrm>
            <a:off x="1882726" y="3055904"/>
            <a:ext cx="8426548" cy="1083213"/>
          </a:xfrm>
          <a:prstGeom prst="round2Diag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تقرير أكثر من واقعة</a:t>
            </a:r>
            <a:endParaRPr lang="fr-FR" sz="3200" b="1" dirty="0">
              <a:solidFill>
                <a:schemeClr val="bg2"/>
              </a:solidFill>
            </a:endParaRPr>
          </a:p>
        </p:txBody>
      </p:sp>
      <p:sp>
        <p:nvSpPr>
          <p:cNvPr id="6" name="Rectangle : avec coins arrondis en diagonale 5">
            <a:extLst>
              <a:ext uri="{FF2B5EF4-FFF2-40B4-BE49-F238E27FC236}">
                <a16:creationId xmlns:a16="http://schemas.microsoft.com/office/drawing/2014/main" id="{F62BCF08-3138-DC35-57FD-192E1E67D152}"/>
              </a:ext>
            </a:extLst>
          </p:cNvPr>
          <p:cNvSpPr/>
          <p:nvPr/>
        </p:nvSpPr>
        <p:spPr>
          <a:xfrm>
            <a:off x="1908517" y="4319365"/>
            <a:ext cx="8426548" cy="1083213"/>
          </a:xfrm>
          <a:prstGeom prst="round2Diag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تقرير شامل</a:t>
            </a:r>
            <a:endParaRPr lang="fr-FR" sz="3200" b="1" dirty="0">
              <a:solidFill>
                <a:schemeClr val="bg2"/>
              </a:solidFill>
            </a:endParaRPr>
          </a:p>
        </p:txBody>
      </p:sp>
      <p:sp>
        <p:nvSpPr>
          <p:cNvPr id="7" name="Rectangle : avec coins arrondis en diagonale 6">
            <a:extLst>
              <a:ext uri="{FF2B5EF4-FFF2-40B4-BE49-F238E27FC236}">
                <a16:creationId xmlns:a16="http://schemas.microsoft.com/office/drawing/2014/main" id="{84AFD1D5-8C87-9608-66BB-1E110D221B74}"/>
              </a:ext>
            </a:extLst>
          </p:cNvPr>
          <p:cNvSpPr/>
          <p:nvPr/>
        </p:nvSpPr>
        <p:spPr>
          <a:xfrm>
            <a:off x="1882726" y="5544790"/>
            <a:ext cx="8426548" cy="1083213"/>
          </a:xfrm>
          <a:prstGeom prst="round2DiagRect">
            <a:avLst/>
          </a:prstGeom>
          <a:solidFill>
            <a:schemeClr val="accent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تقرير تحليلي</a:t>
            </a:r>
            <a:endParaRPr lang="fr-FR" sz="3200" b="1" dirty="0">
              <a:solidFill>
                <a:schemeClr val="bg2"/>
              </a:solidFill>
            </a:endParaRPr>
          </a:p>
        </p:txBody>
      </p:sp>
    </p:spTree>
    <p:extLst>
      <p:ext uri="{BB962C8B-B14F-4D97-AF65-F5344CB8AC3E}">
        <p14:creationId xmlns:p14="http://schemas.microsoft.com/office/powerpoint/2010/main" val="115977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8948D6-A0E0-0291-ABE2-3B98110E1919}"/>
              </a:ext>
            </a:extLst>
          </p:cNvPr>
          <p:cNvSpPr/>
          <p:nvPr/>
        </p:nvSpPr>
        <p:spPr>
          <a:xfrm>
            <a:off x="4256147" y="505489"/>
            <a:ext cx="7590540" cy="923330"/>
          </a:xfrm>
          <a:prstGeom prst="rect">
            <a:avLst/>
          </a:prstGeom>
          <a:noFill/>
        </p:spPr>
        <p:txBody>
          <a:bodyPr wrap="none" lIns="91440" tIns="45720" rIns="91440" bIns="45720">
            <a:spAutoFit/>
          </a:bodyPr>
          <a:lstStyle/>
          <a:p>
            <a:pPr algn="ctr"/>
            <a:r>
              <a:rPr lang="ar-DZ" sz="5400" b="1" cap="none" spc="0" dirty="0">
                <a:ln w="22225">
                  <a:solidFill>
                    <a:schemeClr val="accent2"/>
                  </a:solidFill>
                  <a:prstDash val="solid"/>
                </a:ln>
                <a:solidFill>
                  <a:schemeClr val="accent2">
                    <a:lumMod val="40000"/>
                    <a:lumOff val="60000"/>
                  </a:schemeClr>
                </a:solidFill>
                <a:effectLst/>
              </a:rPr>
              <a:t>التصنيف الخامس: حسب الوسيلة</a:t>
            </a:r>
            <a:endParaRPr lang="fr-FR" sz="5400" b="1" cap="none" spc="0" dirty="0">
              <a:ln w="22225">
                <a:solidFill>
                  <a:schemeClr val="accent2"/>
                </a:solidFill>
                <a:prstDash val="solid"/>
              </a:ln>
              <a:solidFill>
                <a:schemeClr val="accent2">
                  <a:lumMod val="40000"/>
                  <a:lumOff val="60000"/>
                </a:schemeClr>
              </a:solidFill>
              <a:effectLst/>
            </a:endParaRPr>
          </a:p>
        </p:txBody>
      </p:sp>
      <p:sp>
        <p:nvSpPr>
          <p:cNvPr id="3" name="Rectangle : avec coins arrondis en diagonale 2">
            <a:extLst>
              <a:ext uri="{FF2B5EF4-FFF2-40B4-BE49-F238E27FC236}">
                <a16:creationId xmlns:a16="http://schemas.microsoft.com/office/drawing/2014/main" id="{07DC0727-35C5-10D0-3E21-6D72886DEF19}"/>
              </a:ext>
            </a:extLst>
          </p:cNvPr>
          <p:cNvSpPr/>
          <p:nvPr/>
        </p:nvSpPr>
        <p:spPr>
          <a:xfrm>
            <a:off x="1845213" y="1577700"/>
            <a:ext cx="8426548" cy="1083213"/>
          </a:xfrm>
          <a:prstGeom prst="round2Diag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الصحفي</a:t>
            </a:r>
            <a:endParaRPr lang="fr-FR" sz="3200" b="1" dirty="0">
              <a:solidFill>
                <a:schemeClr val="bg2"/>
              </a:solidFill>
            </a:endParaRPr>
          </a:p>
        </p:txBody>
      </p:sp>
      <p:sp>
        <p:nvSpPr>
          <p:cNvPr id="4" name="Rectangle : avec coins arrondis en diagonale 3">
            <a:extLst>
              <a:ext uri="{FF2B5EF4-FFF2-40B4-BE49-F238E27FC236}">
                <a16:creationId xmlns:a16="http://schemas.microsoft.com/office/drawing/2014/main" id="{D8E1DB95-ED7F-B143-5C6A-6A74B789C2F5}"/>
              </a:ext>
            </a:extLst>
          </p:cNvPr>
          <p:cNvSpPr/>
          <p:nvPr/>
        </p:nvSpPr>
        <p:spPr>
          <a:xfrm>
            <a:off x="1845213" y="2795731"/>
            <a:ext cx="8426548" cy="1083213"/>
          </a:xfrm>
          <a:prstGeom prst="round2DiagRect">
            <a:avLst/>
          </a:pr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الاذاعي</a:t>
            </a:r>
            <a:endParaRPr lang="fr-FR" sz="3200" b="1" dirty="0">
              <a:solidFill>
                <a:schemeClr val="bg2"/>
              </a:solidFill>
            </a:endParaRPr>
          </a:p>
        </p:txBody>
      </p:sp>
      <p:sp>
        <p:nvSpPr>
          <p:cNvPr id="5" name="Rectangle : avec coins arrondis en diagonale 4">
            <a:extLst>
              <a:ext uri="{FF2B5EF4-FFF2-40B4-BE49-F238E27FC236}">
                <a16:creationId xmlns:a16="http://schemas.microsoft.com/office/drawing/2014/main" id="{21901E3A-E12F-9E36-19B4-17AC5BCDCD3A}"/>
              </a:ext>
            </a:extLst>
          </p:cNvPr>
          <p:cNvSpPr/>
          <p:nvPr/>
        </p:nvSpPr>
        <p:spPr>
          <a:xfrm>
            <a:off x="1756117" y="4062269"/>
            <a:ext cx="8426548" cy="1083213"/>
          </a:xfrm>
          <a:prstGeom prst="round2Diag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التلفزيوني</a:t>
            </a:r>
            <a:endParaRPr lang="fr-FR" sz="3200" b="1" dirty="0">
              <a:solidFill>
                <a:schemeClr val="bg2"/>
              </a:solidFill>
            </a:endParaRPr>
          </a:p>
        </p:txBody>
      </p:sp>
      <p:sp>
        <p:nvSpPr>
          <p:cNvPr id="6" name="Rectangle : avec coins arrondis en diagonale 5">
            <a:extLst>
              <a:ext uri="{FF2B5EF4-FFF2-40B4-BE49-F238E27FC236}">
                <a16:creationId xmlns:a16="http://schemas.microsoft.com/office/drawing/2014/main" id="{6682A4F4-3CEB-0619-ECF1-A02CFCB7FB3C}"/>
              </a:ext>
            </a:extLst>
          </p:cNvPr>
          <p:cNvSpPr/>
          <p:nvPr/>
        </p:nvSpPr>
        <p:spPr>
          <a:xfrm>
            <a:off x="1756117" y="5477021"/>
            <a:ext cx="8426548" cy="1083213"/>
          </a:xfrm>
          <a:prstGeom prst="round2Diag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solidFill>
                  <a:schemeClr val="bg2"/>
                </a:solidFill>
              </a:rPr>
              <a:t>التقرير الالكتروني</a:t>
            </a:r>
            <a:endParaRPr lang="fr-FR" sz="3200" b="1" dirty="0">
              <a:solidFill>
                <a:schemeClr val="bg2"/>
              </a:solidFill>
            </a:endParaRPr>
          </a:p>
        </p:txBody>
      </p:sp>
    </p:spTree>
    <p:extLst>
      <p:ext uri="{BB962C8B-B14F-4D97-AF65-F5344CB8AC3E}">
        <p14:creationId xmlns:p14="http://schemas.microsoft.com/office/powerpoint/2010/main" val="167637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1042EA-B390-6695-8A7C-6CD436A2DA7F}"/>
              </a:ext>
            </a:extLst>
          </p:cNvPr>
          <p:cNvSpPr/>
          <p:nvPr/>
        </p:nvSpPr>
        <p:spPr>
          <a:xfrm>
            <a:off x="6096000" y="463286"/>
            <a:ext cx="5686173" cy="923330"/>
          </a:xfrm>
          <a:prstGeom prst="rect">
            <a:avLst/>
          </a:prstGeom>
          <a:noFill/>
        </p:spPr>
        <p:txBody>
          <a:bodyPr wrap="none" lIns="91440" tIns="45720" rIns="91440" bIns="45720">
            <a:spAutoFit/>
          </a:bodyPr>
          <a:lstStyle/>
          <a:p>
            <a:pPr algn="r" rtl="1"/>
            <a:r>
              <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5</a:t>
            </a:r>
            <a:r>
              <a:rPr lang="ar-DZ"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بنية التقرير الاخباري</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ZoneTexte 2">
            <a:extLst>
              <a:ext uri="{FF2B5EF4-FFF2-40B4-BE49-F238E27FC236}">
                <a16:creationId xmlns:a16="http://schemas.microsoft.com/office/drawing/2014/main" id="{7D61BE0C-574F-53B4-E7CF-286ABC8090D2}"/>
              </a:ext>
            </a:extLst>
          </p:cNvPr>
          <p:cNvSpPr txBox="1"/>
          <p:nvPr/>
        </p:nvSpPr>
        <p:spPr>
          <a:xfrm>
            <a:off x="309489" y="1575582"/>
            <a:ext cx="11472684" cy="4443845"/>
          </a:xfrm>
          <a:prstGeom prst="rect">
            <a:avLst/>
          </a:prstGeom>
          <a:noFill/>
        </p:spPr>
        <p:txBody>
          <a:bodyPr wrap="square" rtlCol="0">
            <a:spAutoFit/>
          </a:bodyPr>
          <a:lstStyle/>
          <a:p>
            <a:pPr marL="342900" indent="-342900" algn="r" rtl="1">
              <a:buAutoNum type="arabic1Minus"/>
            </a:pPr>
            <a:r>
              <a:rPr lang="ar-DZ" sz="3600" b="1" i="1" u="sng" dirty="0"/>
              <a:t>العنوان:</a:t>
            </a:r>
            <a:r>
              <a:rPr lang="ar-DZ" sz="3600" b="1" dirty="0"/>
              <a:t> </a:t>
            </a:r>
          </a:p>
          <a:p>
            <a:pPr algn="r" rtl="1">
              <a:lnSpc>
                <a:spcPct val="150000"/>
              </a:lnSpc>
            </a:pPr>
            <a:r>
              <a:rPr lang="ar-DZ" sz="2800" b="1" dirty="0"/>
              <a:t>	ويكون من مفردات النص تلخصه أو تعطي الملامح العريضة له، وفي الغالب يتكون من عنوان إشارة وعنوان رئيسي، وهناك من يفضل أن يكون التقرير وهناك من يفضل أن يكون للتقرير عنوانا ثابتا، وهناك توجه لدى بعض القنوات التلفزيونية عندما تحل مقدمة الصحفي الرئيسي محل العنوان في التقرير، وفي المقابل تتجه قنوات أخرى في الاتجاه معاكس بحيث يوضع للتقرير عنوان يختلف عن المقدمة الرئيسية للصحفي المنشط، فيما يأتي الصحفي صاحب التقرير بمقدمة ثانية تكون انعكاس لما جاء في العنوان والذي يكتب أيضا على شاشة التلفزيون. </a:t>
            </a:r>
            <a:endParaRPr lang="fr-FR" sz="2800" b="1" dirty="0"/>
          </a:p>
        </p:txBody>
      </p:sp>
    </p:spTree>
    <p:extLst>
      <p:ext uri="{BB962C8B-B14F-4D97-AF65-F5344CB8AC3E}">
        <p14:creationId xmlns:p14="http://schemas.microsoft.com/office/powerpoint/2010/main" val="451029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267F79D-ACFA-3C1F-48E8-DCB9F2B7A8F5}"/>
              </a:ext>
            </a:extLst>
          </p:cNvPr>
          <p:cNvSpPr txBox="1"/>
          <p:nvPr/>
        </p:nvSpPr>
        <p:spPr>
          <a:xfrm>
            <a:off x="295421" y="191414"/>
            <a:ext cx="11601157" cy="6659836"/>
          </a:xfrm>
          <a:prstGeom prst="rect">
            <a:avLst/>
          </a:prstGeom>
          <a:noFill/>
        </p:spPr>
        <p:txBody>
          <a:bodyPr wrap="square" rtlCol="0">
            <a:spAutoFit/>
          </a:bodyPr>
          <a:lstStyle/>
          <a:p>
            <a:pPr algn="r" rtl="1">
              <a:lnSpc>
                <a:spcPct val="150000"/>
              </a:lnSpc>
            </a:pPr>
            <a:r>
              <a:rPr lang="ar-DZ" sz="3600" b="1" i="1" u="sng" dirty="0"/>
              <a:t>ب- المقدمة:</a:t>
            </a:r>
          </a:p>
          <a:p>
            <a:pPr algn="r" rtl="1">
              <a:lnSpc>
                <a:spcPct val="150000"/>
              </a:lnSpc>
            </a:pPr>
            <a:r>
              <a:rPr lang="ar-DZ" sz="2800" b="1" dirty="0"/>
              <a:t>	تشكل المقدمة المدخل الرئيسي أو التمهيدي للتقرير، وهدفها تحضير المتلقي وتهيئته وإثارة اهتمامه، بشرط ألا تتضمن الإجابة على الأسئلة السته بل تكتفي بإبراز عنصر أو عنصرين فقط.</a:t>
            </a:r>
          </a:p>
          <a:p>
            <a:pPr algn="r" rtl="1">
              <a:lnSpc>
                <a:spcPct val="150000"/>
              </a:lnSpc>
            </a:pPr>
            <a:r>
              <a:rPr lang="ar-DZ" sz="2800" b="1" dirty="0"/>
              <a:t>وهناك من يعتبر أن المقدمة هي المسوغ لوجود التقرير لذا يجب أن تحتوي على معلومة أساسية لها علاقة بالخبر وأن تجيب على التساؤل: </a:t>
            </a:r>
            <a:r>
              <a:rPr lang="ar-DZ" sz="2800" b="1" dirty="0">
                <a:solidFill>
                  <a:schemeClr val="accent6">
                    <a:lumMod val="60000"/>
                    <a:lumOff val="40000"/>
                  </a:schemeClr>
                </a:solidFill>
              </a:rPr>
              <a:t>ما الذي يجعل هذا التقرير مثيرا للاهتمام؟</a:t>
            </a:r>
          </a:p>
          <a:p>
            <a:pPr algn="r" rtl="1">
              <a:lnSpc>
                <a:spcPct val="150000"/>
              </a:lnSpc>
            </a:pPr>
            <a:r>
              <a:rPr lang="ar-DZ" sz="2800" b="1" dirty="0"/>
              <a:t>ولتحقيق ذلك يجب أن تحافظ المقدمة على المعايير التالية:</a:t>
            </a:r>
          </a:p>
          <a:p>
            <a:pPr marL="285750" indent="-285750" algn="r" rtl="1">
              <a:lnSpc>
                <a:spcPct val="150000"/>
              </a:lnSpc>
              <a:buFont typeface="Wingdings" panose="05000000000000000000" pitchFamily="2" charset="2"/>
              <a:buChar char="q"/>
            </a:pPr>
            <a:r>
              <a:rPr lang="ar-DZ" sz="2800" b="1" dirty="0"/>
              <a:t>أن تكون مبتكرة واخبارية، وتحتوي على معلومة تبرز الموضوع بطرق جديدة تختلف عن الخبر.</a:t>
            </a:r>
          </a:p>
          <a:p>
            <a:pPr marL="285750" indent="-285750" algn="r" rtl="1">
              <a:lnSpc>
                <a:spcPct val="150000"/>
              </a:lnSpc>
              <a:buFont typeface="Wingdings" panose="05000000000000000000" pitchFamily="2" charset="2"/>
              <a:buChar char="q"/>
            </a:pPr>
            <a:r>
              <a:rPr lang="ar-DZ" sz="2800" b="1" dirty="0"/>
              <a:t>ألا تقدم المقدمة معلومات تجعل المتلقي يستغني عن متابعة بقية التقرير.</a:t>
            </a:r>
          </a:p>
          <a:p>
            <a:pPr marL="285750" indent="-285750" algn="r" rtl="1">
              <a:lnSpc>
                <a:spcPct val="150000"/>
              </a:lnSpc>
              <a:buFont typeface="Wingdings" panose="05000000000000000000" pitchFamily="2" charset="2"/>
              <a:buChar char="q"/>
            </a:pPr>
            <a:r>
              <a:rPr lang="ar-DZ" sz="2800" b="1" dirty="0"/>
              <a:t>  أن تثير فضول المتلقي ببعض الغموض، كي يكون ذلك دافعا له لمتابعة التقرير.</a:t>
            </a:r>
          </a:p>
          <a:p>
            <a:pPr marL="285750" indent="-285750" algn="r" rtl="1">
              <a:lnSpc>
                <a:spcPct val="150000"/>
              </a:lnSpc>
              <a:buFont typeface="Wingdings" panose="05000000000000000000" pitchFamily="2" charset="2"/>
              <a:buChar char="q"/>
            </a:pPr>
            <a:r>
              <a:rPr lang="ar-DZ" sz="2800" b="1" dirty="0"/>
              <a:t>تتراوح مدتها بين 20 و25 ثانية وذلك يستدعي مهارة عالية في الصياغة</a:t>
            </a:r>
            <a:endParaRPr lang="fr-FR" sz="2800" b="1" dirty="0"/>
          </a:p>
        </p:txBody>
      </p:sp>
    </p:spTree>
    <p:extLst>
      <p:ext uri="{BB962C8B-B14F-4D97-AF65-F5344CB8AC3E}">
        <p14:creationId xmlns:p14="http://schemas.microsoft.com/office/powerpoint/2010/main" val="2507144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402E0C0-0F52-21E6-E979-8FB742EB96C1}"/>
              </a:ext>
            </a:extLst>
          </p:cNvPr>
          <p:cNvSpPr txBox="1"/>
          <p:nvPr/>
        </p:nvSpPr>
        <p:spPr>
          <a:xfrm>
            <a:off x="562708" y="1322363"/>
            <a:ext cx="10958732" cy="2443298"/>
          </a:xfrm>
          <a:prstGeom prst="rect">
            <a:avLst/>
          </a:prstGeom>
          <a:noFill/>
        </p:spPr>
        <p:txBody>
          <a:bodyPr wrap="square" rtlCol="0">
            <a:spAutoFit/>
          </a:bodyPr>
          <a:lstStyle/>
          <a:p>
            <a:pPr algn="r" rtl="1"/>
            <a:r>
              <a:rPr lang="ar-DZ" sz="3200" b="1" i="1" u="sng" dirty="0"/>
              <a:t>3- الجسم:</a:t>
            </a:r>
          </a:p>
          <a:p>
            <a:pPr algn="r" rtl="1">
              <a:lnSpc>
                <a:spcPct val="150000"/>
              </a:lnSpc>
            </a:pPr>
            <a:r>
              <a:rPr lang="ar-DZ" sz="2800" b="1" dirty="0"/>
              <a:t>يتكون من مجموعة فقرات تضم الخلفية والتفاصيل المتعلقة بالحدث مع آراء أصحابه، ووصف الكاتب له، وهو تطعيم العناصر التي جاءت في المقدمة بالتفاصيل والمعلومات والتصريحات أو الاستشهادات التي لا يأخذها الخبر الصحفي بعين الاعتبار.</a:t>
            </a:r>
            <a:endParaRPr lang="fr-FR" sz="2800" b="1" dirty="0"/>
          </a:p>
        </p:txBody>
      </p:sp>
    </p:spTree>
    <p:extLst>
      <p:ext uri="{BB962C8B-B14F-4D97-AF65-F5344CB8AC3E}">
        <p14:creationId xmlns:p14="http://schemas.microsoft.com/office/powerpoint/2010/main" val="1269392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1593EA1-FCA9-7A36-65F4-763F5604D27C}"/>
              </a:ext>
            </a:extLst>
          </p:cNvPr>
          <p:cNvSpPr txBox="1"/>
          <p:nvPr/>
        </p:nvSpPr>
        <p:spPr>
          <a:xfrm>
            <a:off x="365760" y="1378634"/>
            <a:ext cx="11493305" cy="3243517"/>
          </a:xfrm>
          <a:prstGeom prst="rect">
            <a:avLst/>
          </a:prstGeom>
          <a:noFill/>
        </p:spPr>
        <p:txBody>
          <a:bodyPr wrap="square" rtlCol="0">
            <a:spAutoFit/>
          </a:bodyPr>
          <a:lstStyle/>
          <a:p>
            <a:pPr algn="r" rtl="1">
              <a:lnSpc>
                <a:spcPct val="150000"/>
              </a:lnSpc>
            </a:pPr>
            <a:r>
              <a:rPr lang="ar-DZ" sz="2800" b="1" i="1" u="sng" dirty="0"/>
              <a:t>4- الخاتمة:</a:t>
            </a:r>
          </a:p>
          <a:p>
            <a:pPr algn="r" rtl="1">
              <a:lnSpc>
                <a:spcPct val="150000"/>
              </a:lnSpc>
            </a:pPr>
            <a:r>
              <a:rPr lang="ar-DZ" sz="2800" b="1" dirty="0"/>
              <a:t>	وتعد الخاتمة النتيجة التي توصل إليها التقرير والاتجاه العام للحدث، وتختتم التقارير إما بصورة الصحفي من مكان الحدث أو كتابة اسمه وعنوان التقرير على الشاشة في التقارير التلفزيونية ،أو من خلال الإعلان عن اسمه واسم المحطة والمكان الذي يرسل منه التقرير في التقارير الاذاعية والتلفزيونية.</a:t>
            </a:r>
            <a:endParaRPr lang="fr-FR" sz="2800" b="1" dirty="0"/>
          </a:p>
        </p:txBody>
      </p:sp>
    </p:spTree>
    <p:extLst>
      <p:ext uri="{BB962C8B-B14F-4D97-AF65-F5344CB8AC3E}">
        <p14:creationId xmlns:p14="http://schemas.microsoft.com/office/powerpoint/2010/main" val="657559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C9EE7FEF-003B-30F7-44DC-1E91FEFF7BB5}"/>
              </a:ext>
            </a:extLst>
          </p:cNvPr>
          <p:cNvSpPr txBox="1"/>
          <p:nvPr/>
        </p:nvSpPr>
        <p:spPr>
          <a:xfrm>
            <a:off x="1153551" y="2771335"/>
            <a:ext cx="10156873" cy="2954655"/>
          </a:xfrm>
          <a:prstGeom prst="rect">
            <a:avLst/>
          </a:prstGeom>
          <a:noFill/>
        </p:spPr>
        <p:txBody>
          <a:bodyPr wrap="square" rtlCol="0">
            <a:spAutoFit/>
          </a:bodyPr>
          <a:lstStyle/>
          <a:p>
            <a:pPr algn="r" rtl="1">
              <a:lnSpc>
                <a:spcPct val="150000"/>
              </a:lnSpc>
            </a:pPr>
            <a:r>
              <a:rPr lang="ar-DZ" sz="2800" b="1" dirty="0"/>
              <a:t>	يعد التقرير من أرقى أنواع العمل الاخباري وأهم الأنواع الصحفية الإخبارية التي تستخدم بكثرة في الإذاعة والتلفزيون وخاصة في النشرات الإخبارية، وهو من الأنواع التي تعمل على تغطية الوقائع برؤية ذاتية، وترتكز على الكلمة المسموعة أو الصورة والكلمة، وقد وردت فيه تعريفات عديدة متنوعة ومتباينة نورد أهمها فيما يلي:</a:t>
            </a:r>
          </a:p>
          <a:p>
            <a:pPr algn="r" rtl="1"/>
            <a:endParaRPr lang="fr-FR" dirty="0"/>
          </a:p>
        </p:txBody>
      </p:sp>
      <p:sp>
        <p:nvSpPr>
          <p:cNvPr id="3" name="Rectangle 2">
            <a:extLst>
              <a:ext uri="{FF2B5EF4-FFF2-40B4-BE49-F238E27FC236}">
                <a16:creationId xmlns:a16="http://schemas.microsoft.com/office/drawing/2014/main" id="{8913ED89-94B3-9295-40EC-8800DAEA6AB2}"/>
              </a:ext>
            </a:extLst>
          </p:cNvPr>
          <p:cNvSpPr/>
          <p:nvPr/>
        </p:nvSpPr>
        <p:spPr>
          <a:xfrm>
            <a:off x="6833823" y="857181"/>
            <a:ext cx="4376519" cy="923330"/>
          </a:xfrm>
          <a:prstGeom prst="rect">
            <a:avLst/>
          </a:prstGeom>
          <a:noFill/>
        </p:spPr>
        <p:txBody>
          <a:bodyPr wrap="none" lIns="91440" tIns="45720" rIns="91440" bIns="45720">
            <a:spAutoFit/>
          </a:bodyPr>
          <a:lstStyle/>
          <a:p>
            <a:pPr algn="ctr"/>
            <a:r>
              <a:rPr lang="ar-DZ"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1- تعريف التقرير:</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559487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D9FC153-938C-00B3-D1E0-B1B9853DDFD4}"/>
              </a:ext>
            </a:extLst>
          </p:cNvPr>
          <p:cNvSpPr txBox="1"/>
          <p:nvPr/>
        </p:nvSpPr>
        <p:spPr>
          <a:xfrm>
            <a:off x="942535" y="928467"/>
            <a:ext cx="10663311" cy="2246769"/>
          </a:xfrm>
          <a:prstGeom prst="rect">
            <a:avLst/>
          </a:prstGeom>
          <a:noFill/>
        </p:spPr>
        <p:txBody>
          <a:bodyPr wrap="square" rtlCol="0">
            <a:spAutoFit/>
          </a:bodyPr>
          <a:lstStyle/>
          <a:p>
            <a:pPr algn="r" rtl="1"/>
            <a:r>
              <a:rPr lang="ar-DZ" sz="2800" b="1" dirty="0"/>
              <a:t>	يعرفه فاروق أبو زيد بقوله: هو فن يقع بين الخبر والتحقيق، يقدم مجموعة من المعارف حول الوقائع في سيرها وحركتها الحية فهو يتميز بالحركة والحيوية، ولا يقتصر على الوصف المنطقي والموضوعي للأحداث،  وانما يسمح في الوقت نفسه بإبراز الآراء الشخصية والتجارب الذاتية للمحرر الذي يكتب التقرير، وكلما كان المحرر شاهد عيان على الحدث زادت فرصة نجاح التقرير الصحفي </a:t>
            </a:r>
            <a:endParaRPr lang="fr-FR" sz="2800" b="1" dirty="0"/>
          </a:p>
        </p:txBody>
      </p:sp>
      <p:sp>
        <p:nvSpPr>
          <p:cNvPr id="3" name="ZoneTexte 2">
            <a:extLst>
              <a:ext uri="{FF2B5EF4-FFF2-40B4-BE49-F238E27FC236}">
                <a16:creationId xmlns:a16="http://schemas.microsoft.com/office/drawing/2014/main" id="{A1E13D8D-E0D8-5EFA-D970-4A3F52A16C57}"/>
              </a:ext>
            </a:extLst>
          </p:cNvPr>
          <p:cNvSpPr txBox="1"/>
          <p:nvPr/>
        </p:nvSpPr>
        <p:spPr>
          <a:xfrm>
            <a:off x="942535" y="3256125"/>
            <a:ext cx="10663311" cy="1384995"/>
          </a:xfrm>
          <a:prstGeom prst="rect">
            <a:avLst/>
          </a:prstGeom>
          <a:noFill/>
        </p:spPr>
        <p:txBody>
          <a:bodyPr wrap="square" rtlCol="0">
            <a:spAutoFit/>
          </a:bodyPr>
          <a:lstStyle/>
          <a:p>
            <a:pPr algn="r" rtl="1"/>
            <a:r>
              <a:rPr lang="ar-DZ" sz="2800" b="1" dirty="0">
                <a:latin typeface="Arial" panose="020B0604020202020204" pitchFamily="34" charset="0"/>
                <a:cs typeface="Arial" panose="020B0604020202020204" pitchFamily="34" charset="0"/>
              </a:rPr>
              <a:t>	ويعرف التقرير الإذاعي  بأنه: نص إذاعي يقوم على تطوير الخبر من مجرد معلومة إلى تفاصيل هذه المعلومة معتمدا على أخذ جميع الآراء والمشاهدات من أصحاب العلاقة بالقضية الرئيسية.</a:t>
            </a:r>
            <a:endParaRPr lang="fr-FR" sz="2800" b="1"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C7DA5589-9D3D-1DB1-4D67-AEF064B421E1}"/>
              </a:ext>
            </a:extLst>
          </p:cNvPr>
          <p:cNvSpPr txBox="1"/>
          <p:nvPr/>
        </p:nvSpPr>
        <p:spPr>
          <a:xfrm>
            <a:off x="844063" y="4698609"/>
            <a:ext cx="11071272" cy="1384995"/>
          </a:xfrm>
          <a:prstGeom prst="rect">
            <a:avLst/>
          </a:prstGeom>
          <a:noFill/>
        </p:spPr>
        <p:txBody>
          <a:bodyPr wrap="square" rtlCol="0">
            <a:spAutoFit/>
          </a:bodyPr>
          <a:lstStyle/>
          <a:p>
            <a:pPr algn="r" rtl="1"/>
            <a:r>
              <a:rPr lang="ar-DZ" sz="2800" b="1" dirty="0"/>
              <a:t>	التقرير الاخباري مثل الخبر يعمل على إجابة الأسئلة الاستفهامية المعروفة، ولكنه يركز على الإجابة عن السؤال: كيف؟ وللإجابة على هذا السؤال يتطلب من المراسل الصحفي تزويد المتلقي بتفاصيل سيرورة الحدث الراهن أي كيفية حدوثه بتسلسل زماني ومكاني وموضوعي.</a:t>
            </a:r>
            <a:endParaRPr lang="fr-FR" sz="2800" b="1" dirty="0"/>
          </a:p>
        </p:txBody>
      </p:sp>
    </p:spTree>
    <p:extLst>
      <p:ext uri="{BB962C8B-B14F-4D97-AF65-F5344CB8AC3E}">
        <p14:creationId xmlns:p14="http://schemas.microsoft.com/office/powerpoint/2010/main" val="268039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B85BA2-7C47-3CF6-9F5F-7DF4F9F665D6}"/>
              </a:ext>
            </a:extLst>
          </p:cNvPr>
          <p:cNvSpPr/>
          <p:nvPr/>
        </p:nvSpPr>
        <p:spPr>
          <a:xfrm>
            <a:off x="7377849" y="505488"/>
            <a:ext cx="4245073" cy="923330"/>
          </a:xfrm>
          <a:prstGeom prst="rect">
            <a:avLst/>
          </a:prstGeom>
          <a:noFill/>
        </p:spPr>
        <p:txBody>
          <a:bodyPr wrap="none" lIns="91440" tIns="45720" rIns="91440" bIns="45720">
            <a:spAutoFit/>
          </a:bodyPr>
          <a:lstStyle/>
          <a:p>
            <a:pPr algn="ctr"/>
            <a:r>
              <a:rPr lang="ar-DZ"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 وظائف التقرير</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ZoneTexte 2">
            <a:extLst>
              <a:ext uri="{FF2B5EF4-FFF2-40B4-BE49-F238E27FC236}">
                <a16:creationId xmlns:a16="http://schemas.microsoft.com/office/drawing/2014/main" id="{093A92B3-66F0-42F5-5E3A-469EE535AF48}"/>
              </a:ext>
            </a:extLst>
          </p:cNvPr>
          <p:cNvSpPr txBox="1"/>
          <p:nvPr/>
        </p:nvSpPr>
        <p:spPr>
          <a:xfrm>
            <a:off x="0" y="1428818"/>
            <a:ext cx="11872477" cy="5909310"/>
          </a:xfrm>
          <a:prstGeom prst="rect">
            <a:avLst/>
          </a:prstGeom>
          <a:noFill/>
        </p:spPr>
        <p:txBody>
          <a:bodyPr wrap="square" rtlCol="0">
            <a:spAutoFit/>
          </a:bodyPr>
          <a:lstStyle/>
          <a:p>
            <a:pPr algn="r" rtl="1"/>
            <a:r>
              <a:rPr lang="ar-DZ" sz="2800" b="1" dirty="0"/>
              <a:t>	يقوم التقرير بمجموعة من الوظائف والمهام إضافة إلى الوظائف التقليدية للإعلام المتعارف عليها نوجزها فيما يلي:</a:t>
            </a:r>
          </a:p>
          <a:p>
            <a:pPr algn="r" rtl="1">
              <a:lnSpc>
                <a:spcPct val="150000"/>
              </a:lnSpc>
            </a:pPr>
            <a:r>
              <a:rPr lang="ar-DZ" sz="2800" b="1" dirty="0"/>
              <a:t>1- وصف الحدث والظروف المحيطة به والمناخ الذي تم فيه والناس الذين ارتبطوا به.</a:t>
            </a:r>
          </a:p>
          <a:p>
            <a:pPr algn="r" rtl="1">
              <a:lnSpc>
                <a:spcPct val="150000"/>
              </a:lnSpc>
            </a:pPr>
            <a:r>
              <a:rPr lang="ar-DZ" sz="2800" b="1" dirty="0"/>
              <a:t>2- عرض وتصوير وتسجيل التجارب الذاتية سواء للمحرر أو للأشخاص الذين يمسهم الحدث أو الذين لهم علاقة به.</a:t>
            </a:r>
          </a:p>
          <a:p>
            <a:pPr algn="r" rtl="1">
              <a:lnSpc>
                <a:spcPct val="150000"/>
              </a:lnSpc>
            </a:pPr>
            <a:r>
              <a:rPr lang="ar-DZ" sz="2800" b="1" dirty="0"/>
              <a:t>3- التعبير عن الأفكار والمشاعر الشخصية لكاتب التقرير والأشخاص الذين يدور حولهم الحدث ويعكس رؤيتهم الخاصة ومنظورهم للحدث.</a:t>
            </a:r>
          </a:p>
          <a:p>
            <a:pPr algn="r" rtl="1">
              <a:lnSpc>
                <a:spcPct val="150000"/>
              </a:lnSpc>
            </a:pPr>
            <a:r>
              <a:rPr lang="ar-DZ" sz="2800" b="1" dirty="0"/>
              <a:t>4- يقوم بتقديم الشخصيات المرتبطة بالأحداث أو المشتركة فيها ويضفي أهمية كبرى على هذه الشخصيات.</a:t>
            </a:r>
          </a:p>
          <a:p>
            <a:pPr algn="r" rtl="1"/>
            <a:r>
              <a:rPr lang="ar-DZ" sz="2800" b="1" dirty="0"/>
              <a:t> </a:t>
            </a:r>
            <a:endParaRPr lang="fr-FR" sz="2800" b="1" dirty="0"/>
          </a:p>
        </p:txBody>
      </p:sp>
    </p:spTree>
    <p:extLst>
      <p:ext uri="{BB962C8B-B14F-4D97-AF65-F5344CB8AC3E}">
        <p14:creationId xmlns:p14="http://schemas.microsoft.com/office/powerpoint/2010/main" val="1405799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14232D-E4BF-6A0D-15B8-EA9D2264671D}"/>
              </a:ext>
            </a:extLst>
          </p:cNvPr>
          <p:cNvSpPr/>
          <p:nvPr/>
        </p:nvSpPr>
        <p:spPr>
          <a:xfrm>
            <a:off x="6567725" y="195999"/>
            <a:ext cx="4908716" cy="923330"/>
          </a:xfrm>
          <a:prstGeom prst="rect">
            <a:avLst/>
          </a:prstGeom>
          <a:noFill/>
        </p:spPr>
        <p:txBody>
          <a:bodyPr wrap="none" lIns="91440" tIns="45720" rIns="91440" bIns="45720">
            <a:spAutoFit/>
          </a:bodyPr>
          <a:lstStyle/>
          <a:p>
            <a:pPr algn="ctr"/>
            <a:r>
              <a:rPr lang="ar-DZ"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3- خصائص التقرير:</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ZoneTexte 2">
            <a:extLst>
              <a:ext uri="{FF2B5EF4-FFF2-40B4-BE49-F238E27FC236}">
                <a16:creationId xmlns:a16="http://schemas.microsoft.com/office/drawing/2014/main" id="{1C0A5B04-9A6D-A750-974A-B588295C3DEB}"/>
              </a:ext>
            </a:extLst>
          </p:cNvPr>
          <p:cNvSpPr txBox="1"/>
          <p:nvPr/>
        </p:nvSpPr>
        <p:spPr>
          <a:xfrm>
            <a:off x="520506" y="1730326"/>
            <a:ext cx="10955935" cy="5047536"/>
          </a:xfrm>
          <a:prstGeom prst="rect">
            <a:avLst/>
          </a:prstGeom>
          <a:noFill/>
        </p:spPr>
        <p:txBody>
          <a:bodyPr wrap="square" rtlCol="0">
            <a:spAutoFit/>
          </a:bodyPr>
          <a:lstStyle/>
          <a:p>
            <a:pPr algn="r" rtl="1">
              <a:lnSpc>
                <a:spcPct val="150000"/>
              </a:lnSpc>
            </a:pPr>
            <a:r>
              <a:rPr lang="ar-DZ" sz="2800" b="1" dirty="0">
                <a:latin typeface="Arial" panose="020B0604020202020204" pitchFamily="34" charset="0"/>
                <a:cs typeface="Arial" panose="020B0604020202020204" pitchFamily="34" charset="0"/>
              </a:rPr>
              <a:t>يتميز التقرير بكونه فنا له سماته وخصائصه التي يختلف فيها عن الفنون الأخرى ومن هذه الخصائص نذكر:</a:t>
            </a:r>
          </a:p>
          <a:p>
            <a:pPr algn="r" rtl="1">
              <a:lnSpc>
                <a:spcPct val="150000"/>
              </a:lnSpc>
            </a:pPr>
            <a:r>
              <a:rPr lang="ar-DZ" sz="2800" b="1" dirty="0">
                <a:latin typeface="Arial" panose="020B0604020202020204" pitchFamily="34" charset="0"/>
                <a:cs typeface="Arial" panose="020B0604020202020204" pitchFamily="34" charset="0"/>
              </a:rPr>
              <a:t>1- يتميز التقرير بالحضور الفاعل لدور المراسل أو المندوب الصحفي الذي يكون متواجدا ومعايشا للحدث، فيتأثر بما يجري من حوله وبالتالي ينعكس هذا على أسلوب التغطية ولغة التعبير واختيار زوايا التصوير وكذا اختيار اللقطة التي تدعم وتخدم رؤيته للحدث.</a:t>
            </a:r>
          </a:p>
          <a:p>
            <a:pPr algn="r" rtl="1">
              <a:lnSpc>
                <a:spcPct val="150000"/>
              </a:lnSpc>
            </a:pPr>
            <a:r>
              <a:rPr lang="ar-DZ" sz="2800" b="1" dirty="0">
                <a:latin typeface="Arial" panose="020B0604020202020204" pitchFamily="34" charset="0"/>
                <a:cs typeface="Arial" panose="020B0604020202020204" pitchFamily="34" charset="0"/>
              </a:rPr>
              <a:t>2- يأخذ التقرير المتلقي إلى مكان الحدث ويضعه داخله من خلال الاستفادة من وسائل وتقنيات و أساليب التغطية مثل اجراء المقابلات ووصف المكان والأشخاص.</a:t>
            </a:r>
          </a:p>
          <a:p>
            <a:pPr algn="r" rtl="1"/>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01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F731788F-3D71-ECA5-9FAA-3789540A75EE}"/>
              </a:ext>
            </a:extLst>
          </p:cNvPr>
          <p:cNvSpPr txBox="1"/>
          <p:nvPr/>
        </p:nvSpPr>
        <p:spPr>
          <a:xfrm>
            <a:off x="1191066" y="1842867"/>
            <a:ext cx="10541390" cy="3890489"/>
          </a:xfrm>
          <a:prstGeom prst="rect">
            <a:avLst/>
          </a:prstGeom>
          <a:noFill/>
        </p:spPr>
        <p:txBody>
          <a:bodyPr wrap="square" rtlCol="0">
            <a:spAutoFit/>
          </a:bodyPr>
          <a:lstStyle/>
          <a:p>
            <a:pPr algn="r" rtl="1">
              <a:lnSpc>
                <a:spcPct val="150000"/>
              </a:lnSpc>
            </a:pPr>
            <a:r>
              <a:rPr lang="ar-DZ" sz="2800" b="1" dirty="0">
                <a:latin typeface="Arial" panose="020B0604020202020204" pitchFamily="34" charset="0"/>
                <a:cs typeface="Arial" panose="020B0604020202020204" pitchFamily="34" charset="0"/>
              </a:rPr>
              <a:t>3-مهمة التقرير أن يطلع المتلقي على كيفية حدوث الواقعة وظروف حدوثها، واشراك أهم الفاعلين فيها للإدلاء آرائهم وتصوراتهم.</a:t>
            </a:r>
          </a:p>
          <a:p>
            <a:pPr algn="r" rtl="1">
              <a:lnSpc>
                <a:spcPct val="150000"/>
              </a:lnSpc>
            </a:pPr>
            <a:r>
              <a:rPr lang="ar-DZ" sz="2800" b="1" dirty="0">
                <a:latin typeface="Arial" panose="020B0604020202020204" pitchFamily="34" charset="0"/>
                <a:cs typeface="Arial" panose="020B0604020202020204" pitchFamily="34" charset="0"/>
              </a:rPr>
              <a:t>4- يكتفي التقرير بالتغطية الإخبارية السريعة والآنية للحدث أو الظاهرة ويركز غالبا على زاوية أو زاويتين بارزتين للحدث وتقديم الشيء الجديد.</a:t>
            </a:r>
          </a:p>
          <a:p>
            <a:pPr algn="r" rtl="1">
              <a:lnSpc>
                <a:spcPct val="150000"/>
              </a:lnSpc>
            </a:pPr>
            <a:r>
              <a:rPr lang="ar-DZ" sz="2800" b="1" dirty="0">
                <a:latin typeface="Arial" panose="020B0604020202020204" pitchFamily="34" charset="0"/>
                <a:cs typeface="Arial" panose="020B0604020202020204" pitchFamily="34" charset="0"/>
              </a:rPr>
              <a:t>5- يكتفي التقرير بتزويد المتلقي بما يتوفر من معلومات تفصيلية بعض الشيء بشأن الحدث بغرض إثارة الاهتمام لديه ليس أكثر.</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046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36790-E530-49CE-850C-3E5665EBC846}"/>
              </a:ext>
            </a:extLst>
          </p:cNvPr>
          <p:cNvSpPr/>
          <p:nvPr/>
        </p:nvSpPr>
        <p:spPr>
          <a:xfrm>
            <a:off x="7307703" y="181932"/>
            <a:ext cx="4104009" cy="923330"/>
          </a:xfrm>
          <a:prstGeom prst="rect">
            <a:avLst/>
          </a:prstGeom>
          <a:noFill/>
        </p:spPr>
        <p:txBody>
          <a:bodyPr wrap="none" lIns="91440" tIns="45720" rIns="91440" bIns="45720">
            <a:spAutoFit/>
          </a:bodyPr>
          <a:lstStyle/>
          <a:p>
            <a:pPr algn="ctr"/>
            <a:r>
              <a:rPr lang="ar-DZ"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4- أنواع التقرير:</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2">
            <a:extLst>
              <a:ext uri="{FF2B5EF4-FFF2-40B4-BE49-F238E27FC236}">
                <a16:creationId xmlns:a16="http://schemas.microsoft.com/office/drawing/2014/main" id="{1D59DDB7-6323-F4E1-2BE6-687A0BD1A794}"/>
              </a:ext>
            </a:extLst>
          </p:cNvPr>
          <p:cNvSpPr/>
          <p:nvPr/>
        </p:nvSpPr>
        <p:spPr>
          <a:xfrm>
            <a:off x="1555334" y="983790"/>
            <a:ext cx="9081332" cy="769441"/>
          </a:xfrm>
          <a:prstGeom prst="rect">
            <a:avLst/>
          </a:prstGeom>
          <a:noFill/>
        </p:spPr>
        <p:txBody>
          <a:bodyPr wrap="none" lIns="91440" tIns="45720" rIns="91440" bIns="45720">
            <a:spAutoFit/>
          </a:bodyPr>
          <a:lstStyle/>
          <a:p>
            <a:pPr algn="ctr"/>
            <a:r>
              <a:rPr lang="ar-DZ" sz="4400" b="1" cap="none" spc="0" dirty="0">
                <a:ln w="22225">
                  <a:solidFill>
                    <a:schemeClr val="accent2"/>
                  </a:solidFill>
                  <a:prstDash val="solid"/>
                </a:ln>
                <a:solidFill>
                  <a:schemeClr val="accent2">
                    <a:lumMod val="40000"/>
                    <a:lumOff val="60000"/>
                  </a:schemeClr>
                </a:solidFill>
                <a:effectLst/>
              </a:rPr>
              <a:t>التصنيف الأول: حسب البناء الاخباري في التقرير</a:t>
            </a:r>
            <a:endParaRPr lang="fr-FR" sz="4400" b="1" cap="none" spc="0" dirty="0">
              <a:ln w="22225">
                <a:solidFill>
                  <a:schemeClr val="accent2"/>
                </a:solidFill>
                <a:prstDash val="solid"/>
              </a:ln>
              <a:solidFill>
                <a:schemeClr val="accent2">
                  <a:lumMod val="40000"/>
                  <a:lumOff val="60000"/>
                </a:schemeClr>
              </a:solidFill>
              <a:effectLst/>
            </a:endParaRPr>
          </a:p>
        </p:txBody>
      </p:sp>
      <p:sp>
        <p:nvSpPr>
          <p:cNvPr id="4" name="Rectangle : avec coins arrondis en haut 3">
            <a:extLst>
              <a:ext uri="{FF2B5EF4-FFF2-40B4-BE49-F238E27FC236}">
                <a16:creationId xmlns:a16="http://schemas.microsoft.com/office/drawing/2014/main" id="{0305BE56-D47C-D399-62D7-2F04DB6251C3}"/>
              </a:ext>
            </a:extLst>
          </p:cNvPr>
          <p:cNvSpPr/>
          <p:nvPr/>
        </p:nvSpPr>
        <p:spPr>
          <a:xfrm>
            <a:off x="7243373" y="3429000"/>
            <a:ext cx="2116334" cy="3247068"/>
          </a:xfrm>
          <a:prstGeom prst="round2Same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bg2"/>
                </a:solidFill>
              </a:rPr>
              <a:t>المراسل الصحفي في هذا النوع يكون ويتحدث من موقع الحدث لوصفه من حيث مكان الحدث وزمانه والأشخاص المتعلقين به من أجل تمرير الوظيفة الإخبارية.</a:t>
            </a:r>
            <a:endParaRPr lang="fr-FR" b="1" dirty="0">
              <a:solidFill>
                <a:schemeClr val="bg2"/>
              </a:solidFill>
            </a:endParaRPr>
          </a:p>
        </p:txBody>
      </p:sp>
      <p:sp>
        <p:nvSpPr>
          <p:cNvPr id="5" name="Rectangle : avec coins arrondis en haut 4">
            <a:extLst>
              <a:ext uri="{FF2B5EF4-FFF2-40B4-BE49-F238E27FC236}">
                <a16:creationId xmlns:a16="http://schemas.microsoft.com/office/drawing/2014/main" id="{20A5E641-5C48-35D7-AF6D-C2DF79FDBA0C}"/>
              </a:ext>
            </a:extLst>
          </p:cNvPr>
          <p:cNvSpPr/>
          <p:nvPr/>
        </p:nvSpPr>
        <p:spPr>
          <a:xfrm>
            <a:off x="4920924" y="3429000"/>
            <a:ext cx="2116334" cy="3247068"/>
          </a:xfrm>
          <a:prstGeom prst="round2Same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bg2"/>
                </a:solidFill>
              </a:rPr>
              <a:t>يعالج جانبا واحدا من الحدث بنوع من التفصيل والشمولية ويتعرض للجوانب الأخرى بشكل هامشي ويستخدمها لإضاءة الجانب المختار</a:t>
            </a:r>
            <a:r>
              <a:rPr lang="ar-DZ" dirty="0"/>
              <a:t>.</a:t>
            </a:r>
            <a:endParaRPr lang="fr-FR" dirty="0"/>
          </a:p>
        </p:txBody>
      </p:sp>
      <p:sp>
        <p:nvSpPr>
          <p:cNvPr id="6" name="Rectangle : avec coins arrondis en haut 5">
            <a:extLst>
              <a:ext uri="{FF2B5EF4-FFF2-40B4-BE49-F238E27FC236}">
                <a16:creationId xmlns:a16="http://schemas.microsoft.com/office/drawing/2014/main" id="{B1F20936-85F7-8BB3-60AC-58F98BC76677}"/>
              </a:ext>
            </a:extLst>
          </p:cNvPr>
          <p:cNvSpPr/>
          <p:nvPr/>
        </p:nvSpPr>
        <p:spPr>
          <a:xfrm>
            <a:off x="2576948" y="3429000"/>
            <a:ext cx="2116334" cy="3247068"/>
          </a:xfrm>
          <a:prstGeom prst="round2Same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bg2"/>
                </a:solidFill>
              </a:rPr>
              <a:t>هو تقري حول شخصية بارزة من صانعي الحدث، أو المشاركين فيه، ولا يستهدف الحصول على أخبار أو معلومات حول قضية معينة,</a:t>
            </a:r>
          </a:p>
          <a:p>
            <a:pPr algn="ctr"/>
            <a:r>
              <a:rPr lang="ar-DZ" b="1" dirty="0">
                <a:solidFill>
                  <a:schemeClr val="bg2"/>
                </a:solidFill>
              </a:rPr>
              <a:t>يختلف عن </a:t>
            </a:r>
            <a:r>
              <a:rPr lang="ar-DZ" b="1" dirty="0" err="1">
                <a:solidFill>
                  <a:schemeClr val="bg2"/>
                </a:solidFill>
              </a:rPr>
              <a:t>البورتري</a:t>
            </a:r>
            <a:r>
              <a:rPr lang="ar-DZ" b="1" dirty="0">
                <a:solidFill>
                  <a:schemeClr val="bg2"/>
                </a:solidFill>
              </a:rPr>
              <a:t> في أنه خالي تماما من أي لمسات ذاتية.</a:t>
            </a:r>
            <a:endParaRPr lang="fr-FR" b="1" dirty="0">
              <a:solidFill>
                <a:schemeClr val="bg2"/>
              </a:solidFill>
            </a:endParaRPr>
          </a:p>
        </p:txBody>
      </p:sp>
      <p:sp>
        <p:nvSpPr>
          <p:cNvPr id="7" name="Rectangle : avec coins arrondis en haut 6">
            <a:extLst>
              <a:ext uri="{FF2B5EF4-FFF2-40B4-BE49-F238E27FC236}">
                <a16:creationId xmlns:a16="http://schemas.microsoft.com/office/drawing/2014/main" id="{62D1FAF7-D41A-0983-CA1D-716273CB68D2}"/>
              </a:ext>
            </a:extLst>
          </p:cNvPr>
          <p:cNvSpPr/>
          <p:nvPr/>
        </p:nvSpPr>
        <p:spPr>
          <a:xfrm>
            <a:off x="232972" y="3429000"/>
            <a:ext cx="2116334" cy="3247068"/>
          </a:xfrm>
          <a:prstGeom prst="round2Same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b="1" dirty="0">
                <a:solidFill>
                  <a:schemeClr val="bg2"/>
                </a:solidFill>
              </a:rPr>
              <a:t>هذا النوع خاص بالتلفزيون ويكون مبني على مصادر أخرى غير المراسلين كوكالات الانباء مثلا ويعد من قبل فريق عمل داخل الاستوديو</a:t>
            </a:r>
          </a:p>
          <a:p>
            <a:pPr algn="ctr"/>
            <a:r>
              <a:rPr lang="ar-DZ" b="1" dirty="0">
                <a:solidFill>
                  <a:schemeClr val="bg2"/>
                </a:solidFill>
              </a:rPr>
              <a:t>يتطلب التطابق بين النص والمادة المصورة وقدرا عاليا من المهنية,</a:t>
            </a:r>
            <a:endParaRPr lang="fr-FR" b="1" dirty="0">
              <a:solidFill>
                <a:schemeClr val="bg2"/>
              </a:solidFill>
            </a:endParaRPr>
          </a:p>
        </p:txBody>
      </p:sp>
      <p:sp>
        <p:nvSpPr>
          <p:cNvPr id="8" name="Rectangle : avec coins arrondis en haut 7">
            <a:extLst>
              <a:ext uri="{FF2B5EF4-FFF2-40B4-BE49-F238E27FC236}">
                <a16:creationId xmlns:a16="http://schemas.microsoft.com/office/drawing/2014/main" id="{B1B67219-D8C6-FEED-5B38-CF0B4FD9AEFD}"/>
              </a:ext>
            </a:extLst>
          </p:cNvPr>
          <p:cNvSpPr/>
          <p:nvPr/>
        </p:nvSpPr>
        <p:spPr>
          <a:xfrm>
            <a:off x="9565822" y="3429000"/>
            <a:ext cx="2116334" cy="3247068"/>
          </a:xfrm>
          <a:prstGeom prst="round2Same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ar-DZ" b="1" dirty="0">
                <a:solidFill>
                  <a:schemeClr val="bg2"/>
                </a:solidFill>
              </a:rPr>
              <a:t>يتعلق بتغطية المؤتمرات والمهرجانات ومداولات المحاكم بالإضافة إلى مجريات الأحداث اليومية التقليدية </a:t>
            </a:r>
            <a:endParaRPr lang="fr-FR" b="1" dirty="0">
              <a:solidFill>
                <a:schemeClr val="bg2"/>
              </a:solidFill>
            </a:endParaRPr>
          </a:p>
        </p:txBody>
      </p:sp>
      <p:sp>
        <p:nvSpPr>
          <p:cNvPr id="9" name="Ellipse 8">
            <a:extLst>
              <a:ext uri="{FF2B5EF4-FFF2-40B4-BE49-F238E27FC236}">
                <a16:creationId xmlns:a16="http://schemas.microsoft.com/office/drawing/2014/main" id="{67AF0A81-5E76-F8CB-6D86-B2438D0D7961}"/>
              </a:ext>
            </a:extLst>
          </p:cNvPr>
          <p:cNvSpPr/>
          <p:nvPr/>
        </p:nvSpPr>
        <p:spPr>
          <a:xfrm>
            <a:off x="9565820" y="2356880"/>
            <a:ext cx="2116333" cy="923330"/>
          </a:xfrm>
          <a:prstGeom prst="ellips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bg2"/>
                </a:solidFill>
              </a:rPr>
              <a:t>التقرير الاخباري</a:t>
            </a:r>
            <a:endParaRPr lang="fr-FR" sz="2000" b="1" dirty="0">
              <a:solidFill>
                <a:schemeClr val="bg2"/>
              </a:solidFill>
            </a:endParaRPr>
          </a:p>
        </p:txBody>
      </p:sp>
      <p:sp>
        <p:nvSpPr>
          <p:cNvPr id="10" name="Ellipse 9">
            <a:extLst>
              <a:ext uri="{FF2B5EF4-FFF2-40B4-BE49-F238E27FC236}">
                <a16:creationId xmlns:a16="http://schemas.microsoft.com/office/drawing/2014/main" id="{70C8C103-FC43-AF43-FDAC-623F5BD4B0A4}"/>
              </a:ext>
            </a:extLst>
          </p:cNvPr>
          <p:cNvSpPr/>
          <p:nvPr/>
        </p:nvSpPr>
        <p:spPr>
          <a:xfrm>
            <a:off x="7307703" y="2319366"/>
            <a:ext cx="2116333" cy="923330"/>
          </a:xfrm>
          <a:prstGeom prst="ellips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bg2"/>
                </a:solidFill>
              </a:rPr>
              <a:t>التقرير الميداني</a:t>
            </a:r>
            <a:endParaRPr lang="fr-FR" sz="2000" b="1" dirty="0">
              <a:solidFill>
                <a:schemeClr val="bg2"/>
              </a:solidFill>
            </a:endParaRPr>
          </a:p>
        </p:txBody>
      </p:sp>
      <p:sp>
        <p:nvSpPr>
          <p:cNvPr id="11" name="Ellipse 10">
            <a:extLst>
              <a:ext uri="{FF2B5EF4-FFF2-40B4-BE49-F238E27FC236}">
                <a16:creationId xmlns:a16="http://schemas.microsoft.com/office/drawing/2014/main" id="{79F3215B-BF54-2FA7-C42E-FA052F595E15}"/>
              </a:ext>
            </a:extLst>
          </p:cNvPr>
          <p:cNvSpPr/>
          <p:nvPr/>
        </p:nvSpPr>
        <p:spPr>
          <a:xfrm>
            <a:off x="4961633" y="2283431"/>
            <a:ext cx="2116333" cy="923330"/>
          </a:xfrm>
          <a:prstGeom prst="ellips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bg2"/>
                </a:solidFill>
              </a:rPr>
              <a:t>تقرير الموضوع</a:t>
            </a:r>
            <a:endParaRPr lang="fr-FR" sz="2000" b="1" dirty="0">
              <a:solidFill>
                <a:schemeClr val="bg2"/>
              </a:solidFill>
            </a:endParaRPr>
          </a:p>
        </p:txBody>
      </p:sp>
      <p:sp>
        <p:nvSpPr>
          <p:cNvPr id="12" name="Ellipse 11">
            <a:extLst>
              <a:ext uri="{FF2B5EF4-FFF2-40B4-BE49-F238E27FC236}">
                <a16:creationId xmlns:a16="http://schemas.microsoft.com/office/drawing/2014/main" id="{414548B9-7E21-2641-239E-19AE65224CA9}"/>
              </a:ext>
            </a:extLst>
          </p:cNvPr>
          <p:cNvSpPr/>
          <p:nvPr/>
        </p:nvSpPr>
        <p:spPr>
          <a:xfrm>
            <a:off x="2626178" y="2262778"/>
            <a:ext cx="2116333" cy="923330"/>
          </a:xfrm>
          <a:prstGeom prst="ellips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bg2"/>
                </a:solidFill>
              </a:rPr>
              <a:t>تقرير عرض الشخصيات</a:t>
            </a:r>
            <a:endParaRPr lang="fr-FR" sz="2000" b="1" dirty="0">
              <a:solidFill>
                <a:schemeClr val="bg2"/>
              </a:solidFill>
            </a:endParaRPr>
          </a:p>
        </p:txBody>
      </p:sp>
      <p:sp>
        <p:nvSpPr>
          <p:cNvPr id="13" name="Ellipse 12">
            <a:extLst>
              <a:ext uri="{FF2B5EF4-FFF2-40B4-BE49-F238E27FC236}">
                <a16:creationId xmlns:a16="http://schemas.microsoft.com/office/drawing/2014/main" id="{72DC422E-E165-EFC8-3E12-151AEC07CD24}"/>
              </a:ext>
            </a:extLst>
          </p:cNvPr>
          <p:cNvSpPr/>
          <p:nvPr/>
        </p:nvSpPr>
        <p:spPr>
          <a:xfrm>
            <a:off x="357446" y="2283431"/>
            <a:ext cx="2116333" cy="923330"/>
          </a:xfrm>
          <a:prstGeom prst="ellipse">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2000" b="1" dirty="0">
                <a:solidFill>
                  <a:schemeClr val="bg2"/>
                </a:solidFill>
              </a:rPr>
              <a:t>التقرير الوثائقي</a:t>
            </a:r>
            <a:endParaRPr lang="fr-FR" sz="2000" b="1" dirty="0">
              <a:solidFill>
                <a:schemeClr val="bg2"/>
              </a:solidFill>
            </a:endParaRPr>
          </a:p>
        </p:txBody>
      </p:sp>
    </p:spTree>
    <p:extLst>
      <p:ext uri="{BB962C8B-B14F-4D97-AF65-F5344CB8AC3E}">
        <p14:creationId xmlns:p14="http://schemas.microsoft.com/office/powerpoint/2010/main" val="3264266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7B153A-204C-B6AD-3C05-E2C3D458E320}"/>
              </a:ext>
            </a:extLst>
          </p:cNvPr>
          <p:cNvSpPr/>
          <p:nvPr/>
        </p:nvSpPr>
        <p:spPr>
          <a:xfrm>
            <a:off x="2365271" y="772775"/>
            <a:ext cx="9826729" cy="769441"/>
          </a:xfrm>
          <a:prstGeom prst="rect">
            <a:avLst/>
          </a:prstGeom>
          <a:noFill/>
        </p:spPr>
        <p:txBody>
          <a:bodyPr wrap="none" lIns="91440" tIns="45720" rIns="91440" bIns="45720">
            <a:spAutoFit/>
          </a:bodyPr>
          <a:lstStyle/>
          <a:p>
            <a:pPr algn="ctr"/>
            <a:r>
              <a:rPr lang="ar-DZ" sz="4400" b="1" cap="none" spc="0" dirty="0">
                <a:ln w="22225">
                  <a:solidFill>
                    <a:schemeClr val="accent2"/>
                  </a:solidFill>
                  <a:prstDash val="solid"/>
                </a:ln>
                <a:solidFill>
                  <a:schemeClr val="accent2">
                    <a:lumMod val="40000"/>
                    <a:lumOff val="60000"/>
                  </a:schemeClr>
                </a:solidFill>
                <a:effectLst/>
              </a:rPr>
              <a:t>التصنيف الثاني حسب منهجية عرض المادة الاخبارية</a:t>
            </a:r>
            <a:endParaRPr lang="fr-FR" sz="4400" b="1" cap="none" spc="0" dirty="0">
              <a:ln w="22225">
                <a:solidFill>
                  <a:schemeClr val="accent2"/>
                </a:solidFill>
                <a:prstDash val="solid"/>
              </a:ln>
              <a:solidFill>
                <a:schemeClr val="accent2">
                  <a:lumMod val="40000"/>
                  <a:lumOff val="60000"/>
                </a:schemeClr>
              </a:solidFill>
              <a:effectLst/>
            </a:endParaRPr>
          </a:p>
        </p:txBody>
      </p:sp>
      <p:sp>
        <p:nvSpPr>
          <p:cNvPr id="3" name="Rectangle 2">
            <a:extLst>
              <a:ext uri="{FF2B5EF4-FFF2-40B4-BE49-F238E27FC236}">
                <a16:creationId xmlns:a16="http://schemas.microsoft.com/office/drawing/2014/main" id="{22EBBC4B-6FF2-D750-9686-E582823C6F9E}"/>
              </a:ext>
            </a:extLst>
          </p:cNvPr>
          <p:cNvSpPr/>
          <p:nvPr/>
        </p:nvSpPr>
        <p:spPr>
          <a:xfrm>
            <a:off x="7512804" y="1659039"/>
            <a:ext cx="4453463" cy="923330"/>
          </a:xfrm>
          <a:prstGeom prst="rect">
            <a:avLst/>
          </a:prstGeom>
          <a:noFill/>
        </p:spPr>
        <p:txBody>
          <a:bodyPr wrap="none" lIns="91440" tIns="45720" rIns="91440" bIns="45720">
            <a:spAutoFit/>
          </a:bodyPr>
          <a:lstStyle/>
          <a:p>
            <a:pPr algn="ctr"/>
            <a:r>
              <a:rPr lang="ar-DZ" sz="5400" b="1" cap="none" spc="0" dirty="0">
                <a:ln w="6600">
                  <a:solidFill>
                    <a:schemeClr val="accent2"/>
                  </a:solidFill>
                  <a:prstDash val="solid"/>
                </a:ln>
                <a:solidFill>
                  <a:srgbClr val="FFFFFF"/>
                </a:solidFill>
                <a:effectLst>
                  <a:outerShdw dist="38100" dir="2700000" algn="tl" rotWithShape="0">
                    <a:schemeClr val="accent2"/>
                  </a:outerShdw>
                </a:effectLst>
              </a:rPr>
              <a:t>1- التقرير التقليدي</a:t>
            </a:r>
            <a:endParaRPr lang="fr-FR"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ZoneTexte 3">
            <a:extLst>
              <a:ext uri="{FF2B5EF4-FFF2-40B4-BE49-F238E27FC236}">
                <a16:creationId xmlns:a16="http://schemas.microsoft.com/office/drawing/2014/main" id="{18257CF6-E9F7-D426-9080-3EEEEA9CB9D5}"/>
              </a:ext>
            </a:extLst>
          </p:cNvPr>
          <p:cNvSpPr txBox="1"/>
          <p:nvPr/>
        </p:nvSpPr>
        <p:spPr>
          <a:xfrm>
            <a:off x="773724" y="2699192"/>
            <a:ext cx="10902461" cy="3108543"/>
          </a:xfrm>
          <a:prstGeom prst="rect">
            <a:avLst/>
          </a:prstGeom>
          <a:noFill/>
        </p:spPr>
        <p:txBody>
          <a:bodyPr wrap="square" rtlCol="0">
            <a:spAutoFit/>
          </a:bodyPr>
          <a:lstStyle/>
          <a:p>
            <a:pPr algn="r" rtl="1"/>
            <a:r>
              <a:rPr lang="ar-DZ" sz="2800" dirty="0">
                <a:latin typeface="Arial" panose="020B0604020202020204" pitchFamily="34" charset="0"/>
                <a:cs typeface="Arial" panose="020B0604020202020204" pitchFamily="34" charset="0"/>
              </a:rPr>
              <a:t>وهو أكثر التقارير انتشارا واستخداما من قبل وسائل الاعلام وتعد الأحداث اليومية المتكررة خاصة ذات الطابع الرسمي في الغالب موضوع له إضافة إلى أنه أقل أنواع التقارير الصحفية حاجة لتدخلات الصحفي وبذل الجهد الكبير، يقوم فيه الصحفي بالإجابة عن كافة الأسئلة إجابات متوازنة ويصاغ هذا النوع بأسلوبين: </a:t>
            </a:r>
          </a:p>
          <a:p>
            <a:pPr marL="457200" indent="-457200" algn="r" rtl="1">
              <a:buFontTx/>
              <a:buChar char="-"/>
            </a:pPr>
            <a:r>
              <a:rPr lang="ar-DZ" sz="2800" dirty="0">
                <a:latin typeface="Arial" panose="020B0604020202020204" pitchFamily="34" charset="0"/>
                <a:cs typeface="Arial" panose="020B0604020202020204" pitchFamily="34" charset="0"/>
              </a:rPr>
              <a:t>ينقل الحقائق حسب تسلسل وقوعها، أي بطريقة تسجيلية- تصويرية,</a:t>
            </a:r>
          </a:p>
          <a:p>
            <a:pPr marL="457200" indent="-457200" algn="r" rtl="1">
              <a:buFontTx/>
              <a:buChar char="-"/>
            </a:pPr>
            <a:r>
              <a:rPr lang="ar-DZ" sz="2800" dirty="0">
                <a:latin typeface="Arial" panose="020B0604020202020204" pitchFamily="34" charset="0"/>
                <a:cs typeface="Arial" panose="020B0604020202020204" pitchFamily="34" charset="0"/>
              </a:rPr>
              <a:t>يبرز أهم الحقائق في الحدث في بداية التقرير ثم يتدرج في التفاصيل، ويعتبر أسلوب أكثر ديناميكية وجذبا للمتلقي.</a:t>
            </a: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653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18DA3F-BFAD-79E0-A2FC-CDB4EB1D8C4C}"/>
              </a:ext>
            </a:extLst>
          </p:cNvPr>
          <p:cNvSpPr/>
          <p:nvPr/>
        </p:nvSpPr>
        <p:spPr>
          <a:xfrm>
            <a:off x="6783633" y="547692"/>
            <a:ext cx="4955203" cy="923330"/>
          </a:xfrm>
          <a:prstGeom prst="rect">
            <a:avLst/>
          </a:prstGeom>
          <a:noFill/>
        </p:spPr>
        <p:txBody>
          <a:bodyPr wrap="none" lIns="91440" tIns="45720" rIns="91440" bIns="45720">
            <a:spAutoFit/>
          </a:bodyPr>
          <a:lstStyle/>
          <a:p>
            <a:pPr algn="ctr"/>
            <a:r>
              <a:rPr lang="ar-DZ" sz="5400" b="1" cap="none" spc="0" dirty="0">
                <a:ln w="6600">
                  <a:solidFill>
                    <a:schemeClr val="accent2"/>
                  </a:solidFill>
                  <a:prstDash val="solid"/>
                </a:ln>
                <a:solidFill>
                  <a:srgbClr val="FFFFFF"/>
                </a:solidFill>
                <a:effectLst>
                  <a:outerShdw dist="38100" dir="2700000" algn="tl" rotWithShape="0">
                    <a:schemeClr val="accent2"/>
                  </a:outerShdw>
                </a:effectLst>
              </a:rPr>
              <a:t>التقرير </a:t>
            </a:r>
            <a:r>
              <a:rPr lang="ar-DZ" sz="5400" b="1" cap="none" spc="0" dirty="0" err="1">
                <a:ln w="6600">
                  <a:solidFill>
                    <a:schemeClr val="accent2"/>
                  </a:solidFill>
                  <a:prstDash val="solid"/>
                </a:ln>
                <a:solidFill>
                  <a:srgbClr val="FFFFFF"/>
                </a:solidFill>
                <a:effectLst>
                  <a:outerShdw dist="38100" dir="2700000" algn="tl" rotWithShape="0">
                    <a:schemeClr val="accent2"/>
                  </a:outerShdw>
                </a:effectLst>
              </a:rPr>
              <a:t>الروبورتاجي</a:t>
            </a:r>
            <a:r>
              <a:rPr lang="ar-DZ" sz="5400" b="1" cap="none" spc="0" dirty="0">
                <a:ln w="6600">
                  <a:solidFill>
                    <a:schemeClr val="accent2"/>
                  </a:solidFill>
                  <a:prstDash val="solid"/>
                </a:ln>
                <a:solidFill>
                  <a:srgbClr val="FFFFFF"/>
                </a:solidFill>
                <a:effectLst>
                  <a:outerShdw dist="38100" dir="2700000" algn="tl" rotWithShape="0">
                    <a:schemeClr val="accent2"/>
                  </a:outerShdw>
                </a:effectLst>
              </a:rPr>
              <a:t>:</a:t>
            </a:r>
            <a:endParaRPr lang="fr-FR"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ZoneTexte 2">
            <a:extLst>
              <a:ext uri="{FF2B5EF4-FFF2-40B4-BE49-F238E27FC236}">
                <a16:creationId xmlns:a16="http://schemas.microsoft.com/office/drawing/2014/main" id="{5FB99719-78EF-5AF5-2ADC-218463081A2A}"/>
              </a:ext>
            </a:extLst>
          </p:cNvPr>
          <p:cNvSpPr txBox="1"/>
          <p:nvPr/>
        </p:nvSpPr>
        <p:spPr>
          <a:xfrm>
            <a:off x="1406770" y="1842868"/>
            <a:ext cx="10170941" cy="3539430"/>
          </a:xfrm>
          <a:prstGeom prst="rect">
            <a:avLst/>
          </a:prstGeom>
          <a:noFill/>
        </p:spPr>
        <p:txBody>
          <a:bodyPr wrap="square" rtlCol="0">
            <a:spAutoFit/>
          </a:bodyPr>
          <a:lstStyle/>
          <a:p>
            <a:pPr algn="r" rtl="1"/>
            <a:r>
              <a:rPr lang="ar-DZ" sz="2800" b="1" dirty="0">
                <a:latin typeface="Arial" panose="020B0604020202020204" pitchFamily="34" charset="0"/>
                <a:cs typeface="Arial" panose="020B0604020202020204" pitchFamily="34" charset="0"/>
              </a:rPr>
              <a:t>وهو من أهم أنواع التقرير وأكثرها تأثيرا على المتلقين، كما أنه من أرفع أشكال التعبير الصحفي، و هو يختلف عن الروبورتاج في نقطتين:</a:t>
            </a:r>
          </a:p>
          <a:p>
            <a:pPr marL="457200" indent="-457200" algn="r" rtl="1">
              <a:buFontTx/>
              <a:buChar char="-"/>
            </a:pPr>
            <a:r>
              <a:rPr lang="ar-DZ" sz="2800" b="1" dirty="0">
                <a:latin typeface="Arial" panose="020B0604020202020204" pitchFamily="34" charset="0"/>
                <a:cs typeface="Arial" panose="020B0604020202020204" pitchFamily="34" charset="0"/>
              </a:rPr>
              <a:t>التقرير </a:t>
            </a:r>
            <a:r>
              <a:rPr lang="ar-DZ" sz="2800" b="1" dirty="0" err="1">
                <a:latin typeface="Arial" panose="020B0604020202020204" pitchFamily="34" charset="0"/>
                <a:cs typeface="Arial" panose="020B0604020202020204" pitchFamily="34" charset="0"/>
              </a:rPr>
              <a:t>الروبورتاجي</a:t>
            </a:r>
            <a:r>
              <a:rPr lang="ar-DZ" sz="2800" b="1" dirty="0">
                <a:latin typeface="Arial" panose="020B0604020202020204" pitchFamily="34" charset="0"/>
                <a:cs typeface="Arial" panose="020B0604020202020204" pitchFamily="34" charset="0"/>
              </a:rPr>
              <a:t> يتعلق بمسيرة حدث يصورها ويسجلها ويصفها، أما الروبورتاج فإنه يتعلق بظاهرة أو حدث له مواصفات ظاهرة غير اعتيادية.</a:t>
            </a:r>
          </a:p>
          <a:p>
            <a:pPr marL="457200" indent="-457200" algn="r" rtl="1">
              <a:buFontTx/>
              <a:buChar char="-"/>
            </a:pPr>
            <a:r>
              <a:rPr lang="ar-DZ" sz="2800" b="1" dirty="0">
                <a:latin typeface="Arial" panose="020B0604020202020204" pitchFamily="34" charset="0"/>
                <a:cs typeface="Arial" panose="020B0604020202020204" pitchFamily="34" charset="0"/>
              </a:rPr>
              <a:t>التقرير </a:t>
            </a:r>
            <a:r>
              <a:rPr lang="ar-DZ" sz="2800" b="1" dirty="0" err="1">
                <a:latin typeface="Arial" panose="020B0604020202020204" pitchFamily="34" charset="0"/>
                <a:cs typeface="Arial" panose="020B0604020202020204" pitchFamily="34" charset="0"/>
              </a:rPr>
              <a:t>الريبورتاجي</a:t>
            </a:r>
            <a:r>
              <a:rPr lang="ar-DZ" sz="2800" b="1" dirty="0">
                <a:latin typeface="Arial" panose="020B0604020202020204" pitchFamily="34" charset="0"/>
                <a:cs typeface="Arial" panose="020B0604020202020204" pitchFamily="34" charset="0"/>
              </a:rPr>
              <a:t> آني وفوري يؤدي وظيفة إخبارية للأحداث اليومية، ونشره في وسائل الاعلام يجب أن يكون بأسرع ما يمكن، بعد وقوع الحدث، أو حتى أثناء وقوعه، أما الروبورتاج يتعلق بظواهر أو أحداث لا ترتبط قيمتها الإعلامية بشكل وثيق مع عامل الزمن. </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6363209"/>
      </p:ext>
    </p:extLst>
  </p:cSld>
  <p:clrMapOvr>
    <a:masterClrMapping/>
  </p:clrMapOvr>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696</TotalTime>
  <Words>1143</Words>
  <Application>Microsoft Office PowerPoint</Application>
  <PresentationFormat>Grand écran</PresentationFormat>
  <Paragraphs>74</Paragraphs>
  <Slides>16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Century Gothic</vt:lpstr>
      <vt:lpstr>Wingdings</vt:lpstr>
      <vt:lpstr>Traînée de condensation</vt:lpstr>
      <vt:lpstr>التقرير الصحفي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الصحفي </dc:title>
  <dc:creator>Asus</dc:creator>
  <cp:lastModifiedBy>Asus</cp:lastModifiedBy>
  <cp:revision>2</cp:revision>
  <dcterms:created xsi:type="dcterms:W3CDTF">2024-04-13T11:34:27Z</dcterms:created>
  <dcterms:modified xsi:type="dcterms:W3CDTF">2024-04-20T21:14:33Z</dcterms:modified>
</cp:coreProperties>
</file>