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8" d="100"/>
          <a:sy n="68" d="100"/>
        </p:scale>
        <p:origin x="81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4/5/2024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4/5/2024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4/5/2024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4/5/2024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4/5/2024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4/5/2024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4/5/2024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4/5/2024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4/5/2024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B4CC138-24E4-4995-7469-B8D19F1C4C08}"/>
              </a:ext>
            </a:extLst>
          </p:cNvPr>
          <p:cNvSpPr>
            <a:spLocks noGrp="1"/>
          </p:cNvSpPr>
          <p:nvPr>
            <p:ph type="ctrTitle"/>
          </p:nvPr>
        </p:nvSpPr>
        <p:spPr>
          <a:xfrm>
            <a:off x="435134" y="1526876"/>
            <a:ext cx="11321732" cy="1126283"/>
          </a:xfrm>
        </p:spPr>
        <p:txBody>
          <a:bodyPr>
            <a:noAutofit/>
          </a:bodyPr>
          <a:lstStyle/>
          <a:p>
            <a:pPr algn="r" rtl="1"/>
            <a:r>
              <a:rPr lang="ar-DZ" sz="8000" b="1" dirty="0">
                <a:latin typeface="Courier New" panose="02070309020205020404" pitchFamily="49" charset="0"/>
                <a:cs typeface="Courier New" panose="02070309020205020404" pitchFamily="49" charset="0"/>
              </a:rPr>
              <a:t>الروبورتاج الإذاعي</a:t>
            </a:r>
            <a:endParaRPr lang="fr-FR" sz="8000" b="1" dirty="0">
              <a:latin typeface="Courier New" panose="02070309020205020404" pitchFamily="49" charset="0"/>
              <a:cs typeface="Courier New" panose="02070309020205020404" pitchFamily="49" charset="0"/>
            </a:endParaRPr>
          </a:p>
        </p:txBody>
      </p:sp>
      <p:pic>
        <p:nvPicPr>
          <p:cNvPr id="5" name="Image 4">
            <a:extLst>
              <a:ext uri="{FF2B5EF4-FFF2-40B4-BE49-F238E27FC236}">
                <a16:creationId xmlns:a16="http://schemas.microsoft.com/office/drawing/2014/main" id="{00BC0D17-83E8-2806-8C33-94378D3A7D2B}"/>
              </a:ext>
            </a:extLst>
          </p:cNvPr>
          <p:cNvPicPr>
            <a:picLocks noChangeAspect="1"/>
          </p:cNvPicPr>
          <p:nvPr/>
        </p:nvPicPr>
        <p:blipFill>
          <a:blip r:embed="rId2"/>
          <a:stretch>
            <a:fillRect/>
          </a:stretch>
        </p:blipFill>
        <p:spPr>
          <a:xfrm>
            <a:off x="2504049" y="3165231"/>
            <a:ext cx="8299939" cy="3404381"/>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10976618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9F41810-B466-CC24-8F4A-EC45960032AF}"/>
              </a:ext>
            </a:extLst>
          </p:cNvPr>
          <p:cNvSpPr/>
          <p:nvPr/>
        </p:nvSpPr>
        <p:spPr>
          <a:xfrm>
            <a:off x="5528871" y="294474"/>
            <a:ext cx="6367449" cy="923330"/>
          </a:xfrm>
          <a:prstGeom prst="rect">
            <a:avLst/>
          </a:prstGeom>
          <a:noFill/>
        </p:spPr>
        <p:txBody>
          <a:bodyPr wrap="none" lIns="91440" tIns="45720" rIns="91440" bIns="45720">
            <a:spAutoFit/>
          </a:bodyPr>
          <a:lstStyle/>
          <a:p>
            <a:pPr algn="ctr"/>
            <a:r>
              <a:rPr lang="ar-DZ" sz="5400" b="1" cap="none" spc="0" dirty="0">
                <a:ln w="22225">
                  <a:solidFill>
                    <a:schemeClr val="accent2"/>
                  </a:solidFill>
                  <a:prstDash val="solid"/>
                </a:ln>
                <a:solidFill>
                  <a:schemeClr val="accent2">
                    <a:lumMod val="40000"/>
                    <a:lumOff val="60000"/>
                  </a:schemeClr>
                </a:solidFill>
                <a:effectLst/>
              </a:rPr>
              <a:t>4- عناصر الروبورتاج</a:t>
            </a:r>
            <a:endParaRPr lang="fr-FR" sz="5400" b="1" cap="none" spc="0" dirty="0">
              <a:ln w="22225">
                <a:solidFill>
                  <a:schemeClr val="accent2"/>
                </a:solidFill>
                <a:prstDash val="solid"/>
              </a:ln>
              <a:solidFill>
                <a:schemeClr val="accent2">
                  <a:lumMod val="40000"/>
                  <a:lumOff val="60000"/>
                </a:schemeClr>
              </a:solidFill>
              <a:effectLst/>
            </a:endParaRPr>
          </a:p>
        </p:txBody>
      </p:sp>
      <p:sp>
        <p:nvSpPr>
          <p:cNvPr id="3" name="ZoneTexte 2">
            <a:extLst>
              <a:ext uri="{FF2B5EF4-FFF2-40B4-BE49-F238E27FC236}">
                <a16:creationId xmlns:a16="http://schemas.microsoft.com/office/drawing/2014/main" id="{0F2C6A3F-7B43-FDD1-B180-CF7C007E951B}"/>
              </a:ext>
            </a:extLst>
          </p:cNvPr>
          <p:cNvSpPr txBox="1"/>
          <p:nvPr/>
        </p:nvSpPr>
        <p:spPr>
          <a:xfrm>
            <a:off x="1927275" y="1217804"/>
            <a:ext cx="9805182" cy="954107"/>
          </a:xfrm>
          <a:prstGeom prst="rect">
            <a:avLst/>
          </a:prstGeom>
          <a:noFill/>
        </p:spPr>
        <p:txBody>
          <a:bodyPr wrap="square" rtlCol="0">
            <a:spAutoFit/>
          </a:bodyPr>
          <a:lstStyle/>
          <a:p>
            <a:pPr algn="r" rtl="1"/>
            <a:r>
              <a:rPr lang="ar-DZ" sz="2800" b="1" dirty="0">
                <a:latin typeface="Simplified Arabic" panose="02020603050405020304" pitchFamily="18" charset="-78"/>
                <a:cs typeface="Simplified Arabic" panose="02020603050405020304" pitchFamily="18" charset="-78"/>
              </a:rPr>
              <a:t>يشتمل الروبورتاج على مجموعة من العناصر تشكل بناءه الدرامي، وتحقق له النجاح باستخدام الجيد لها وتركيبها وتوحيدها في اطار متجانس وهي ما يلي:</a:t>
            </a:r>
            <a:endParaRPr lang="fr-FR" sz="2800" b="1" dirty="0">
              <a:latin typeface="Simplified Arabic" panose="02020603050405020304" pitchFamily="18" charset="-78"/>
              <a:cs typeface="Simplified Arabic" panose="02020603050405020304" pitchFamily="18" charset="-78"/>
            </a:endParaRPr>
          </a:p>
        </p:txBody>
      </p:sp>
      <p:sp>
        <p:nvSpPr>
          <p:cNvPr id="4" name="Rectangle : avec coins arrondis en haut 3">
            <a:extLst>
              <a:ext uri="{FF2B5EF4-FFF2-40B4-BE49-F238E27FC236}">
                <a16:creationId xmlns:a16="http://schemas.microsoft.com/office/drawing/2014/main" id="{F4779765-AA9A-ABBF-8072-E267CA1BC116}"/>
              </a:ext>
            </a:extLst>
          </p:cNvPr>
          <p:cNvSpPr/>
          <p:nvPr/>
        </p:nvSpPr>
        <p:spPr>
          <a:xfrm>
            <a:off x="9914203" y="4237967"/>
            <a:ext cx="2203938" cy="2560320"/>
          </a:xfrm>
          <a:prstGeom prst="round2SameRect">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DZ" sz="2400" b="1" dirty="0">
                <a:solidFill>
                  <a:schemeClr val="accent5">
                    <a:lumMod val="50000"/>
                  </a:schemeClr>
                </a:solidFill>
                <a:latin typeface="Simplified Arabic" panose="02020603050405020304" pitchFamily="18" charset="-78"/>
                <a:cs typeface="Simplified Arabic" panose="02020603050405020304" pitchFamily="18" charset="-78"/>
              </a:rPr>
              <a:t>سواء قد وقع الحدث بالفعل أو يتم الاعداد له </a:t>
            </a:r>
            <a:endParaRPr lang="fr-FR" sz="2400" b="1" dirty="0">
              <a:solidFill>
                <a:schemeClr val="accent5">
                  <a:lumMod val="50000"/>
                </a:schemeClr>
              </a:solidFill>
              <a:latin typeface="Simplified Arabic" panose="02020603050405020304" pitchFamily="18" charset="-78"/>
              <a:cs typeface="Simplified Arabic" panose="02020603050405020304" pitchFamily="18" charset="-78"/>
            </a:endParaRPr>
          </a:p>
        </p:txBody>
      </p:sp>
      <p:sp>
        <p:nvSpPr>
          <p:cNvPr id="5" name="Rectangle : avec coins arrondis en haut 4">
            <a:extLst>
              <a:ext uri="{FF2B5EF4-FFF2-40B4-BE49-F238E27FC236}">
                <a16:creationId xmlns:a16="http://schemas.microsoft.com/office/drawing/2014/main" id="{AB118956-8A2F-05EE-12C8-0F4C2D914583}"/>
              </a:ext>
            </a:extLst>
          </p:cNvPr>
          <p:cNvSpPr/>
          <p:nvPr/>
        </p:nvSpPr>
        <p:spPr>
          <a:xfrm>
            <a:off x="7527387" y="4252983"/>
            <a:ext cx="2203938" cy="2560320"/>
          </a:xfrm>
          <a:prstGeom prst="round2SameRect">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DZ" sz="2200" b="1" dirty="0">
                <a:solidFill>
                  <a:schemeClr val="accent5">
                    <a:lumMod val="50000"/>
                  </a:schemeClr>
                </a:solidFill>
                <a:latin typeface="Simplified Arabic" panose="02020603050405020304" pitchFamily="18" charset="-78"/>
                <a:cs typeface="Simplified Arabic" panose="02020603050405020304" pitchFamily="18" charset="-78"/>
              </a:rPr>
              <a:t>وهم صانعوا الأحداث والمشاركون فيها أو شهود العيان وكل من يرتبط بالحدث أو يتأثر به، أو بنتائجه سلبا أو ايجابا</a:t>
            </a:r>
            <a:endParaRPr lang="fr-FR" sz="2200" b="1" dirty="0">
              <a:solidFill>
                <a:schemeClr val="accent5">
                  <a:lumMod val="50000"/>
                </a:schemeClr>
              </a:solidFill>
              <a:latin typeface="Simplified Arabic" panose="02020603050405020304" pitchFamily="18" charset="-78"/>
              <a:cs typeface="Simplified Arabic" panose="02020603050405020304" pitchFamily="18" charset="-78"/>
            </a:endParaRPr>
          </a:p>
        </p:txBody>
      </p:sp>
      <p:sp>
        <p:nvSpPr>
          <p:cNvPr id="6" name="Rectangle : avec coins arrondis en haut 5">
            <a:extLst>
              <a:ext uri="{FF2B5EF4-FFF2-40B4-BE49-F238E27FC236}">
                <a16:creationId xmlns:a16="http://schemas.microsoft.com/office/drawing/2014/main" id="{31A9571E-5A29-C317-4F63-E058EB9C24E3}"/>
              </a:ext>
            </a:extLst>
          </p:cNvPr>
          <p:cNvSpPr/>
          <p:nvPr/>
        </p:nvSpPr>
        <p:spPr>
          <a:xfrm>
            <a:off x="5114191" y="4237967"/>
            <a:ext cx="2203938" cy="2560320"/>
          </a:xfrm>
          <a:prstGeom prst="round2SameRect">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DZ" sz="2400" b="1" dirty="0">
                <a:solidFill>
                  <a:schemeClr val="accent5">
                    <a:lumMod val="50000"/>
                  </a:schemeClr>
                </a:solidFill>
                <a:latin typeface="Simplified Arabic" panose="02020603050405020304" pitchFamily="18" charset="-78"/>
                <a:cs typeface="Simplified Arabic" panose="02020603050405020304" pitchFamily="18" charset="-78"/>
              </a:rPr>
              <a:t>هو الصحفي الذي يتنقل لمكان الحدث من أجل نقل صورة كاملة ودقيقة ومعبرة عنه</a:t>
            </a:r>
            <a:endParaRPr lang="fr-FR" sz="2400" b="1" dirty="0">
              <a:solidFill>
                <a:schemeClr val="accent5">
                  <a:lumMod val="50000"/>
                </a:schemeClr>
              </a:solidFill>
              <a:latin typeface="Simplified Arabic" panose="02020603050405020304" pitchFamily="18" charset="-78"/>
              <a:cs typeface="Simplified Arabic" panose="02020603050405020304" pitchFamily="18" charset="-78"/>
            </a:endParaRPr>
          </a:p>
        </p:txBody>
      </p:sp>
      <p:sp>
        <p:nvSpPr>
          <p:cNvPr id="7" name="Rectangle : avec coins arrondis en haut 6">
            <a:extLst>
              <a:ext uri="{FF2B5EF4-FFF2-40B4-BE49-F238E27FC236}">
                <a16:creationId xmlns:a16="http://schemas.microsoft.com/office/drawing/2014/main" id="{A95059A2-7269-FC53-3051-107992872078}"/>
              </a:ext>
            </a:extLst>
          </p:cNvPr>
          <p:cNvSpPr/>
          <p:nvPr/>
        </p:nvSpPr>
        <p:spPr>
          <a:xfrm>
            <a:off x="2700996" y="4252983"/>
            <a:ext cx="2203938" cy="2560320"/>
          </a:xfrm>
          <a:prstGeom prst="round2SameRect">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DZ" sz="2400" b="1" dirty="0">
                <a:solidFill>
                  <a:schemeClr val="accent5">
                    <a:lumMod val="50000"/>
                  </a:schemeClr>
                </a:solidFill>
                <a:latin typeface="Simplified Arabic" panose="02020603050405020304" pitchFamily="18" charset="-78"/>
                <a:cs typeface="Simplified Arabic" panose="02020603050405020304" pitchFamily="18" charset="-78"/>
              </a:rPr>
              <a:t>هي التسجيلات الصوتية أو المصورة ذات الصفة الوثائقية المتصلة بموضوع الروبورتاج </a:t>
            </a:r>
            <a:endParaRPr lang="fr-FR" sz="2400" b="1" dirty="0">
              <a:solidFill>
                <a:schemeClr val="accent5">
                  <a:lumMod val="50000"/>
                </a:schemeClr>
              </a:solidFill>
              <a:latin typeface="Simplified Arabic" panose="02020603050405020304" pitchFamily="18" charset="-78"/>
              <a:cs typeface="Simplified Arabic" panose="02020603050405020304" pitchFamily="18" charset="-78"/>
            </a:endParaRPr>
          </a:p>
        </p:txBody>
      </p:sp>
      <p:sp>
        <p:nvSpPr>
          <p:cNvPr id="8" name="Rectangle : avec coins arrondis en haut 7">
            <a:extLst>
              <a:ext uri="{FF2B5EF4-FFF2-40B4-BE49-F238E27FC236}">
                <a16:creationId xmlns:a16="http://schemas.microsoft.com/office/drawing/2014/main" id="{8A4DF2DD-40EB-26D0-D2E5-94091D0547C7}"/>
              </a:ext>
            </a:extLst>
          </p:cNvPr>
          <p:cNvSpPr/>
          <p:nvPr/>
        </p:nvSpPr>
        <p:spPr>
          <a:xfrm>
            <a:off x="314179" y="4252983"/>
            <a:ext cx="2203938" cy="2560320"/>
          </a:xfrm>
          <a:prstGeom prst="round2SameRect">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DZ" sz="2400" b="1" dirty="0">
                <a:solidFill>
                  <a:schemeClr val="accent5">
                    <a:lumMod val="50000"/>
                  </a:schemeClr>
                </a:solidFill>
                <a:latin typeface="Simplified Arabic" panose="02020603050405020304" pitchFamily="18" charset="-78"/>
                <a:cs typeface="Simplified Arabic" panose="02020603050405020304" pitchFamily="18" charset="-78"/>
              </a:rPr>
              <a:t>وتكون إما مؤثرات صوتية واقعية، أو مؤثرات صوتية من داخل الأستوديو، او موسيقى تعبيرية إذا تطلب الأمر ذلك</a:t>
            </a:r>
            <a:endParaRPr lang="fr-FR" sz="2400" b="1" dirty="0">
              <a:solidFill>
                <a:schemeClr val="accent5">
                  <a:lumMod val="50000"/>
                </a:schemeClr>
              </a:solidFill>
              <a:latin typeface="Simplified Arabic" panose="02020603050405020304" pitchFamily="18" charset="-78"/>
              <a:cs typeface="Simplified Arabic" panose="02020603050405020304" pitchFamily="18" charset="-78"/>
            </a:endParaRPr>
          </a:p>
        </p:txBody>
      </p:sp>
      <p:sp>
        <p:nvSpPr>
          <p:cNvPr id="9" name="Flèche : pentagone 8">
            <a:extLst>
              <a:ext uri="{FF2B5EF4-FFF2-40B4-BE49-F238E27FC236}">
                <a16:creationId xmlns:a16="http://schemas.microsoft.com/office/drawing/2014/main" id="{85B4B574-0B6E-464F-BB0E-A9261AACB812}"/>
              </a:ext>
            </a:extLst>
          </p:cNvPr>
          <p:cNvSpPr/>
          <p:nvPr/>
        </p:nvSpPr>
        <p:spPr>
          <a:xfrm rot="5400000">
            <a:off x="10277945" y="2599082"/>
            <a:ext cx="1378632" cy="1899139"/>
          </a:xfrm>
          <a:prstGeom prst="homePlate">
            <a:avLst/>
          </a:prstGeom>
          <a:solidFill>
            <a:schemeClr val="accent5">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vert="vert270" rtlCol="0" anchor="ctr"/>
          <a:lstStyle/>
          <a:p>
            <a:pPr algn="ctr"/>
            <a:r>
              <a:rPr lang="ar-DZ" sz="3200" b="1" dirty="0">
                <a:latin typeface="Simplified Arabic" panose="02020603050405020304" pitchFamily="18" charset="-78"/>
                <a:cs typeface="Simplified Arabic" panose="02020603050405020304" pitchFamily="18" charset="-78"/>
              </a:rPr>
              <a:t>الحدث</a:t>
            </a:r>
            <a:endParaRPr lang="fr-FR" sz="3200" b="1" dirty="0">
              <a:latin typeface="Simplified Arabic" panose="02020603050405020304" pitchFamily="18" charset="-78"/>
              <a:cs typeface="Simplified Arabic" panose="02020603050405020304" pitchFamily="18" charset="-78"/>
            </a:endParaRPr>
          </a:p>
        </p:txBody>
      </p:sp>
      <p:sp>
        <p:nvSpPr>
          <p:cNvPr id="10" name="Flèche : pentagone 9">
            <a:extLst>
              <a:ext uri="{FF2B5EF4-FFF2-40B4-BE49-F238E27FC236}">
                <a16:creationId xmlns:a16="http://schemas.microsoft.com/office/drawing/2014/main" id="{576D721E-D8CA-E647-0935-A3D6F226DBB4}"/>
              </a:ext>
            </a:extLst>
          </p:cNvPr>
          <p:cNvSpPr/>
          <p:nvPr/>
        </p:nvSpPr>
        <p:spPr>
          <a:xfrm rot="5400000">
            <a:off x="5614182" y="2599082"/>
            <a:ext cx="1378632" cy="1899139"/>
          </a:xfrm>
          <a:prstGeom prst="homePlate">
            <a:avLst/>
          </a:prstGeom>
          <a:solidFill>
            <a:schemeClr val="accent5">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vert="vert270" rtlCol="0" anchor="ctr"/>
          <a:lstStyle/>
          <a:p>
            <a:pPr algn="ctr"/>
            <a:r>
              <a:rPr lang="ar-DZ" sz="2800" b="1" dirty="0">
                <a:latin typeface="Simplified Arabic" panose="02020603050405020304" pitchFamily="18" charset="-78"/>
                <a:cs typeface="Simplified Arabic" panose="02020603050405020304" pitchFamily="18" charset="-78"/>
              </a:rPr>
              <a:t>المندوب</a:t>
            </a:r>
            <a:endParaRPr lang="fr-FR" sz="2800" b="1" dirty="0">
              <a:latin typeface="Simplified Arabic" panose="02020603050405020304" pitchFamily="18" charset="-78"/>
              <a:cs typeface="Simplified Arabic" panose="02020603050405020304" pitchFamily="18" charset="-78"/>
            </a:endParaRPr>
          </a:p>
        </p:txBody>
      </p:sp>
      <p:sp>
        <p:nvSpPr>
          <p:cNvPr id="11" name="Flèche : pentagone 10">
            <a:extLst>
              <a:ext uri="{FF2B5EF4-FFF2-40B4-BE49-F238E27FC236}">
                <a16:creationId xmlns:a16="http://schemas.microsoft.com/office/drawing/2014/main" id="{614BDFE6-D97F-B316-9CC2-B9462E54D896}"/>
              </a:ext>
            </a:extLst>
          </p:cNvPr>
          <p:cNvSpPr/>
          <p:nvPr/>
        </p:nvSpPr>
        <p:spPr>
          <a:xfrm rot="5400000">
            <a:off x="3085221" y="2614098"/>
            <a:ext cx="1378632" cy="1899139"/>
          </a:xfrm>
          <a:prstGeom prst="homePlate">
            <a:avLst/>
          </a:prstGeom>
          <a:solidFill>
            <a:schemeClr val="accent5">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vert="vert270" rtlCol="0" anchor="ctr"/>
          <a:lstStyle/>
          <a:p>
            <a:pPr algn="ctr"/>
            <a:r>
              <a:rPr lang="ar-DZ" sz="2800" b="1" dirty="0">
                <a:latin typeface="Simplified Arabic" panose="02020603050405020304" pitchFamily="18" charset="-78"/>
                <a:cs typeface="Simplified Arabic" panose="02020603050405020304" pitchFamily="18" charset="-78"/>
              </a:rPr>
              <a:t>التسجيلات الخارجية</a:t>
            </a:r>
            <a:endParaRPr lang="fr-FR" sz="2800" b="1" dirty="0">
              <a:latin typeface="Simplified Arabic" panose="02020603050405020304" pitchFamily="18" charset="-78"/>
              <a:cs typeface="Simplified Arabic" panose="02020603050405020304" pitchFamily="18" charset="-78"/>
            </a:endParaRPr>
          </a:p>
        </p:txBody>
      </p:sp>
      <p:sp>
        <p:nvSpPr>
          <p:cNvPr id="12" name="Flèche : pentagone 11">
            <a:extLst>
              <a:ext uri="{FF2B5EF4-FFF2-40B4-BE49-F238E27FC236}">
                <a16:creationId xmlns:a16="http://schemas.microsoft.com/office/drawing/2014/main" id="{DBC05214-9242-4BCF-2DB4-2ECAD192A82F}"/>
              </a:ext>
            </a:extLst>
          </p:cNvPr>
          <p:cNvSpPr/>
          <p:nvPr/>
        </p:nvSpPr>
        <p:spPr>
          <a:xfrm rot="5400000">
            <a:off x="700453" y="2614098"/>
            <a:ext cx="1378632" cy="1899139"/>
          </a:xfrm>
          <a:prstGeom prst="homePlate">
            <a:avLst/>
          </a:prstGeom>
          <a:solidFill>
            <a:schemeClr val="accent5">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vert="vert270" rtlCol="0" anchor="ctr"/>
          <a:lstStyle/>
          <a:p>
            <a:pPr algn="ctr"/>
            <a:r>
              <a:rPr lang="ar-DZ" sz="2800" b="1" dirty="0">
                <a:latin typeface="Simplified Arabic" panose="02020603050405020304" pitchFamily="18" charset="-78"/>
                <a:cs typeface="Simplified Arabic" panose="02020603050405020304" pitchFamily="18" charset="-78"/>
              </a:rPr>
              <a:t>المؤثرات الصوتية</a:t>
            </a:r>
            <a:endParaRPr lang="fr-FR" sz="2800" b="1" dirty="0">
              <a:latin typeface="Simplified Arabic" panose="02020603050405020304" pitchFamily="18" charset="-78"/>
              <a:cs typeface="Simplified Arabic" panose="02020603050405020304" pitchFamily="18" charset="-78"/>
            </a:endParaRPr>
          </a:p>
        </p:txBody>
      </p:sp>
      <p:sp>
        <p:nvSpPr>
          <p:cNvPr id="13" name="Flèche : pentagone 12">
            <a:extLst>
              <a:ext uri="{FF2B5EF4-FFF2-40B4-BE49-F238E27FC236}">
                <a16:creationId xmlns:a16="http://schemas.microsoft.com/office/drawing/2014/main" id="{3E6075E3-6DBA-7C78-EAB3-015256576D45}"/>
              </a:ext>
            </a:extLst>
          </p:cNvPr>
          <p:cNvSpPr/>
          <p:nvPr/>
        </p:nvSpPr>
        <p:spPr>
          <a:xfrm rot="5400000">
            <a:off x="7935807" y="2603623"/>
            <a:ext cx="1378632" cy="1899139"/>
          </a:xfrm>
          <a:prstGeom prst="homePlate">
            <a:avLst/>
          </a:prstGeom>
          <a:solidFill>
            <a:schemeClr val="accent5">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vert="vert270" rtlCol="0" anchor="ctr"/>
          <a:lstStyle/>
          <a:p>
            <a:pPr algn="ctr" rtl="1"/>
            <a:r>
              <a:rPr lang="ar-DZ" sz="2800" b="1" dirty="0">
                <a:latin typeface="Simplified Arabic" panose="02020603050405020304" pitchFamily="18" charset="-78"/>
                <a:cs typeface="Simplified Arabic" panose="02020603050405020304" pitchFamily="18" charset="-78"/>
              </a:rPr>
              <a:t>العنصر البشري</a:t>
            </a:r>
            <a:endParaRPr lang="fr-FR" sz="2800" b="1"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5460721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6E61A35-FA20-D38E-B568-074397DCEC17}"/>
              </a:ext>
            </a:extLst>
          </p:cNvPr>
          <p:cNvSpPr/>
          <p:nvPr/>
        </p:nvSpPr>
        <p:spPr>
          <a:xfrm>
            <a:off x="5968701" y="252270"/>
            <a:ext cx="5628465" cy="923330"/>
          </a:xfrm>
          <a:prstGeom prst="rect">
            <a:avLst/>
          </a:prstGeom>
          <a:noFill/>
        </p:spPr>
        <p:txBody>
          <a:bodyPr wrap="none" lIns="91440" tIns="45720" rIns="91440" bIns="45720">
            <a:spAutoFit/>
          </a:bodyPr>
          <a:lstStyle/>
          <a:p>
            <a:pPr algn="ctr"/>
            <a:r>
              <a:rPr lang="ar-DZ" sz="5400" b="1" cap="none" spc="0" dirty="0">
                <a:ln w="22225">
                  <a:solidFill>
                    <a:schemeClr val="accent2"/>
                  </a:solidFill>
                  <a:prstDash val="solid"/>
                </a:ln>
                <a:solidFill>
                  <a:schemeClr val="accent2">
                    <a:lumMod val="40000"/>
                    <a:lumOff val="60000"/>
                  </a:schemeClr>
                </a:solidFill>
                <a:effectLst/>
              </a:rPr>
              <a:t>5- بنية الروبورتاج</a:t>
            </a:r>
            <a:endParaRPr lang="fr-FR" sz="5400" b="1" cap="none" spc="0" dirty="0">
              <a:ln w="22225">
                <a:solidFill>
                  <a:schemeClr val="accent2"/>
                </a:solidFill>
                <a:prstDash val="solid"/>
              </a:ln>
              <a:solidFill>
                <a:schemeClr val="accent2">
                  <a:lumMod val="40000"/>
                  <a:lumOff val="60000"/>
                </a:schemeClr>
              </a:solidFill>
              <a:effectLst/>
            </a:endParaRPr>
          </a:p>
        </p:txBody>
      </p:sp>
      <p:sp>
        <p:nvSpPr>
          <p:cNvPr id="3" name="Rectangle 2">
            <a:extLst>
              <a:ext uri="{FF2B5EF4-FFF2-40B4-BE49-F238E27FC236}">
                <a16:creationId xmlns:a16="http://schemas.microsoft.com/office/drawing/2014/main" id="{FC9F104D-CF2E-3CFA-5A89-14A325A44E80}"/>
              </a:ext>
            </a:extLst>
          </p:cNvPr>
          <p:cNvSpPr/>
          <p:nvPr/>
        </p:nvSpPr>
        <p:spPr>
          <a:xfrm>
            <a:off x="8434121" y="1462092"/>
            <a:ext cx="3163045" cy="92333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ar-DZ" sz="5400" b="1" cap="none" spc="0" dirty="0">
                <a:ln/>
                <a:solidFill>
                  <a:schemeClr val="accent3"/>
                </a:solidFill>
                <a:effectLst/>
              </a:rPr>
              <a:t>أ- العنوان</a:t>
            </a:r>
            <a:endParaRPr lang="fr-FR" sz="5400" b="1" cap="none" spc="0" dirty="0">
              <a:ln/>
              <a:solidFill>
                <a:schemeClr val="accent3"/>
              </a:solidFill>
              <a:effectLst/>
            </a:endParaRPr>
          </a:p>
        </p:txBody>
      </p:sp>
      <p:sp>
        <p:nvSpPr>
          <p:cNvPr id="4" name="ZoneTexte 3">
            <a:extLst>
              <a:ext uri="{FF2B5EF4-FFF2-40B4-BE49-F238E27FC236}">
                <a16:creationId xmlns:a16="http://schemas.microsoft.com/office/drawing/2014/main" id="{D0E1725C-E5CC-DE63-56A5-574D8F89C734}"/>
              </a:ext>
            </a:extLst>
          </p:cNvPr>
          <p:cNvSpPr txBox="1"/>
          <p:nvPr/>
        </p:nvSpPr>
        <p:spPr>
          <a:xfrm>
            <a:off x="1406769" y="2954216"/>
            <a:ext cx="9636369" cy="3270126"/>
          </a:xfrm>
          <a:prstGeom prst="rect">
            <a:avLst/>
          </a:prstGeom>
          <a:noFill/>
        </p:spPr>
        <p:txBody>
          <a:bodyPr wrap="square" rtlCol="0">
            <a:spAutoFit/>
          </a:bodyPr>
          <a:lstStyle/>
          <a:p>
            <a:pPr algn="r" rtl="1">
              <a:lnSpc>
                <a:spcPct val="150000"/>
              </a:lnSpc>
            </a:pPr>
            <a:r>
              <a:rPr lang="ar-DZ" sz="2800" b="1" dirty="0">
                <a:latin typeface="Simplified Arabic" panose="02020603050405020304" pitchFamily="18" charset="-78"/>
                <a:cs typeface="Simplified Arabic" panose="02020603050405020304" pitchFamily="18" charset="-78"/>
              </a:rPr>
              <a:t>	وهو الواجهة التي تجذب المستمع أو المشاهد إلى متابعة الروبورتاج، ويشترط في عنوان الروبورتاج أن يتألف من عنوانين أساسيين: عنوان إشارة وعنوان رئيسي</a:t>
            </a:r>
          </a:p>
          <a:p>
            <a:pPr algn="r" rtl="1">
              <a:lnSpc>
                <a:spcPct val="150000"/>
              </a:lnSpc>
            </a:pPr>
            <a:r>
              <a:rPr lang="ar-DZ" sz="2800" b="1" dirty="0">
                <a:latin typeface="Simplified Arabic" panose="02020603050405020304" pitchFamily="18" charset="-78"/>
                <a:cs typeface="Simplified Arabic" panose="02020603050405020304" pitchFamily="18" charset="-78"/>
              </a:rPr>
              <a:t>بحيث يجيب العنوان الاشاري على أحد الأسئلة الستة، شرط أن يكون مفردة أو مفردتين، وعلى عنوان الروبورتاج أن يكون وصفيا يعبر بصدق وشفافية عن مضمون الروبورتاج.</a:t>
            </a:r>
            <a:endParaRPr lang="fr-FR" sz="2800" b="1"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697313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A16377B-E735-2F6D-05E4-DD32CC7ED020}"/>
              </a:ext>
            </a:extLst>
          </p:cNvPr>
          <p:cNvSpPr/>
          <p:nvPr/>
        </p:nvSpPr>
        <p:spPr>
          <a:xfrm>
            <a:off x="7817457" y="224135"/>
            <a:ext cx="3900427" cy="92333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ar-DZ" sz="5400" b="1" cap="none" spc="0" dirty="0">
                <a:ln/>
                <a:solidFill>
                  <a:schemeClr val="accent3"/>
                </a:solidFill>
                <a:effectLst/>
              </a:rPr>
              <a:t>ب- المقدمة</a:t>
            </a:r>
            <a:endParaRPr lang="fr-FR" sz="5400" b="1" cap="none" spc="0" dirty="0">
              <a:ln/>
              <a:solidFill>
                <a:schemeClr val="accent3"/>
              </a:solidFill>
              <a:effectLst/>
            </a:endParaRPr>
          </a:p>
        </p:txBody>
      </p:sp>
      <p:sp>
        <p:nvSpPr>
          <p:cNvPr id="3" name="ZoneTexte 2">
            <a:extLst>
              <a:ext uri="{FF2B5EF4-FFF2-40B4-BE49-F238E27FC236}">
                <a16:creationId xmlns:a16="http://schemas.microsoft.com/office/drawing/2014/main" id="{3069E67C-FB82-F7AB-A4E4-6242D713BD6B}"/>
              </a:ext>
            </a:extLst>
          </p:cNvPr>
          <p:cNvSpPr txBox="1"/>
          <p:nvPr/>
        </p:nvSpPr>
        <p:spPr>
          <a:xfrm>
            <a:off x="1209318" y="2180493"/>
            <a:ext cx="10508566" cy="3916457"/>
          </a:xfrm>
          <a:prstGeom prst="rect">
            <a:avLst/>
          </a:prstGeom>
          <a:noFill/>
        </p:spPr>
        <p:txBody>
          <a:bodyPr wrap="square" rtlCol="0">
            <a:spAutoFit/>
          </a:bodyPr>
          <a:lstStyle/>
          <a:p>
            <a:pPr algn="r" rtl="1">
              <a:lnSpc>
                <a:spcPct val="150000"/>
              </a:lnSpc>
            </a:pPr>
            <a:r>
              <a:rPr lang="ar-DZ" sz="2800" b="1" dirty="0">
                <a:latin typeface="Simplified Arabic" panose="02020603050405020304" pitchFamily="18" charset="-78"/>
                <a:cs typeface="Simplified Arabic" panose="02020603050405020304" pitchFamily="18" charset="-78"/>
              </a:rPr>
              <a:t>	وهي المدخل الذي يمهد للحديث عن الموضوع ويبرز زاوية معالجته أو تحديد عناصر المكان، وتسمح  المقدمة للمتتبع بالدخول في موضوع الروبورتاج دون أن يشعر، وهناك من يرى أن أهم المقدمات الصالحة </a:t>
            </a:r>
            <a:r>
              <a:rPr lang="ar-DZ" sz="2800" b="1" dirty="0" err="1">
                <a:latin typeface="Simplified Arabic" panose="02020603050405020304" pitchFamily="18" charset="-78"/>
                <a:cs typeface="Simplified Arabic" panose="02020603050405020304" pitchFamily="18" charset="-78"/>
              </a:rPr>
              <a:t>للروبورتاج</a:t>
            </a:r>
            <a:r>
              <a:rPr lang="ar-DZ" sz="2800" b="1" dirty="0">
                <a:latin typeface="Simplified Arabic" panose="02020603050405020304" pitchFamily="18" charset="-78"/>
                <a:cs typeface="Simplified Arabic" panose="02020603050405020304" pitchFamily="18" charset="-78"/>
              </a:rPr>
              <a:t> ثلاثة هي:</a:t>
            </a:r>
          </a:p>
          <a:p>
            <a:pPr marL="457200" indent="-457200" algn="r" rtl="1">
              <a:lnSpc>
                <a:spcPct val="150000"/>
              </a:lnSpc>
              <a:buFont typeface="Wingdings" panose="05000000000000000000" pitchFamily="2" charset="2"/>
              <a:buChar char="v"/>
            </a:pPr>
            <a:r>
              <a:rPr lang="ar-DZ" sz="2800" b="1" dirty="0">
                <a:latin typeface="Simplified Arabic" panose="02020603050405020304" pitchFamily="18" charset="-78"/>
                <a:cs typeface="Simplified Arabic" panose="02020603050405020304" pitchFamily="18" charset="-78"/>
              </a:rPr>
              <a:t>مقدمة تمهيدية: يقوم الصحفي بالتمهيد لموضوع الروبورتاج بأي طريقة يراها مناسبة.</a:t>
            </a:r>
          </a:p>
          <a:p>
            <a:pPr marL="457200" indent="-457200" algn="r" rtl="1">
              <a:lnSpc>
                <a:spcPct val="150000"/>
              </a:lnSpc>
              <a:buFont typeface="Wingdings" panose="05000000000000000000" pitchFamily="2" charset="2"/>
              <a:buChar char="v"/>
            </a:pPr>
            <a:r>
              <a:rPr lang="ar-DZ" sz="2800" b="1" dirty="0">
                <a:latin typeface="Simplified Arabic" panose="02020603050405020304" pitchFamily="18" charset="-78"/>
                <a:cs typeface="Simplified Arabic" panose="02020603050405020304" pitchFamily="18" charset="-78"/>
              </a:rPr>
              <a:t>مقدمة تحديد المكان: يحدد من خلالها الصحفي مكان الروبورتاج .</a:t>
            </a:r>
          </a:p>
          <a:p>
            <a:pPr marL="457200" indent="-457200" algn="r" rtl="1">
              <a:lnSpc>
                <a:spcPct val="150000"/>
              </a:lnSpc>
              <a:buFont typeface="Wingdings" panose="05000000000000000000" pitchFamily="2" charset="2"/>
              <a:buChar char="v"/>
            </a:pPr>
            <a:r>
              <a:rPr lang="ar-DZ" sz="2800" b="1" dirty="0">
                <a:latin typeface="Simplified Arabic" panose="02020603050405020304" pitchFamily="18" charset="-78"/>
                <a:cs typeface="Simplified Arabic" panose="02020603050405020304" pitchFamily="18" charset="-78"/>
              </a:rPr>
              <a:t>مقدمة تحديد الموضوع: أي يحدد الصحفي موضوع الروبورتاج.</a:t>
            </a:r>
            <a:endParaRPr lang="fr-FR" sz="2800" b="1"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6048944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EB758DA1-8C58-7266-755B-2AF8F7D3B99E}"/>
              </a:ext>
            </a:extLst>
          </p:cNvPr>
          <p:cNvSpPr txBox="1"/>
          <p:nvPr/>
        </p:nvSpPr>
        <p:spPr>
          <a:xfrm>
            <a:off x="2039814" y="1147606"/>
            <a:ext cx="9129933" cy="4562788"/>
          </a:xfrm>
          <a:prstGeom prst="rect">
            <a:avLst/>
          </a:prstGeom>
          <a:noFill/>
        </p:spPr>
        <p:txBody>
          <a:bodyPr wrap="square" rtlCol="0">
            <a:spAutoFit/>
          </a:bodyPr>
          <a:lstStyle/>
          <a:p>
            <a:pPr algn="r" rtl="1">
              <a:lnSpc>
                <a:spcPct val="150000"/>
              </a:lnSpc>
            </a:pPr>
            <a:r>
              <a:rPr lang="ar-DZ" sz="2800" b="1" dirty="0">
                <a:latin typeface="Simplified Arabic" panose="02020603050405020304" pitchFamily="18" charset="-78"/>
                <a:cs typeface="Simplified Arabic" panose="02020603050405020304" pitchFamily="18" charset="-78"/>
              </a:rPr>
              <a:t>ويرى البعض الآخر بأن المقدمة هي التي تبرز الزاوية التي تنطلق منها عملية السرد، وتختلف مقدمة الروبورتاج باختلاف أساليبه كما يلي:</a:t>
            </a:r>
          </a:p>
          <a:p>
            <a:pPr marL="285750" indent="-285750" algn="r" rtl="1">
              <a:lnSpc>
                <a:spcPct val="150000"/>
              </a:lnSpc>
              <a:buFont typeface="Arial" panose="020B0604020202020204" pitchFamily="34" charset="0"/>
              <a:buChar char="•"/>
            </a:pPr>
            <a:r>
              <a:rPr lang="ar-DZ" sz="2800" b="1" dirty="0">
                <a:latin typeface="Simplified Arabic" panose="02020603050405020304" pitchFamily="18" charset="-78"/>
                <a:cs typeface="Simplified Arabic" panose="02020603050405020304" pitchFamily="18" charset="-78"/>
              </a:rPr>
              <a:t>الأسلوب السردي: مقدمته تلزم الصحفي بصياغة الروبورتاج متبعا سرد الاحداث والحقائق وفق تسلسلها الزمني دون تدخلات مونتاجيه.</a:t>
            </a:r>
          </a:p>
          <a:p>
            <a:pPr marL="285750" indent="-285750" algn="r" rtl="1">
              <a:lnSpc>
                <a:spcPct val="150000"/>
              </a:lnSpc>
              <a:buFont typeface="Arial" panose="020B0604020202020204" pitchFamily="34" charset="0"/>
              <a:buChar char="•"/>
            </a:pPr>
            <a:r>
              <a:rPr lang="ar-DZ" sz="2800" b="1" dirty="0">
                <a:latin typeface="Simplified Arabic" panose="02020603050405020304" pitchFamily="18" charset="-78"/>
                <a:cs typeface="Simplified Arabic" panose="02020603050405020304" pitchFamily="18" charset="-78"/>
              </a:rPr>
              <a:t>أسلوب الموضوع: تسلط المقدمة الضو على الحدث وتلخصه.</a:t>
            </a:r>
          </a:p>
          <a:p>
            <a:pPr marL="285750" indent="-285750" algn="r" rtl="1">
              <a:lnSpc>
                <a:spcPct val="150000"/>
              </a:lnSpc>
              <a:buFont typeface="Arial" panose="020B0604020202020204" pitchFamily="34" charset="0"/>
              <a:buChar char="•"/>
            </a:pPr>
            <a:r>
              <a:rPr lang="ar-DZ" sz="2800" b="1" dirty="0">
                <a:latin typeface="Simplified Arabic" panose="02020603050405020304" pitchFamily="18" charset="-78"/>
                <a:cs typeface="Simplified Arabic" panose="02020603050405020304" pitchFamily="18" charset="-78"/>
              </a:rPr>
              <a:t>أسلوب التفاصيل المبعثرة: مقدمته تشبه من يقف أمام لوحة فنية ويجد نفسه أمام خيارات من المقدمات بأي شيء يبدأ  حديثه هل عن الألوان أم الأشكال</a:t>
            </a:r>
            <a:r>
              <a:rPr lang="ar-DZ" dirty="0">
                <a:latin typeface="Simplified Arabic" panose="02020603050405020304" pitchFamily="18" charset="-78"/>
                <a:cs typeface="Simplified Arabic" panose="02020603050405020304" pitchFamily="18" charset="-78"/>
              </a:rPr>
              <a:t>,</a:t>
            </a:r>
            <a:endParaRPr lang="fr-FR"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5295296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E1863A4-EC72-6FFF-78EA-B1DD5D90E494}"/>
              </a:ext>
            </a:extLst>
          </p:cNvPr>
          <p:cNvSpPr/>
          <p:nvPr/>
        </p:nvSpPr>
        <p:spPr>
          <a:xfrm>
            <a:off x="7768510" y="294473"/>
            <a:ext cx="3688830" cy="92333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ar-DZ" sz="5400" b="1" cap="none" spc="0" dirty="0">
                <a:ln/>
                <a:solidFill>
                  <a:schemeClr val="accent3"/>
                </a:solidFill>
                <a:effectLst/>
              </a:rPr>
              <a:t>ج- الجسم:</a:t>
            </a:r>
            <a:endParaRPr lang="fr-FR" sz="5400" b="1" cap="none" spc="0" dirty="0">
              <a:ln/>
              <a:solidFill>
                <a:schemeClr val="accent3"/>
              </a:solidFill>
              <a:effectLst/>
            </a:endParaRPr>
          </a:p>
        </p:txBody>
      </p:sp>
      <p:sp>
        <p:nvSpPr>
          <p:cNvPr id="3" name="ZoneTexte 2">
            <a:extLst>
              <a:ext uri="{FF2B5EF4-FFF2-40B4-BE49-F238E27FC236}">
                <a16:creationId xmlns:a16="http://schemas.microsoft.com/office/drawing/2014/main" id="{D38046CB-7E00-6FAF-53BA-FAF3F64DF79B}"/>
              </a:ext>
            </a:extLst>
          </p:cNvPr>
          <p:cNvSpPr txBox="1"/>
          <p:nvPr/>
        </p:nvSpPr>
        <p:spPr>
          <a:xfrm>
            <a:off x="1688123" y="2039815"/>
            <a:ext cx="9411286" cy="3916457"/>
          </a:xfrm>
          <a:prstGeom prst="rect">
            <a:avLst/>
          </a:prstGeom>
          <a:noFill/>
        </p:spPr>
        <p:txBody>
          <a:bodyPr wrap="square" rtlCol="0">
            <a:spAutoFit/>
          </a:bodyPr>
          <a:lstStyle/>
          <a:p>
            <a:pPr algn="r" rtl="1">
              <a:lnSpc>
                <a:spcPct val="150000"/>
              </a:lnSpc>
            </a:pPr>
            <a:r>
              <a:rPr lang="ar-DZ" sz="2800" b="1" dirty="0">
                <a:latin typeface="Simplified Arabic" panose="02020603050405020304" pitchFamily="18" charset="-78"/>
                <a:cs typeface="Simplified Arabic" panose="02020603050405020304" pitchFamily="18" charset="-78"/>
              </a:rPr>
              <a:t>نظرا لأن الروبورتاج يأخذ بعض سمات الأدب فيقدم السياق الواقعي والمعيشي، ويصور الحدث أو الموضوع كما هو، فإن الجسم لا بد أن يتضمن هذه الوقائع </a:t>
            </a:r>
            <a:r>
              <a:rPr lang="ar-DZ" sz="2800" b="1" dirty="0" err="1">
                <a:latin typeface="Simplified Arabic" panose="02020603050405020304" pitchFamily="18" charset="-78"/>
                <a:cs typeface="Simplified Arabic" panose="02020603050405020304" pitchFamily="18" charset="-78"/>
              </a:rPr>
              <a:t>المعاشة</a:t>
            </a:r>
            <a:r>
              <a:rPr lang="ar-DZ" sz="2800" b="1" dirty="0">
                <a:latin typeface="Simplified Arabic" panose="02020603050405020304" pitchFamily="18" charset="-78"/>
                <a:cs typeface="Simplified Arabic" panose="02020603050405020304" pitchFamily="18" charset="-78"/>
              </a:rPr>
              <a:t> ويركز على جوانب الزمان والمكان والفاعلين فيها بأسلوب تعبيري بليغ وحيوي وفعال يشعرك بالمشاركة من خلال المشاهدة، أي يلامس العناصر الدرامية، ويبتعد عن الجمود والسكون حتى لا يتحول العمل المقدم إلى سلسة من المقابلات مع الأشخاص.</a:t>
            </a:r>
            <a:endParaRPr lang="fr-FR" sz="2800" b="1"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5813993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CF83AEB-A7DE-B1BB-301A-26649F546646}"/>
              </a:ext>
            </a:extLst>
          </p:cNvPr>
          <p:cNvSpPr/>
          <p:nvPr/>
        </p:nvSpPr>
        <p:spPr>
          <a:xfrm>
            <a:off x="7764061" y="322609"/>
            <a:ext cx="3669594" cy="92333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ar-DZ" sz="5400" b="1" cap="none" spc="0" dirty="0">
                <a:ln/>
                <a:solidFill>
                  <a:schemeClr val="accent3"/>
                </a:solidFill>
                <a:effectLst/>
              </a:rPr>
              <a:t>د- الخاتمة:</a:t>
            </a:r>
            <a:endParaRPr lang="fr-FR" sz="5400" b="1" cap="none" spc="0" dirty="0">
              <a:ln/>
              <a:solidFill>
                <a:schemeClr val="accent3"/>
              </a:solidFill>
              <a:effectLst/>
            </a:endParaRPr>
          </a:p>
        </p:txBody>
      </p:sp>
      <p:sp>
        <p:nvSpPr>
          <p:cNvPr id="3" name="ZoneTexte 2">
            <a:extLst>
              <a:ext uri="{FF2B5EF4-FFF2-40B4-BE49-F238E27FC236}">
                <a16:creationId xmlns:a16="http://schemas.microsoft.com/office/drawing/2014/main" id="{D99421A6-6F53-C598-A2AE-2DF4A74B5549}"/>
              </a:ext>
            </a:extLst>
          </p:cNvPr>
          <p:cNvSpPr txBox="1"/>
          <p:nvPr/>
        </p:nvSpPr>
        <p:spPr>
          <a:xfrm>
            <a:off x="1608406" y="1641744"/>
            <a:ext cx="9886209" cy="4893647"/>
          </a:xfrm>
          <a:prstGeom prst="rect">
            <a:avLst/>
          </a:prstGeom>
          <a:noFill/>
        </p:spPr>
        <p:txBody>
          <a:bodyPr wrap="square" rtlCol="0">
            <a:spAutoFit/>
          </a:bodyPr>
          <a:lstStyle/>
          <a:p>
            <a:pPr algn="r" rtl="1">
              <a:lnSpc>
                <a:spcPct val="150000"/>
              </a:lnSpc>
            </a:pPr>
            <a:r>
              <a:rPr lang="ar-DZ" sz="2800" b="1" dirty="0">
                <a:latin typeface="Simplified Arabic" panose="02020603050405020304" pitchFamily="18" charset="-78"/>
                <a:cs typeface="Simplified Arabic" panose="02020603050405020304" pitchFamily="18" charset="-78"/>
              </a:rPr>
              <a:t>	لا تخرج خاتمة الروبورتاج عن السياق الزمني والمكاني للموضوعي، خاصة في الصحافة الإذاعية.</a:t>
            </a:r>
          </a:p>
          <a:p>
            <a:pPr algn="r" rtl="1">
              <a:lnSpc>
                <a:spcPct val="150000"/>
              </a:lnSpc>
            </a:pPr>
            <a:r>
              <a:rPr lang="ar-DZ" sz="2800" b="1" dirty="0">
                <a:latin typeface="Simplified Arabic" panose="02020603050405020304" pitchFamily="18" charset="-78"/>
                <a:cs typeface="Simplified Arabic" panose="02020603050405020304" pitchFamily="18" charset="-78"/>
              </a:rPr>
              <a:t>ففي الروبورتاج التلفزيوني الخاتمة هي الصورة التي يختتم بها الصحفي، حيث يظهر بمكان وزمن الحدث، بلفية تحدد بوضوح ملخص الحدث، ويقوم بقراءة أو ارتجال خلاصة مختصرة، وهي الامضاء النهائي للمذيع في الروبورتاج الاذاعي.</a:t>
            </a:r>
          </a:p>
          <a:p>
            <a:pPr algn="r" rtl="1">
              <a:lnSpc>
                <a:spcPct val="150000"/>
              </a:lnSpc>
            </a:pPr>
            <a:r>
              <a:rPr lang="ar-DZ" sz="2800" b="1" dirty="0">
                <a:latin typeface="Simplified Arabic" panose="02020603050405020304" pitchFamily="18" charset="-78"/>
                <a:cs typeface="Simplified Arabic" panose="02020603050405020304" pitchFamily="18" charset="-78"/>
              </a:rPr>
              <a:t>وقد تكون خاتمة الروبورتاج مفتوحة أو تقدم توقعات أو أسئلة حول الموضوع مع ذكر اسم الصحفي واسم المحطة واسم المكان الموجود فيه.</a:t>
            </a:r>
          </a:p>
          <a:p>
            <a:pPr algn="r" rtl="1"/>
            <a:r>
              <a:rPr lang="ar-DZ" dirty="0"/>
              <a:t> </a:t>
            </a:r>
            <a:endParaRPr lang="fr-FR" dirty="0"/>
          </a:p>
        </p:txBody>
      </p:sp>
    </p:spTree>
    <p:extLst>
      <p:ext uri="{BB962C8B-B14F-4D97-AF65-F5344CB8AC3E}">
        <p14:creationId xmlns:p14="http://schemas.microsoft.com/office/powerpoint/2010/main" val="40040768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019FAC0-A358-A20A-37D4-110C30524117}"/>
              </a:ext>
            </a:extLst>
          </p:cNvPr>
          <p:cNvSpPr/>
          <p:nvPr/>
        </p:nvSpPr>
        <p:spPr>
          <a:xfrm>
            <a:off x="2853132" y="210067"/>
            <a:ext cx="9046066" cy="1569660"/>
          </a:xfrm>
          <a:prstGeom prst="rect">
            <a:avLst/>
          </a:prstGeom>
          <a:noFill/>
        </p:spPr>
        <p:txBody>
          <a:bodyPr wrap="none" lIns="91440" tIns="45720" rIns="91440" bIns="45720">
            <a:spAutoFit/>
          </a:bodyPr>
          <a:lstStyle/>
          <a:p>
            <a:pPr algn="ctr"/>
            <a:r>
              <a:rPr lang="ar-DZ" sz="4800" b="1" cap="none" spc="0" dirty="0">
                <a:ln w="22225">
                  <a:solidFill>
                    <a:schemeClr val="accent2"/>
                  </a:solidFill>
                  <a:prstDash val="solid"/>
                </a:ln>
                <a:solidFill>
                  <a:schemeClr val="accent2">
                    <a:lumMod val="40000"/>
                    <a:lumOff val="60000"/>
                  </a:schemeClr>
                </a:solidFill>
                <a:effectLst/>
              </a:rPr>
              <a:t>6- الفرق بين الروبورتاج والأنواع</a:t>
            </a:r>
          </a:p>
          <a:p>
            <a:pPr algn="ctr"/>
            <a:r>
              <a:rPr lang="ar-DZ" sz="4800" b="1" cap="none" spc="0" dirty="0">
                <a:ln w="22225">
                  <a:solidFill>
                    <a:schemeClr val="accent2"/>
                  </a:solidFill>
                  <a:prstDash val="solid"/>
                </a:ln>
                <a:solidFill>
                  <a:schemeClr val="accent2">
                    <a:lumMod val="40000"/>
                    <a:lumOff val="60000"/>
                  </a:schemeClr>
                </a:solidFill>
                <a:effectLst/>
              </a:rPr>
              <a:t> الصحفية الأخرى</a:t>
            </a:r>
            <a:endParaRPr lang="fr-FR" sz="4800" b="1" cap="none" spc="0" dirty="0">
              <a:ln w="22225">
                <a:solidFill>
                  <a:schemeClr val="accent2"/>
                </a:solidFill>
                <a:prstDash val="solid"/>
              </a:ln>
              <a:solidFill>
                <a:schemeClr val="accent2">
                  <a:lumMod val="40000"/>
                  <a:lumOff val="60000"/>
                </a:schemeClr>
              </a:solidFill>
              <a:effectLst/>
            </a:endParaRPr>
          </a:p>
        </p:txBody>
      </p:sp>
      <p:sp>
        <p:nvSpPr>
          <p:cNvPr id="3" name="ZoneTexte 2">
            <a:extLst>
              <a:ext uri="{FF2B5EF4-FFF2-40B4-BE49-F238E27FC236}">
                <a16:creationId xmlns:a16="http://schemas.microsoft.com/office/drawing/2014/main" id="{169DD979-952C-E22B-B583-9091458C6BF7}"/>
              </a:ext>
            </a:extLst>
          </p:cNvPr>
          <p:cNvSpPr txBox="1"/>
          <p:nvPr/>
        </p:nvSpPr>
        <p:spPr>
          <a:xfrm>
            <a:off x="2419643" y="2489982"/>
            <a:ext cx="9242474" cy="1977464"/>
          </a:xfrm>
          <a:prstGeom prst="rect">
            <a:avLst/>
          </a:prstGeom>
          <a:noFill/>
        </p:spPr>
        <p:txBody>
          <a:bodyPr wrap="square" rtlCol="0">
            <a:spAutoFit/>
          </a:bodyPr>
          <a:lstStyle/>
          <a:p>
            <a:pPr algn="r" rtl="1">
              <a:lnSpc>
                <a:spcPct val="150000"/>
              </a:lnSpc>
            </a:pPr>
            <a:r>
              <a:rPr lang="ar-DZ" sz="2800" b="1" dirty="0">
                <a:latin typeface="Simplified Arabic" panose="02020603050405020304" pitchFamily="18" charset="-78"/>
                <a:cs typeface="Simplified Arabic" panose="02020603050405020304" pitchFamily="18" charset="-78"/>
              </a:rPr>
              <a:t>هناك خلط يقع فيه الصحفيون أحيانا وخاصة المبتدؤون منهم بين الروبورتاج وبعض الأنواع الصحفية الأخرى الشبيهة به أو القريبة منه وهي التحقيق والتقرير والبورتري,</a:t>
            </a:r>
            <a:endParaRPr lang="fr-FR" sz="2800" b="1"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41684307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2DC07D2-8E6F-4C21-F16E-28755391B424}"/>
              </a:ext>
            </a:extLst>
          </p:cNvPr>
          <p:cNvSpPr/>
          <p:nvPr/>
        </p:nvSpPr>
        <p:spPr>
          <a:xfrm>
            <a:off x="3109419" y="449218"/>
            <a:ext cx="8674170" cy="923330"/>
          </a:xfrm>
          <a:prstGeom prst="rect">
            <a:avLst/>
          </a:prstGeom>
          <a:noFill/>
        </p:spPr>
        <p:txBody>
          <a:bodyPr wrap="none" lIns="91440" tIns="45720" rIns="91440" bIns="45720">
            <a:spAutoFit/>
          </a:bodyPr>
          <a:lstStyle/>
          <a:p>
            <a:pPr algn="ctr"/>
            <a:r>
              <a:rPr lang="ar-DZ" sz="54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أ- الفرق بين الروبورتاج والتقرير</a:t>
            </a:r>
            <a:endParaRPr lang="fr-FR" sz="54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
        <p:nvSpPr>
          <p:cNvPr id="3" name="ZoneTexte 2">
            <a:extLst>
              <a:ext uri="{FF2B5EF4-FFF2-40B4-BE49-F238E27FC236}">
                <a16:creationId xmlns:a16="http://schemas.microsoft.com/office/drawing/2014/main" id="{B505DF7D-8E27-C387-4DBA-72FB4C7E20F0}"/>
              </a:ext>
            </a:extLst>
          </p:cNvPr>
          <p:cNvSpPr txBox="1"/>
          <p:nvPr/>
        </p:nvSpPr>
        <p:spPr>
          <a:xfrm>
            <a:off x="2053884" y="2827606"/>
            <a:ext cx="8792306" cy="2623795"/>
          </a:xfrm>
          <a:prstGeom prst="rect">
            <a:avLst/>
          </a:prstGeom>
          <a:noFill/>
        </p:spPr>
        <p:txBody>
          <a:bodyPr wrap="square" rtlCol="0">
            <a:spAutoFit/>
          </a:bodyPr>
          <a:lstStyle/>
          <a:p>
            <a:pPr marL="457200" indent="-457200" algn="r" rtl="1">
              <a:lnSpc>
                <a:spcPct val="150000"/>
              </a:lnSpc>
              <a:buFont typeface="Arial" panose="020B0604020202020204" pitchFamily="34" charset="0"/>
              <a:buChar char="•"/>
            </a:pPr>
            <a:r>
              <a:rPr lang="ar-DZ" sz="2800" b="1" dirty="0">
                <a:latin typeface="Simplified Arabic" panose="02020603050405020304" pitchFamily="18" charset="-78"/>
                <a:cs typeface="Simplified Arabic" panose="02020603050405020304" pitchFamily="18" charset="-78"/>
              </a:rPr>
              <a:t>يسرد التقرير الحدث وينقل التفاصيل نقلا </a:t>
            </a:r>
            <a:r>
              <a:rPr lang="ar-DZ" sz="2800" b="1" dirty="0" err="1">
                <a:latin typeface="Simplified Arabic" panose="02020603050405020304" pitchFamily="18" charset="-78"/>
                <a:cs typeface="Simplified Arabic" panose="02020603050405020304" pitchFamily="18" charset="-78"/>
              </a:rPr>
              <a:t>كرونولوجيا</a:t>
            </a:r>
            <a:r>
              <a:rPr lang="ar-DZ" sz="2800" b="1" dirty="0">
                <a:latin typeface="Simplified Arabic" panose="02020603050405020304" pitchFamily="18" charset="-78"/>
                <a:cs typeface="Simplified Arabic" panose="02020603050405020304" pitchFamily="18" charset="-78"/>
              </a:rPr>
              <a:t>.</a:t>
            </a:r>
          </a:p>
          <a:p>
            <a:pPr marL="457200" indent="-457200" algn="r" rtl="1">
              <a:lnSpc>
                <a:spcPct val="150000"/>
              </a:lnSpc>
              <a:buFont typeface="Arial" panose="020B0604020202020204" pitchFamily="34" charset="0"/>
              <a:buChar char="•"/>
            </a:pPr>
            <a:r>
              <a:rPr lang="ar-DZ" sz="2800" b="1" dirty="0">
                <a:latin typeface="Simplified Arabic" panose="02020603050405020304" pitchFamily="18" charset="-78"/>
                <a:cs typeface="Simplified Arabic" panose="02020603050405020304" pitchFamily="18" charset="-78"/>
              </a:rPr>
              <a:t>يصف الروبورتاج الحدث ولا ينقله، ويصف سلوكيات الناس في اطار هذا الحدث.</a:t>
            </a:r>
          </a:p>
          <a:p>
            <a:pPr marL="457200" indent="-457200" algn="r" rtl="1">
              <a:lnSpc>
                <a:spcPct val="150000"/>
              </a:lnSpc>
              <a:buFont typeface="Arial" panose="020B0604020202020204" pitchFamily="34" charset="0"/>
              <a:buChar char="•"/>
            </a:pPr>
            <a:r>
              <a:rPr lang="ar-DZ" sz="2800" b="1" dirty="0">
                <a:latin typeface="Simplified Arabic" panose="02020603050405020304" pitchFamily="18" charset="-78"/>
                <a:cs typeface="Simplified Arabic" panose="02020603050405020304" pitchFamily="18" charset="-78"/>
              </a:rPr>
              <a:t>بمعنى يختلفان في شكل المعالجة وطريقة تقديم الواقع والجمهور</a:t>
            </a:r>
            <a:endParaRPr lang="fr-FR" sz="2800" b="1"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4287368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2AF08C8-1E9C-808E-20CB-1893C859F159}"/>
              </a:ext>
            </a:extLst>
          </p:cNvPr>
          <p:cNvSpPr/>
          <p:nvPr/>
        </p:nvSpPr>
        <p:spPr>
          <a:xfrm>
            <a:off x="2332461" y="491421"/>
            <a:ext cx="9749785" cy="923330"/>
          </a:xfrm>
          <a:prstGeom prst="rect">
            <a:avLst/>
          </a:prstGeom>
          <a:noFill/>
        </p:spPr>
        <p:txBody>
          <a:bodyPr wrap="none" lIns="91440" tIns="45720" rIns="91440" bIns="45720">
            <a:spAutoFit/>
          </a:bodyPr>
          <a:lstStyle/>
          <a:p>
            <a:pPr algn="ctr"/>
            <a:r>
              <a:rPr lang="ar-DZ" sz="54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ب- الفرق بين الروبورتاج والتحقيق:</a:t>
            </a:r>
            <a:endParaRPr lang="fr-FR" sz="54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
        <p:nvSpPr>
          <p:cNvPr id="3" name="ZoneTexte 2">
            <a:extLst>
              <a:ext uri="{FF2B5EF4-FFF2-40B4-BE49-F238E27FC236}">
                <a16:creationId xmlns:a16="http://schemas.microsoft.com/office/drawing/2014/main" id="{464735F3-0883-536C-666A-A260815FF5C3}"/>
              </a:ext>
            </a:extLst>
          </p:cNvPr>
          <p:cNvSpPr txBox="1"/>
          <p:nvPr/>
        </p:nvSpPr>
        <p:spPr>
          <a:xfrm>
            <a:off x="1336431" y="2067950"/>
            <a:ext cx="9397217" cy="3270126"/>
          </a:xfrm>
          <a:prstGeom prst="rect">
            <a:avLst/>
          </a:prstGeom>
          <a:noFill/>
        </p:spPr>
        <p:txBody>
          <a:bodyPr wrap="square" rtlCol="0">
            <a:spAutoFit/>
          </a:bodyPr>
          <a:lstStyle/>
          <a:p>
            <a:pPr marL="457200" indent="-457200" algn="r" rtl="1">
              <a:lnSpc>
                <a:spcPct val="150000"/>
              </a:lnSpc>
              <a:buFont typeface="Wingdings" panose="05000000000000000000" pitchFamily="2" charset="2"/>
              <a:buChar char="q"/>
            </a:pPr>
            <a:r>
              <a:rPr lang="ar-DZ" sz="2800" b="1" dirty="0">
                <a:latin typeface="Simplified Arabic" panose="02020603050405020304" pitchFamily="18" charset="-78"/>
                <a:cs typeface="Simplified Arabic" panose="02020603050405020304" pitchFamily="18" charset="-78"/>
              </a:rPr>
              <a:t>يهدف التحقيق إلى تفسير قضية أو ظاهرة أو مشكلة وشرحها وتحليلها، أما الروبورتاج فيسلط الضوء على القضية أو الظاهرة وعلى الشخصيات التي تكون وراء الأحداث أو ضحية لها.</a:t>
            </a:r>
          </a:p>
          <a:p>
            <a:pPr marL="457200" indent="-457200" algn="r" rtl="1">
              <a:lnSpc>
                <a:spcPct val="150000"/>
              </a:lnSpc>
              <a:buFont typeface="Wingdings" panose="05000000000000000000" pitchFamily="2" charset="2"/>
              <a:buChar char="q"/>
            </a:pPr>
            <a:r>
              <a:rPr lang="ar-DZ" sz="2800" b="1" dirty="0">
                <a:latin typeface="Simplified Arabic" panose="02020603050405020304" pitchFamily="18" charset="-78"/>
                <a:cs typeface="Simplified Arabic" panose="02020603050405020304" pitchFamily="18" charset="-78"/>
              </a:rPr>
              <a:t>يعتمد التحقيق على أسلوب رزين ومعمق ولغته أقرب إلى اللغة الفكرية، بينما يتميز الروبورتاج بجمالية اللغة ورشاقة التعبير وشفافيته.</a:t>
            </a:r>
            <a:endParaRPr lang="fr-FR" sz="2800" b="1"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4803982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DB59AFC-7C0A-8951-A00E-92AE8BE00BE1}"/>
              </a:ext>
            </a:extLst>
          </p:cNvPr>
          <p:cNvSpPr/>
          <p:nvPr/>
        </p:nvSpPr>
        <p:spPr>
          <a:xfrm>
            <a:off x="3464788" y="392947"/>
            <a:ext cx="8441735" cy="923330"/>
          </a:xfrm>
          <a:prstGeom prst="rect">
            <a:avLst/>
          </a:prstGeom>
          <a:noFill/>
        </p:spPr>
        <p:txBody>
          <a:bodyPr wrap="none" lIns="91440" tIns="45720" rIns="91440" bIns="45720">
            <a:spAutoFit/>
          </a:bodyPr>
          <a:lstStyle/>
          <a:p>
            <a:pPr algn="ctr"/>
            <a:r>
              <a:rPr lang="ar-DZ" sz="54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الفرق بين الروبورتاج والبورتري</a:t>
            </a:r>
            <a:endParaRPr lang="fr-FR" sz="54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
        <p:nvSpPr>
          <p:cNvPr id="3" name="ZoneTexte 2">
            <a:extLst>
              <a:ext uri="{FF2B5EF4-FFF2-40B4-BE49-F238E27FC236}">
                <a16:creationId xmlns:a16="http://schemas.microsoft.com/office/drawing/2014/main" id="{16F73491-EDD2-B8A7-B513-1412AFED7AE7}"/>
              </a:ext>
            </a:extLst>
          </p:cNvPr>
          <p:cNvSpPr txBox="1"/>
          <p:nvPr/>
        </p:nvSpPr>
        <p:spPr>
          <a:xfrm>
            <a:off x="1856935" y="1955409"/>
            <a:ext cx="9566031" cy="2623795"/>
          </a:xfrm>
          <a:prstGeom prst="rect">
            <a:avLst/>
          </a:prstGeom>
          <a:noFill/>
        </p:spPr>
        <p:txBody>
          <a:bodyPr wrap="square" rtlCol="0">
            <a:spAutoFit/>
          </a:bodyPr>
          <a:lstStyle/>
          <a:p>
            <a:pPr marL="457200" indent="-457200" algn="r" rtl="1">
              <a:lnSpc>
                <a:spcPct val="150000"/>
              </a:lnSpc>
              <a:buFont typeface="Wingdings" panose="05000000000000000000" pitchFamily="2" charset="2"/>
              <a:buChar char="q"/>
            </a:pPr>
            <a:r>
              <a:rPr lang="ar-DZ" sz="2800" b="1" dirty="0">
                <a:latin typeface="Simplified Arabic" panose="02020603050405020304" pitchFamily="18" charset="-78"/>
                <a:cs typeface="Simplified Arabic" panose="02020603050405020304" pitchFamily="18" charset="-78"/>
              </a:rPr>
              <a:t>مصدر الروبورتاج هو الواقع والأحداث، بينما الأشخاص هم مصدر </a:t>
            </a:r>
            <a:r>
              <a:rPr lang="ar-DZ" sz="2800" b="1" dirty="0" err="1">
                <a:latin typeface="Simplified Arabic" panose="02020603050405020304" pitchFamily="18" charset="-78"/>
                <a:cs typeface="Simplified Arabic" panose="02020603050405020304" pitchFamily="18" charset="-78"/>
              </a:rPr>
              <a:t>البورتري</a:t>
            </a:r>
            <a:endParaRPr lang="ar-DZ" sz="2800" b="1" dirty="0">
              <a:latin typeface="Simplified Arabic" panose="02020603050405020304" pitchFamily="18" charset="-78"/>
              <a:cs typeface="Simplified Arabic" panose="02020603050405020304" pitchFamily="18" charset="-78"/>
            </a:endParaRPr>
          </a:p>
          <a:p>
            <a:pPr marL="457200" indent="-457200" algn="r" rtl="1">
              <a:lnSpc>
                <a:spcPct val="150000"/>
              </a:lnSpc>
              <a:buFont typeface="Wingdings" panose="05000000000000000000" pitchFamily="2" charset="2"/>
              <a:buChar char="q"/>
            </a:pPr>
            <a:r>
              <a:rPr lang="ar-DZ" sz="2800" b="1" dirty="0">
                <a:latin typeface="Simplified Arabic" panose="02020603050405020304" pitchFamily="18" charset="-78"/>
                <a:cs typeface="Simplified Arabic" panose="02020603050405020304" pitchFamily="18" charset="-78"/>
              </a:rPr>
              <a:t>الشخص في الروبورتاج ليس هو المقصود في حد ذاته، إنما يتم جمع المعلومات منه فقط، بينما الشخص في </a:t>
            </a:r>
            <a:r>
              <a:rPr lang="ar-DZ" sz="2800" b="1" dirty="0" err="1">
                <a:latin typeface="Simplified Arabic" panose="02020603050405020304" pitchFamily="18" charset="-78"/>
                <a:cs typeface="Simplified Arabic" panose="02020603050405020304" pitchFamily="18" charset="-78"/>
              </a:rPr>
              <a:t>البورتري</a:t>
            </a:r>
            <a:r>
              <a:rPr lang="ar-DZ" sz="2800" b="1" dirty="0">
                <a:latin typeface="Simplified Arabic" panose="02020603050405020304" pitchFamily="18" charset="-78"/>
                <a:cs typeface="Simplified Arabic" panose="02020603050405020304" pitchFamily="18" charset="-78"/>
              </a:rPr>
              <a:t> هي المقصود بعينه.</a:t>
            </a:r>
          </a:p>
          <a:p>
            <a:pPr marL="457200" indent="-457200" algn="r" rtl="1">
              <a:lnSpc>
                <a:spcPct val="150000"/>
              </a:lnSpc>
              <a:buFont typeface="Wingdings" panose="05000000000000000000" pitchFamily="2" charset="2"/>
              <a:buChar char="q"/>
            </a:pPr>
            <a:r>
              <a:rPr lang="ar-DZ" sz="2800" b="1" dirty="0">
                <a:latin typeface="Simplified Arabic" panose="02020603050405020304" pitchFamily="18" charset="-78"/>
                <a:cs typeface="Simplified Arabic" panose="02020603050405020304" pitchFamily="18" charset="-78"/>
              </a:rPr>
              <a:t>الروبورتاج ينقل ويصف، أما </a:t>
            </a:r>
            <a:r>
              <a:rPr lang="ar-DZ" sz="2800" b="1" dirty="0" err="1">
                <a:latin typeface="Simplified Arabic" panose="02020603050405020304" pitchFamily="18" charset="-78"/>
                <a:cs typeface="Simplified Arabic" panose="02020603050405020304" pitchFamily="18" charset="-78"/>
              </a:rPr>
              <a:t>البورتري</a:t>
            </a:r>
            <a:r>
              <a:rPr lang="ar-DZ" sz="2800" b="1" dirty="0">
                <a:latin typeface="Simplified Arabic" panose="02020603050405020304" pitchFamily="18" charset="-78"/>
                <a:cs typeface="Simplified Arabic" panose="02020603050405020304" pitchFamily="18" charset="-78"/>
              </a:rPr>
              <a:t> فيحكي ويصف</a:t>
            </a:r>
            <a:endParaRPr lang="fr-FR" sz="2800" b="1"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614116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13783A6C-D932-4DCA-50B4-DF8E40B4E39F}"/>
              </a:ext>
            </a:extLst>
          </p:cNvPr>
          <p:cNvSpPr txBox="1"/>
          <p:nvPr/>
        </p:nvSpPr>
        <p:spPr>
          <a:xfrm>
            <a:off x="2152356" y="2518786"/>
            <a:ext cx="9467557" cy="3916457"/>
          </a:xfrm>
          <a:prstGeom prst="rect">
            <a:avLst/>
          </a:prstGeom>
          <a:noFill/>
        </p:spPr>
        <p:txBody>
          <a:bodyPr wrap="square" rtlCol="0">
            <a:spAutoFit/>
          </a:bodyPr>
          <a:lstStyle/>
          <a:p>
            <a:pPr algn="r" rtl="1">
              <a:lnSpc>
                <a:spcPct val="150000"/>
              </a:lnSpc>
            </a:pPr>
            <a:r>
              <a:rPr lang="ar-DZ" sz="2800" b="1" dirty="0">
                <a:latin typeface="Simplified Arabic" panose="02020603050405020304" pitchFamily="18" charset="-78"/>
                <a:cs typeface="Simplified Arabic" panose="02020603050405020304" pitchFamily="18" charset="-78"/>
              </a:rPr>
              <a:t>أصل كلمة </a:t>
            </a:r>
            <a:r>
              <a:rPr lang="ar-DZ" sz="2800" b="1" dirty="0" err="1">
                <a:latin typeface="Simplified Arabic" panose="02020603050405020304" pitchFamily="18" charset="-78"/>
                <a:cs typeface="Simplified Arabic" panose="02020603050405020304" pitchFamily="18" charset="-78"/>
              </a:rPr>
              <a:t>روبورتاج</a:t>
            </a:r>
            <a:r>
              <a:rPr lang="ar-DZ" sz="2800" b="1" dirty="0">
                <a:latin typeface="Simplified Arabic" panose="02020603050405020304" pitchFamily="18" charset="-78"/>
                <a:cs typeface="Simplified Arabic" panose="02020603050405020304" pitchFamily="18" charset="-78"/>
              </a:rPr>
              <a:t> أو </a:t>
            </a:r>
            <a:r>
              <a:rPr lang="ar-DZ" sz="2800" b="1" dirty="0" err="1">
                <a:latin typeface="Simplified Arabic" panose="02020603050405020304" pitchFamily="18" charset="-78"/>
                <a:cs typeface="Simplified Arabic" panose="02020603050405020304" pitchFamily="18" charset="-78"/>
              </a:rPr>
              <a:t>ريبورتاج</a:t>
            </a:r>
            <a:r>
              <a:rPr lang="ar-DZ" sz="2800" b="1" dirty="0">
                <a:latin typeface="Simplified Arabic" panose="02020603050405020304" pitchFamily="18" charset="-78"/>
                <a:cs typeface="Simplified Arabic" panose="02020603050405020304" pitchFamily="18" charset="-78"/>
              </a:rPr>
              <a:t> فرنسي</a:t>
            </a:r>
            <a:r>
              <a:rPr lang="fr-FR" sz="2800" b="1" dirty="0">
                <a:latin typeface="Simplified Arabic" panose="02020603050405020304" pitchFamily="18" charset="-78"/>
                <a:cs typeface="Simplified Arabic" panose="02020603050405020304" pitchFamily="18" charset="-78"/>
              </a:rPr>
              <a:t> Reportage</a:t>
            </a:r>
            <a:r>
              <a:rPr lang="ar-DZ" sz="2800" b="1" dirty="0">
                <a:latin typeface="Simplified Arabic" panose="02020603050405020304" pitchFamily="18" charset="-78"/>
                <a:cs typeface="Simplified Arabic" panose="02020603050405020304" pitchFamily="18" charset="-78"/>
              </a:rPr>
              <a:t>وتعني نقل الشيء من مكان إلى مكان أو ارجاع الشيء إلى مكانه أو إلى أصله.</a:t>
            </a:r>
          </a:p>
          <a:p>
            <a:pPr algn="r" rtl="1">
              <a:lnSpc>
                <a:spcPct val="150000"/>
              </a:lnSpc>
            </a:pPr>
            <a:r>
              <a:rPr lang="ar-DZ" sz="2800" b="1" dirty="0">
                <a:latin typeface="Simplified Arabic" panose="02020603050405020304" pitchFamily="18" charset="-78"/>
                <a:cs typeface="Simplified Arabic" panose="02020603050405020304" pitchFamily="18" charset="-78"/>
              </a:rPr>
              <a:t>وعلى هذا أصبحت الكلمة تعني صياغة تقرير عن الأحداث والوقائع ونقله من موقعه إلى المستمع. </a:t>
            </a:r>
          </a:p>
          <a:p>
            <a:pPr algn="r" rtl="1">
              <a:lnSpc>
                <a:spcPct val="150000"/>
              </a:lnSpc>
            </a:pPr>
            <a:r>
              <a:rPr lang="ar-DZ" sz="2800" b="1" dirty="0">
                <a:latin typeface="Simplified Arabic" panose="02020603050405020304" pitchFamily="18" charset="-78"/>
                <a:cs typeface="Simplified Arabic" panose="02020603050405020304" pitchFamily="18" charset="-78"/>
              </a:rPr>
              <a:t>وتم نقل هذه الكلمة إلى اللغة العربية باسم البيان الوصفي أو النقل الصحفي وأحيانا الاستطلاع لكن الذي رسخ أكثر هو التسمية الأجنبية</a:t>
            </a:r>
            <a:r>
              <a:rPr lang="ar-DZ" sz="2800" dirty="0">
                <a:latin typeface="Simplified Arabic" panose="02020603050405020304" pitchFamily="18" charset="-78"/>
                <a:cs typeface="Simplified Arabic" panose="02020603050405020304" pitchFamily="18" charset="-78"/>
              </a:rPr>
              <a:t>.</a:t>
            </a:r>
            <a:endParaRPr lang="fr-FR" sz="2800" dirty="0">
              <a:latin typeface="Simplified Arabic" panose="02020603050405020304" pitchFamily="18" charset="-78"/>
              <a:cs typeface="Simplified Arabic" panose="02020603050405020304" pitchFamily="18" charset="-78"/>
            </a:endParaRPr>
          </a:p>
        </p:txBody>
      </p:sp>
      <p:sp>
        <p:nvSpPr>
          <p:cNvPr id="3" name="Rectangle 2">
            <a:extLst>
              <a:ext uri="{FF2B5EF4-FFF2-40B4-BE49-F238E27FC236}">
                <a16:creationId xmlns:a16="http://schemas.microsoft.com/office/drawing/2014/main" id="{554C61AD-A808-4A15-F5B5-2592978D18D5}"/>
              </a:ext>
            </a:extLst>
          </p:cNvPr>
          <p:cNvSpPr/>
          <p:nvPr/>
        </p:nvSpPr>
        <p:spPr>
          <a:xfrm>
            <a:off x="5515301" y="167865"/>
            <a:ext cx="6357831" cy="923330"/>
          </a:xfrm>
          <a:prstGeom prst="rect">
            <a:avLst/>
          </a:prstGeom>
          <a:noFill/>
        </p:spPr>
        <p:txBody>
          <a:bodyPr wrap="none" lIns="91440" tIns="45720" rIns="91440" bIns="45720">
            <a:spAutoFit/>
          </a:bodyPr>
          <a:lstStyle/>
          <a:p>
            <a:pPr algn="ctr"/>
            <a:r>
              <a:rPr lang="ar-DZ" sz="5400" b="1" cap="none" spc="0" dirty="0">
                <a:ln w="22225">
                  <a:solidFill>
                    <a:schemeClr val="accent2"/>
                  </a:solidFill>
                  <a:prstDash val="solid"/>
                </a:ln>
                <a:solidFill>
                  <a:schemeClr val="accent2">
                    <a:lumMod val="40000"/>
                    <a:lumOff val="60000"/>
                  </a:schemeClr>
                </a:solidFill>
                <a:effectLst/>
              </a:rPr>
              <a:t>1- تعريف الروبورتاج</a:t>
            </a:r>
            <a:endParaRPr lang="fr-FR" sz="5400" b="1" cap="none" spc="0" dirty="0">
              <a:ln w="22225">
                <a:solidFill>
                  <a:schemeClr val="accent2"/>
                </a:solidFill>
                <a:prstDash val="solid"/>
              </a:ln>
              <a:solidFill>
                <a:schemeClr val="accent2">
                  <a:lumMod val="40000"/>
                  <a:lumOff val="60000"/>
                </a:schemeClr>
              </a:solidFill>
              <a:effectLst/>
            </a:endParaRPr>
          </a:p>
        </p:txBody>
      </p:sp>
      <p:sp>
        <p:nvSpPr>
          <p:cNvPr id="4" name="Rectangle 3">
            <a:extLst>
              <a:ext uri="{FF2B5EF4-FFF2-40B4-BE49-F238E27FC236}">
                <a16:creationId xmlns:a16="http://schemas.microsoft.com/office/drawing/2014/main" id="{15CFB531-0BB3-D9D0-0DBF-0409186085B9}"/>
              </a:ext>
            </a:extLst>
          </p:cNvPr>
          <p:cNvSpPr/>
          <p:nvPr/>
        </p:nvSpPr>
        <p:spPr>
          <a:xfrm>
            <a:off x="8879748" y="1302881"/>
            <a:ext cx="2254143" cy="923330"/>
          </a:xfrm>
          <a:prstGeom prst="rect">
            <a:avLst/>
          </a:prstGeom>
          <a:noFill/>
        </p:spPr>
        <p:txBody>
          <a:bodyPr wrap="none" lIns="91440" tIns="45720" rIns="91440" bIns="45720">
            <a:spAutoFit/>
          </a:bodyPr>
          <a:lstStyle/>
          <a:p>
            <a:pPr algn="ctr"/>
            <a:r>
              <a:rPr lang="ar-DZ" sz="5400" b="1" cap="none" spc="0" dirty="0">
                <a:ln w="6600">
                  <a:solidFill>
                    <a:schemeClr val="accent2"/>
                  </a:solidFill>
                  <a:prstDash val="solid"/>
                </a:ln>
                <a:solidFill>
                  <a:srgbClr val="FFFFFF"/>
                </a:solidFill>
                <a:effectLst>
                  <a:outerShdw dist="38100" dir="2700000" algn="tl" rotWithShape="0">
                    <a:schemeClr val="accent2"/>
                  </a:outerShdw>
                </a:effectLst>
              </a:rPr>
              <a:t>أ- لغة:</a:t>
            </a:r>
            <a:endParaRPr lang="fr-FR" sz="5400" b="1" cap="none" spc="0" dirty="0">
              <a:ln w="6600">
                <a:solidFill>
                  <a:schemeClr val="accent2"/>
                </a:solidFill>
                <a:prstDash val="solid"/>
              </a:ln>
              <a:solidFill>
                <a:srgbClr val="FFFFFF"/>
              </a:solidFill>
              <a:effectLst>
                <a:outerShdw dist="38100" dir="2700000" algn="tl" rotWithShape="0">
                  <a:schemeClr val="accent2"/>
                </a:outerShdw>
              </a:effectLst>
            </a:endParaRPr>
          </a:p>
        </p:txBody>
      </p:sp>
    </p:spTree>
    <p:extLst>
      <p:ext uri="{BB962C8B-B14F-4D97-AF65-F5344CB8AC3E}">
        <p14:creationId xmlns:p14="http://schemas.microsoft.com/office/powerpoint/2010/main" val="15457329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6D24E8F7-B0D5-6906-49E8-F24FA0D8B595}"/>
              </a:ext>
            </a:extLst>
          </p:cNvPr>
          <p:cNvSpPr txBox="1"/>
          <p:nvPr/>
        </p:nvSpPr>
        <p:spPr>
          <a:xfrm>
            <a:off x="1055076" y="923330"/>
            <a:ext cx="10902462" cy="5855449"/>
          </a:xfrm>
          <a:prstGeom prst="rect">
            <a:avLst/>
          </a:prstGeom>
          <a:noFill/>
        </p:spPr>
        <p:txBody>
          <a:bodyPr wrap="square" rtlCol="0">
            <a:spAutoFit/>
          </a:bodyPr>
          <a:lstStyle/>
          <a:p>
            <a:pPr algn="r" rtl="1">
              <a:lnSpc>
                <a:spcPct val="150000"/>
              </a:lnSpc>
            </a:pPr>
            <a:r>
              <a:rPr lang="ar-DZ" sz="2800" b="1" dirty="0">
                <a:latin typeface="Simplified Arabic" panose="02020603050405020304" pitchFamily="18" charset="-78"/>
                <a:cs typeface="Simplified Arabic" panose="02020603050405020304" pitchFamily="18" charset="-78"/>
              </a:rPr>
              <a:t>أطلق مصطلح الروبورتاج في البداية على أخبار الجلسات والبرلمان الإنجليزي، ثم اشتهر هذا الشكل في برنامج هيئة الإذاعة البريطانية خلال الحرب العالمية الثاني، وله العديد من التعريفات منها:</a:t>
            </a:r>
          </a:p>
          <a:p>
            <a:pPr marL="285750" indent="-285750" algn="r" rtl="1">
              <a:lnSpc>
                <a:spcPct val="150000"/>
              </a:lnSpc>
              <a:buFont typeface="Wingdings" panose="05000000000000000000" pitchFamily="2" charset="2"/>
              <a:buChar char="v"/>
            </a:pPr>
            <a:r>
              <a:rPr lang="ar-DZ" sz="2800" b="1" dirty="0">
                <a:latin typeface="Simplified Arabic" panose="02020603050405020304" pitchFamily="18" charset="-78"/>
                <a:cs typeface="Simplified Arabic" panose="02020603050405020304" pitchFamily="18" charset="-78"/>
              </a:rPr>
              <a:t>هو وثيقة صوتية أو صوتية مرئية للأحداث تشبع فضول المستمع، أو المشاهد وتلبي رغبته في الاطلاع، حيث يقتنع بصحة وصدق الحوادث التي يسمعها أو يشاهدها.</a:t>
            </a:r>
          </a:p>
          <a:p>
            <a:pPr marL="285750" indent="-285750" algn="r" rtl="1">
              <a:lnSpc>
                <a:spcPct val="150000"/>
              </a:lnSpc>
              <a:buFont typeface="Wingdings" panose="05000000000000000000" pitchFamily="2" charset="2"/>
              <a:buChar char="v"/>
            </a:pPr>
            <a:r>
              <a:rPr lang="ar-DZ" sz="2800" b="1" dirty="0">
                <a:latin typeface="Simplified Arabic" panose="02020603050405020304" pitchFamily="18" charset="-78"/>
                <a:cs typeface="Simplified Arabic" panose="02020603050405020304" pitchFamily="18" charset="-78"/>
              </a:rPr>
              <a:t>هو نوع صحفي مهمته الأساسية تصوير الحياة الإنسانية، والقاء الضوء على العلاقات الإنسانية مع ربط ذلك كله بشكل غير مباشر، وبأسلوب يتمتع بقدر من الجمالية والاعتماد على الصور بمجمل الشروط الاجتماعية والاقتصادية والثقافية التي تشكل الأرضية لهذه الحياة الإنسانية التي يصورها الروبورتاج</a:t>
            </a:r>
          </a:p>
        </p:txBody>
      </p:sp>
      <p:sp>
        <p:nvSpPr>
          <p:cNvPr id="3" name="Rectangle 2">
            <a:extLst>
              <a:ext uri="{FF2B5EF4-FFF2-40B4-BE49-F238E27FC236}">
                <a16:creationId xmlns:a16="http://schemas.microsoft.com/office/drawing/2014/main" id="{E61FA893-AA48-2A6C-AE47-485026B03B5E}"/>
              </a:ext>
            </a:extLst>
          </p:cNvPr>
          <p:cNvSpPr/>
          <p:nvPr/>
        </p:nvSpPr>
        <p:spPr>
          <a:xfrm>
            <a:off x="7476978" y="0"/>
            <a:ext cx="4293163" cy="923330"/>
          </a:xfrm>
          <a:prstGeom prst="rect">
            <a:avLst/>
          </a:prstGeom>
          <a:noFill/>
        </p:spPr>
        <p:txBody>
          <a:bodyPr wrap="none" lIns="91440" tIns="45720" rIns="91440" bIns="45720">
            <a:spAutoFit/>
          </a:bodyPr>
          <a:lstStyle/>
          <a:p>
            <a:pPr algn="ctr"/>
            <a:r>
              <a:rPr lang="ar-DZ" sz="5400" b="1" cap="none" spc="0" dirty="0">
                <a:ln w="6600">
                  <a:solidFill>
                    <a:schemeClr val="accent2"/>
                  </a:solidFill>
                  <a:prstDash val="solid"/>
                </a:ln>
                <a:solidFill>
                  <a:srgbClr val="FFFFFF"/>
                </a:solidFill>
                <a:effectLst>
                  <a:outerShdw dist="38100" dir="2700000" algn="tl" rotWithShape="0">
                    <a:schemeClr val="accent2"/>
                  </a:outerShdw>
                </a:effectLst>
              </a:rPr>
              <a:t>ب- اصطلاحا:</a:t>
            </a:r>
            <a:endParaRPr lang="fr-FR" sz="5400" b="1" cap="none" spc="0" dirty="0">
              <a:ln w="6600">
                <a:solidFill>
                  <a:schemeClr val="accent2"/>
                </a:solidFill>
                <a:prstDash val="solid"/>
              </a:ln>
              <a:solidFill>
                <a:srgbClr val="FFFFFF"/>
              </a:solidFill>
              <a:effectLst>
                <a:outerShdw dist="38100" dir="2700000" algn="tl" rotWithShape="0">
                  <a:schemeClr val="accent2"/>
                </a:outerShdw>
              </a:effectLst>
            </a:endParaRPr>
          </a:p>
        </p:txBody>
      </p:sp>
    </p:spTree>
    <p:extLst>
      <p:ext uri="{BB962C8B-B14F-4D97-AF65-F5344CB8AC3E}">
        <p14:creationId xmlns:p14="http://schemas.microsoft.com/office/powerpoint/2010/main" val="3996237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FA811DA-01E1-6D4F-197C-0A31D9F6711C}"/>
              </a:ext>
            </a:extLst>
          </p:cNvPr>
          <p:cNvSpPr/>
          <p:nvPr/>
        </p:nvSpPr>
        <p:spPr>
          <a:xfrm>
            <a:off x="4459171" y="188018"/>
            <a:ext cx="7353296" cy="923330"/>
          </a:xfrm>
          <a:prstGeom prst="rect">
            <a:avLst/>
          </a:prstGeom>
          <a:noFill/>
        </p:spPr>
        <p:txBody>
          <a:bodyPr wrap="none" lIns="91440" tIns="45720" rIns="91440" bIns="45720">
            <a:spAutoFit/>
          </a:bodyPr>
          <a:lstStyle/>
          <a:p>
            <a:pPr algn="ctr"/>
            <a:r>
              <a:rPr lang="ar-DZ" sz="5400" b="1" cap="none" spc="0" dirty="0">
                <a:ln w="22225">
                  <a:solidFill>
                    <a:schemeClr val="accent2"/>
                  </a:solidFill>
                  <a:prstDash val="solid"/>
                </a:ln>
                <a:solidFill>
                  <a:schemeClr val="accent2">
                    <a:lumMod val="40000"/>
                    <a:lumOff val="60000"/>
                  </a:schemeClr>
                </a:solidFill>
                <a:effectLst/>
              </a:rPr>
              <a:t>2- خصائص الروبورتاج:</a:t>
            </a:r>
            <a:endParaRPr lang="fr-FR" sz="5400" b="1" cap="none" spc="0" dirty="0">
              <a:ln w="22225">
                <a:solidFill>
                  <a:schemeClr val="accent2"/>
                </a:solidFill>
                <a:prstDash val="solid"/>
              </a:ln>
              <a:solidFill>
                <a:schemeClr val="accent2">
                  <a:lumMod val="40000"/>
                  <a:lumOff val="60000"/>
                </a:schemeClr>
              </a:solidFill>
              <a:effectLst/>
            </a:endParaRPr>
          </a:p>
        </p:txBody>
      </p:sp>
      <p:sp>
        <p:nvSpPr>
          <p:cNvPr id="3" name="ZoneTexte 2">
            <a:extLst>
              <a:ext uri="{FF2B5EF4-FFF2-40B4-BE49-F238E27FC236}">
                <a16:creationId xmlns:a16="http://schemas.microsoft.com/office/drawing/2014/main" id="{FCD10FAE-C8E4-C661-A8FC-EEA6F2F54A82}"/>
              </a:ext>
            </a:extLst>
          </p:cNvPr>
          <p:cNvSpPr txBox="1"/>
          <p:nvPr/>
        </p:nvSpPr>
        <p:spPr>
          <a:xfrm>
            <a:off x="506143" y="1111348"/>
            <a:ext cx="11549576" cy="6186309"/>
          </a:xfrm>
          <a:prstGeom prst="rect">
            <a:avLst/>
          </a:prstGeom>
          <a:noFill/>
        </p:spPr>
        <p:txBody>
          <a:bodyPr wrap="square" rtlCol="0">
            <a:spAutoFit/>
          </a:bodyPr>
          <a:lstStyle/>
          <a:p>
            <a:pPr algn="r" rtl="1">
              <a:lnSpc>
                <a:spcPct val="150000"/>
              </a:lnSpc>
            </a:pPr>
            <a:r>
              <a:rPr lang="ar-DZ" sz="2800" b="1" dirty="0">
                <a:latin typeface="Simplified Arabic" panose="02020603050405020304" pitchFamily="18" charset="-78"/>
                <a:cs typeface="Simplified Arabic" panose="02020603050405020304" pitchFamily="18" charset="-78"/>
              </a:rPr>
              <a:t>يتسم الروبورتاج بعديد من الخصائص هي:</a:t>
            </a:r>
          </a:p>
          <a:p>
            <a:pPr algn="r" rtl="1">
              <a:lnSpc>
                <a:spcPct val="150000"/>
              </a:lnSpc>
            </a:pPr>
            <a:r>
              <a:rPr lang="ar-DZ" sz="2800" b="1" dirty="0">
                <a:latin typeface="Simplified Arabic" panose="02020603050405020304" pitchFamily="18" charset="-78"/>
                <a:cs typeface="Simplified Arabic" panose="02020603050405020304" pitchFamily="18" charset="-78"/>
              </a:rPr>
              <a:t>1- يجسد الروبورتاج التطلع لمعرفة الأشياء والأشخاص والسيرورة الاجتماعية في شكل يوصل الجمهور إلى ما هو أصيل.</a:t>
            </a:r>
          </a:p>
          <a:p>
            <a:pPr algn="r" rtl="1">
              <a:lnSpc>
                <a:spcPct val="150000"/>
              </a:lnSpc>
            </a:pPr>
            <a:r>
              <a:rPr lang="ar-DZ" sz="2800" b="1" dirty="0">
                <a:latin typeface="Simplified Arabic" panose="02020603050405020304" pitchFamily="18" charset="-78"/>
                <a:cs typeface="Simplified Arabic" panose="02020603050405020304" pitchFamily="18" charset="-78"/>
              </a:rPr>
              <a:t>2- يركز الروبورتاج على الوصف ولا يعتمد على التحليل والتنظير والاستنتاجات، ولا على التعليق وابداء الرأي الواضح تجاه الأحداث والوقائع.</a:t>
            </a:r>
          </a:p>
          <a:p>
            <a:pPr algn="r" rtl="1">
              <a:lnSpc>
                <a:spcPct val="150000"/>
              </a:lnSpc>
            </a:pPr>
            <a:r>
              <a:rPr lang="ar-DZ" sz="2800" b="1" dirty="0">
                <a:latin typeface="Simplified Arabic" panose="02020603050405020304" pitchFamily="18" charset="-78"/>
                <a:cs typeface="Simplified Arabic" panose="02020603050405020304" pitchFamily="18" charset="-78"/>
              </a:rPr>
              <a:t>3- يقدم آراء وأفكار وانطباعات ومواقف شهود الحدث أو المشاركين فيه، ويكون كاتبه وسيطا بين الحدث والمتلقي.</a:t>
            </a:r>
          </a:p>
          <a:p>
            <a:pPr algn="r" rtl="1">
              <a:lnSpc>
                <a:spcPct val="150000"/>
              </a:lnSpc>
            </a:pPr>
            <a:r>
              <a:rPr lang="ar-DZ" sz="2800" b="1" dirty="0">
                <a:latin typeface="Simplified Arabic" panose="02020603050405020304" pitchFamily="18" charset="-78"/>
                <a:cs typeface="Simplified Arabic" panose="02020603050405020304" pitchFamily="18" charset="-78"/>
              </a:rPr>
              <a:t>4- يعتمد الوصف الذي يجعل المتلقي يرى ويسمع ويحس ويتذوق وحتى يلمس الحدث أو يقبض على الموضوع.</a:t>
            </a:r>
          </a:p>
          <a:p>
            <a:pPr algn="r" rtl="1"/>
            <a:endParaRPr lang="fr-FR"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044753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DAFD93CC-3B38-6A3F-B4A2-FD73CF5D6230}"/>
              </a:ext>
            </a:extLst>
          </p:cNvPr>
          <p:cNvSpPr txBox="1"/>
          <p:nvPr/>
        </p:nvSpPr>
        <p:spPr>
          <a:xfrm>
            <a:off x="1280160" y="356220"/>
            <a:ext cx="10550770" cy="5855449"/>
          </a:xfrm>
          <a:prstGeom prst="rect">
            <a:avLst/>
          </a:prstGeom>
          <a:noFill/>
        </p:spPr>
        <p:txBody>
          <a:bodyPr wrap="square" rtlCol="0">
            <a:spAutoFit/>
          </a:bodyPr>
          <a:lstStyle/>
          <a:p>
            <a:pPr marL="0" marR="0" lvl="0" indent="0" algn="r" defTabSz="457200" rtl="1" eaLnBrk="1" fontAlgn="auto" latinLnBrk="0" hangingPunct="1">
              <a:lnSpc>
                <a:spcPct val="150000"/>
              </a:lnSpc>
              <a:spcBef>
                <a:spcPts val="0"/>
              </a:spcBef>
              <a:spcAft>
                <a:spcPts val="0"/>
              </a:spcAft>
              <a:buClrTx/>
              <a:buSzTx/>
              <a:buFontTx/>
              <a:buNone/>
              <a:tabLst/>
              <a:defRPr/>
            </a:pPr>
            <a:r>
              <a:rPr kumimoji="0" lang="ar-DZ" sz="2800" b="1" i="0" u="none" strike="noStrike" kern="1200" cap="none" spc="0" normalizeH="0" baseline="0" noProof="0" dirty="0">
                <a:ln>
                  <a:noFill/>
                </a:ln>
                <a:solidFill>
                  <a:prstClr val="black"/>
                </a:solidFill>
                <a:effectLst/>
                <a:uLnTx/>
                <a:uFillTx/>
                <a:latin typeface="Simplified Arabic" panose="02020603050405020304" pitchFamily="18" charset="-78"/>
                <a:ea typeface="+mn-ea"/>
                <a:cs typeface="Simplified Arabic" panose="02020603050405020304" pitchFamily="18" charset="-78"/>
              </a:rPr>
              <a:t>5-يركز على وصف الجانب الإنساني في الحدث ويبرز عواطف شهود العيان وضحايا الحدث أو صناعه التي أكثر من اهتمامه بالحدث في حد ذاته والسياق الذي جرى فيه.</a:t>
            </a:r>
          </a:p>
          <a:p>
            <a:pPr marL="0" marR="0" lvl="0" indent="0" algn="r" defTabSz="457200" rtl="1" eaLnBrk="1" fontAlgn="auto" latinLnBrk="0" hangingPunct="1">
              <a:lnSpc>
                <a:spcPct val="150000"/>
              </a:lnSpc>
              <a:spcBef>
                <a:spcPts val="0"/>
              </a:spcBef>
              <a:spcAft>
                <a:spcPts val="0"/>
              </a:spcAft>
              <a:buClrTx/>
              <a:buSzTx/>
              <a:buFontTx/>
              <a:buNone/>
              <a:tabLst/>
              <a:defRPr/>
            </a:pPr>
            <a:r>
              <a:rPr kumimoji="0" lang="ar-DZ" sz="2800" b="1" i="0" u="none" strike="noStrike" kern="1200" cap="none" spc="0" normalizeH="0" baseline="0" noProof="0" dirty="0">
                <a:ln>
                  <a:noFill/>
                </a:ln>
                <a:solidFill>
                  <a:prstClr val="black"/>
                </a:solidFill>
                <a:effectLst/>
                <a:uLnTx/>
                <a:uFillTx/>
                <a:latin typeface="Simplified Arabic" panose="02020603050405020304" pitchFamily="18" charset="-78"/>
                <a:ea typeface="+mn-ea"/>
                <a:cs typeface="Simplified Arabic" panose="02020603050405020304" pitchFamily="18" charset="-78"/>
              </a:rPr>
              <a:t>6- يعكس ثقافة الصحفي ويعبر عن أحاسيسه وميوله وعن ذاتيته ورؤيته للأشياء.</a:t>
            </a:r>
          </a:p>
          <a:p>
            <a:pPr marL="0" marR="0" lvl="0" indent="0" algn="r" defTabSz="457200" rtl="1" eaLnBrk="1" fontAlgn="auto" latinLnBrk="0" hangingPunct="1">
              <a:lnSpc>
                <a:spcPct val="150000"/>
              </a:lnSpc>
              <a:spcBef>
                <a:spcPts val="0"/>
              </a:spcBef>
              <a:spcAft>
                <a:spcPts val="0"/>
              </a:spcAft>
              <a:buClrTx/>
              <a:buSzTx/>
              <a:buFontTx/>
              <a:buNone/>
              <a:tabLst/>
              <a:defRPr/>
            </a:pPr>
            <a:r>
              <a:rPr kumimoji="0" lang="ar-DZ" sz="2800" b="1" i="0" u="none" strike="noStrike" kern="1200" cap="none" spc="0" normalizeH="0" baseline="0" noProof="0" dirty="0">
                <a:ln>
                  <a:noFill/>
                </a:ln>
                <a:solidFill>
                  <a:prstClr val="black"/>
                </a:solidFill>
                <a:effectLst/>
                <a:uLnTx/>
                <a:uFillTx/>
                <a:latin typeface="Simplified Arabic" panose="02020603050405020304" pitchFamily="18" charset="-78"/>
                <a:ea typeface="+mn-ea"/>
                <a:cs typeface="Simplified Arabic" panose="02020603050405020304" pitchFamily="18" charset="-78"/>
              </a:rPr>
              <a:t>7- يعتمد على جمالية اللغة والأسلوب فهو يأخذ من الكتابة الأدبية خاصة فن الرواية والأدب الشعبي.</a:t>
            </a:r>
          </a:p>
          <a:p>
            <a:pPr marL="0" marR="0" lvl="0" indent="0" algn="r" defTabSz="457200" rtl="1" eaLnBrk="1" fontAlgn="auto" latinLnBrk="0" hangingPunct="1">
              <a:lnSpc>
                <a:spcPct val="150000"/>
              </a:lnSpc>
              <a:spcBef>
                <a:spcPts val="0"/>
              </a:spcBef>
              <a:spcAft>
                <a:spcPts val="0"/>
              </a:spcAft>
              <a:buClrTx/>
              <a:buSzTx/>
              <a:buFontTx/>
              <a:buNone/>
              <a:tabLst/>
              <a:defRPr/>
            </a:pPr>
            <a:r>
              <a:rPr kumimoji="0" lang="ar-DZ" sz="2800" b="1" i="0" u="none" strike="noStrike" kern="1200" cap="none" spc="0" normalizeH="0" baseline="0" noProof="0" dirty="0">
                <a:ln>
                  <a:noFill/>
                </a:ln>
                <a:solidFill>
                  <a:prstClr val="black"/>
                </a:solidFill>
                <a:effectLst/>
                <a:uLnTx/>
                <a:uFillTx/>
                <a:latin typeface="Simplified Arabic" panose="02020603050405020304" pitchFamily="18" charset="-78"/>
                <a:ea typeface="+mn-ea"/>
                <a:cs typeface="Simplified Arabic" panose="02020603050405020304" pitchFamily="18" charset="-78"/>
              </a:rPr>
              <a:t>8- يتقيد الروبورتاج بواقعية الأحداث حيث يلتزم بوصف الأحداث كما هي في الواقع في شكلها الحي.</a:t>
            </a:r>
          </a:p>
          <a:p>
            <a:pPr marL="0" marR="0" lvl="0" indent="0" algn="r" defTabSz="457200" rtl="1" eaLnBrk="1" fontAlgn="auto" latinLnBrk="0" hangingPunct="1">
              <a:lnSpc>
                <a:spcPct val="150000"/>
              </a:lnSpc>
              <a:spcBef>
                <a:spcPts val="0"/>
              </a:spcBef>
              <a:spcAft>
                <a:spcPts val="0"/>
              </a:spcAft>
              <a:buClrTx/>
              <a:buSzTx/>
              <a:buFontTx/>
              <a:buNone/>
              <a:tabLst/>
              <a:defRPr/>
            </a:pPr>
            <a:r>
              <a:rPr kumimoji="0" lang="ar-DZ" sz="2800" b="1" i="0" u="none" strike="noStrike" kern="1200" cap="none" spc="0" normalizeH="0" baseline="0" noProof="0" dirty="0">
                <a:ln>
                  <a:noFill/>
                </a:ln>
                <a:solidFill>
                  <a:prstClr val="black"/>
                </a:solidFill>
                <a:effectLst/>
                <a:uLnTx/>
                <a:uFillTx/>
                <a:latin typeface="Simplified Arabic" panose="02020603050405020304" pitchFamily="18" charset="-78"/>
                <a:ea typeface="+mn-ea"/>
                <a:cs typeface="Simplified Arabic" panose="02020603050405020304" pitchFamily="18" charset="-78"/>
              </a:rPr>
              <a:t>9-ينقل الصورة بأمانة بكل ما يحيط بها من ظروف وايحاءات عن طريق التفاعل بين الحدث أو الشخصية موضوع الحدث وبين المذيع لتنتج الحقيقة الصادقة.</a:t>
            </a:r>
          </a:p>
        </p:txBody>
      </p:sp>
    </p:spTree>
    <p:extLst>
      <p:ext uri="{BB962C8B-B14F-4D97-AF65-F5344CB8AC3E}">
        <p14:creationId xmlns:p14="http://schemas.microsoft.com/office/powerpoint/2010/main" val="20676776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5ADCD33-7322-28C6-5918-01048EDB2C24}"/>
              </a:ext>
            </a:extLst>
          </p:cNvPr>
          <p:cNvSpPr/>
          <p:nvPr/>
        </p:nvSpPr>
        <p:spPr>
          <a:xfrm>
            <a:off x="5565573" y="336677"/>
            <a:ext cx="6181500" cy="923330"/>
          </a:xfrm>
          <a:prstGeom prst="rect">
            <a:avLst/>
          </a:prstGeom>
          <a:noFill/>
        </p:spPr>
        <p:txBody>
          <a:bodyPr wrap="none" lIns="91440" tIns="45720" rIns="91440" bIns="45720">
            <a:spAutoFit/>
          </a:bodyPr>
          <a:lstStyle/>
          <a:p>
            <a:pPr algn="ctr"/>
            <a:r>
              <a:rPr lang="ar-DZ" sz="5400" b="1" cap="none" spc="0" dirty="0">
                <a:ln w="22225">
                  <a:solidFill>
                    <a:schemeClr val="accent2"/>
                  </a:solidFill>
                  <a:prstDash val="solid"/>
                </a:ln>
                <a:solidFill>
                  <a:schemeClr val="accent2">
                    <a:lumMod val="40000"/>
                    <a:lumOff val="60000"/>
                  </a:schemeClr>
                </a:solidFill>
                <a:effectLst/>
              </a:rPr>
              <a:t>3- أنواع الروبورتاج:</a:t>
            </a:r>
            <a:endParaRPr lang="fr-FR" sz="5400" b="1" cap="none" spc="0" dirty="0">
              <a:ln w="22225">
                <a:solidFill>
                  <a:schemeClr val="accent2"/>
                </a:solidFill>
                <a:prstDash val="solid"/>
              </a:ln>
              <a:solidFill>
                <a:schemeClr val="accent2">
                  <a:lumMod val="40000"/>
                  <a:lumOff val="60000"/>
                </a:schemeClr>
              </a:solidFill>
              <a:effectLst/>
            </a:endParaRPr>
          </a:p>
        </p:txBody>
      </p:sp>
      <p:sp>
        <p:nvSpPr>
          <p:cNvPr id="3" name="ZoneTexte 2">
            <a:extLst>
              <a:ext uri="{FF2B5EF4-FFF2-40B4-BE49-F238E27FC236}">
                <a16:creationId xmlns:a16="http://schemas.microsoft.com/office/drawing/2014/main" id="{01E991A7-0DB6-6BBC-3E68-B612F277BAB0}"/>
              </a:ext>
            </a:extLst>
          </p:cNvPr>
          <p:cNvSpPr txBox="1"/>
          <p:nvPr/>
        </p:nvSpPr>
        <p:spPr>
          <a:xfrm>
            <a:off x="1631854" y="1969478"/>
            <a:ext cx="9734843" cy="3270126"/>
          </a:xfrm>
          <a:prstGeom prst="rect">
            <a:avLst/>
          </a:prstGeom>
          <a:noFill/>
        </p:spPr>
        <p:txBody>
          <a:bodyPr wrap="square" rtlCol="0">
            <a:spAutoFit/>
          </a:bodyPr>
          <a:lstStyle/>
          <a:p>
            <a:pPr algn="r" rtl="1">
              <a:lnSpc>
                <a:spcPct val="150000"/>
              </a:lnSpc>
            </a:pPr>
            <a:r>
              <a:rPr lang="ar-DZ" sz="2800" b="1" dirty="0">
                <a:latin typeface="Simplified Arabic" panose="02020603050405020304" pitchFamily="18" charset="-78"/>
                <a:cs typeface="Simplified Arabic" panose="02020603050405020304" pitchFamily="18" charset="-78"/>
              </a:rPr>
              <a:t>يشير تنوع وتعدد تعاريف الروبورتاج الخاضع لوجهات النظر والمدارس الإعلامية المختلفة إلى تنوع وتعدد أنواعه وأشكاله ومجالات استخدامه، فلا يمكن تقديم تصنيف واحد لكل أنواع الروبورتاج بل هناك عدة تصنيفات إلا أن القاسم المشترك بينها وهو أن الروبورتاج نوع اخباري يقوم على النقل والوصف، ويمكن تقسيم الروبورتاج إلى عدد من الأنواع أهمها ما يلي: </a:t>
            </a:r>
            <a:endParaRPr lang="fr-FR" sz="2800" b="1"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0165446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EB47BB9-2293-1172-2CFF-8A531CF1AC18}"/>
              </a:ext>
            </a:extLst>
          </p:cNvPr>
          <p:cNvSpPr/>
          <p:nvPr/>
        </p:nvSpPr>
        <p:spPr>
          <a:xfrm>
            <a:off x="889406" y="1196593"/>
            <a:ext cx="10852651" cy="830997"/>
          </a:xfrm>
          <a:prstGeom prst="rect">
            <a:avLst/>
          </a:prstGeom>
          <a:noFill/>
        </p:spPr>
        <p:txBody>
          <a:bodyPr wrap="none" lIns="91440" tIns="45720" rIns="91440" bIns="45720">
            <a:spAutoFit/>
          </a:bodyPr>
          <a:lstStyle/>
          <a:p>
            <a:pPr algn="ctr"/>
            <a:r>
              <a:rPr lang="ar-DZ" sz="48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Simplified Arabic" panose="02020603050405020304" pitchFamily="18" charset="-78"/>
                <a:cs typeface="Simplified Arabic" panose="02020603050405020304" pitchFamily="18" charset="-78"/>
              </a:rPr>
              <a:t>التصنيف الأول: من حيث ارتباطه بالحدث أو الموضوع</a:t>
            </a:r>
            <a:endParaRPr lang="fr-FR" sz="48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Simplified Arabic" panose="02020603050405020304" pitchFamily="18" charset="-78"/>
              <a:cs typeface="Simplified Arabic" panose="02020603050405020304" pitchFamily="18" charset="-78"/>
            </a:endParaRPr>
          </a:p>
        </p:txBody>
      </p:sp>
      <p:sp>
        <p:nvSpPr>
          <p:cNvPr id="3" name="Rectangle : avec coins arrondis en diagonale 2">
            <a:extLst>
              <a:ext uri="{FF2B5EF4-FFF2-40B4-BE49-F238E27FC236}">
                <a16:creationId xmlns:a16="http://schemas.microsoft.com/office/drawing/2014/main" id="{D3CD42BE-CAE5-A6CF-3F3D-E10158DD564C}"/>
              </a:ext>
            </a:extLst>
          </p:cNvPr>
          <p:cNvSpPr/>
          <p:nvPr/>
        </p:nvSpPr>
        <p:spPr>
          <a:xfrm>
            <a:off x="2685143" y="2540000"/>
            <a:ext cx="8476343" cy="1378857"/>
          </a:xfrm>
          <a:prstGeom prst="round2DiagRect">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DZ" sz="3600" b="1" dirty="0">
                <a:solidFill>
                  <a:schemeClr val="accent5">
                    <a:lumMod val="50000"/>
                  </a:schemeClr>
                </a:solidFill>
                <a:latin typeface="Simplified Arabic" panose="02020603050405020304" pitchFamily="18" charset="-78"/>
                <a:cs typeface="Simplified Arabic" panose="02020603050405020304" pitchFamily="18" charset="-78"/>
              </a:rPr>
              <a:t>الروبورتاج الحي الآني(التغطية)</a:t>
            </a:r>
            <a:endParaRPr lang="fr-FR" sz="3600" b="1" dirty="0">
              <a:solidFill>
                <a:schemeClr val="accent5">
                  <a:lumMod val="50000"/>
                </a:schemeClr>
              </a:solidFill>
              <a:latin typeface="Simplified Arabic" panose="02020603050405020304" pitchFamily="18" charset="-78"/>
              <a:cs typeface="Simplified Arabic" panose="02020603050405020304" pitchFamily="18" charset="-78"/>
            </a:endParaRPr>
          </a:p>
        </p:txBody>
      </p:sp>
      <p:sp>
        <p:nvSpPr>
          <p:cNvPr id="4" name="Rectangle : avec coins arrondis en diagonale 3">
            <a:extLst>
              <a:ext uri="{FF2B5EF4-FFF2-40B4-BE49-F238E27FC236}">
                <a16:creationId xmlns:a16="http://schemas.microsoft.com/office/drawing/2014/main" id="{7F0071F2-FA4E-895D-E396-3A191342699D}"/>
              </a:ext>
            </a:extLst>
          </p:cNvPr>
          <p:cNvSpPr/>
          <p:nvPr/>
        </p:nvSpPr>
        <p:spPr>
          <a:xfrm>
            <a:off x="2685142" y="4583667"/>
            <a:ext cx="8476343" cy="1378857"/>
          </a:xfrm>
          <a:prstGeom prst="round2DiagRect">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DZ" sz="3600" b="1" dirty="0">
                <a:solidFill>
                  <a:schemeClr val="accent5">
                    <a:lumMod val="50000"/>
                  </a:schemeClr>
                </a:solidFill>
                <a:latin typeface="Simplified Arabic" panose="02020603050405020304" pitchFamily="18" charset="-78"/>
                <a:cs typeface="Simplified Arabic" panose="02020603050405020304" pitchFamily="18" charset="-78"/>
              </a:rPr>
              <a:t>الروبورتاج الموضوعي</a:t>
            </a:r>
            <a:endParaRPr lang="fr-FR" sz="3600" b="1" dirty="0">
              <a:solidFill>
                <a:schemeClr val="accent5">
                  <a:lumMod val="50000"/>
                </a:schemeClr>
              </a:solidFill>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0737036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9F2EABE-0838-2639-4C02-749A7F3573AB}"/>
              </a:ext>
            </a:extLst>
          </p:cNvPr>
          <p:cNvSpPr/>
          <p:nvPr/>
        </p:nvSpPr>
        <p:spPr>
          <a:xfrm>
            <a:off x="1500554" y="252287"/>
            <a:ext cx="10140917" cy="769441"/>
          </a:xfrm>
          <a:prstGeom prst="rect">
            <a:avLst/>
          </a:prstGeom>
          <a:noFill/>
        </p:spPr>
        <p:txBody>
          <a:bodyPr wrap="none" lIns="91440" tIns="45720" rIns="91440" bIns="45720">
            <a:spAutoFit/>
          </a:bodyPr>
          <a:lstStyle/>
          <a:p>
            <a:pPr algn="ctr"/>
            <a:r>
              <a:rPr lang="ar-DZ" sz="4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التصنيف الثاني: حسب الشكل والانتاج</a:t>
            </a:r>
            <a:endParaRPr lang="fr-FR" sz="4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3" name="Rectangle : avec coins arrondis en diagonale 2">
            <a:extLst>
              <a:ext uri="{FF2B5EF4-FFF2-40B4-BE49-F238E27FC236}">
                <a16:creationId xmlns:a16="http://schemas.microsoft.com/office/drawing/2014/main" id="{DEC2B535-8ECA-916C-BBD4-395A9DF0A6ED}"/>
              </a:ext>
            </a:extLst>
          </p:cNvPr>
          <p:cNvSpPr/>
          <p:nvPr/>
        </p:nvSpPr>
        <p:spPr>
          <a:xfrm>
            <a:off x="2536874" y="1255243"/>
            <a:ext cx="7118252" cy="2058766"/>
          </a:xfrm>
          <a:prstGeom prst="round2DiagRect">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DZ" sz="2800" b="1" dirty="0">
                <a:solidFill>
                  <a:schemeClr val="accent5">
                    <a:lumMod val="50000"/>
                  </a:schemeClr>
                </a:solidFill>
                <a:latin typeface="Simplified Arabic" panose="02020603050405020304" pitchFamily="18" charset="-78"/>
                <a:cs typeface="Simplified Arabic" panose="02020603050405020304" pitchFamily="18" charset="-78"/>
              </a:rPr>
              <a:t>يسميه البعض بالحديث غير القابل للمس، وهو </a:t>
            </a:r>
            <a:r>
              <a:rPr lang="ar-DZ" sz="2800" b="1" dirty="0" err="1">
                <a:solidFill>
                  <a:schemeClr val="accent5">
                    <a:lumMod val="50000"/>
                  </a:schemeClr>
                </a:solidFill>
                <a:latin typeface="Simplified Arabic" panose="02020603050405020304" pitchFamily="18" charset="-78"/>
                <a:cs typeface="Simplified Arabic" panose="02020603050405020304" pitchFamily="18" charset="-78"/>
              </a:rPr>
              <a:t>روبورتاج</a:t>
            </a:r>
            <a:r>
              <a:rPr lang="ar-DZ" sz="2800" b="1" dirty="0">
                <a:solidFill>
                  <a:schemeClr val="accent5">
                    <a:lumMod val="50000"/>
                  </a:schemeClr>
                </a:solidFill>
                <a:latin typeface="Simplified Arabic" panose="02020603050405020304" pitchFamily="18" charset="-78"/>
                <a:cs typeface="Simplified Arabic" panose="02020603050405020304" pitchFamily="18" charset="-78"/>
              </a:rPr>
              <a:t> لا يرافقه تعليق، وأغلب القنوات تقدمه في شكله الخام يرفقه عنوان فقط.</a:t>
            </a:r>
            <a:endParaRPr lang="fr-FR" sz="2800" b="1" dirty="0">
              <a:solidFill>
                <a:schemeClr val="accent5">
                  <a:lumMod val="50000"/>
                </a:schemeClr>
              </a:solidFill>
              <a:latin typeface="Simplified Arabic" panose="02020603050405020304" pitchFamily="18" charset="-78"/>
              <a:cs typeface="Simplified Arabic" panose="02020603050405020304" pitchFamily="18" charset="-78"/>
            </a:endParaRPr>
          </a:p>
        </p:txBody>
      </p:sp>
      <p:sp>
        <p:nvSpPr>
          <p:cNvPr id="4" name="Rectangle : avec coins arrondis en diagonale 3">
            <a:extLst>
              <a:ext uri="{FF2B5EF4-FFF2-40B4-BE49-F238E27FC236}">
                <a16:creationId xmlns:a16="http://schemas.microsoft.com/office/drawing/2014/main" id="{DE233117-E883-7AE3-0C77-6C693B4AA5ED}"/>
              </a:ext>
            </a:extLst>
          </p:cNvPr>
          <p:cNvSpPr/>
          <p:nvPr/>
        </p:nvSpPr>
        <p:spPr>
          <a:xfrm>
            <a:off x="2310023" y="4334781"/>
            <a:ext cx="7118252" cy="2015410"/>
          </a:xfrm>
          <a:prstGeom prst="round2DiagRect">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DZ" sz="2800" b="1" dirty="0">
                <a:solidFill>
                  <a:schemeClr val="accent5">
                    <a:lumMod val="50000"/>
                  </a:schemeClr>
                </a:solidFill>
                <a:latin typeface="Simplified Arabic" panose="02020603050405020304" pitchFamily="18" charset="-78"/>
                <a:cs typeface="Simplified Arabic" panose="02020603050405020304" pitchFamily="18" charset="-78"/>
              </a:rPr>
              <a:t>مادته الخام هي الروبورتاج المباشر بعد التركيب والتوليف.</a:t>
            </a:r>
            <a:endParaRPr lang="fr-FR" sz="2800" b="1" dirty="0">
              <a:solidFill>
                <a:schemeClr val="accent5">
                  <a:lumMod val="50000"/>
                </a:schemeClr>
              </a:solidFill>
              <a:latin typeface="Simplified Arabic" panose="02020603050405020304" pitchFamily="18" charset="-78"/>
              <a:cs typeface="Simplified Arabic" panose="02020603050405020304" pitchFamily="18" charset="-78"/>
            </a:endParaRPr>
          </a:p>
        </p:txBody>
      </p:sp>
      <p:sp>
        <p:nvSpPr>
          <p:cNvPr id="5" name="Flèche : droite 4" descr="روبورتاج مباشر&#10;">
            <a:extLst>
              <a:ext uri="{FF2B5EF4-FFF2-40B4-BE49-F238E27FC236}">
                <a16:creationId xmlns:a16="http://schemas.microsoft.com/office/drawing/2014/main" id="{8A3BDC3E-B44F-1D2A-16F7-F85E88DBBD59}"/>
              </a:ext>
            </a:extLst>
          </p:cNvPr>
          <p:cNvSpPr/>
          <p:nvPr/>
        </p:nvSpPr>
        <p:spPr>
          <a:xfrm rot="10800000">
            <a:off x="9655126" y="1098005"/>
            <a:ext cx="1523442" cy="2726390"/>
          </a:xfrm>
          <a:prstGeom prst="rightArrow">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vert="vert" rtlCol="0" anchor="b" anchorCtr="1">
            <a:noAutofit/>
          </a:bodyPr>
          <a:lstStyle/>
          <a:p>
            <a:pPr algn="ctr" rtl="1"/>
            <a:r>
              <a:rPr lang="ar-DZ" sz="3200" b="1" dirty="0" err="1">
                <a:solidFill>
                  <a:schemeClr val="accent5">
                    <a:lumMod val="50000"/>
                  </a:schemeClr>
                </a:solidFill>
                <a:latin typeface="Simplified Arabic" panose="02020603050405020304" pitchFamily="18" charset="-78"/>
                <a:cs typeface="Simplified Arabic" panose="02020603050405020304" pitchFamily="18" charset="-78"/>
              </a:rPr>
              <a:t>روبورتاج</a:t>
            </a:r>
            <a:r>
              <a:rPr lang="ar-DZ" sz="3200" b="1" dirty="0">
                <a:solidFill>
                  <a:schemeClr val="accent5">
                    <a:lumMod val="50000"/>
                  </a:schemeClr>
                </a:solidFill>
                <a:latin typeface="Simplified Arabic" panose="02020603050405020304" pitchFamily="18" charset="-78"/>
                <a:cs typeface="Simplified Arabic" panose="02020603050405020304" pitchFamily="18" charset="-78"/>
              </a:rPr>
              <a:t> مباشر</a:t>
            </a:r>
            <a:endParaRPr lang="fr-FR" sz="3200" b="1" dirty="0">
              <a:solidFill>
                <a:schemeClr val="accent5">
                  <a:lumMod val="50000"/>
                </a:schemeClr>
              </a:solidFill>
              <a:latin typeface="Simplified Arabic" panose="02020603050405020304" pitchFamily="18" charset="-78"/>
              <a:cs typeface="Simplified Arabic" panose="02020603050405020304" pitchFamily="18" charset="-78"/>
            </a:endParaRPr>
          </a:p>
        </p:txBody>
      </p:sp>
      <p:sp>
        <p:nvSpPr>
          <p:cNvPr id="6" name="Flèche : droite 5">
            <a:extLst>
              <a:ext uri="{FF2B5EF4-FFF2-40B4-BE49-F238E27FC236}">
                <a16:creationId xmlns:a16="http://schemas.microsoft.com/office/drawing/2014/main" id="{6528DF22-87B0-59B4-B11D-5361CF84096D}"/>
              </a:ext>
            </a:extLst>
          </p:cNvPr>
          <p:cNvSpPr/>
          <p:nvPr/>
        </p:nvSpPr>
        <p:spPr>
          <a:xfrm rot="10800000">
            <a:off x="9428275" y="4057909"/>
            <a:ext cx="1858270" cy="2547803"/>
          </a:xfrm>
          <a:prstGeom prst="rightArrow">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vert="vert" rtlCol="0" anchor="ctr"/>
          <a:lstStyle/>
          <a:p>
            <a:pPr algn="ctr"/>
            <a:r>
              <a:rPr lang="ar-DZ" sz="3200" b="1" dirty="0" err="1">
                <a:solidFill>
                  <a:schemeClr val="accent5">
                    <a:lumMod val="50000"/>
                  </a:schemeClr>
                </a:solidFill>
                <a:latin typeface="Simplified Arabic" panose="02020603050405020304" pitchFamily="18" charset="-78"/>
                <a:cs typeface="Simplified Arabic" panose="02020603050405020304" pitchFamily="18" charset="-78"/>
              </a:rPr>
              <a:t>روبورتاج</a:t>
            </a:r>
            <a:r>
              <a:rPr lang="ar-DZ" sz="3200" b="1" dirty="0">
                <a:solidFill>
                  <a:schemeClr val="accent5">
                    <a:lumMod val="50000"/>
                  </a:schemeClr>
                </a:solidFill>
                <a:latin typeface="Simplified Arabic" panose="02020603050405020304" pitchFamily="18" charset="-78"/>
                <a:cs typeface="Simplified Arabic" panose="02020603050405020304" pitchFamily="18" charset="-78"/>
              </a:rPr>
              <a:t> غير مباشر</a:t>
            </a:r>
            <a:endParaRPr lang="fr-FR" sz="3200" b="1" dirty="0">
              <a:solidFill>
                <a:schemeClr val="accent5">
                  <a:lumMod val="50000"/>
                </a:schemeClr>
              </a:solidFill>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41884578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2CB9584-F5BA-3167-A649-B77F5FAC5964}"/>
              </a:ext>
            </a:extLst>
          </p:cNvPr>
          <p:cNvSpPr/>
          <p:nvPr/>
        </p:nvSpPr>
        <p:spPr>
          <a:xfrm>
            <a:off x="1579222" y="311221"/>
            <a:ext cx="10310836" cy="1446550"/>
          </a:xfrm>
          <a:prstGeom prst="rect">
            <a:avLst/>
          </a:prstGeom>
          <a:noFill/>
        </p:spPr>
        <p:txBody>
          <a:bodyPr wrap="none" lIns="91440" tIns="45720" rIns="91440" bIns="45720">
            <a:spAutoFit/>
          </a:bodyPr>
          <a:lstStyle/>
          <a:p>
            <a:pPr algn="ctr"/>
            <a:r>
              <a:rPr lang="ar-DZ" sz="4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التصنيف الثالث: حسب طبيعة الموضوع</a:t>
            </a:r>
          </a:p>
          <a:p>
            <a:pPr algn="ctr"/>
            <a:r>
              <a:rPr lang="ar-DZ" sz="4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والمضمون</a:t>
            </a:r>
            <a:endParaRPr lang="fr-FR" sz="4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3" name="Flèche : pentagone 2">
            <a:extLst>
              <a:ext uri="{FF2B5EF4-FFF2-40B4-BE49-F238E27FC236}">
                <a16:creationId xmlns:a16="http://schemas.microsoft.com/office/drawing/2014/main" id="{46DB90D6-CD6C-65DF-A534-1ED2046D50F7}"/>
              </a:ext>
            </a:extLst>
          </p:cNvPr>
          <p:cNvSpPr/>
          <p:nvPr/>
        </p:nvSpPr>
        <p:spPr>
          <a:xfrm rot="5400000">
            <a:off x="5687797" y="2053773"/>
            <a:ext cx="1054100" cy="1039585"/>
          </a:xfrm>
          <a:prstGeom prst="homePlate">
            <a:avLst/>
          </a:prstGeom>
          <a:solidFill>
            <a:schemeClr val="accent5">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Rectangle : avec coins arrondis en diagonale 3">
            <a:extLst>
              <a:ext uri="{FF2B5EF4-FFF2-40B4-BE49-F238E27FC236}">
                <a16:creationId xmlns:a16="http://schemas.microsoft.com/office/drawing/2014/main" id="{8D423192-53CF-E239-2883-131F9DA33AF1}"/>
              </a:ext>
            </a:extLst>
          </p:cNvPr>
          <p:cNvSpPr/>
          <p:nvPr/>
        </p:nvSpPr>
        <p:spPr>
          <a:xfrm>
            <a:off x="8432799" y="3100616"/>
            <a:ext cx="3178629" cy="812800"/>
          </a:xfrm>
          <a:prstGeom prst="round2DiagRect">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DZ" sz="2800" b="1" dirty="0" err="1">
                <a:solidFill>
                  <a:schemeClr val="accent5">
                    <a:lumMod val="50000"/>
                  </a:schemeClr>
                </a:solidFill>
                <a:latin typeface="Simplified Arabic" panose="02020603050405020304" pitchFamily="18" charset="-78"/>
                <a:cs typeface="Simplified Arabic" panose="02020603050405020304" pitchFamily="18" charset="-78"/>
              </a:rPr>
              <a:t>روبورتاج</a:t>
            </a:r>
            <a:r>
              <a:rPr lang="ar-DZ" sz="2800" b="1" dirty="0">
                <a:solidFill>
                  <a:schemeClr val="accent5">
                    <a:lumMod val="50000"/>
                  </a:schemeClr>
                </a:solidFill>
                <a:latin typeface="Simplified Arabic" panose="02020603050405020304" pitchFamily="18" charset="-78"/>
                <a:cs typeface="Simplified Arabic" panose="02020603050405020304" pitchFamily="18" charset="-78"/>
              </a:rPr>
              <a:t> سياسي</a:t>
            </a:r>
            <a:endParaRPr lang="fr-FR" sz="2800" b="1" dirty="0">
              <a:solidFill>
                <a:schemeClr val="accent5">
                  <a:lumMod val="50000"/>
                </a:schemeClr>
              </a:solidFill>
              <a:latin typeface="Simplified Arabic" panose="02020603050405020304" pitchFamily="18" charset="-78"/>
              <a:cs typeface="Simplified Arabic" panose="02020603050405020304" pitchFamily="18" charset="-78"/>
            </a:endParaRPr>
          </a:p>
        </p:txBody>
      </p:sp>
      <p:sp>
        <p:nvSpPr>
          <p:cNvPr id="5" name="Rectangle : avec coins arrondis en diagonale 4">
            <a:extLst>
              <a:ext uri="{FF2B5EF4-FFF2-40B4-BE49-F238E27FC236}">
                <a16:creationId xmlns:a16="http://schemas.microsoft.com/office/drawing/2014/main" id="{DEA66F11-CCFF-73B8-81F6-CAB718FD0B0B}"/>
              </a:ext>
            </a:extLst>
          </p:cNvPr>
          <p:cNvSpPr/>
          <p:nvPr/>
        </p:nvSpPr>
        <p:spPr>
          <a:xfrm>
            <a:off x="928914" y="3100616"/>
            <a:ext cx="3178629" cy="812800"/>
          </a:xfrm>
          <a:prstGeom prst="round2DiagRect">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DZ" sz="2800" b="1" dirty="0" err="1">
                <a:solidFill>
                  <a:schemeClr val="accent5">
                    <a:lumMod val="50000"/>
                  </a:schemeClr>
                </a:solidFill>
                <a:latin typeface="Simplified Arabic" panose="02020603050405020304" pitchFamily="18" charset="-78"/>
                <a:cs typeface="Simplified Arabic" panose="02020603050405020304" pitchFamily="18" charset="-78"/>
              </a:rPr>
              <a:t>روبورتاج</a:t>
            </a:r>
            <a:r>
              <a:rPr lang="ar-DZ" sz="2800" b="1" dirty="0">
                <a:solidFill>
                  <a:schemeClr val="accent5">
                    <a:lumMod val="50000"/>
                  </a:schemeClr>
                </a:solidFill>
                <a:latin typeface="Simplified Arabic" panose="02020603050405020304" pitchFamily="18" charset="-78"/>
                <a:cs typeface="Simplified Arabic" panose="02020603050405020304" pitchFamily="18" charset="-78"/>
              </a:rPr>
              <a:t> ثقافي</a:t>
            </a:r>
            <a:endParaRPr lang="fr-FR" sz="2800" b="1" dirty="0">
              <a:solidFill>
                <a:schemeClr val="accent5">
                  <a:lumMod val="50000"/>
                </a:schemeClr>
              </a:solidFill>
              <a:latin typeface="Simplified Arabic" panose="02020603050405020304" pitchFamily="18" charset="-78"/>
              <a:cs typeface="Simplified Arabic" panose="02020603050405020304" pitchFamily="18" charset="-78"/>
            </a:endParaRPr>
          </a:p>
        </p:txBody>
      </p:sp>
      <p:sp>
        <p:nvSpPr>
          <p:cNvPr id="6" name="Rectangle : avec coins arrondis en diagonale 5">
            <a:extLst>
              <a:ext uri="{FF2B5EF4-FFF2-40B4-BE49-F238E27FC236}">
                <a16:creationId xmlns:a16="http://schemas.microsoft.com/office/drawing/2014/main" id="{888DC1C9-6F79-67FE-60A7-9041DA0177F2}"/>
              </a:ext>
            </a:extLst>
          </p:cNvPr>
          <p:cNvSpPr/>
          <p:nvPr/>
        </p:nvSpPr>
        <p:spPr>
          <a:xfrm>
            <a:off x="8432799" y="4233138"/>
            <a:ext cx="3178629" cy="812800"/>
          </a:xfrm>
          <a:prstGeom prst="round2DiagRect">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DZ" sz="2800" b="1" dirty="0" err="1">
                <a:solidFill>
                  <a:schemeClr val="accent5">
                    <a:lumMod val="50000"/>
                  </a:schemeClr>
                </a:solidFill>
                <a:latin typeface="Simplified Arabic" panose="02020603050405020304" pitchFamily="18" charset="-78"/>
                <a:cs typeface="Simplified Arabic" panose="02020603050405020304" pitchFamily="18" charset="-78"/>
              </a:rPr>
              <a:t>روبورتاج</a:t>
            </a:r>
            <a:r>
              <a:rPr lang="ar-DZ" sz="2800" b="1" dirty="0">
                <a:solidFill>
                  <a:schemeClr val="accent5">
                    <a:lumMod val="50000"/>
                  </a:schemeClr>
                </a:solidFill>
                <a:latin typeface="Simplified Arabic" panose="02020603050405020304" pitchFamily="18" charset="-78"/>
                <a:cs typeface="Simplified Arabic" panose="02020603050405020304" pitchFamily="18" charset="-78"/>
              </a:rPr>
              <a:t> سياحي</a:t>
            </a:r>
            <a:endParaRPr lang="fr-FR" sz="2800" b="1" dirty="0">
              <a:solidFill>
                <a:schemeClr val="accent5">
                  <a:lumMod val="50000"/>
                </a:schemeClr>
              </a:solidFill>
              <a:latin typeface="Simplified Arabic" panose="02020603050405020304" pitchFamily="18" charset="-78"/>
              <a:cs typeface="Simplified Arabic" panose="02020603050405020304" pitchFamily="18" charset="-78"/>
            </a:endParaRPr>
          </a:p>
        </p:txBody>
      </p:sp>
      <p:sp>
        <p:nvSpPr>
          <p:cNvPr id="7" name="Rectangle : avec coins arrondis en diagonale 6">
            <a:extLst>
              <a:ext uri="{FF2B5EF4-FFF2-40B4-BE49-F238E27FC236}">
                <a16:creationId xmlns:a16="http://schemas.microsoft.com/office/drawing/2014/main" id="{5A00201B-2781-43D3-34D2-096D6A83D032}"/>
              </a:ext>
            </a:extLst>
          </p:cNvPr>
          <p:cNvSpPr/>
          <p:nvPr/>
        </p:nvSpPr>
        <p:spPr>
          <a:xfrm>
            <a:off x="4625532" y="3106966"/>
            <a:ext cx="3178629" cy="812800"/>
          </a:xfrm>
          <a:prstGeom prst="round2DiagRect">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DZ" sz="2800" b="1" dirty="0" err="1">
                <a:solidFill>
                  <a:schemeClr val="accent5">
                    <a:lumMod val="50000"/>
                  </a:schemeClr>
                </a:solidFill>
                <a:latin typeface="Simplified Arabic" panose="02020603050405020304" pitchFamily="18" charset="-78"/>
                <a:cs typeface="Simplified Arabic" panose="02020603050405020304" pitchFamily="18" charset="-78"/>
              </a:rPr>
              <a:t>روبورتاج</a:t>
            </a:r>
            <a:r>
              <a:rPr lang="ar-DZ" sz="2800" b="1" dirty="0">
                <a:solidFill>
                  <a:schemeClr val="accent5">
                    <a:lumMod val="50000"/>
                  </a:schemeClr>
                </a:solidFill>
                <a:latin typeface="Simplified Arabic" panose="02020603050405020304" pitchFamily="18" charset="-78"/>
                <a:cs typeface="Simplified Arabic" panose="02020603050405020304" pitchFamily="18" charset="-78"/>
              </a:rPr>
              <a:t> اجتماعي</a:t>
            </a:r>
            <a:endParaRPr lang="fr-FR" sz="2800" b="1" dirty="0">
              <a:solidFill>
                <a:schemeClr val="accent5">
                  <a:lumMod val="50000"/>
                </a:schemeClr>
              </a:solidFill>
              <a:latin typeface="Simplified Arabic" panose="02020603050405020304" pitchFamily="18" charset="-78"/>
              <a:cs typeface="Simplified Arabic" panose="02020603050405020304" pitchFamily="18" charset="-78"/>
            </a:endParaRPr>
          </a:p>
        </p:txBody>
      </p:sp>
      <p:sp>
        <p:nvSpPr>
          <p:cNvPr id="8" name="Rectangle : avec coins arrondis en diagonale 7">
            <a:extLst>
              <a:ext uri="{FF2B5EF4-FFF2-40B4-BE49-F238E27FC236}">
                <a16:creationId xmlns:a16="http://schemas.microsoft.com/office/drawing/2014/main" id="{F93C4210-8EAE-5997-FDCE-AA72BC812C2E}"/>
              </a:ext>
            </a:extLst>
          </p:cNvPr>
          <p:cNvSpPr/>
          <p:nvPr/>
        </p:nvSpPr>
        <p:spPr>
          <a:xfrm>
            <a:off x="4625532" y="4289881"/>
            <a:ext cx="3178629" cy="812800"/>
          </a:xfrm>
          <a:prstGeom prst="round2DiagRect">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DZ" sz="2800" b="1" dirty="0" err="1">
                <a:solidFill>
                  <a:schemeClr val="accent5">
                    <a:lumMod val="50000"/>
                  </a:schemeClr>
                </a:solidFill>
                <a:latin typeface="Simplified Arabic" panose="02020603050405020304" pitchFamily="18" charset="-78"/>
                <a:cs typeface="Simplified Arabic" panose="02020603050405020304" pitchFamily="18" charset="-78"/>
              </a:rPr>
              <a:t>روبورتاج</a:t>
            </a:r>
            <a:r>
              <a:rPr lang="ar-DZ" sz="2800" b="1" dirty="0">
                <a:solidFill>
                  <a:schemeClr val="accent5">
                    <a:lumMod val="50000"/>
                  </a:schemeClr>
                </a:solidFill>
                <a:latin typeface="Simplified Arabic" panose="02020603050405020304" pitchFamily="18" charset="-78"/>
                <a:cs typeface="Simplified Arabic" panose="02020603050405020304" pitchFamily="18" charset="-78"/>
              </a:rPr>
              <a:t> قضائي</a:t>
            </a:r>
            <a:endParaRPr lang="fr-FR" sz="2800" b="1" dirty="0">
              <a:solidFill>
                <a:schemeClr val="accent5">
                  <a:lumMod val="50000"/>
                </a:schemeClr>
              </a:solidFill>
              <a:latin typeface="Simplified Arabic" panose="02020603050405020304" pitchFamily="18" charset="-78"/>
              <a:cs typeface="Simplified Arabic" panose="02020603050405020304" pitchFamily="18" charset="-78"/>
            </a:endParaRPr>
          </a:p>
        </p:txBody>
      </p:sp>
      <p:sp>
        <p:nvSpPr>
          <p:cNvPr id="9" name="Rectangle : avec coins arrondis en diagonale 8">
            <a:extLst>
              <a:ext uri="{FF2B5EF4-FFF2-40B4-BE49-F238E27FC236}">
                <a16:creationId xmlns:a16="http://schemas.microsoft.com/office/drawing/2014/main" id="{485E65E9-C4D8-6A86-6BA6-CE061903DCD2}"/>
              </a:ext>
            </a:extLst>
          </p:cNvPr>
          <p:cNvSpPr/>
          <p:nvPr/>
        </p:nvSpPr>
        <p:spPr>
          <a:xfrm>
            <a:off x="928913" y="4443461"/>
            <a:ext cx="3178629" cy="812800"/>
          </a:xfrm>
          <a:prstGeom prst="round2DiagRect">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DZ" sz="2800" b="1" dirty="0" err="1">
                <a:solidFill>
                  <a:schemeClr val="accent5">
                    <a:lumMod val="50000"/>
                  </a:schemeClr>
                </a:solidFill>
                <a:latin typeface="Simplified Arabic" panose="02020603050405020304" pitchFamily="18" charset="-78"/>
                <a:cs typeface="Simplified Arabic" panose="02020603050405020304" pitchFamily="18" charset="-78"/>
              </a:rPr>
              <a:t>روبورتاج</a:t>
            </a:r>
            <a:r>
              <a:rPr lang="ar-DZ" sz="2800" b="1" dirty="0">
                <a:solidFill>
                  <a:schemeClr val="accent5">
                    <a:lumMod val="50000"/>
                  </a:schemeClr>
                </a:solidFill>
                <a:latin typeface="Simplified Arabic" panose="02020603050405020304" pitchFamily="18" charset="-78"/>
                <a:cs typeface="Simplified Arabic" panose="02020603050405020304" pitchFamily="18" charset="-78"/>
              </a:rPr>
              <a:t> رياضي</a:t>
            </a:r>
            <a:endParaRPr lang="fr-FR" sz="2800" b="1" dirty="0">
              <a:solidFill>
                <a:schemeClr val="accent5">
                  <a:lumMod val="50000"/>
                </a:schemeClr>
              </a:solidFill>
              <a:latin typeface="Simplified Arabic" panose="02020603050405020304" pitchFamily="18" charset="-78"/>
              <a:cs typeface="Simplified Arabic" panose="02020603050405020304" pitchFamily="18" charset="-78"/>
            </a:endParaRPr>
          </a:p>
        </p:txBody>
      </p:sp>
      <p:sp>
        <p:nvSpPr>
          <p:cNvPr id="10" name="Rectangle : avec coins arrondis en diagonale 9">
            <a:extLst>
              <a:ext uri="{FF2B5EF4-FFF2-40B4-BE49-F238E27FC236}">
                <a16:creationId xmlns:a16="http://schemas.microsoft.com/office/drawing/2014/main" id="{6C449A56-59C7-1CB7-9E73-888BF940D38A}"/>
              </a:ext>
            </a:extLst>
          </p:cNvPr>
          <p:cNvSpPr/>
          <p:nvPr/>
        </p:nvSpPr>
        <p:spPr>
          <a:xfrm>
            <a:off x="4625531" y="5500420"/>
            <a:ext cx="3178629" cy="812800"/>
          </a:xfrm>
          <a:prstGeom prst="round2DiagRect">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DZ" sz="2800" b="1" dirty="0" err="1">
                <a:solidFill>
                  <a:schemeClr val="accent5">
                    <a:lumMod val="50000"/>
                  </a:schemeClr>
                </a:solidFill>
                <a:latin typeface="Simplified Arabic" panose="02020603050405020304" pitchFamily="18" charset="-78"/>
                <a:cs typeface="Simplified Arabic" panose="02020603050405020304" pitchFamily="18" charset="-78"/>
              </a:rPr>
              <a:t>روبورتاج</a:t>
            </a:r>
            <a:r>
              <a:rPr lang="ar-DZ" sz="2800" b="1" dirty="0">
                <a:solidFill>
                  <a:schemeClr val="accent5">
                    <a:lumMod val="50000"/>
                  </a:schemeClr>
                </a:solidFill>
                <a:latin typeface="Simplified Arabic" panose="02020603050405020304" pitchFamily="18" charset="-78"/>
                <a:cs typeface="Simplified Arabic" panose="02020603050405020304" pitchFamily="18" charset="-78"/>
              </a:rPr>
              <a:t> حربي</a:t>
            </a:r>
            <a:endParaRPr lang="fr-FR" sz="2800" b="1" dirty="0">
              <a:solidFill>
                <a:schemeClr val="accent5">
                  <a:lumMod val="50000"/>
                </a:schemeClr>
              </a:solidFill>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944424956"/>
      </p:ext>
    </p:extLst>
  </p:cSld>
  <p:clrMapOvr>
    <a:masterClrMapping/>
  </p:clrMapOvr>
</p:sld>
</file>

<file path=ppt/theme/theme1.xml><?xml version="1.0" encoding="utf-8"?>
<a:theme xmlns:a="http://schemas.openxmlformats.org/drawingml/2006/main" name="Brin">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2519</TotalTime>
  <Words>1156</Words>
  <Application>Microsoft Office PowerPoint</Application>
  <PresentationFormat>Grand écran</PresentationFormat>
  <Paragraphs>86</Paragraphs>
  <Slides>19</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19</vt:i4>
      </vt:variant>
    </vt:vector>
  </HeadingPairs>
  <TitlesOfParts>
    <vt:vector size="26" baseType="lpstr">
      <vt:lpstr>Arial</vt:lpstr>
      <vt:lpstr>Century Gothic</vt:lpstr>
      <vt:lpstr>Courier New</vt:lpstr>
      <vt:lpstr>Simplified Arabic</vt:lpstr>
      <vt:lpstr>Wingdings</vt:lpstr>
      <vt:lpstr>Wingdings 3</vt:lpstr>
      <vt:lpstr>Brin</vt:lpstr>
      <vt:lpstr>الروبورتاج الإذاعي</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الروبورتاج الإذاعي</dc:title>
  <dc:creator>Asus</dc:creator>
  <cp:lastModifiedBy>Asus</cp:lastModifiedBy>
  <cp:revision>1</cp:revision>
  <dcterms:created xsi:type="dcterms:W3CDTF">2024-04-05T09:47:37Z</dcterms:created>
  <dcterms:modified xsi:type="dcterms:W3CDTF">2024-04-07T03:46:54Z</dcterms:modified>
</cp:coreProperties>
</file>