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7"/>
  </p:notesMasterIdLst>
  <p:handoutMasterIdLst>
    <p:handoutMasterId r:id="rId28"/>
  </p:handoutMasterIdLst>
  <p:sldIdLst>
    <p:sldId id="258" r:id="rId5"/>
    <p:sldId id="259" r:id="rId6"/>
    <p:sldId id="260" r:id="rId7"/>
    <p:sldId id="261" r:id="rId8"/>
    <p:sldId id="262" r:id="rId9"/>
    <p:sldId id="274" r:id="rId10"/>
    <p:sldId id="263" r:id="rId11"/>
    <p:sldId id="264" r:id="rId12"/>
    <p:sldId id="265" r:id="rId13"/>
    <p:sldId id="266" r:id="rId14"/>
    <p:sldId id="267" r:id="rId15"/>
    <p:sldId id="268" r:id="rId16"/>
    <p:sldId id="269" r:id="rId17"/>
    <p:sldId id="270" r:id="rId18"/>
    <p:sldId id="271" r:id="rId19"/>
    <p:sldId id="272" r:id="rId20"/>
    <p:sldId id="275" r:id="rId21"/>
    <p:sldId id="273" r:id="rId22"/>
    <p:sldId id="276" r:id="rId23"/>
    <p:sldId id="277" r:id="rId24"/>
    <p:sldId id="278" r:id="rId25"/>
    <p:sldId id="279" r:id="rId26"/>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385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A62D488-76E9-431D-B17C-F9FD7D7D9620}" type="datetime1">
              <a:rPr lang="fr-FR" smtClean="0"/>
              <a:t>05/04/2024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0FB2356-45F8-4CBB-BBF8-E3F4E0C0F34E}" type="slidenum">
              <a:rPr lang="fr-FR" smtClean="0"/>
              <a:t>‹N°›</a:t>
            </a:fld>
            <a:endParaRPr lang="fr-FR"/>
          </a:p>
        </p:txBody>
      </p:sp>
    </p:spTree>
    <p:extLst>
      <p:ext uri="{BB962C8B-B14F-4D97-AF65-F5344CB8AC3E}">
        <p14:creationId xmlns:p14="http://schemas.microsoft.com/office/powerpoint/2010/main" val="4086827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1710CC8-A5E1-4796-9F16-2D6B54D7BD79}" type="datetime1">
              <a:rPr lang="fr-FR" noProof="0" smtClean="0"/>
              <a:t>05/04/2024</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900A82-9926-4DBA-8BA5-A22EEB8ACF8E}" type="slidenum">
              <a:rPr lang="fr-FR" noProof="0" smtClean="0"/>
              <a:t>‹N°›</a:t>
            </a:fld>
            <a:endParaRPr lang="fr-FR" noProof="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9C900A82-9926-4DBA-8BA5-A22EEB8ACF8E}" type="slidenum">
              <a:rPr lang="fr-FR" smtClean="0"/>
              <a:t>1</a:t>
            </a:fld>
            <a:endParaRPr lang="fr-FR"/>
          </a:p>
        </p:txBody>
      </p:sp>
    </p:spTree>
    <p:extLst>
      <p:ext uri="{BB962C8B-B14F-4D97-AF65-F5344CB8AC3E}">
        <p14:creationId xmlns:p14="http://schemas.microsoft.com/office/powerpoint/2010/main" val="56157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e 6"/>
          <p:cNvGrpSpPr/>
          <p:nvPr/>
        </p:nvGrpSpPr>
        <p:grpSpPr>
          <a:xfrm>
            <a:off x="0" y="-8467"/>
            <a:ext cx="12192000" cy="6866467"/>
            <a:chOff x="0" y="-8467"/>
            <a:chExt cx="12192000" cy="6866467"/>
          </a:xfrm>
        </p:grpSpPr>
        <p:cxnSp>
          <p:nvCxnSpPr>
            <p:cNvPr id="32" name="Connecteur droit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Triangle isocè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Triangle isocè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Triangle isocè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re 1"/>
          <p:cNvSpPr>
            <a:spLocks noGrp="1"/>
          </p:cNvSpPr>
          <p:nvPr>
            <p:ph type="ctrTitle"/>
          </p:nvPr>
        </p:nvSpPr>
        <p:spPr>
          <a:xfrm>
            <a:off x="1507067" y="2404534"/>
            <a:ext cx="7766936" cy="1646302"/>
          </a:xfrm>
        </p:spPr>
        <p:txBody>
          <a:bodyPr rtlCol="0" anchor="b">
            <a:noAutofit/>
          </a:bodyPr>
          <a:lstStyle>
            <a:lvl1pPr algn="r">
              <a:defRPr sz="5400">
                <a:solidFill>
                  <a:schemeClr val="accent1"/>
                </a:solidFill>
              </a:defRPr>
            </a:lvl1pPr>
          </a:lstStyle>
          <a:p>
            <a:pPr rtl="0"/>
            <a:r>
              <a:rPr lang="fr-FR" noProof="0"/>
              <a:t>Modifiez le style du titre</a:t>
            </a:r>
          </a:p>
        </p:txBody>
      </p:sp>
      <p:sp>
        <p:nvSpPr>
          <p:cNvPr id="3" name="Sous-titre 2"/>
          <p:cNvSpPr>
            <a:spLocks noGrp="1"/>
          </p:cNvSpPr>
          <p:nvPr>
            <p:ph type="subTitle" idx="1"/>
          </p:nvPr>
        </p:nvSpPr>
        <p:spPr>
          <a:xfrm>
            <a:off x="1507067" y="4050833"/>
            <a:ext cx="7766936" cy="1096899"/>
          </a:xfrm>
        </p:spPr>
        <p:txBody>
          <a:bodyPr rtlCol="0"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p>
        </p:txBody>
      </p:sp>
      <p:sp>
        <p:nvSpPr>
          <p:cNvPr id="4" name="Espace réservé de la date 3"/>
          <p:cNvSpPr>
            <a:spLocks noGrp="1"/>
          </p:cNvSpPr>
          <p:nvPr>
            <p:ph type="dt" sz="half" idx="10"/>
          </p:nvPr>
        </p:nvSpPr>
        <p:spPr/>
        <p:txBody>
          <a:bodyPr rtlCol="0"/>
          <a:lstStyle/>
          <a:p>
            <a:pPr rtl="0"/>
            <a:fld id="{0F18CD44-0000-4393-BE30-B2E839F66F7F}"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5" y="609600"/>
            <a:ext cx="8596668" cy="3403600"/>
          </a:xfrm>
        </p:spPr>
        <p:txBody>
          <a:bodyPr rtlCol="0" anchor="ctr">
            <a:normAutofit/>
          </a:bodyPr>
          <a:lstStyle>
            <a:lvl1pPr algn="l">
              <a:defRPr sz="4400" b="0" cap="none"/>
            </a:lvl1pPr>
          </a:lstStyle>
          <a:p>
            <a:pPr rtl="0"/>
            <a:r>
              <a:rPr lang="fr-FR" noProof="0"/>
              <a:t>Modifiez le style du titre</a:t>
            </a:r>
          </a:p>
        </p:txBody>
      </p:sp>
      <p:sp>
        <p:nvSpPr>
          <p:cNvPr id="3" name="Espace réservé du texte 2"/>
          <p:cNvSpPr>
            <a:spLocks noGrp="1"/>
          </p:cNvSpPr>
          <p:nvPr>
            <p:ph type="body" idx="1" hasCustomPrompt="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1278EF8E-65F3-4024-ACF3-6077E86C9B93}"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fr-FR" noProof="0"/>
              <a:t>Modifiez le style du titre</a:t>
            </a:r>
          </a:p>
        </p:txBody>
      </p:sp>
      <p:sp>
        <p:nvSpPr>
          <p:cNvPr id="23" name="Espace réservé du texte 9"/>
          <p:cNvSpPr>
            <a:spLocks noGrp="1"/>
          </p:cNvSpPr>
          <p:nvPr>
            <p:ph type="body" sz="quarter" idx="13" hasCustomPrompt="1"/>
          </p:nvPr>
        </p:nvSpPr>
        <p:spPr>
          <a:xfrm>
            <a:off x="1366139" y="3632200"/>
            <a:ext cx="722452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656A0AC2-6005-404C-A3E6-F7711C1534A2}"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
        <p:nvSpPr>
          <p:cNvPr id="20" name="Zone de texte 19"/>
          <p:cNvSpPr txBox="1"/>
          <p:nvPr/>
        </p:nvSpPr>
        <p:spPr>
          <a:xfrm>
            <a:off x="541870" y="790378"/>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
        <p:nvSpPr>
          <p:cNvPr id="22" name="Zone de texte 21"/>
          <p:cNvSpPr txBox="1"/>
          <p:nvPr/>
        </p:nvSpPr>
        <p:spPr>
          <a:xfrm>
            <a:off x="8893011" y="2886556"/>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latin typeface="Arial"/>
              </a:rPr>
              <a:t> »</a:t>
            </a:r>
            <a:endParaRPr lang="fr-FR" noProof="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re 1"/>
          <p:cNvSpPr>
            <a:spLocks noGrp="1"/>
          </p:cNvSpPr>
          <p:nvPr>
            <p:ph type="title"/>
          </p:nvPr>
        </p:nvSpPr>
        <p:spPr>
          <a:xfrm>
            <a:off x="677335" y="1931988"/>
            <a:ext cx="8596668" cy="2595460"/>
          </a:xfrm>
        </p:spPr>
        <p:txBody>
          <a:bodyPr rtlCol="0" anchor="b">
            <a:normAutofit/>
          </a:bodyPr>
          <a:lstStyle>
            <a:lvl1pPr algn="l">
              <a:defRPr sz="4400" b="0" cap="none"/>
            </a:lvl1pPr>
          </a:lstStyle>
          <a:p>
            <a:pPr rtl="0"/>
            <a:r>
              <a:rPr lang="fr-FR" noProof="0"/>
              <a:t>Modifiez le style du titre</a:t>
            </a:r>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C7EB287E-6572-4E2D-A1AE-024261880CBB}"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ion Carte de nom">
    <p:spTree>
      <p:nvGrpSpPr>
        <p:cNvPr id="1" name=""/>
        <p:cNvGrpSpPr/>
        <p:nvPr/>
      </p:nvGrpSpPr>
      <p:grpSpPr>
        <a:xfrm>
          <a:off x="0" y="0"/>
          <a:ext cx="0" cy="0"/>
          <a:chOff x="0" y="0"/>
          <a:chExt cx="0" cy="0"/>
        </a:xfrm>
      </p:grpSpPr>
      <p:sp>
        <p:nvSpPr>
          <p:cNvPr id="2" name="Titre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fr-FR" noProof="0"/>
              <a:t>Modifiez le style du titre</a:t>
            </a:r>
          </a:p>
        </p:txBody>
      </p:sp>
      <p:sp>
        <p:nvSpPr>
          <p:cNvPr id="23" name="Espace réservé du texte 9"/>
          <p:cNvSpPr>
            <a:spLocks noGrp="1"/>
          </p:cNvSpPr>
          <p:nvPr>
            <p:ph type="body" sz="quarter" idx="13" hasCustomPrompt="1"/>
          </p:nvPr>
        </p:nvSpPr>
        <p:spPr>
          <a:xfrm>
            <a:off x="677332" y="4013200"/>
            <a:ext cx="8596669" cy="514248"/>
          </a:xfrm>
        </p:spPr>
        <p:txBody>
          <a:bodyPr rtlCol="0"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6BA07C25-9A86-4D68-BC6C-26775EA9D6E7}"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
        <p:nvSpPr>
          <p:cNvPr id="24" name="Zone de texte 23"/>
          <p:cNvSpPr txBox="1"/>
          <p:nvPr/>
        </p:nvSpPr>
        <p:spPr>
          <a:xfrm>
            <a:off x="541870" y="790378"/>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
        <p:nvSpPr>
          <p:cNvPr id="25" name="Zone de texte 24"/>
          <p:cNvSpPr txBox="1"/>
          <p:nvPr/>
        </p:nvSpPr>
        <p:spPr>
          <a:xfrm>
            <a:off x="8893011" y="2886556"/>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re 1"/>
          <p:cNvSpPr>
            <a:spLocks noGrp="1"/>
          </p:cNvSpPr>
          <p:nvPr>
            <p:ph type="title"/>
          </p:nvPr>
        </p:nvSpPr>
        <p:spPr>
          <a:xfrm>
            <a:off x="685799" y="609600"/>
            <a:ext cx="8588203" cy="3022600"/>
          </a:xfrm>
        </p:spPr>
        <p:txBody>
          <a:bodyPr rtlCol="0" anchor="ctr">
            <a:normAutofit/>
          </a:bodyPr>
          <a:lstStyle>
            <a:lvl1pPr algn="l">
              <a:defRPr sz="4400" b="0" cap="none"/>
            </a:lvl1pPr>
          </a:lstStyle>
          <a:p>
            <a:pPr rtl="0"/>
            <a:r>
              <a:rPr lang="fr-FR" noProof="0"/>
              <a:t>Modifiez le style du titre</a:t>
            </a:r>
          </a:p>
        </p:txBody>
      </p:sp>
      <p:sp>
        <p:nvSpPr>
          <p:cNvPr id="23" name="Espace réservé du texte 9"/>
          <p:cNvSpPr>
            <a:spLocks noGrp="1"/>
          </p:cNvSpPr>
          <p:nvPr>
            <p:ph type="body" sz="quarter" idx="13" hasCustomPrompt="1"/>
          </p:nvPr>
        </p:nvSpPr>
        <p:spPr>
          <a:xfrm>
            <a:off x="677332" y="4013200"/>
            <a:ext cx="8596669" cy="514248"/>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B50A3D0F-1074-42A8-B158-00E8797D8172}"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5CA0091E-2448-47D3-9DFE-6D66D95A4A72}"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89333C77-0158-454C-844F-B7AB9BD7DAD4}" type="slidenum">
              <a:rPr lang="fr-FR" noProof="0" smtClean="0"/>
              <a:t>‹N°›</a:t>
            </a:fld>
            <a:endParaRPr lang="fr-FR"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967673" y="609599"/>
            <a:ext cx="1304743" cy="5251451"/>
          </a:xfrm>
        </p:spPr>
        <p:txBody>
          <a:bodyPr vert="eaVert" rtlCol="0" anchor="ct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677335" y="609600"/>
            <a:ext cx="7060150" cy="5251450"/>
          </a:xfrm>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90E1D799-BBFE-4A95-A2ED-F60EAEA97215}"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defRPr sz="3600"/>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B6FC7F3A-89C1-48F6-916B-3BF57260097F}"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7335" y="2700867"/>
            <a:ext cx="8596668" cy="1826581"/>
          </a:xfrm>
        </p:spPr>
        <p:txBody>
          <a:bodyPr rtlCol="0" anchor="b"/>
          <a:lstStyle>
            <a:lvl1pPr algn="l">
              <a:defRPr sz="4000" b="0" cap="none"/>
            </a:lvl1pPr>
          </a:lstStyle>
          <a:p>
            <a:pPr rtl="0"/>
            <a:r>
              <a:rPr lang="fr-FR" noProof="0"/>
              <a:t>Modifiez le style du titre</a:t>
            </a:r>
          </a:p>
        </p:txBody>
      </p:sp>
      <p:sp>
        <p:nvSpPr>
          <p:cNvPr id="3" name="Espace réservé du texte 2"/>
          <p:cNvSpPr>
            <a:spLocks noGrp="1"/>
          </p:cNvSpPr>
          <p:nvPr>
            <p:ph type="body" idx="1" hasCustomPrompt="1"/>
          </p:nvPr>
        </p:nvSpPr>
        <p:spPr>
          <a:xfrm>
            <a:off x="677335" y="4527448"/>
            <a:ext cx="8596668" cy="860400"/>
          </a:xfrm>
        </p:spPr>
        <p:txBody>
          <a:bodyPr rtlCol="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p>
            <a:pPr rtl="0"/>
            <a:fld id="{FD8957D5-D576-439A-BC81-BE57680A3DA9}" type="datetime1">
              <a:rPr lang="fr-FR" noProof="0" smtClean="0"/>
              <a:t>05/04/2024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sz="half" idx="1" hasCustomPrompt="1"/>
          </p:nvPr>
        </p:nvSpPr>
        <p:spPr>
          <a:xfrm>
            <a:off x="677334" y="2160589"/>
            <a:ext cx="4184035" cy="3880772"/>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5089970" y="2160589"/>
            <a:ext cx="4184034" cy="3880773"/>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527F2784-452B-4D89-97B6-0B285E5386C7}" type="datetime1">
              <a:rPr lang="fr-FR" noProof="0" smtClean="0"/>
              <a:t>05/04/2024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FF9F0C5-380F-41C2-899A-BAC0F0927E16}" type="slidenum">
              <a:rPr lang="fr-FR" noProof="0" smtClean="0"/>
              <a:t>‹N°›</a:t>
            </a:fld>
            <a:endParaRPr lang="fr-F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vl1pPr>
          </a:lstStyle>
          <a:p>
            <a:pPr rtl="0"/>
            <a:r>
              <a:rPr lang="fr-FR" noProof="0"/>
              <a:t>Modifiez le style du titre</a:t>
            </a:r>
          </a:p>
        </p:txBody>
      </p:sp>
      <p:sp>
        <p:nvSpPr>
          <p:cNvPr id="3" name="Espace réservé du texte 2"/>
          <p:cNvSpPr>
            <a:spLocks noGrp="1"/>
          </p:cNvSpPr>
          <p:nvPr>
            <p:ph type="body" idx="1" hasCustomPrompt="1"/>
          </p:nvPr>
        </p:nvSpPr>
        <p:spPr>
          <a:xfrm>
            <a:off x="675745" y="2160983"/>
            <a:ext cx="4185623"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675745" y="2737245"/>
            <a:ext cx="4185623" cy="330411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5088383" y="2160983"/>
            <a:ext cx="4185618"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6" name="Espace réservé du contenu 5"/>
          <p:cNvSpPr>
            <a:spLocks noGrp="1"/>
          </p:cNvSpPr>
          <p:nvPr>
            <p:ph sz="quarter" idx="4" hasCustomPrompt="1"/>
          </p:nvPr>
        </p:nvSpPr>
        <p:spPr>
          <a:xfrm>
            <a:off x="5088384" y="2737245"/>
            <a:ext cx="4185617" cy="330411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p>
            <a:pPr rtl="0"/>
            <a:fld id="{2B3EB128-F8AA-42C1-8BBB-6D38D6FDC143}" type="datetime1">
              <a:rPr lang="fr-FR" noProof="0" smtClean="0"/>
              <a:t>05/04/2024</a:t>
            </a:fld>
            <a:endParaRPr lang="fr-FR" noProof="0"/>
          </a:p>
        </p:txBody>
      </p:sp>
      <p:sp>
        <p:nvSpPr>
          <p:cNvPr id="8" name="Espace réservé du pied de page 7"/>
          <p:cNvSpPr>
            <a:spLocks noGrp="1"/>
          </p:cNvSpPr>
          <p:nvPr>
            <p:ph type="ftr" sz="quarter" idx="11"/>
          </p:nvPr>
        </p:nvSpPr>
        <p:spPr/>
        <p:txBody>
          <a:bodyPr rtlCol="0"/>
          <a:lstStyle/>
          <a:p>
            <a:pPr rtl="0"/>
            <a:endParaRPr lang="fr-FR" noProof="0"/>
          </a:p>
        </p:txBody>
      </p:sp>
      <p:sp>
        <p:nvSpPr>
          <p:cNvPr id="9" name="Espace réservé du numéro de diapositive 8"/>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320800"/>
          </a:xfrm>
        </p:spPr>
        <p:txBody>
          <a:bodyPr rtlCol="0"/>
          <a:lstStyle/>
          <a:p>
            <a:pPr rtl="0"/>
            <a:r>
              <a:rPr lang="fr-FR" noProof="0"/>
              <a:t>Modifiez le style du titre</a:t>
            </a:r>
          </a:p>
        </p:txBody>
      </p:sp>
      <p:sp>
        <p:nvSpPr>
          <p:cNvPr id="3" name="Espace réservé de la date 2"/>
          <p:cNvSpPr>
            <a:spLocks noGrp="1"/>
          </p:cNvSpPr>
          <p:nvPr>
            <p:ph type="dt" sz="half" idx="10"/>
          </p:nvPr>
        </p:nvSpPr>
        <p:spPr/>
        <p:txBody>
          <a:bodyPr rtlCol="0"/>
          <a:lstStyle/>
          <a:p>
            <a:pPr rtl="0"/>
            <a:fld id="{4705D7F8-D805-49FB-B2A5-BA4362984DD2}" type="datetime1">
              <a:rPr lang="fr-FR" noProof="0" smtClean="0"/>
              <a:t>05/04/2024</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2CB9D683-151B-4ED6-BB9C-D580990BFC65}" type="datetime1">
              <a:rPr lang="fr-FR" noProof="0" smtClean="0"/>
              <a:t>05/04/2024</a:t>
            </a:fld>
            <a:endParaRPr lang="fr-FR" noProof="0"/>
          </a:p>
        </p:txBody>
      </p:sp>
      <p:sp>
        <p:nvSpPr>
          <p:cNvPr id="3" name="Espace réservé du pied de page 2"/>
          <p:cNvSpPr>
            <a:spLocks noGrp="1"/>
          </p:cNvSpPr>
          <p:nvPr>
            <p:ph type="ftr" sz="quarter" idx="11"/>
          </p:nvPr>
        </p:nvSpPr>
        <p:spPr/>
        <p:txBody>
          <a:bodyPr rtlCol="0"/>
          <a:lstStyle/>
          <a:p>
            <a:pPr rtl="0"/>
            <a:endParaRPr lang="fr-FR" noProof="0"/>
          </a:p>
        </p:txBody>
      </p:sp>
      <p:sp>
        <p:nvSpPr>
          <p:cNvPr id="4" name="Espace réservé du numéro de diapositive 3"/>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4" y="1498604"/>
            <a:ext cx="3854528" cy="1278466"/>
          </a:xfrm>
        </p:spPr>
        <p:txBody>
          <a:bodyPr rtlCol="0" anchor="b">
            <a:normAutofit/>
          </a:bodyPr>
          <a:lstStyle>
            <a:lvl1pPr>
              <a:defRPr sz="2000"/>
            </a:lvl1pPr>
          </a:lstStyle>
          <a:p>
            <a:pPr rtl="0"/>
            <a:r>
              <a:rPr lang="fr-FR" noProof="0"/>
              <a:t>Modifiez le style du titre</a:t>
            </a:r>
          </a:p>
        </p:txBody>
      </p:sp>
      <p:sp>
        <p:nvSpPr>
          <p:cNvPr id="3" name="Espace réservé du contenu 2"/>
          <p:cNvSpPr>
            <a:spLocks noGrp="1"/>
          </p:cNvSpPr>
          <p:nvPr>
            <p:ph idx="1" hasCustomPrompt="1"/>
          </p:nvPr>
        </p:nvSpPr>
        <p:spPr>
          <a:xfrm>
            <a:off x="4760461" y="514924"/>
            <a:ext cx="4513541" cy="552643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677334" y="2777069"/>
            <a:ext cx="3854528" cy="2584449"/>
          </a:xfrm>
        </p:spPr>
        <p:txBody>
          <a:bodyPr rtlCol="0">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BF4CFC8E-4A12-42A7-8744-3E3A6BA69E77}" type="datetime1">
              <a:rPr lang="fr-FR" noProof="0" smtClean="0"/>
              <a:t>05/04/2024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519954A3-9DFD-4C44-94BA-B95130A3BA1C}" type="slidenum">
              <a:rPr lang="fr-FR" noProof="0" smtClean="0"/>
              <a:t>‹N°›</a:t>
            </a:fld>
            <a:endParaRPr lang="fr-FR"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4" y="4800600"/>
            <a:ext cx="8596667" cy="566738"/>
          </a:xfrm>
        </p:spPr>
        <p:txBody>
          <a:bodyPr rtlCol="0" anchor="b">
            <a:normAutofit/>
          </a:bodyPr>
          <a:lstStyle>
            <a:lvl1pPr algn="l">
              <a:defRPr sz="2400" b="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677334" y="609600"/>
            <a:ext cx="8596668" cy="3845718"/>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677334" y="5367338"/>
            <a:ext cx="8596667" cy="674024"/>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03580440-07F2-42B5-9F2D-160325DE57BC}" type="datetime1">
              <a:rPr lang="fr-FR" noProof="0" smtClean="0"/>
              <a:t>05/04/2024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e 6"/>
          <p:cNvGrpSpPr/>
          <p:nvPr/>
        </p:nvGrpSpPr>
        <p:grpSpPr>
          <a:xfrm>
            <a:off x="0" y="-8467"/>
            <a:ext cx="12192000" cy="6866467"/>
            <a:chOff x="0" y="-8467"/>
            <a:chExt cx="12192000" cy="6866467"/>
          </a:xfrm>
        </p:grpSpPr>
        <p:cxnSp>
          <p:nvCxnSpPr>
            <p:cNvPr id="20" name="Connecteur droit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Triangle isocè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Triangle isocè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Triangle isocè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Espace réservé du titre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pPr rtl="0"/>
            <a:r>
              <a:rPr lang="fr-FR" noProof="0"/>
              <a:t>Modifiez le style du titre</a:t>
            </a:r>
          </a:p>
        </p:txBody>
      </p:sp>
      <p:sp>
        <p:nvSpPr>
          <p:cNvPr id="3" name="Espace réservé du texte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4" name="Espace réservé de la date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3BF37ED2-6AD5-4971-B046-7D3C4C575DAF}" type="datetime1">
              <a:rPr lang="fr-FR" noProof="0" smtClean="0"/>
              <a:t>05/04/2024</a:t>
            </a:fld>
            <a:endParaRPr lang="fr-FR" noProof="0"/>
          </a:p>
        </p:txBody>
      </p:sp>
      <p:sp>
        <p:nvSpPr>
          <p:cNvPr id="5" name="Espace réservé du pied de page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D57F1E4F-1CFF-5643-939E-217C01CDF565}" type="slidenum">
              <a:rPr lang="fr-FR" noProof="0" smtClean="0"/>
              <a:pPr rtl="0"/>
              <a:t>‹N°›</a:t>
            </a:fld>
            <a:endParaRPr lang="fr-FR"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33" name="Connecteur droit 32">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Connecteur droit 34">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Triangle isocèle 40">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Triangle isocèle 44">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Forme libre : Forme 46">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9" name="Triangle isocèle 48">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2" name="Titre 1">
            <a:extLst>
              <a:ext uri="{FF2B5EF4-FFF2-40B4-BE49-F238E27FC236}">
                <a16:creationId xmlns:a16="http://schemas.microsoft.com/office/drawing/2014/main" id="{042C1D04-249B-46E2-9FAF-8DF29CC445DB}"/>
              </a:ext>
            </a:extLst>
          </p:cNvPr>
          <p:cNvSpPr>
            <a:spLocks noGrp="1"/>
          </p:cNvSpPr>
          <p:nvPr>
            <p:ph type="ctrTitle"/>
          </p:nvPr>
        </p:nvSpPr>
        <p:spPr>
          <a:xfrm>
            <a:off x="4302625" y="1272765"/>
            <a:ext cx="6960759" cy="1394628"/>
          </a:xfrm>
        </p:spPr>
        <p:txBody>
          <a:bodyPr rtlCol="0">
            <a:normAutofit/>
          </a:bodyPr>
          <a:lstStyle/>
          <a:p>
            <a:pPr algn="r" rtl="1"/>
            <a:r>
              <a:rPr lang="ar-DZ" sz="6000" b="1" spc="50" dirty="0">
                <a:ln w="0"/>
                <a:solidFill>
                  <a:schemeClr val="bg2"/>
                </a:solidFill>
                <a:effectLst>
                  <a:innerShdw blurRad="63500" dist="50800" dir="13500000">
                    <a:srgbClr val="000000">
                      <a:alpha val="50000"/>
                    </a:srgbClr>
                  </a:innerShdw>
                </a:effectLst>
              </a:rPr>
              <a:t>المقابلات الاذاعية</a:t>
            </a:r>
            <a:endParaRPr lang="fr-FR" sz="6000" b="1" spc="50" dirty="0">
              <a:ln w="0"/>
              <a:solidFill>
                <a:schemeClr val="bg2"/>
              </a:solidFill>
              <a:effectLst>
                <a:innerShdw blurRad="63500" dist="50800" dir="13500000">
                  <a:srgbClr val="000000">
                    <a:alpha val="50000"/>
                  </a:srgbClr>
                </a:innerShdw>
              </a:effectLst>
            </a:endParaRPr>
          </a:p>
        </p:txBody>
      </p:sp>
      <p:sp>
        <p:nvSpPr>
          <p:cNvPr id="4" name="Rectangle 3">
            <a:extLst>
              <a:ext uri="{FF2B5EF4-FFF2-40B4-BE49-F238E27FC236}">
                <a16:creationId xmlns:a16="http://schemas.microsoft.com/office/drawing/2014/main" id="{2AF3E719-8EAD-5344-51F5-D2ADD183B8CF}"/>
              </a:ext>
            </a:extLst>
          </p:cNvPr>
          <p:cNvSpPr/>
          <p:nvPr/>
        </p:nvSpPr>
        <p:spPr>
          <a:xfrm>
            <a:off x="5602632" y="297037"/>
            <a:ext cx="4003019" cy="707886"/>
          </a:xfrm>
          <a:prstGeom prst="rect">
            <a:avLst/>
          </a:prstGeom>
          <a:noFill/>
        </p:spPr>
        <p:txBody>
          <a:bodyPr wrap="none" lIns="91440" tIns="45720" rIns="91440" bIns="45720">
            <a:spAutoFit/>
          </a:bodyPr>
          <a:lstStyle/>
          <a:p>
            <a:pPr algn="ctr"/>
            <a:r>
              <a:rPr lang="ar-DZ"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المحاضرة الثالثة</a:t>
            </a:r>
            <a:endParaRPr lang="fr-FR"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8" name="Image 7">
            <a:extLst>
              <a:ext uri="{FF2B5EF4-FFF2-40B4-BE49-F238E27FC236}">
                <a16:creationId xmlns:a16="http://schemas.microsoft.com/office/drawing/2014/main" id="{086B0E46-0A64-39FC-A456-618173E75023}"/>
              </a:ext>
            </a:extLst>
          </p:cNvPr>
          <p:cNvPicPr>
            <a:picLocks noChangeAspect="1"/>
          </p:cNvPicPr>
          <p:nvPr/>
        </p:nvPicPr>
        <p:blipFill>
          <a:blip r:embed="rId3"/>
          <a:stretch>
            <a:fillRect/>
          </a:stretch>
        </p:blipFill>
        <p:spPr>
          <a:xfrm>
            <a:off x="4830732" y="2942828"/>
            <a:ext cx="6432651" cy="3405978"/>
          </a:xfrm>
          <a:prstGeom prst="rect">
            <a:avLst/>
          </a:prstGeom>
        </p:spPr>
      </p:pic>
    </p:spTree>
    <p:extLst>
      <p:ext uri="{BB962C8B-B14F-4D97-AF65-F5344CB8AC3E}">
        <p14:creationId xmlns:p14="http://schemas.microsoft.com/office/powerpoint/2010/main" val="20156800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38D1D9-747D-2645-5A76-4AC0DBEB9B1E}"/>
              </a:ext>
            </a:extLst>
          </p:cNvPr>
          <p:cNvSpPr/>
          <p:nvPr/>
        </p:nvSpPr>
        <p:spPr>
          <a:xfrm>
            <a:off x="3174404" y="197631"/>
            <a:ext cx="5101076" cy="707886"/>
          </a:xfrm>
          <a:prstGeom prst="rect">
            <a:avLst/>
          </a:prstGeom>
          <a:noFill/>
        </p:spPr>
        <p:txBody>
          <a:bodyPr wrap="none" lIns="91440" tIns="45720" rIns="91440" bIns="45720">
            <a:spAutoFit/>
          </a:bodyPr>
          <a:lstStyle/>
          <a:p>
            <a:pPr algn="ctr"/>
            <a:r>
              <a:rPr lang="ar-DZ"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البناء الفني للمقابلة:</a:t>
            </a:r>
            <a:endParaRPr lang="fr-FR"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a:extLst>
              <a:ext uri="{FF2B5EF4-FFF2-40B4-BE49-F238E27FC236}">
                <a16:creationId xmlns:a16="http://schemas.microsoft.com/office/drawing/2014/main" id="{03C7B340-8642-EDB6-3DA6-998B5B8F2083}"/>
              </a:ext>
            </a:extLst>
          </p:cNvPr>
          <p:cNvSpPr txBox="1"/>
          <p:nvPr/>
        </p:nvSpPr>
        <p:spPr>
          <a:xfrm>
            <a:off x="251791" y="1120961"/>
            <a:ext cx="8998226" cy="523220"/>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يتكون هيكل المقابلة وبناءها الفني بمختلف أنواعها من عدة أجزاء هي:</a:t>
            </a:r>
            <a:endParaRPr lang="fr-FR" sz="2800" dirty="0">
              <a:latin typeface="Simplified Arabic" panose="02020603050405020304" pitchFamily="18" charset="-78"/>
              <a:cs typeface="Simplified Arabic" panose="02020603050405020304" pitchFamily="18" charset="-78"/>
            </a:endParaRPr>
          </a:p>
        </p:txBody>
      </p:sp>
      <p:sp>
        <p:nvSpPr>
          <p:cNvPr id="4" name="Rectangle 3">
            <a:extLst>
              <a:ext uri="{FF2B5EF4-FFF2-40B4-BE49-F238E27FC236}">
                <a16:creationId xmlns:a16="http://schemas.microsoft.com/office/drawing/2014/main" id="{42DD4E36-0071-3988-55A8-D9C2D9DD3298}"/>
              </a:ext>
            </a:extLst>
          </p:cNvPr>
          <p:cNvSpPr/>
          <p:nvPr/>
        </p:nvSpPr>
        <p:spPr>
          <a:xfrm>
            <a:off x="3657008" y="1582626"/>
            <a:ext cx="3844322" cy="707886"/>
          </a:xfrm>
          <a:prstGeom prst="rect">
            <a:avLst/>
          </a:prstGeom>
          <a:noFill/>
        </p:spPr>
        <p:txBody>
          <a:bodyPr wrap="none" lIns="91440" tIns="45720" rIns="91440" bIns="45720">
            <a:spAutoFit/>
          </a:bodyPr>
          <a:lstStyle/>
          <a:p>
            <a:pPr algn="ctr"/>
            <a:r>
              <a:rPr lang="ar-DZ"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الترتيبات الأولية</a:t>
            </a:r>
            <a:endParaRPr lang="fr-FR"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ZoneTexte 6">
            <a:extLst>
              <a:ext uri="{FF2B5EF4-FFF2-40B4-BE49-F238E27FC236}">
                <a16:creationId xmlns:a16="http://schemas.microsoft.com/office/drawing/2014/main" id="{AF1AAB62-A237-6192-B422-01FC75210025}"/>
              </a:ext>
            </a:extLst>
          </p:cNvPr>
          <p:cNvSpPr txBox="1"/>
          <p:nvPr/>
        </p:nvSpPr>
        <p:spPr>
          <a:xfrm>
            <a:off x="0" y="2425148"/>
            <a:ext cx="9899373" cy="1384995"/>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وهي خطوات تسبق اجراء المقابلة وتنفيذها، وتشمل جمع الحقائق والمعلومات الخاصة بالموضوع المطروح، واختيار الشخصية المراد مناقشتها في جميع الأسئلة والنقاط المعدة للمقابلة، والتحدث معها وذلك لتهيئته للدخول في جو الموضوع </a:t>
            </a:r>
            <a:endParaRPr lang="fr-FR" sz="2800" dirty="0">
              <a:latin typeface="Simplified Arabic" panose="02020603050405020304" pitchFamily="18" charset="-78"/>
              <a:cs typeface="Simplified Arabic" panose="02020603050405020304" pitchFamily="18" charset="-78"/>
            </a:endParaRPr>
          </a:p>
        </p:txBody>
      </p:sp>
      <p:sp>
        <p:nvSpPr>
          <p:cNvPr id="10" name="ZoneTexte 9">
            <a:extLst>
              <a:ext uri="{FF2B5EF4-FFF2-40B4-BE49-F238E27FC236}">
                <a16:creationId xmlns:a16="http://schemas.microsoft.com/office/drawing/2014/main" id="{D57FA535-884D-B634-3C9B-D00A6A5F131B}"/>
              </a:ext>
            </a:extLst>
          </p:cNvPr>
          <p:cNvSpPr txBox="1"/>
          <p:nvPr/>
        </p:nvSpPr>
        <p:spPr>
          <a:xfrm>
            <a:off x="2292627" y="3696854"/>
            <a:ext cx="6102626" cy="707886"/>
          </a:xfrm>
          <a:prstGeom prst="rect">
            <a:avLst/>
          </a:prstGeom>
          <a:noFill/>
        </p:spPr>
        <p:txBody>
          <a:bodyPr wrap="square">
            <a:spAutoFit/>
          </a:bodyPr>
          <a:lstStyle/>
          <a:p>
            <a:pPr algn="ctr"/>
            <a:r>
              <a:rPr lang="ar-DZ"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مقدمة المقابلة</a:t>
            </a:r>
            <a:endParaRPr lang="fr-FR"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ZoneTexte 10">
            <a:extLst>
              <a:ext uri="{FF2B5EF4-FFF2-40B4-BE49-F238E27FC236}">
                <a16:creationId xmlns:a16="http://schemas.microsoft.com/office/drawing/2014/main" id="{B736BBCF-16BA-A5D2-9941-0FC1E45F0DF7}"/>
              </a:ext>
            </a:extLst>
          </p:cNvPr>
          <p:cNvSpPr txBox="1"/>
          <p:nvPr/>
        </p:nvSpPr>
        <p:spPr>
          <a:xfrm>
            <a:off x="0" y="4558748"/>
            <a:ext cx="9515061" cy="2246769"/>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وتعد نقطة البداية والجزء المهم الذي يجعل المستمع يستمر في متابعة لحوار، وتهدف المقدمة إلى الجمهور بموضوع المقابلة وأهميته، ثم تقديم الضيف الذي ستجرى معه المقابلة والتعريف به وبمهنته وتخصصه أو خبراته التي تؤهله للحديث في الموضوع، أو السبب في اختياره وصلته بالموضوع وعلاقته به، ثم عرض موجز واشارة سريعة إلى أهم الجوانب التي سيتطرق إليها الحوار مع الضيف,</a:t>
            </a:r>
          </a:p>
        </p:txBody>
      </p:sp>
    </p:spTree>
    <p:extLst>
      <p:ext uri="{BB962C8B-B14F-4D97-AF65-F5344CB8AC3E}">
        <p14:creationId xmlns:p14="http://schemas.microsoft.com/office/powerpoint/2010/main" val="2939020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7F5375-0962-088A-C5C3-9C98E5C0E9B2}"/>
              </a:ext>
            </a:extLst>
          </p:cNvPr>
          <p:cNvSpPr/>
          <p:nvPr/>
        </p:nvSpPr>
        <p:spPr>
          <a:xfrm>
            <a:off x="3706526" y="184378"/>
            <a:ext cx="3188693" cy="707886"/>
          </a:xfrm>
          <a:prstGeom prst="rect">
            <a:avLst/>
          </a:prstGeom>
          <a:noFill/>
        </p:spPr>
        <p:txBody>
          <a:bodyPr wrap="none" lIns="91440" tIns="45720" rIns="91440" bIns="45720">
            <a:spAutoFit/>
          </a:bodyPr>
          <a:lstStyle/>
          <a:p>
            <a:pPr algn="ctr"/>
            <a:r>
              <a:rPr lang="ar-DZ" sz="4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جسم المقابلة</a:t>
            </a:r>
            <a:endParaRPr lang="fr-FR" sz="4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ZoneTexte 2">
            <a:extLst>
              <a:ext uri="{FF2B5EF4-FFF2-40B4-BE49-F238E27FC236}">
                <a16:creationId xmlns:a16="http://schemas.microsoft.com/office/drawing/2014/main" id="{A6702C91-C59A-4B65-A5D1-901CFDDC67E2}"/>
              </a:ext>
            </a:extLst>
          </p:cNvPr>
          <p:cNvSpPr txBox="1"/>
          <p:nvPr/>
        </p:nvSpPr>
        <p:spPr>
          <a:xfrm>
            <a:off x="384313" y="1245704"/>
            <a:ext cx="8865704" cy="2246769"/>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وهو الذي يحتوي على النقاش والحوار بين المذيع وضيفه حول جوانب الموضوع المختلفة، ويشمل ذلك أسئلة مباشرة بهدف الحصول على معلومات أو آراء، أو كشف جوانب الشخصية المختلفة، وعلى المذيع أن يعطي لضيفه الفرصة ليقول كل ما يعرفه عن الموضوع ولا يتدخل لمقاطعته إلا إذا لزم الأمر أو أحس بخروجه عن الموضوع.</a:t>
            </a:r>
            <a:endParaRPr lang="fr-FR" sz="2800" dirty="0">
              <a:latin typeface="Simplified Arabic" panose="02020603050405020304" pitchFamily="18" charset="-78"/>
              <a:cs typeface="Simplified Arabic" panose="02020603050405020304" pitchFamily="18" charset="-78"/>
            </a:endParaRPr>
          </a:p>
        </p:txBody>
      </p:sp>
      <p:sp>
        <p:nvSpPr>
          <p:cNvPr id="4" name="Rectangle 3">
            <a:extLst>
              <a:ext uri="{FF2B5EF4-FFF2-40B4-BE49-F238E27FC236}">
                <a16:creationId xmlns:a16="http://schemas.microsoft.com/office/drawing/2014/main" id="{30B34BB3-8C20-A947-C552-AB1732D3A38C}"/>
              </a:ext>
            </a:extLst>
          </p:cNvPr>
          <p:cNvSpPr/>
          <p:nvPr/>
        </p:nvSpPr>
        <p:spPr>
          <a:xfrm>
            <a:off x="3924534" y="3387036"/>
            <a:ext cx="2970685" cy="707886"/>
          </a:xfrm>
          <a:prstGeom prst="rect">
            <a:avLst/>
          </a:prstGeom>
          <a:noFill/>
        </p:spPr>
        <p:txBody>
          <a:bodyPr wrap="none" lIns="91440" tIns="45720" rIns="91440" bIns="45720">
            <a:spAutoFit/>
          </a:bodyPr>
          <a:lstStyle/>
          <a:p>
            <a:pPr algn="ctr"/>
            <a:r>
              <a:rPr lang="ar-DZ" sz="4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نهاية المقابلة</a:t>
            </a:r>
            <a:endParaRPr lang="fr-FR" sz="4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ZoneTexte 4">
            <a:extLst>
              <a:ext uri="{FF2B5EF4-FFF2-40B4-BE49-F238E27FC236}">
                <a16:creationId xmlns:a16="http://schemas.microsoft.com/office/drawing/2014/main" id="{D92CA6E1-D0CD-82A7-882B-C3C906EEED28}"/>
              </a:ext>
            </a:extLst>
          </p:cNvPr>
          <p:cNvSpPr txBox="1"/>
          <p:nvPr/>
        </p:nvSpPr>
        <p:spPr>
          <a:xfrm>
            <a:off x="536712" y="4492487"/>
            <a:ext cx="8560905" cy="1384995"/>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في ختام المقابلة يقوم المذيع بالتذكير بموضوع المقابلة وإعطاء ملخص موجز عنه، ثم يعرف بالمتحدث الذي شارك معه في المقابلة ويشكره على ما قدم معلومات وآراء أو كشف لجوانب في شخصيته</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7621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F933C-578B-8294-16CA-9A01D4022AAB}"/>
              </a:ext>
            </a:extLst>
          </p:cNvPr>
          <p:cNvSpPr/>
          <p:nvPr/>
        </p:nvSpPr>
        <p:spPr>
          <a:xfrm>
            <a:off x="4959935" y="104866"/>
            <a:ext cx="3650358" cy="707886"/>
          </a:xfrm>
          <a:prstGeom prst="rect">
            <a:avLst/>
          </a:prstGeom>
          <a:noFill/>
        </p:spPr>
        <p:txBody>
          <a:bodyPr wrap="none" lIns="91440" tIns="45720" rIns="91440" bIns="45720">
            <a:spAutoFit/>
          </a:bodyPr>
          <a:lstStyle/>
          <a:p>
            <a:pPr algn="ctr"/>
            <a:r>
              <a:rPr lang="ar-DZ" sz="4000" b="1" cap="none" spc="0" dirty="0">
                <a:ln w="22225">
                  <a:solidFill>
                    <a:schemeClr val="accent2"/>
                  </a:solidFill>
                  <a:prstDash val="solid"/>
                </a:ln>
                <a:solidFill>
                  <a:schemeClr val="accent2">
                    <a:lumMod val="40000"/>
                    <a:lumOff val="60000"/>
                  </a:schemeClr>
                </a:solidFill>
                <a:effectLst/>
              </a:rPr>
              <a:t>عناصر المقابلة</a:t>
            </a:r>
            <a:endParaRPr lang="fr-FR" sz="40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C47CFDEF-1C23-51FD-F746-CD13A020EEF3}"/>
              </a:ext>
            </a:extLst>
          </p:cNvPr>
          <p:cNvSpPr txBox="1"/>
          <p:nvPr/>
        </p:nvSpPr>
        <p:spPr>
          <a:xfrm>
            <a:off x="1205948" y="1391478"/>
            <a:ext cx="8044069" cy="954107"/>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تتكون المقابلة من جملة من العناصر المتداخلة تشكل وحدة واحدة متفاعلة يكمل بعضها الآخر وهي:</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8569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6FCD7F-5350-E35A-F1D8-8D54BD256F73}"/>
              </a:ext>
            </a:extLst>
          </p:cNvPr>
          <p:cNvSpPr/>
          <p:nvPr/>
        </p:nvSpPr>
        <p:spPr>
          <a:xfrm>
            <a:off x="6783467" y="0"/>
            <a:ext cx="2441694"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المذيع:</a:t>
            </a:r>
            <a:endPar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ZoneTexte 2">
            <a:extLst>
              <a:ext uri="{FF2B5EF4-FFF2-40B4-BE49-F238E27FC236}">
                <a16:creationId xmlns:a16="http://schemas.microsoft.com/office/drawing/2014/main" id="{D4846C65-E9C9-BF9F-AA3A-DDCD0713C596}"/>
              </a:ext>
            </a:extLst>
          </p:cNvPr>
          <p:cNvSpPr txBox="1"/>
          <p:nvPr/>
        </p:nvSpPr>
        <p:spPr>
          <a:xfrm>
            <a:off x="622852" y="1338470"/>
            <a:ext cx="8852452" cy="5262979"/>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وهو الصحفي الذي يدير المقابلة ويجب أن تتوفر للمذيع قدرتان القدرة على الانصات والقدرة على التحدث والتعبير</a:t>
            </a:r>
          </a:p>
          <a:p>
            <a:pPr algn="r" rtl="1"/>
            <a:r>
              <a:rPr lang="ar-DZ" sz="2800" dirty="0">
                <a:latin typeface="Simplified Arabic" panose="02020603050405020304" pitchFamily="18" charset="-78"/>
                <a:cs typeface="Simplified Arabic" panose="02020603050405020304" pitchFamily="18" charset="-78"/>
              </a:rPr>
              <a:t>حيث يتيح الانصات له قدرا من التركيز والفهم والمتابعة لما يقوله الضيف وهذا بمثابة فرصة لترتيب أفكاره وإعادة النظر في صياغة سؤاله التالي أو </a:t>
            </a:r>
            <a:r>
              <a:rPr lang="ar-DZ" sz="2800" dirty="0" err="1">
                <a:latin typeface="Simplified Arabic" panose="02020603050405020304" pitchFamily="18" charset="-78"/>
                <a:cs typeface="Simplified Arabic" panose="02020603050405020304" pitchFamily="18" charset="-78"/>
              </a:rPr>
              <a:t>إستيقاف</a:t>
            </a:r>
            <a:r>
              <a:rPr lang="ar-DZ" sz="2800" dirty="0">
                <a:latin typeface="Simplified Arabic" panose="02020603050405020304" pitchFamily="18" charset="-78"/>
                <a:cs typeface="Simplified Arabic" panose="02020603050405020304" pitchFamily="18" charset="-78"/>
              </a:rPr>
              <a:t> الضيف واستيضاح بعض المعلومات أو طرح سؤال جديد لم يكن مخططا له، كما يزيد صمت المذيع في نفس الوقت من تركيز الضيف وعدم تشتت انتباهه ويعطيه الفرصة لعرض رؤيته بتسلسل ومنطقية,</a:t>
            </a:r>
          </a:p>
          <a:p>
            <a:pPr algn="r" rtl="1"/>
            <a:r>
              <a:rPr lang="ar-DZ" sz="2800" dirty="0">
                <a:latin typeface="Simplified Arabic" panose="02020603050405020304" pitchFamily="18" charset="-78"/>
                <a:cs typeface="Simplified Arabic" panose="02020603050405020304" pitchFamily="18" charset="-78"/>
              </a:rPr>
              <a:t>أما مهارة المذيع في الحديث وقدرته على التعبير فهي تعتمد على شخصيته وحصيلته اللغوية وقدرته على توظيف هذه الحصيلة بشكل جيد فضلا عن ثقافته الواسعة واحاطته بموضوع حواره وشخصية ضيفه وقدرته على الإحساس بالوقت لضبط إيقاع الحلقة المذاعة والانتقال السلس من فكرة إلى أخرى ومن سؤال إلى آخر.</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91474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9EFDE1-CFB8-84FC-6703-17CFAC42E08A}"/>
              </a:ext>
            </a:extLst>
          </p:cNvPr>
          <p:cNvSpPr/>
          <p:nvPr/>
        </p:nvSpPr>
        <p:spPr>
          <a:xfrm>
            <a:off x="6927901" y="144622"/>
            <a:ext cx="2311851"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الضيف</a:t>
            </a:r>
            <a:endPar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ZoneTexte 4">
            <a:extLst>
              <a:ext uri="{FF2B5EF4-FFF2-40B4-BE49-F238E27FC236}">
                <a16:creationId xmlns:a16="http://schemas.microsoft.com/office/drawing/2014/main" id="{45D1C6C8-8680-C83B-3186-0DCFC9FA768E}"/>
              </a:ext>
            </a:extLst>
          </p:cNvPr>
          <p:cNvSpPr txBox="1"/>
          <p:nvPr/>
        </p:nvSpPr>
        <p:spPr>
          <a:xfrm>
            <a:off x="397565" y="1166191"/>
            <a:ext cx="8842187" cy="5262979"/>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يعتبر اختيار الضيف عملا يدل على مدى فهم المذيع بموضوعه حواره، كما يتأثر نمط هذا الحوار ومستوه بطبيعة العلاقة التي تكون بين المذيع وضيفه، وكثير من الاذاعيين بنى نجاحه على العلاقات الطيبة والمنسجمة مع ضيوفهم وقائمة على الثقة والاحساس بالراحة بحيث يصل إلى الناس معلومات وحقائق ببساطة وسلاسة دون مؤثرات وانفعالات أو رتابة، وهناك مجموعة من الأسس في اختيار الضيوف هي:</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اختيار الضيف المناسب لموضوع البرنامج.</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معرفة السيرة الذاتية للضيف والتفاعل معه.</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الاهتمام بالضيف من لحظة وصوله للمحطة.</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المتابعة اليقظة والانصات.</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التركيز على تخصص الضيف وخبراته.</a:t>
            </a:r>
          </a:p>
          <a:p>
            <a:pPr marL="285750" indent="-285750" algn="r" rtl="1">
              <a:buFont typeface="Wingdings" panose="05000000000000000000" pitchFamily="2" charset="2"/>
              <a:buChar char="q"/>
            </a:pPr>
            <a:r>
              <a:rPr lang="ar-DZ" sz="2800" dirty="0">
                <a:latin typeface="Simplified Arabic" panose="02020603050405020304" pitchFamily="18" charset="-78"/>
                <a:cs typeface="Simplified Arabic" panose="02020603050405020304" pitchFamily="18" charset="-78"/>
              </a:rPr>
              <a:t>التركيز على موضوع الحوار إذا خرج الضيف عنه وإرشاده بلطف</a:t>
            </a:r>
            <a:r>
              <a:rPr lang="ar-DZ" dirty="0"/>
              <a:t>.</a:t>
            </a:r>
            <a:endParaRPr lang="fr-FR" dirty="0"/>
          </a:p>
        </p:txBody>
      </p:sp>
    </p:spTree>
    <p:extLst>
      <p:ext uri="{BB962C8B-B14F-4D97-AF65-F5344CB8AC3E}">
        <p14:creationId xmlns:p14="http://schemas.microsoft.com/office/powerpoint/2010/main" val="5965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4AB779-F894-EC28-C301-83773C77BE50}"/>
              </a:ext>
            </a:extLst>
          </p:cNvPr>
          <p:cNvSpPr/>
          <p:nvPr/>
        </p:nvSpPr>
        <p:spPr>
          <a:xfrm>
            <a:off x="5293119" y="224135"/>
            <a:ext cx="3911647" cy="707886"/>
          </a:xfrm>
          <a:prstGeom prst="rect">
            <a:avLst/>
          </a:prstGeom>
          <a:noFill/>
        </p:spPr>
        <p:txBody>
          <a:bodyPr wrap="none" lIns="91440" tIns="45720" rIns="91440" bIns="45720">
            <a:spAutoFit/>
          </a:bodyPr>
          <a:lstStyle/>
          <a:p>
            <a:pPr algn="ctr"/>
            <a:r>
              <a:rPr lang="ar-DZ"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موضوع المقابلة</a:t>
            </a:r>
            <a:endParaRPr lang="fr-FR"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ZoneTexte 2">
            <a:extLst>
              <a:ext uri="{FF2B5EF4-FFF2-40B4-BE49-F238E27FC236}">
                <a16:creationId xmlns:a16="http://schemas.microsoft.com/office/drawing/2014/main" id="{335EB78D-D580-D6FD-FAB2-DAE94572A483}"/>
              </a:ext>
            </a:extLst>
          </p:cNvPr>
          <p:cNvSpPr txBox="1"/>
          <p:nvPr/>
        </p:nvSpPr>
        <p:spPr>
          <a:xfrm>
            <a:off x="344558" y="932021"/>
            <a:ext cx="8958470" cy="5855449"/>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يعد اختيار موضوع المقابلة ومادة الحوار ومدى أهميته وفائدته للناس ومدى اهتمام الناس وشوقهم لمعرفة الكثير عنه أحد عناصر نجاحه، وهو يخضع لعدة قواعد هي:</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أهمية الموضوع.</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ملاءمته للظروف المحيطة.</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الالتزام بميثاق الشرف الإذاعي.</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الفائدة المرجوة من مناقشته.</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الجديد الذي يمكن تقديمه بما يثير اهتمام الناس.</a:t>
            </a:r>
          </a:p>
          <a:p>
            <a:pPr marL="285750" indent="-285750" algn="r" rtl="1">
              <a:lnSpc>
                <a:spcPct val="150000"/>
              </a:lnSpc>
              <a:buFont typeface="Wingdings" panose="05000000000000000000" pitchFamily="2" charset="2"/>
              <a:buChar char="v"/>
            </a:pPr>
            <a:r>
              <a:rPr lang="ar-DZ" sz="2800" dirty="0">
                <a:latin typeface="Simplified Arabic" panose="02020603050405020304" pitchFamily="18" charset="-78"/>
                <a:cs typeface="Simplified Arabic" panose="02020603050405020304" pitchFamily="18" charset="-78"/>
              </a:rPr>
              <a:t>مدى توافر المعلومات عنه وتوافر الضيوف المتخصصين فيه.</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62849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11B677-4856-4C77-9115-3DE759E61A9B}"/>
              </a:ext>
            </a:extLst>
          </p:cNvPr>
          <p:cNvSpPr/>
          <p:nvPr/>
        </p:nvSpPr>
        <p:spPr>
          <a:xfrm>
            <a:off x="6528996" y="674709"/>
            <a:ext cx="2182008" cy="707886"/>
          </a:xfrm>
          <a:prstGeom prst="rect">
            <a:avLst/>
          </a:prstGeom>
          <a:noFill/>
        </p:spPr>
        <p:txBody>
          <a:bodyPr wrap="none" lIns="91440" tIns="45720" rIns="91440" bIns="45720">
            <a:spAutoFit/>
          </a:bodyPr>
          <a:lstStyle/>
          <a:p>
            <a:pPr algn="ctr"/>
            <a:r>
              <a:rPr lang="ar-DZ"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الأسئلة:</a:t>
            </a:r>
            <a:endParaRPr lang="fr-FR"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ZoneTexte 2">
            <a:extLst>
              <a:ext uri="{FF2B5EF4-FFF2-40B4-BE49-F238E27FC236}">
                <a16:creationId xmlns:a16="http://schemas.microsoft.com/office/drawing/2014/main" id="{E2080548-A307-F2F0-3064-99370DE1AB7B}"/>
              </a:ext>
            </a:extLst>
          </p:cNvPr>
          <p:cNvSpPr txBox="1"/>
          <p:nvPr/>
        </p:nvSpPr>
        <p:spPr>
          <a:xfrm>
            <a:off x="397565" y="2027583"/>
            <a:ext cx="9104244" cy="3600986"/>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تعتبر الأسئلة التي يطرحها المذيع على ضيفه المحور الأساسي في المقابلة والعمود الفقري لبناء أي برنامج حواري وبقدر جودتها يكون نجاح البرنامج، من حيث مضمون السؤال وطريقة توجيهه وتسلسله وملاءمته للسياق العام وما يحققه من تفاعل مع الضيف والجمهور، وهناك مجموعة من القواعد في توجيه الأسئلة هي:</a:t>
            </a:r>
          </a:p>
          <a:p>
            <a:pPr marL="285750" indent="-285750" algn="r" rtl="1">
              <a:buFont typeface="Wingdings" panose="05000000000000000000" pitchFamily="2" charset="2"/>
              <a:buChar char="Ø"/>
            </a:pPr>
            <a:endParaRPr lang="fr-FR" dirty="0"/>
          </a:p>
        </p:txBody>
      </p:sp>
    </p:spTree>
    <p:extLst>
      <p:ext uri="{BB962C8B-B14F-4D97-AF65-F5344CB8AC3E}">
        <p14:creationId xmlns:p14="http://schemas.microsoft.com/office/powerpoint/2010/main" val="3126502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A7EF5B4-D763-D8D4-1750-07865DEC6669}"/>
              </a:ext>
            </a:extLst>
          </p:cNvPr>
          <p:cNvSpPr txBox="1"/>
          <p:nvPr/>
        </p:nvSpPr>
        <p:spPr>
          <a:xfrm>
            <a:off x="927652" y="1881369"/>
            <a:ext cx="7712765" cy="3916457"/>
          </a:xfrm>
          <a:prstGeom prst="rect">
            <a:avLst/>
          </a:prstGeom>
          <a:noFill/>
        </p:spPr>
        <p:txBody>
          <a:bodyPr wrap="square" rtlCol="0">
            <a:spAutoFit/>
          </a:bodyPr>
          <a:lstStyle/>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الدقة.</a:t>
            </a:r>
          </a:p>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مناسبتها للمتحدث.</a:t>
            </a:r>
          </a:p>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أن لا يكون السؤال مركبا من سؤالين أو أكثر.</a:t>
            </a:r>
          </a:p>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أن لا يكون موحيا.</a:t>
            </a:r>
          </a:p>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أن لا يكون مغلقا(الإجابة بنعم أو لا)</a:t>
            </a:r>
          </a:p>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ar-DZ" sz="2800" b="0" i="0" u="none" strike="noStrike" kern="1200" cap="none" spc="0" normalizeH="0" baseline="0" noProof="0">
                <a:ln>
                  <a:noFill/>
                </a:ln>
                <a:solidFill>
                  <a:prstClr val="black"/>
                </a:solidFill>
                <a:effectLst/>
                <a:uLnTx/>
                <a:uFillTx/>
                <a:latin typeface="Simplified Arabic" panose="02020603050405020304" pitchFamily="18" charset="-78"/>
                <a:ea typeface="+mn-ea"/>
                <a:cs typeface="Simplified Arabic" panose="02020603050405020304" pitchFamily="18" charset="-78"/>
              </a:rPr>
              <a:t>ملاءمة المستوى اللغوي في صوغ الأسئلة للموضوع والضيف.</a:t>
            </a:r>
            <a:endPar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Tree>
    <p:extLst>
      <p:ext uri="{BB962C8B-B14F-4D97-AF65-F5344CB8AC3E}">
        <p14:creationId xmlns:p14="http://schemas.microsoft.com/office/powerpoint/2010/main" val="4156748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F5D30C1-1142-0774-F3EB-C249CA91B19F}"/>
              </a:ext>
            </a:extLst>
          </p:cNvPr>
          <p:cNvSpPr txBox="1"/>
          <p:nvPr/>
        </p:nvSpPr>
        <p:spPr>
          <a:xfrm>
            <a:off x="0" y="884487"/>
            <a:ext cx="10124661" cy="5855449"/>
          </a:xfrm>
          <a:prstGeom prst="rect">
            <a:avLst/>
          </a:prstGeom>
          <a:noFill/>
        </p:spPr>
        <p:txBody>
          <a:bodyPr wrap="square" rtlCol="0">
            <a:spAutoFit/>
          </a:bodyPr>
          <a:lstStyle/>
          <a:p>
            <a:pPr marL="285750" indent="-285750" algn="r" rtl="1">
              <a:lnSpc>
                <a:spcPct val="150000"/>
              </a:lnSpc>
              <a:buFont typeface="Wingdings" panose="05000000000000000000" pitchFamily="2" charset="2"/>
              <a:buChar char="v"/>
            </a:pPr>
            <a:r>
              <a:rPr lang="ar-SA" b="0" i="0" dirty="0">
                <a:solidFill>
                  <a:srgbClr val="333333"/>
                </a:solidFill>
                <a:effectLst/>
                <a:latin typeface="Open Sans" panose="020B0606030504020204" pitchFamily="34" charset="0"/>
              </a:rPr>
              <a:t>  </a:t>
            </a:r>
            <a:r>
              <a:rPr lang="ar-SA" sz="2800" b="0" i="0" dirty="0">
                <a:solidFill>
                  <a:srgbClr val="333333"/>
                </a:solidFill>
                <a:effectLst/>
                <a:latin typeface="Simplified Arabic" panose="02020603050405020304" pitchFamily="18" charset="-78"/>
                <a:cs typeface="Simplified Arabic" panose="02020603050405020304" pitchFamily="18" charset="-78"/>
              </a:rPr>
              <a:t>التحدث بشكل طبيعي: يجب الحديث بشكل طبيعي ومن دون إجهاد أو تقليد أسلوب الحديث للآخرين.</a:t>
            </a:r>
          </a:p>
          <a:p>
            <a:pPr marL="457200" indent="-457200" algn="r" rtl="1">
              <a:lnSpc>
                <a:spcPct val="150000"/>
              </a:lnSpc>
              <a:buFont typeface="Wingdings" panose="05000000000000000000" pitchFamily="2" charset="2"/>
              <a:buChar char="v"/>
            </a:pPr>
            <a:r>
              <a:rPr lang="ar-SA" sz="2800" b="0" i="0" dirty="0">
                <a:solidFill>
                  <a:srgbClr val="333333"/>
                </a:solidFill>
                <a:effectLst/>
                <a:latin typeface="Simplified Arabic" panose="02020603050405020304" pitchFamily="18" charset="-78"/>
                <a:cs typeface="Simplified Arabic" panose="02020603050405020304" pitchFamily="18" charset="-78"/>
              </a:rPr>
              <a:t> تجنب الضوضاء: يجب تجنب أي ضوضاء مزعجة خلال المقابلة والتأكد من عدم وجود أي مصادر للضوضاء في مكان التسجيل.</a:t>
            </a:r>
          </a:p>
          <a:p>
            <a:pPr marL="457200" indent="-457200" algn="r" rtl="1">
              <a:lnSpc>
                <a:spcPct val="150000"/>
              </a:lnSpc>
              <a:buFont typeface="Wingdings" panose="05000000000000000000" pitchFamily="2" charset="2"/>
              <a:buChar char="v"/>
            </a:pPr>
            <a:r>
              <a:rPr lang="ar-SA" sz="2800" b="0" i="0" dirty="0">
                <a:solidFill>
                  <a:srgbClr val="333333"/>
                </a:solidFill>
                <a:effectLst/>
                <a:latin typeface="Simplified Arabic" panose="02020603050405020304" pitchFamily="18" charset="-78"/>
                <a:cs typeface="Simplified Arabic" panose="02020603050405020304" pitchFamily="18" charset="-78"/>
              </a:rPr>
              <a:t> التأكد من مصادر الصوت: يجب التأكد من جودة مصادر الصوت المستخدمة في التسجيل واختيار الميكروفون المناسب لتحسين جودة الصوت.</a:t>
            </a:r>
          </a:p>
          <a:p>
            <a:pPr marL="457200" indent="-457200" algn="r" rtl="1">
              <a:lnSpc>
                <a:spcPct val="150000"/>
              </a:lnSpc>
              <a:buFont typeface="Wingdings" panose="05000000000000000000" pitchFamily="2" charset="2"/>
              <a:buChar char="v"/>
            </a:pPr>
            <a:r>
              <a:rPr lang="ar-SA" sz="2800" b="0" i="0" dirty="0">
                <a:solidFill>
                  <a:srgbClr val="333333"/>
                </a:solidFill>
                <a:effectLst/>
                <a:latin typeface="Simplified Arabic" panose="02020603050405020304" pitchFamily="18" charset="-78"/>
                <a:cs typeface="Simplified Arabic" panose="02020603050405020304" pitchFamily="18" charset="-78"/>
              </a:rPr>
              <a:t> الحفاظ على توازن الصوت: يجب الحرص على تحقيق توازن في مستوى الصوت بين الضيف والمذيع.</a:t>
            </a:r>
          </a:p>
          <a:p>
            <a:pPr marL="457200" indent="-457200" algn="r" rtl="1">
              <a:lnSpc>
                <a:spcPct val="150000"/>
              </a:lnSpc>
              <a:buFont typeface="Wingdings" panose="05000000000000000000" pitchFamily="2" charset="2"/>
              <a:buChar char="v"/>
            </a:pPr>
            <a:r>
              <a:rPr lang="ar-SA" sz="2800" b="0" i="0" dirty="0">
                <a:solidFill>
                  <a:srgbClr val="333333"/>
                </a:solidFill>
                <a:effectLst/>
                <a:latin typeface="Simplified Arabic" panose="02020603050405020304" pitchFamily="18" charset="-78"/>
                <a:cs typeface="Simplified Arabic" panose="02020603050405020304" pitchFamily="18" charset="-78"/>
              </a:rPr>
              <a:t> التفاعل مع الضيف: يجب الاستماع جيداً للضيف والتفاعل معه وإظهار اهتمامك به.</a:t>
            </a:r>
          </a:p>
        </p:txBody>
      </p:sp>
      <p:sp>
        <p:nvSpPr>
          <p:cNvPr id="4" name="Rectangle 3">
            <a:extLst>
              <a:ext uri="{FF2B5EF4-FFF2-40B4-BE49-F238E27FC236}">
                <a16:creationId xmlns:a16="http://schemas.microsoft.com/office/drawing/2014/main" id="{29C8874A-6FB5-BB46-3D33-2331B52660F5}"/>
              </a:ext>
            </a:extLst>
          </p:cNvPr>
          <p:cNvSpPr/>
          <p:nvPr/>
        </p:nvSpPr>
        <p:spPr>
          <a:xfrm>
            <a:off x="1431235" y="176601"/>
            <a:ext cx="7368209" cy="707886"/>
          </a:xfrm>
          <a:prstGeom prst="rect">
            <a:avLst/>
          </a:prstGeom>
          <a:noFill/>
        </p:spPr>
        <p:txBody>
          <a:bodyPr wrap="square" lIns="91440" tIns="45720" rIns="91440" bIns="45720">
            <a:spAutoFit/>
          </a:bodyPr>
          <a:lstStyle/>
          <a:p>
            <a:pPr algn="ctr"/>
            <a:r>
              <a:rPr lang="ar-DZ"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نصائح لمقابلة إذاعية ناجحة:</a:t>
            </a:r>
            <a:endParaRPr lang="fr-FR"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25681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36C6218-DACE-6179-7EC9-220AED16C9F1}"/>
              </a:ext>
            </a:extLst>
          </p:cNvPr>
          <p:cNvSpPr txBox="1"/>
          <p:nvPr/>
        </p:nvSpPr>
        <p:spPr>
          <a:xfrm>
            <a:off x="0" y="178110"/>
            <a:ext cx="9992139" cy="6501780"/>
          </a:xfrm>
          <a:prstGeom prst="rect">
            <a:avLst/>
          </a:prstGeom>
          <a:noFill/>
        </p:spPr>
        <p:txBody>
          <a:bodyPr wrap="square" rtlCol="0">
            <a:spAutoFit/>
          </a:bodyPr>
          <a:lstStyle/>
          <a:p>
            <a:pPr marL="285750" marR="0" lvl="0" indent="-285750" algn="r" defTabSz="4572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ar-SA" sz="1800" b="0" i="0" u="none" strike="noStrike" kern="1200" cap="none" spc="0" normalizeH="0" baseline="0" noProof="0" dirty="0">
                <a:ln>
                  <a:noFill/>
                </a:ln>
                <a:solidFill>
                  <a:srgbClr val="333333"/>
                </a:solidFill>
                <a:effectLst/>
                <a:uLnTx/>
                <a:uFillTx/>
                <a:latin typeface="Open Sans" panose="020B0606030504020204" pitchFamily="34" charset="0"/>
                <a:ea typeface="+mn-ea"/>
                <a:cs typeface="Tahoma" panose="020B0604030504040204" pitchFamily="34" charset="0"/>
              </a:rPr>
              <a:t> </a:t>
            </a:r>
            <a:r>
              <a:rPr kumimoji="0" lang="ar-SA" sz="2800" b="0" i="0" u="none" strike="noStrike" kern="1200" cap="none" spc="0" normalizeH="0" baseline="0" noProof="0" dirty="0">
                <a:ln>
                  <a:noFill/>
                </a:ln>
                <a:solidFill>
                  <a:srgbClr val="333333"/>
                </a:solidFill>
                <a:effectLst/>
                <a:uLnTx/>
                <a:uFillTx/>
                <a:latin typeface="Simplified Arabic" panose="02020603050405020304" pitchFamily="18" charset="-78"/>
                <a:cs typeface="Simplified Arabic" panose="02020603050405020304" pitchFamily="18" charset="-78"/>
              </a:rPr>
              <a:t>الاهتمام بتركيز الجمهور: يجب الحرص على طرح الأسئلة المناسبة التي تشد اهتمام الجمهور وتحافظ على تركيزهم.</a:t>
            </a:r>
          </a:p>
          <a:p>
            <a:pPr marL="457200" marR="0" lvl="0" indent="-457200" algn="r" defTabSz="4572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ar-SA" sz="2800" b="0" i="0" u="none" strike="noStrike" kern="1200" cap="none" spc="0" normalizeH="0" baseline="0" noProof="0" dirty="0">
                <a:ln>
                  <a:noFill/>
                </a:ln>
                <a:solidFill>
                  <a:srgbClr val="333333"/>
                </a:solidFill>
                <a:effectLst/>
                <a:uLnTx/>
                <a:uFillTx/>
                <a:latin typeface="Simplified Arabic" panose="02020603050405020304" pitchFamily="18" charset="-78"/>
                <a:cs typeface="Simplified Arabic" panose="02020603050405020304" pitchFamily="18" charset="-78"/>
              </a:rPr>
              <a:t>  التأكد من صحة المعلومات: يجب التأكد من صحة المعلومات التي تطرح خلال المقابلة قبل نشرها.</a:t>
            </a:r>
          </a:p>
          <a:p>
            <a:pPr marL="457200" marR="0" lvl="0" indent="-457200" algn="r" defTabSz="4572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ar-SA" sz="2800" b="0" i="0" u="none" strike="noStrike" kern="1200" cap="none" spc="0" normalizeH="0" baseline="0" noProof="0" dirty="0">
                <a:ln>
                  <a:noFill/>
                </a:ln>
                <a:solidFill>
                  <a:srgbClr val="333333"/>
                </a:solidFill>
                <a:effectLst/>
                <a:uLnTx/>
                <a:uFillTx/>
                <a:latin typeface="Simplified Arabic" panose="02020603050405020304" pitchFamily="18" charset="-78"/>
                <a:cs typeface="Simplified Arabic" panose="02020603050405020304" pitchFamily="18" charset="-78"/>
              </a:rPr>
              <a:t> الحرص على الدقة: يجب الحرص على الدقة في الكلمات المستخدمة وتجنب الأخطاء اللفظية والنحوية.</a:t>
            </a:r>
          </a:p>
          <a:p>
            <a:pPr marL="457200" marR="0" lvl="0" indent="-457200" algn="r" defTabSz="4572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ar-SA" sz="2800" b="0" i="0" u="none" strike="noStrike" kern="1200" cap="none" spc="0" normalizeH="0" baseline="0" noProof="0" dirty="0">
                <a:ln>
                  <a:noFill/>
                </a:ln>
                <a:solidFill>
                  <a:srgbClr val="333333"/>
                </a:solidFill>
                <a:effectLst/>
                <a:uLnTx/>
                <a:uFillTx/>
                <a:latin typeface="Simplified Arabic" panose="02020603050405020304" pitchFamily="18" charset="-78"/>
                <a:cs typeface="Simplified Arabic" panose="02020603050405020304" pitchFamily="18" charset="-78"/>
              </a:rPr>
              <a:t>  الحرص على الأداء الفني: يجب الحرص على أداء فني جيد، مثل تغيير نغمة الصوت والإيقاع والنبرة، لإضفاء الحيوية على المقابلة.</a:t>
            </a:r>
          </a:p>
          <a:p>
            <a:pPr marL="457200" marR="0" lvl="0" indent="-457200" algn="r" defTabSz="457200" rtl="1"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ar-SA" sz="2800" b="0" i="0" u="none" strike="noStrike" kern="1200" cap="none" spc="0" normalizeH="0" baseline="0" noProof="0" dirty="0">
                <a:ln>
                  <a:noFill/>
                </a:ln>
                <a:solidFill>
                  <a:srgbClr val="333333"/>
                </a:solidFill>
                <a:effectLst/>
                <a:uLnTx/>
                <a:uFillTx/>
                <a:latin typeface="Simplified Arabic" panose="02020603050405020304" pitchFamily="18" charset="-78"/>
                <a:cs typeface="Simplified Arabic" panose="02020603050405020304" pitchFamily="18" charset="-78"/>
              </a:rPr>
              <a:t>  مراعاة السياق الثقافي: يجب مراعاة السياق الثقافي للجمهور المستهدف والتحدث بطريقة مناسبة للثقافة والعادات والتقاليد المحلية.</a:t>
            </a:r>
          </a:p>
        </p:txBody>
      </p:sp>
    </p:spTree>
    <p:extLst>
      <p:ext uri="{BB962C8B-B14F-4D97-AF65-F5344CB8AC3E}">
        <p14:creationId xmlns:p14="http://schemas.microsoft.com/office/powerpoint/2010/main" val="4260844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E4EFF93-A70F-83C9-14D1-AF8CEC655CF0}"/>
              </a:ext>
            </a:extLst>
          </p:cNvPr>
          <p:cNvSpPr txBox="1"/>
          <p:nvPr/>
        </p:nvSpPr>
        <p:spPr>
          <a:xfrm>
            <a:off x="0" y="791375"/>
            <a:ext cx="9435548" cy="5855449"/>
          </a:xfrm>
          <a:prstGeom prst="rect">
            <a:avLst/>
          </a:prstGeom>
          <a:noFill/>
        </p:spPr>
        <p:txBody>
          <a:bodyPr wrap="square" rtlCol="0">
            <a:spAutoFit/>
          </a:bodyPr>
          <a:lstStyle/>
          <a:p>
            <a:pPr algn="r" rtl="1">
              <a:lnSpc>
                <a:spcPct val="150000"/>
              </a:lnSpc>
            </a:pPr>
            <a:r>
              <a:rPr lang="ar-DZ" sz="2800" b="0" i="0" dirty="0">
                <a:solidFill>
                  <a:srgbClr val="333333"/>
                </a:solidFill>
                <a:effectLst/>
                <a:latin typeface="Simplified Arabic" panose="02020603050405020304" pitchFamily="18" charset="-78"/>
                <a:cs typeface="Simplified Arabic" panose="02020603050405020304" pitchFamily="18" charset="-78"/>
              </a:rPr>
              <a:t>والمقابلة الاذاعية بشقيها (المسموع والمرئي) فن من الفنون التي أخذتها الاذاعة عن الصحافة المكتوبة، شأنها في ذلك شأن مجموعة من فنون الصحافة المكتوبة الأخرى مثل الخبر والتحقيق وغيرها من البرامج التي طوعتها الاذاعة لاستخدامها استخداما مؤثراً، مستفيدة في ذلك من امكانياتها التي تعتمد على الصوت البشري بما يضفيه من حضور وحيوية وتلقائية في هذه البرامج، وهو ما يولد الاحساس لدى المستمع بالمشاركة في البرنامج، فضلا عن أن الحوار بطبيعته أكثر جاذبية من الحديث المباشر نظرا لتعدد الشخصيات والتلقائية التي تظهر فيه، ونظرا لأنه يثير أو يجب أن يثير الأسئلة التي تراود المستمع بشأن الموضوع المطروق، وكذلك فإن الحوار عادة ما يكون باللهجة التي تلقى اقبالا من جمهور المتلقين أكثر مما تلقاه لغة الكتابة</a:t>
            </a:r>
            <a:endParaRPr lang="fr-FR" sz="2800" dirty="0">
              <a:latin typeface="Simplified Arabic" panose="02020603050405020304" pitchFamily="18" charset="-78"/>
              <a:cs typeface="Simplified Arabic" panose="02020603050405020304" pitchFamily="18" charset="-78"/>
            </a:endParaRPr>
          </a:p>
        </p:txBody>
      </p:sp>
      <p:sp>
        <p:nvSpPr>
          <p:cNvPr id="3" name="Rectangle 2">
            <a:extLst>
              <a:ext uri="{FF2B5EF4-FFF2-40B4-BE49-F238E27FC236}">
                <a16:creationId xmlns:a16="http://schemas.microsoft.com/office/drawing/2014/main" id="{BFF60E46-77F4-27A9-BF64-2F52787BC7A9}"/>
              </a:ext>
            </a:extLst>
          </p:cNvPr>
          <p:cNvSpPr/>
          <p:nvPr/>
        </p:nvSpPr>
        <p:spPr>
          <a:xfrm>
            <a:off x="6307138" y="211176"/>
            <a:ext cx="2555508" cy="923330"/>
          </a:xfrm>
          <a:prstGeom prst="rect">
            <a:avLst/>
          </a:prstGeom>
          <a:noFill/>
        </p:spPr>
        <p:txBody>
          <a:bodyPr wrap="none" lIns="91440" tIns="45720" rIns="91440" bIns="45720">
            <a:spAutoFit/>
          </a:bodyPr>
          <a:lstStyle/>
          <a:p>
            <a:pPr algn="ctr"/>
            <a:r>
              <a:rPr lang="ar-DZ"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مقدمة:</a:t>
            </a:r>
            <a:endParaRPr lang="fr-F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524512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BF0031-B782-351F-FBD5-990DF93C5A19}"/>
              </a:ext>
            </a:extLst>
          </p:cNvPr>
          <p:cNvSpPr/>
          <p:nvPr/>
        </p:nvSpPr>
        <p:spPr>
          <a:xfrm>
            <a:off x="491296" y="224135"/>
            <a:ext cx="9790129" cy="707886"/>
          </a:xfrm>
          <a:prstGeom prst="rect">
            <a:avLst/>
          </a:prstGeom>
          <a:noFill/>
        </p:spPr>
        <p:txBody>
          <a:bodyPr wrap="square" lIns="91440" tIns="45720" rIns="91440" bIns="45720">
            <a:spAutoFit/>
          </a:bodyPr>
          <a:lstStyle/>
          <a:p>
            <a:pPr algn="ctr"/>
            <a:r>
              <a:rPr lang="ar-DZ" sz="4000" b="1" cap="none" spc="0" dirty="0">
                <a:ln w="22225">
                  <a:solidFill>
                    <a:schemeClr val="accent2"/>
                  </a:solidFill>
                  <a:prstDash val="solid"/>
                </a:ln>
                <a:solidFill>
                  <a:schemeClr val="accent2">
                    <a:lumMod val="40000"/>
                    <a:lumOff val="60000"/>
                  </a:schemeClr>
                </a:solidFill>
                <a:effectLst/>
              </a:rPr>
              <a:t>الصعوبات التي واجهها الصحفي</a:t>
            </a:r>
            <a:endParaRPr lang="fr-FR" sz="40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FABFDF9D-052F-4B7C-1E12-FDEF82FC2629}"/>
              </a:ext>
            </a:extLst>
          </p:cNvPr>
          <p:cNvSpPr txBox="1"/>
          <p:nvPr/>
        </p:nvSpPr>
        <p:spPr>
          <a:xfrm>
            <a:off x="646771" y="1605776"/>
            <a:ext cx="9027316" cy="4562788"/>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الصعوبات التي </a:t>
            </a:r>
            <a:r>
              <a:rPr lang="ar-DZ" sz="2800" dirty="0" err="1">
                <a:latin typeface="Simplified Arabic" panose="02020603050405020304" pitchFamily="18" charset="-78"/>
                <a:cs typeface="Simplified Arabic" panose="02020603050405020304" pitchFamily="18" charset="-78"/>
              </a:rPr>
              <a:t>يواجهها</a:t>
            </a:r>
            <a:r>
              <a:rPr lang="ar-DZ" sz="2800" dirty="0">
                <a:latin typeface="Simplified Arabic" panose="02020603050405020304" pitchFamily="18" charset="-78"/>
                <a:cs typeface="Simplified Arabic" panose="02020603050405020304" pitchFamily="18" charset="-78"/>
              </a:rPr>
              <a:t> الصحفي عند اجراء المقابلة الصحفية وتتضمن ما يلي:</a:t>
            </a:r>
          </a:p>
          <a:p>
            <a:pPr algn="r" rtl="1">
              <a:lnSpc>
                <a:spcPct val="150000"/>
              </a:lnSpc>
            </a:pPr>
            <a:r>
              <a:rPr lang="ar-DZ" sz="2800" dirty="0">
                <a:latin typeface="Simplified Arabic" panose="02020603050405020304" pitchFamily="18" charset="-78"/>
                <a:cs typeface="Simplified Arabic" panose="02020603050405020304" pitchFamily="18" charset="-78"/>
              </a:rPr>
              <a:t>- نوع الشخصيات التي يقابلها فهناك شخص يمثل إلى الشهرة ويتعطش إليها فهو يسارع في الادلاء بكل معلومة لديه بمناسبة وغير مناسبة ويدعى بما يعرف وبما لا يعرف فهو يتكلم في السياسة والدين والأخلاق والإدارة والفن والعلوم المختلفة وعلى الصحفي أن يحترس من المعلومات التي يدلي بها هذا الضيف وآرائه لأنه يمزج بين الحقيقة بالخيال وعلى الصحفي أن يحدد موضوعه تحديدا واضحا وأن يحصر محدثه بالموضوع المطروق.</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18343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DCBAB0-6862-9202-000C-5C761F6F187B}"/>
              </a:ext>
            </a:extLst>
          </p:cNvPr>
          <p:cNvSpPr txBox="1"/>
          <p:nvPr/>
        </p:nvSpPr>
        <p:spPr>
          <a:xfrm>
            <a:off x="533319" y="1685936"/>
            <a:ext cx="8675648" cy="3270126"/>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نوع آخر من الشخصيات مشغولين بأعمالهم ويترددون في إعطاء المعلومات من أي نوع فعلى الصحفي هنا أن يخرج محدثه من الشك إلى اليقين، ومن الخوف إلى الأمن، وأن يقنعه بأن في نشر حديثه منفعة للرأي العام، كما أن على الصحفي أن يوازن في هذا النوع بين الآراء المؤيدة والآراء المعارضة إذا كان الأمر يتعلق بأمور السياسة أو الاقتصاد وغيرها</a:t>
            </a:r>
            <a:r>
              <a:rPr lang="ar-DZ" sz="2800" dirty="0"/>
              <a:t>.</a:t>
            </a:r>
            <a:endParaRPr lang="fr-FR" sz="2800" dirty="0"/>
          </a:p>
        </p:txBody>
      </p:sp>
    </p:spTree>
    <p:extLst>
      <p:ext uri="{BB962C8B-B14F-4D97-AF65-F5344CB8AC3E}">
        <p14:creationId xmlns:p14="http://schemas.microsoft.com/office/powerpoint/2010/main" val="256776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93B661B-8067-E2E3-0F04-CD3BE8498374}"/>
              </a:ext>
            </a:extLst>
          </p:cNvPr>
          <p:cNvSpPr txBox="1"/>
          <p:nvPr/>
        </p:nvSpPr>
        <p:spPr>
          <a:xfrm>
            <a:off x="-106018" y="0"/>
            <a:ext cx="9939131" cy="6501780"/>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النوع الثالث الذي يمكن للصحفي مصادفته هو الشخصيات التي لا تحب أن تسلط عليها الأضواء مثل بعض السياسيين الذين عادة ما تكون لهم وجهة نظر خاصة، ويعرفون الوقت الأمثل لكشف جميع أوراقهم لكسب الرأي العام وترحيب المسؤولين بأفكارهم، وهو الأمر الذي يضع الصحفي في موقف عدم الإلمام بالموضوع، وهنا يستطيع تجاوز الأمر من خلال تطبيق تكنيك( الأهداف- العقبات- الحلول) وفيه يقوم الصحفي بتوجيه سؤال للضيف عن أهدافه، ثم يسأله عن العقبات التي تحول دون تحقيق هذه الأهداف، ثم تأتي المرحلة الأخيرة من خلال سؤاله عن الحلول الممكنة التي يقترحها الضيف,</a:t>
            </a:r>
          </a:p>
          <a:p>
            <a:pPr algn="r" rtl="1">
              <a:lnSpc>
                <a:spcPct val="150000"/>
              </a:lnSpc>
            </a:pPr>
            <a:r>
              <a:rPr lang="ar-DZ" sz="2800" dirty="0">
                <a:latin typeface="Simplified Arabic" panose="02020603050405020304" pitchFamily="18" charset="-78"/>
                <a:cs typeface="Simplified Arabic" panose="02020603050405020304" pitchFamily="18" charset="-78"/>
              </a:rPr>
              <a:t>وتساعد هذه الطريقة الضيف على الشعور بالارتياح والانطلاق للإجابة على الأسئلة كما أنها تساعد الصحفي أيضا على الحصول على المعلومات حتى وإن لم يحضر جيدا للموضوع,</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92369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E8DB38-1AF1-D799-45F5-CD14A1396965}"/>
              </a:ext>
            </a:extLst>
          </p:cNvPr>
          <p:cNvSpPr/>
          <p:nvPr/>
        </p:nvSpPr>
        <p:spPr>
          <a:xfrm>
            <a:off x="6796734" y="153797"/>
            <a:ext cx="2396810" cy="923330"/>
          </a:xfrm>
          <a:prstGeom prst="rect">
            <a:avLst/>
          </a:prstGeom>
          <a:noFill/>
        </p:spPr>
        <p:txBody>
          <a:bodyPr wrap="none" lIns="91440" tIns="45720" rIns="91440" bIns="45720">
            <a:spAutoFit/>
          </a:bodyPr>
          <a:lstStyle/>
          <a:p>
            <a:pPr algn="ctr"/>
            <a:r>
              <a:rPr lang="ar-DZ"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تعريف:</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ZoneTexte 2">
            <a:extLst>
              <a:ext uri="{FF2B5EF4-FFF2-40B4-BE49-F238E27FC236}">
                <a16:creationId xmlns:a16="http://schemas.microsoft.com/office/drawing/2014/main" id="{7B853252-97FA-F142-FF31-7FBE15D8868D}"/>
              </a:ext>
            </a:extLst>
          </p:cNvPr>
          <p:cNvSpPr txBox="1"/>
          <p:nvPr/>
        </p:nvSpPr>
        <p:spPr>
          <a:xfrm>
            <a:off x="522952" y="1002551"/>
            <a:ext cx="8876714" cy="5855449"/>
          </a:xfrm>
          <a:prstGeom prst="rect">
            <a:avLst/>
          </a:prstGeom>
          <a:noFill/>
        </p:spPr>
        <p:txBody>
          <a:bodyPr wrap="square" rtlCol="0">
            <a:spAutoFit/>
          </a:bodyPr>
          <a:lstStyle/>
          <a:p>
            <a:pPr marL="457200" indent="-457200" algn="r" rtl="1">
              <a:lnSpc>
                <a:spcPct val="150000"/>
              </a:lnSpc>
              <a:buFont typeface="Arial" panose="020B0604020202020204" pitchFamily="34" charset="0"/>
              <a:buChar char="•"/>
            </a:pPr>
            <a:r>
              <a:rPr lang="ar-DZ" sz="2800" dirty="0">
                <a:latin typeface="Simplified Arabic" panose="02020603050405020304" pitchFamily="18" charset="-78"/>
                <a:cs typeface="Simplified Arabic" panose="02020603050405020304" pitchFamily="18" charset="-78"/>
              </a:rPr>
              <a:t>يعرف فاروق أبو زيد المقابلة بأنها: فن يقوم على الحوار بين الصحفي وشخصية من الشخصيات، وهو حوار قد يستهدف الحصول على أخبار ومعلومات جديدة أو شرح وجهة نظر معينة، أو تصوير جوانب غريبة أو طريفة أو مسلية في حياة هذه الشخصية.</a:t>
            </a:r>
          </a:p>
          <a:p>
            <a:pPr marL="457200" indent="-457200" algn="r" rtl="1">
              <a:lnSpc>
                <a:spcPct val="150000"/>
              </a:lnSpc>
              <a:buFont typeface="Arial" panose="020B0604020202020204" pitchFamily="34" charset="0"/>
              <a:buChar char="•"/>
            </a:pPr>
            <a:r>
              <a:rPr lang="ar-DZ" sz="2800" dirty="0">
                <a:latin typeface="Simplified Arabic" panose="02020603050405020304" pitchFamily="18" charset="-78"/>
                <a:cs typeface="Simplified Arabic" panose="02020603050405020304" pitchFamily="18" charset="-78"/>
              </a:rPr>
              <a:t>ويعرفها عبد العزيز الغنام بأنها: أحد الأشكال الاذاعية الشائعة لامتداد الجمهور بالمعلومات المهمة والمتعلقة بالأحداث الحالية وهي شكل يضفي الحيوية على البرامج ويشد انتباه المستقبلين، وفيه يلقي القائم به أسئلة سبق تحضيرها على شخص عايش الحدث أو له أهمية أو خبرة بشأنه بقصد الحصول على معلومات أو آراء حول الحدث وتوصيلها للجمهور</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71713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BD17FCA-6697-DDA1-0C3D-F339D205B2B3}"/>
              </a:ext>
            </a:extLst>
          </p:cNvPr>
          <p:cNvSpPr txBox="1"/>
          <p:nvPr/>
        </p:nvSpPr>
        <p:spPr>
          <a:xfrm>
            <a:off x="576776" y="1674055"/>
            <a:ext cx="9045526" cy="3916457"/>
          </a:xfrm>
          <a:prstGeom prst="rect">
            <a:avLst/>
          </a:prstGeom>
          <a:noFill/>
        </p:spPr>
        <p:txBody>
          <a:bodyPr wrap="square" rtlCol="0">
            <a:spAutoFit/>
          </a:bodyPr>
          <a:lstStyle/>
          <a:p>
            <a:pPr algn="r" rtl="1">
              <a:lnSpc>
                <a:spcPct val="150000"/>
              </a:lnSpc>
            </a:pPr>
            <a:r>
              <a:rPr lang="ar-DZ" sz="2800" dirty="0">
                <a:latin typeface="Simplified Arabic" panose="02020603050405020304" pitchFamily="18" charset="-78"/>
                <a:cs typeface="Simplified Arabic" panose="02020603050405020304" pitchFamily="18" charset="-78"/>
              </a:rPr>
              <a:t>وظائف المقابلة كثيرة ومتعددة، لكن معظمها يشترك في الادلاء بالحقائق والشواهد والكشف عن جوهر الحياة الإنسانية، ويعتبر تحديد الهدف الخطوة الأولى لعملية الابداع في المقابلة وذلك قبل اختيار الضيف وتحديد موعد اللقاء، ويختلف الهدف من المقابلة باختلاف نوعها أو تبعا للموضوع أو القضية أو الحدث أو الشخصية التي تتناولها، كما أن طبيعة الهدف هي التي تحدد نوع الأسئلة وترسم تصور واضح عن إجراء المقابلة، ومن أهداف المقابلة ووظائفها ما يلي:</a:t>
            </a:r>
            <a:endParaRPr lang="fr-FR" sz="2800" dirty="0">
              <a:latin typeface="Simplified Arabic" panose="02020603050405020304" pitchFamily="18" charset="-78"/>
              <a:cs typeface="Simplified Arabic" panose="02020603050405020304" pitchFamily="18" charset="-78"/>
            </a:endParaRPr>
          </a:p>
        </p:txBody>
      </p:sp>
      <p:sp>
        <p:nvSpPr>
          <p:cNvPr id="5" name="Rectangle 4">
            <a:extLst>
              <a:ext uri="{FF2B5EF4-FFF2-40B4-BE49-F238E27FC236}">
                <a16:creationId xmlns:a16="http://schemas.microsoft.com/office/drawing/2014/main" id="{2819BCBC-786A-175C-AA48-9A726AC3558E}"/>
              </a:ext>
            </a:extLst>
          </p:cNvPr>
          <p:cNvSpPr/>
          <p:nvPr/>
        </p:nvSpPr>
        <p:spPr>
          <a:xfrm>
            <a:off x="1316291" y="184378"/>
            <a:ext cx="8207696"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وظائف المقابلة وأهدافها:</a:t>
            </a:r>
            <a:endParaRPr lang="fr-FR"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057832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49E5C37-48F9-7F57-0BFF-68DCBAD757B5}"/>
              </a:ext>
            </a:extLst>
          </p:cNvPr>
          <p:cNvSpPr txBox="1"/>
          <p:nvPr/>
        </p:nvSpPr>
        <p:spPr>
          <a:xfrm>
            <a:off x="240829" y="1484243"/>
            <a:ext cx="8804291" cy="3916457"/>
          </a:xfrm>
          <a:prstGeom prst="rect">
            <a:avLst/>
          </a:prstGeom>
          <a:noFill/>
        </p:spPr>
        <p:txBody>
          <a:bodyPr wrap="square" rtlCol="0">
            <a:spAutoFit/>
          </a:bodyPr>
          <a:lstStyle/>
          <a:p>
            <a:pPr algn="r" rtl="1">
              <a:lnSpc>
                <a:spcPct val="150000"/>
              </a:lnSpc>
            </a:pPr>
            <a:r>
              <a:rPr lang="ar-DZ" dirty="0"/>
              <a:t>- </a:t>
            </a:r>
            <a:r>
              <a:rPr lang="ar-DZ" sz="2800" dirty="0">
                <a:latin typeface="Simplified Arabic" panose="02020603050405020304" pitchFamily="18" charset="-78"/>
                <a:cs typeface="Simplified Arabic" panose="02020603050405020304" pitchFamily="18" charset="-78"/>
              </a:rPr>
              <a:t>تسليط الأضواء على أحداث هامة وساخنة.</a:t>
            </a:r>
          </a:p>
          <a:p>
            <a:pPr algn="r" rtl="1">
              <a:lnSpc>
                <a:spcPct val="150000"/>
              </a:lnSpc>
            </a:pPr>
            <a:r>
              <a:rPr lang="ar-DZ" sz="2800" dirty="0">
                <a:latin typeface="Simplified Arabic" panose="02020603050405020304" pitchFamily="18" charset="-78"/>
                <a:cs typeface="Simplified Arabic" panose="02020603050405020304" pitchFamily="18" charset="-78"/>
              </a:rPr>
              <a:t>- الحصول على معلومات حقيقية من مصدرها الأصلي.</a:t>
            </a:r>
          </a:p>
          <a:p>
            <a:pPr algn="r" rtl="1">
              <a:lnSpc>
                <a:spcPct val="150000"/>
              </a:lnSpc>
            </a:pPr>
            <a:r>
              <a:rPr lang="ar-DZ" sz="2800" dirty="0">
                <a:latin typeface="Simplified Arabic" panose="02020603050405020304" pitchFamily="18" charset="-78"/>
                <a:cs typeface="Simplified Arabic" panose="02020603050405020304" pitchFamily="18" charset="-78"/>
              </a:rPr>
              <a:t>-تحقيق لقاء مباشر بين الجمهور والشخصيات </a:t>
            </a:r>
            <a:r>
              <a:rPr lang="ar-DZ" sz="2800" dirty="0" err="1">
                <a:latin typeface="Simplified Arabic" panose="02020603050405020304" pitchFamily="18" charset="-78"/>
                <a:cs typeface="Simplified Arabic" panose="02020603050405020304" pitchFamily="18" charset="-78"/>
              </a:rPr>
              <a:t>المستضافة</a:t>
            </a:r>
            <a:r>
              <a:rPr lang="ar-DZ" sz="2800" dirty="0">
                <a:latin typeface="Simplified Arabic" panose="02020603050405020304" pitchFamily="18" charset="-78"/>
                <a:cs typeface="Simplified Arabic" panose="02020603050405020304" pitchFamily="18" charset="-78"/>
              </a:rPr>
              <a:t>.</a:t>
            </a:r>
          </a:p>
          <a:p>
            <a:pPr algn="r" rtl="1">
              <a:lnSpc>
                <a:spcPct val="150000"/>
              </a:lnSpc>
            </a:pPr>
            <a:r>
              <a:rPr lang="ar-DZ" sz="2800" dirty="0">
                <a:latin typeface="Simplified Arabic" panose="02020603050405020304" pitchFamily="18" charset="-78"/>
                <a:cs typeface="Simplified Arabic" panose="02020603050405020304" pitchFamily="18" charset="-78"/>
              </a:rPr>
              <a:t>-التعليق على الأحداث من طرف من شاركوا فيها ومن قبل المختصين لتوضيح قرارات معلومات أو أرقام جديدة.</a:t>
            </a:r>
          </a:p>
          <a:p>
            <a:pPr algn="r" rtl="1">
              <a:lnSpc>
                <a:spcPct val="150000"/>
              </a:lnSpc>
            </a:pPr>
            <a:r>
              <a:rPr lang="ar-DZ" sz="2800" dirty="0">
                <a:latin typeface="Simplified Arabic" panose="02020603050405020304" pitchFamily="18" charset="-78"/>
                <a:cs typeface="Simplified Arabic" panose="02020603050405020304" pitchFamily="18" charset="-78"/>
              </a:rPr>
              <a:t>- الحصول على الأخبار والمعلومات.</a:t>
            </a:r>
          </a:p>
        </p:txBody>
      </p:sp>
    </p:spTree>
    <p:extLst>
      <p:ext uri="{BB962C8B-B14F-4D97-AF65-F5344CB8AC3E}">
        <p14:creationId xmlns:p14="http://schemas.microsoft.com/office/powerpoint/2010/main" val="354334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2E8028-13A8-4C78-5897-7C8ADBBAE6D1}"/>
              </a:ext>
            </a:extLst>
          </p:cNvPr>
          <p:cNvSpPr txBox="1"/>
          <p:nvPr/>
        </p:nvSpPr>
        <p:spPr>
          <a:xfrm>
            <a:off x="1166191" y="543339"/>
            <a:ext cx="7712766" cy="5209118"/>
          </a:xfrm>
          <a:prstGeom prst="rect">
            <a:avLst/>
          </a:prstGeom>
          <a:no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-إبراز الآراء والمواقف والتعبير عن وجهات النظر بخصوص قضية أو مشكلة ما أو التقريب بينها.</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-التعريف بالشخصيات التي لها وزن وأهمية وتثير اهتمام الجمهور.</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 التثقيف والتزويد بالمعلومات والاطلاع على جميع أشكال الابداع في مختلف مجالات الثقافة العلمية والأدبية والدينية.</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الترفيه واحداث الاتصال بين الشخصية المشهورة والجمهور</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تعزيز مصداقية الخبر وخلق جو من الواقعية في تلقي الرسالة الاتصالية.</a:t>
            </a:r>
            <a:endParaRPr kumimoji="0" lang="fr-FR" sz="2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Tree>
    <p:extLst>
      <p:ext uri="{BB962C8B-B14F-4D97-AF65-F5344CB8AC3E}">
        <p14:creationId xmlns:p14="http://schemas.microsoft.com/office/powerpoint/2010/main" val="3271632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63A97CB-B2F5-2A1B-4A44-A7B710E332D7}"/>
              </a:ext>
            </a:extLst>
          </p:cNvPr>
          <p:cNvSpPr/>
          <p:nvPr/>
        </p:nvSpPr>
        <p:spPr>
          <a:xfrm>
            <a:off x="4892465" y="171126"/>
            <a:ext cx="4421403" cy="923330"/>
          </a:xfrm>
          <a:prstGeom prst="rect">
            <a:avLst/>
          </a:prstGeom>
          <a:noFill/>
        </p:spPr>
        <p:txBody>
          <a:bodyPr wrap="none" lIns="91440" tIns="45720" rIns="91440" bIns="45720">
            <a:spAutoFit/>
          </a:bodyPr>
          <a:lstStyle/>
          <a:p>
            <a:pPr algn="ctr"/>
            <a:r>
              <a:rPr lang="ar-DZ"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أنواع المقابلة</a:t>
            </a:r>
            <a:endPar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ZoneTexte 3">
            <a:extLst>
              <a:ext uri="{FF2B5EF4-FFF2-40B4-BE49-F238E27FC236}">
                <a16:creationId xmlns:a16="http://schemas.microsoft.com/office/drawing/2014/main" id="{244D6D3D-6E87-BD87-4495-3E972FD36F30}"/>
              </a:ext>
            </a:extLst>
          </p:cNvPr>
          <p:cNvSpPr txBox="1"/>
          <p:nvPr/>
        </p:nvSpPr>
        <p:spPr>
          <a:xfrm>
            <a:off x="784291" y="2199860"/>
            <a:ext cx="8216348" cy="954107"/>
          </a:xfrm>
          <a:prstGeom prst="rect">
            <a:avLst/>
          </a:prstGeom>
          <a:noFill/>
        </p:spPr>
        <p:txBody>
          <a:bodyPr wrap="square" rtlCol="0">
            <a:spAutoFit/>
          </a:bodyPr>
          <a:lstStyle/>
          <a:p>
            <a:pPr algn="r" rtl="1"/>
            <a:r>
              <a:rPr lang="ar-DZ" sz="2800" dirty="0">
                <a:latin typeface="Simplified Arabic" panose="02020603050405020304" pitchFamily="18" charset="-78"/>
                <a:cs typeface="Simplified Arabic" panose="02020603050405020304" pitchFamily="18" charset="-78"/>
              </a:rPr>
              <a:t>تعد المقابلة نوعا من أنواع برامج الحوار في الإذاعة وحتى في التلفزيون وتنقسم إلى عدة أنواع كما أنها تأخذ أشكالا مختلفة  نلخصها كالتالي:</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56785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338390-3C45-C614-BE48-6EF89C917723}"/>
              </a:ext>
            </a:extLst>
          </p:cNvPr>
          <p:cNvSpPr/>
          <p:nvPr/>
        </p:nvSpPr>
        <p:spPr>
          <a:xfrm>
            <a:off x="1588962" y="224135"/>
            <a:ext cx="7423827" cy="769441"/>
          </a:xfrm>
          <a:prstGeom prst="rect">
            <a:avLst/>
          </a:prstGeom>
          <a:noFill/>
        </p:spPr>
        <p:txBody>
          <a:bodyPr wrap="none" lIns="91440" tIns="45720" rIns="91440" bIns="45720">
            <a:spAutoFit/>
          </a:bodyPr>
          <a:lstStyle/>
          <a:p>
            <a:pPr algn="ctr"/>
            <a:r>
              <a:rPr lang="ar-DZ" sz="4400" b="1" cap="none" spc="0" dirty="0">
                <a:ln w="6600">
                  <a:solidFill>
                    <a:schemeClr val="accent2"/>
                  </a:solidFill>
                  <a:prstDash val="solid"/>
                </a:ln>
                <a:solidFill>
                  <a:srgbClr val="FFFFFF"/>
                </a:solidFill>
                <a:effectLst>
                  <a:outerShdw dist="38100" dir="2700000" algn="tl" rotWithShape="0">
                    <a:schemeClr val="accent2"/>
                  </a:outerShdw>
                </a:effectLst>
              </a:rPr>
              <a:t>أنواع المقابلة حسب الشكل</a:t>
            </a:r>
            <a:endParaRPr lang="fr-FR" sz="4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7" name="Rectangle 6">
            <a:extLst>
              <a:ext uri="{FF2B5EF4-FFF2-40B4-BE49-F238E27FC236}">
                <a16:creationId xmlns:a16="http://schemas.microsoft.com/office/drawing/2014/main" id="{63FA1854-E306-609B-280D-58721431F1A1}"/>
              </a:ext>
            </a:extLst>
          </p:cNvPr>
          <p:cNvSpPr/>
          <p:nvPr/>
        </p:nvSpPr>
        <p:spPr>
          <a:xfrm>
            <a:off x="1642735" y="1586416"/>
            <a:ext cx="6135013" cy="707886"/>
          </a:xfrm>
          <a:prstGeom prst="rect">
            <a:avLst/>
          </a:prstGeom>
          <a:noFill/>
        </p:spPr>
        <p:txBody>
          <a:bodyPr wrap="none" lIns="91440" tIns="45720" rIns="91440" bIns="45720">
            <a:spAutoFit/>
          </a:bodyPr>
          <a:lstStyle/>
          <a:p>
            <a:pPr algn="ctr"/>
            <a:r>
              <a:rPr lang="ar-DZ"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المقابلة المتعلقة بالوقائع</a:t>
            </a:r>
            <a:endParaRPr lang="fr-FR"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Rectangle 8">
            <a:extLst>
              <a:ext uri="{FF2B5EF4-FFF2-40B4-BE49-F238E27FC236}">
                <a16:creationId xmlns:a16="http://schemas.microsoft.com/office/drawing/2014/main" id="{9CF8F92F-C50B-3A76-77EC-79CEB1BAA5E3}"/>
              </a:ext>
            </a:extLst>
          </p:cNvPr>
          <p:cNvSpPr/>
          <p:nvPr/>
        </p:nvSpPr>
        <p:spPr>
          <a:xfrm>
            <a:off x="2110813" y="2600978"/>
            <a:ext cx="5198859"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المقابلة الاستعراضية</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a:extLst>
              <a:ext uri="{FF2B5EF4-FFF2-40B4-BE49-F238E27FC236}">
                <a16:creationId xmlns:a16="http://schemas.microsoft.com/office/drawing/2014/main" id="{6AE2E6CD-AE15-42C7-9E17-755EC3B8CB97}"/>
              </a:ext>
            </a:extLst>
          </p:cNvPr>
          <p:cNvSpPr/>
          <p:nvPr/>
        </p:nvSpPr>
        <p:spPr>
          <a:xfrm>
            <a:off x="2205390" y="3615540"/>
            <a:ext cx="5104282"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الحديث الاستعراضي</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1" name="Rectangle 10">
            <a:extLst>
              <a:ext uri="{FF2B5EF4-FFF2-40B4-BE49-F238E27FC236}">
                <a16:creationId xmlns:a16="http://schemas.microsoft.com/office/drawing/2014/main" id="{D2A811C3-0516-976F-C9CA-D521553A0E85}"/>
              </a:ext>
            </a:extLst>
          </p:cNvPr>
          <p:cNvSpPr/>
          <p:nvPr/>
        </p:nvSpPr>
        <p:spPr>
          <a:xfrm>
            <a:off x="3242006" y="4517840"/>
            <a:ext cx="3296095"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الرد التاريخي</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818024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171311-EACA-CBC9-8FC2-938D5FA31298}"/>
              </a:ext>
            </a:extLst>
          </p:cNvPr>
          <p:cNvSpPr/>
          <p:nvPr/>
        </p:nvSpPr>
        <p:spPr>
          <a:xfrm>
            <a:off x="224620" y="395744"/>
            <a:ext cx="9198352" cy="707886"/>
          </a:xfrm>
          <a:prstGeom prst="rect">
            <a:avLst/>
          </a:prstGeom>
          <a:noFill/>
        </p:spPr>
        <p:txBody>
          <a:bodyPr wrap="none" lIns="91440" tIns="45720" rIns="91440" bIns="45720">
            <a:spAutoFit/>
          </a:bodyPr>
          <a:lstStyle/>
          <a:p>
            <a:pPr algn="ctr"/>
            <a:r>
              <a:rPr lang="ar-DZ" sz="4000" b="1" cap="none" spc="0" dirty="0">
                <a:ln w="6600">
                  <a:solidFill>
                    <a:schemeClr val="accent2"/>
                  </a:solidFill>
                  <a:prstDash val="solid"/>
                </a:ln>
                <a:solidFill>
                  <a:srgbClr val="FFFFFF"/>
                </a:solidFill>
                <a:effectLst>
                  <a:outerShdw dist="38100" dir="2700000" algn="tl" rotWithShape="0">
                    <a:schemeClr val="accent2"/>
                  </a:outerShdw>
                </a:effectLst>
              </a:rPr>
              <a:t>أنواع المقابلة حسب المضمون والهدف</a:t>
            </a:r>
            <a:endParaRPr lang="fr-FR"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ZoneTexte 2">
            <a:extLst>
              <a:ext uri="{FF2B5EF4-FFF2-40B4-BE49-F238E27FC236}">
                <a16:creationId xmlns:a16="http://schemas.microsoft.com/office/drawing/2014/main" id="{64DC38E7-0F23-1F42-C872-3979F0F82AF9}"/>
              </a:ext>
            </a:extLst>
          </p:cNvPr>
          <p:cNvSpPr txBox="1"/>
          <p:nvPr/>
        </p:nvSpPr>
        <p:spPr>
          <a:xfrm>
            <a:off x="609599" y="1629850"/>
            <a:ext cx="8680174" cy="1384995"/>
          </a:xfrm>
          <a:prstGeom prst="rect">
            <a:avLst/>
          </a:prstGeom>
          <a:noFill/>
        </p:spPr>
        <p:txBody>
          <a:bodyPr wrap="square" rtlCol="0">
            <a:spAutoFit/>
          </a:bodyPr>
          <a:lstStyle/>
          <a:p>
            <a:pPr algn="ctr" rtl="1"/>
            <a:r>
              <a:rPr lang="ar-DZ" sz="2800" dirty="0">
                <a:latin typeface="Simplified Arabic" panose="02020603050405020304" pitchFamily="18" charset="-78"/>
                <a:cs typeface="Simplified Arabic" panose="02020603050405020304" pitchFamily="18" charset="-78"/>
              </a:rPr>
              <a:t>تنقسم المقابلة وفقا للأهداف أو الغرض منها، إلى ثلاثة أنواع رئيسية، وهي الأنواع الأكثر شهرة والتي تشمل المساحة العظم من البرامج الحوارية المقدمة في الإذاعة وهي:</a:t>
            </a:r>
            <a:endParaRPr lang="fr-FR" sz="2800" dirty="0">
              <a:latin typeface="Simplified Arabic" panose="02020603050405020304" pitchFamily="18" charset="-78"/>
              <a:cs typeface="Simplified Arabic" panose="02020603050405020304" pitchFamily="18" charset="-78"/>
            </a:endParaRPr>
          </a:p>
        </p:txBody>
      </p:sp>
      <p:sp>
        <p:nvSpPr>
          <p:cNvPr id="4" name="Rectangle 3">
            <a:extLst>
              <a:ext uri="{FF2B5EF4-FFF2-40B4-BE49-F238E27FC236}">
                <a16:creationId xmlns:a16="http://schemas.microsoft.com/office/drawing/2014/main" id="{70455006-1718-2305-7C06-F0DD46E02A88}"/>
              </a:ext>
            </a:extLst>
          </p:cNvPr>
          <p:cNvSpPr/>
          <p:nvPr/>
        </p:nvSpPr>
        <p:spPr>
          <a:xfrm>
            <a:off x="2790282" y="3783451"/>
            <a:ext cx="4246675"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مقابلة المعلومات</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Rectangle 4">
            <a:extLst>
              <a:ext uri="{FF2B5EF4-FFF2-40B4-BE49-F238E27FC236}">
                <a16:creationId xmlns:a16="http://schemas.microsoft.com/office/drawing/2014/main" id="{3B7B6F30-5031-FE33-0695-E5FB701ECEA2}"/>
              </a:ext>
            </a:extLst>
          </p:cNvPr>
          <p:cNvSpPr/>
          <p:nvPr/>
        </p:nvSpPr>
        <p:spPr>
          <a:xfrm>
            <a:off x="3286356" y="4663614"/>
            <a:ext cx="3074881"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مقابلة الرأي</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a:extLst>
              <a:ext uri="{FF2B5EF4-FFF2-40B4-BE49-F238E27FC236}">
                <a16:creationId xmlns:a16="http://schemas.microsoft.com/office/drawing/2014/main" id="{5F581356-E98A-D4D0-FF54-38DFEE997B98}"/>
              </a:ext>
            </a:extLst>
          </p:cNvPr>
          <p:cNvSpPr/>
          <p:nvPr/>
        </p:nvSpPr>
        <p:spPr>
          <a:xfrm>
            <a:off x="2862416" y="5543777"/>
            <a:ext cx="4174541" cy="707886"/>
          </a:xfrm>
          <a:prstGeom prst="rect">
            <a:avLst/>
          </a:prstGeom>
          <a:noFill/>
        </p:spPr>
        <p:txBody>
          <a:bodyPr wrap="none" lIns="91440" tIns="45720" rIns="91440" bIns="45720">
            <a:spAutoFit/>
          </a:bodyPr>
          <a:lstStyle/>
          <a:p>
            <a:pPr algn="ctr"/>
            <a:r>
              <a:rPr lang="ar-DZ"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مقابلة الشخصية</a:t>
            </a:r>
            <a:endParaRPr lang="fr-F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481168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36804937_TF89119559.potx" id="{24CA59CC-A95F-4D3A-B8F6-2C3C6330F8D0}" vid="{0E1AAFBB-7854-48D3-8AB5-93E030D8847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2.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24F515-356D-4532-BE08-F6D7771916F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Conception Facette</Template>
  <TotalTime>7915</TotalTime>
  <Words>1589</Words>
  <Application>Microsoft Office PowerPoint</Application>
  <PresentationFormat>Grand écran</PresentationFormat>
  <Paragraphs>89</Paragraphs>
  <Slides>22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Arial</vt:lpstr>
      <vt:lpstr>Calibri</vt:lpstr>
      <vt:lpstr>Open Sans</vt:lpstr>
      <vt:lpstr>Simplified Arabic</vt:lpstr>
      <vt:lpstr>Trebuchet MS</vt:lpstr>
      <vt:lpstr>Wingdings</vt:lpstr>
      <vt:lpstr>Wingdings 3</vt:lpstr>
      <vt:lpstr>Facette</vt:lpstr>
      <vt:lpstr>المقابلات الاذاعية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المقابلات الاذاعية</dc:title>
  <dc:creator>Asus</dc:creator>
  <cp:lastModifiedBy>Asus</cp:lastModifiedBy>
  <cp:revision>6</cp:revision>
  <dcterms:created xsi:type="dcterms:W3CDTF">2024-03-05T10:27:51Z</dcterms:created>
  <dcterms:modified xsi:type="dcterms:W3CDTF">2024-04-05T09:45:48Z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