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8" r:id="rId3"/>
    <p:sldId id="259" r:id="rId4"/>
    <p:sldId id="260" r:id="rId5"/>
    <p:sldId id="261" r:id="rId6"/>
    <p:sldId id="265" r:id="rId7"/>
    <p:sldId id="266" r:id="rId8"/>
    <p:sldId id="269" r:id="rId9"/>
    <p:sldId id="270" r:id="rId10"/>
    <p:sldId id="271" r:id="rId11"/>
    <p:sldId id="272" r:id="rId12"/>
    <p:sldId id="273" r:id="rId13"/>
    <p:sldId id="274" r:id="rId14"/>
    <p:sldId id="275" r:id="rId15"/>
    <p:sldId id="276" r:id="rId16"/>
    <p:sldId id="277" r:id="rId17"/>
    <p:sldId id="278" r:id="rId18"/>
    <p:sldId id="268" r:id="rId19"/>
    <p:sldId id="262"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67" r:id="rId33"/>
    <p:sldId id="263" r:id="rId34"/>
    <p:sldId id="26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3" d="100"/>
          <a:sy n="73" d="100"/>
        </p:scale>
        <p:origin x="-1076" y="1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A1AE9A-DD2B-49AF-B67B-738002F23586}" type="datetimeFigureOut">
              <a:rPr lang="en-US" smtClean="0"/>
              <a:pPr/>
              <a:t>4/22/2024</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ECF047-548B-4B85-BF7C-6AA891E957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 </a:t>
            </a:r>
            <a:endParaRPr lang="en-US" dirty="0"/>
          </a:p>
        </p:txBody>
      </p:sp>
      <p:sp>
        <p:nvSpPr>
          <p:cNvPr id="4" name="Espace réservé du numéro de diapositive 3"/>
          <p:cNvSpPr>
            <a:spLocks noGrp="1"/>
          </p:cNvSpPr>
          <p:nvPr>
            <p:ph type="sldNum" sz="quarter" idx="10"/>
          </p:nvPr>
        </p:nvSpPr>
        <p:spPr/>
        <p:txBody>
          <a:bodyPr/>
          <a:lstStyle/>
          <a:p>
            <a:fld id="{BBECF047-548B-4B85-BF7C-6AA891E9576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B596479-5AE3-42BB-9FC4-51241DD7B4F3}" type="datetimeFigureOut">
              <a:rPr lang="en-US" smtClean="0"/>
              <a:pPr/>
              <a:t>4/22/2024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596479-5AE3-42BB-9FC4-51241DD7B4F3}" type="datetimeFigureOut">
              <a:rPr lang="en-US" smtClean="0"/>
              <a:pPr/>
              <a:t>4/22/2024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596479-5AE3-42BB-9FC4-51241DD7B4F3}" type="datetimeFigureOut">
              <a:rPr lang="en-US" smtClean="0"/>
              <a:pPr/>
              <a:t>4/22/2024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596479-5AE3-42BB-9FC4-51241DD7B4F3}" type="datetimeFigureOut">
              <a:rPr lang="en-US" smtClean="0"/>
              <a:pPr/>
              <a:t>4/22/2024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B596479-5AE3-42BB-9FC4-51241DD7B4F3}" type="datetimeFigureOut">
              <a:rPr lang="en-US" smtClean="0"/>
              <a:pPr/>
              <a:t>4/22/2024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B596479-5AE3-42BB-9FC4-51241DD7B4F3}" type="datetimeFigureOut">
              <a:rPr lang="en-US" smtClean="0"/>
              <a:pPr/>
              <a:t>4/22/2024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B596479-5AE3-42BB-9FC4-51241DD7B4F3}" type="datetimeFigureOut">
              <a:rPr lang="en-US" smtClean="0"/>
              <a:pPr/>
              <a:t>4/22/2024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B596479-5AE3-42BB-9FC4-51241DD7B4F3}" type="datetimeFigureOut">
              <a:rPr lang="en-US" smtClean="0"/>
              <a:pPr/>
              <a:t>4/22/2024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596479-5AE3-42BB-9FC4-51241DD7B4F3}" type="datetimeFigureOut">
              <a:rPr lang="en-US" smtClean="0"/>
              <a:pPr/>
              <a:t>4/22/2024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B596479-5AE3-42BB-9FC4-51241DD7B4F3}" type="datetimeFigureOut">
              <a:rPr lang="en-US" smtClean="0"/>
              <a:pPr/>
              <a:t>4/22/2024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B596479-5AE3-42BB-9FC4-51241DD7B4F3}" type="datetimeFigureOut">
              <a:rPr lang="en-US" smtClean="0"/>
              <a:pPr/>
              <a:t>4/22/2024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72E0CC9-3976-4810-8E77-5698652474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96479-5AE3-42BB-9FC4-51241DD7B4F3}" type="datetimeFigureOut">
              <a:rPr lang="en-US" smtClean="0"/>
              <a:pPr/>
              <a:t>4/22/2024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E0CC9-3976-4810-8E77-5698652474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90800" y="152400"/>
            <a:ext cx="3276600" cy="533399"/>
          </a:xfrm>
        </p:spPr>
        <p:txBody>
          <a:bodyPr>
            <a:normAutofit fontScale="90000"/>
          </a:bodyPr>
          <a:lstStyle/>
          <a:p>
            <a:pPr algn="ctr" rtl="1"/>
            <a:r>
              <a:rPr lang="ar-DZ" sz="3600" b="1" dirty="0" smtClean="0">
                <a:solidFill>
                  <a:srgbClr val="C00000"/>
                </a:solidFill>
              </a:rPr>
              <a:t>التسويق و</a:t>
            </a:r>
            <a:r>
              <a:rPr lang="ar-DZ" sz="4000" b="1" dirty="0" smtClean="0">
                <a:solidFill>
                  <a:srgbClr val="C00000"/>
                </a:solidFill>
              </a:rPr>
              <a:t>الابتكار</a:t>
            </a:r>
            <a:endParaRPr lang="en-US" sz="4000" b="1" dirty="0">
              <a:solidFill>
                <a:srgbClr val="C00000"/>
              </a:solidFill>
            </a:endParaRPr>
          </a:p>
        </p:txBody>
      </p:sp>
      <p:sp>
        <p:nvSpPr>
          <p:cNvPr id="3" name="Sous-titre 2"/>
          <p:cNvSpPr>
            <a:spLocks noGrp="1"/>
          </p:cNvSpPr>
          <p:nvPr>
            <p:ph type="subTitle" idx="1"/>
          </p:nvPr>
        </p:nvSpPr>
        <p:spPr>
          <a:xfrm>
            <a:off x="381000" y="762000"/>
            <a:ext cx="8229600" cy="5943600"/>
          </a:xfrm>
        </p:spPr>
        <p:txBody>
          <a:bodyPr>
            <a:normAutofit/>
          </a:bodyPr>
          <a:lstStyle/>
          <a:p>
            <a:pPr algn="r" rtl="1"/>
            <a:endParaRPr lang="ar-DZ" sz="2600" b="1" i="1" dirty="0" smtClean="0">
              <a:solidFill>
                <a:srgbClr val="002060"/>
              </a:solidFill>
            </a:endParaRPr>
          </a:p>
          <a:p>
            <a:pPr algn="r" rtl="1"/>
            <a:r>
              <a:rPr lang="ar-DZ" sz="3600" b="1" i="1" dirty="0" smtClean="0">
                <a:solidFill>
                  <a:srgbClr val="002060"/>
                </a:solidFill>
              </a:rPr>
              <a:t>أولاـ</a:t>
            </a:r>
            <a:r>
              <a:rPr lang="ar-DZ" sz="3600" dirty="0" smtClean="0">
                <a:solidFill>
                  <a:srgbClr val="002060"/>
                </a:solidFill>
              </a:rPr>
              <a:t> </a:t>
            </a:r>
            <a:r>
              <a:rPr lang="ar-DZ" sz="3600" b="1" i="1" dirty="0" smtClean="0">
                <a:solidFill>
                  <a:srgbClr val="002060"/>
                </a:solidFill>
              </a:rPr>
              <a:t>لماذا التسويق والابتكار؟</a:t>
            </a:r>
          </a:p>
          <a:p>
            <a:pPr algn="r" rtl="1"/>
            <a:endParaRPr lang="ar-DZ" sz="3600" b="1" i="1" dirty="0" smtClean="0">
              <a:solidFill>
                <a:schemeClr val="tx1"/>
              </a:solidFill>
            </a:endParaRPr>
          </a:p>
          <a:p>
            <a:pPr marL="514350" indent="-514350" algn="r" rtl="1"/>
            <a:r>
              <a:rPr lang="ar-DZ" sz="3600" dirty="0" smtClean="0">
                <a:solidFill>
                  <a:schemeClr val="tx1"/>
                </a:solidFill>
              </a:rPr>
              <a:t>     1ـ المفهوم التسويقي الحديث </a:t>
            </a:r>
          </a:p>
          <a:p>
            <a:pPr marL="514350" indent="-514350" algn="r" rtl="1"/>
            <a:r>
              <a:rPr lang="ar-DZ" sz="3600" dirty="0" smtClean="0">
                <a:solidFill>
                  <a:schemeClr val="tx1"/>
                </a:solidFill>
              </a:rPr>
              <a:t>     2ـ مفهوم الابتكار</a:t>
            </a:r>
          </a:p>
          <a:p>
            <a:pPr marL="514350" indent="-514350" algn="r" rtl="1"/>
            <a:r>
              <a:rPr lang="ar-DZ" sz="3600" dirty="0" smtClean="0">
                <a:solidFill>
                  <a:schemeClr val="tx1"/>
                </a:solidFill>
              </a:rPr>
              <a:t>     3ـ ارتباط المفهوم التسويقي الحديث بمفهوم الابتكار</a:t>
            </a:r>
          </a:p>
          <a:p>
            <a:pPr marL="514350" indent="-514350" algn="r" rtl="1"/>
            <a:endParaRPr lang="ar-DZ" sz="2600" dirty="0" smtClean="0">
              <a:solidFill>
                <a:schemeClr val="tx1"/>
              </a:solidFill>
            </a:endParaRPr>
          </a:p>
          <a:p>
            <a:pPr marL="514350" indent="-514350" algn="r" rtl="1"/>
            <a:endParaRPr lang="ar-DZ" sz="2600" b="1" i="1" dirty="0" smtClean="0">
              <a:solidFill>
                <a:schemeClr val="tx1"/>
              </a:solidFill>
            </a:endParaRPr>
          </a:p>
          <a:p>
            <a:pPr marL="514350" indent="-514350" algn="r" rtl="1"/>
            <a:r>
              <a:rPr lang="ar-DZ" sz="2600" dirty="0" smtClean="0">
                <a:solidFill>
                  <a:schemeClr val="tx1"/>
                </a:solidFill>
              </a:rPr>
              <a:t>     </a:t>
            </a:r>
          </a:p>
          <a:p>
            <a:pPr marL="514350" indent="-514350" algn="r" rtl="1"/>
            <a:endParaRPr lang="ar-DZ" sz="2400" dirty="0" smtClean="0">
              <a:solidFill>
                <a:schemeClr val="tx1"/>
              </a:solidFill>
            </a:endParaRPr>
          </a:p>
          <a:p>
            <a:pPr marL="514350" indent="-514350" algn="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92500" lnSpcReduction="10000"/>
          </a:bodyPr>
          <a:lstStyle/>
          <a:p>
            <a:pPr algn="ctr" rtl="1"/>
            <a:endParaRPr lang="en-GB" b="1" dirty="0" smtClean="0"/>
          </a:p>
          <a:p>
            <a:pPr algn="r" rtl="1"/>
            <a:r>
              <a:rPr lang="ar-DZ" sz="35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r>
              <a:rPr lang="en-US" sz="3500" b="1" dirty="0" smtClean="0">
                <a:solidFill>
                  <a:schemeClr val="tx2">
                    <a:lumMod val="75000"/>
                  </a:schemeClr>
                </a:solidFill>
              </a:rPr>
              <a:t>3- </a:t>
            </a:r>
            <a:r>
              <a:rPr lang="en-US" sz="3600" b="1" dirty="0" smtClean="0">
                <a:solidFill>
                  <a:schemeClr val="tx2">
                    <a:lumMod val="75000"/>
                  </a:schemeClr>
                </a:solidFill>
              </a:rPr>
              <a:t>Communicating Innovations to Customers</a:t>
            </a:r>
            <a:r>
              <a:rPr lang="en-US" sz="3600" dirty="0" smtClean="0">
                <a:solidFill>
                  <a:schemeClr val="tx2">
                    <a:lumMod val="75000"/>
                  </a:schemeClr>
                </a:solidFill>
              </a:rPr>
              <a:t>: Marketing plays a crucial role in communicating the value proposition of innovative products or services to customers. Effective messaging and positioning can help customers understand the benefits of innovation and encourage adoption.</a:t>
            </a:r>
            <a:endParaRPr lang="en-US" dirty="0" smtClean="0">
              <a:solidFill>
                <a:schemeClr val="tx2">
                  <a:lumMod val="75000"/>
                </a:schemeClr>
              </a:solidFill>
            </a:endParaRP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92500" lnSpcReduction="10000"/>
          </a:bodyPr>
          <a:lstStyle/>
          <a:p>
            <a:pPr algn="ctr" rtl="1"/>
            <a:endParaRPr lang="en-GB" b="1" dirty="0" smtClean="0"/>
          </a:p>
          <a:p>
            <a:pPr algn="r" rtl="1"/>
            <a:r>
              <a:rPr lang="ar-DZ" sz="35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r>
              <a:rPr lang="en-US" sz="3600" b="1" dirty="0" smtClean="0">
                <a:solidFill>
                  <a:schemeClr val="tx2">
                    <a:lumMod val="75000"/>
                  </a:schemeClr>
                </a:solidFill>
              </a:rPr>
              <a:t>4- Creating Demand for Innovation</a:t>
            </a:r>
            <a:r>
              <a:rPr lang="en-US" sz="3600" dirty="0" smtClean="0">
                <a:solidFill>
                  <a:schemeClr val="tx2">
                    <a:lumMod val="75000"/>
                  </a:schemeClr>
                </a:solidFill>
              </a:rPr>
              <a:t>: Marketing campaigns can create excitement and anticipation around new innovations, driving demand even before a product or service is launched. This can help ensure a successful market entry and adoption.</a:t>
            </a:r>
          </a:p>
          <a:p>
            <a:endParaRPr lang="en-US" dirty="0" smtClean="0">
              <a:solidFill>
                <a:schemeClr val="tx2">
                  <a:lumMod val="75000"/>
                </a:schemeClr>
              </a:solidFill>
            </a:endParaRP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85000" lnSpcReduction="20000"/>
          </a:bodyPr>
          <a:lstStyle/>
          <a:p>
            <a:pPr algn="ctr" rtl="1"/>
            <a:endParaRPr lang="en-GB" b="1" dirty="0" smtClean="0"/>
          </a:p>
          <a:p>
            <a:pPr algn="r" rtl="1"/>
            <a:r>
              <a:rPr lang="ar-DZ" sz="38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r>
              <a:rPr lang="en-US" sz="3800" b="1" dirty="0" smtClean="0">
                <a:solidFill>
                  <a:schemeClr val="tx2">
                    <a:lumMod val="75000"/>
                  </a:schemeClr>
                </a:solidFill>
              </a:rPr>
              <a:t>5- Feedback Loop for Iterative Improvement</a:t>
            </a:r>
            <a:r>
              <a:rPr lang="en-US" sz="3800" dirty="0" smtClean="0">
                <a:solidFill>
                  <a:schemeClr val="tx2">
                    <a:lumMod val="75000"/>
                  </a:schemeClr>
                </a:solidFill>
              </a:rPr>
              <a:t>: Marketing channels provide a valuable feedback loop for gathering customer feedback on innovative products or services. This feedback can be used to iterate and improve upon innovations, ensuring that they meet evolving customer needs.</a:t>
            </a:r>
          </a:p>
          <a:p>
            <a:endParaRPr lang="en-US" sz="3800" dirty="0" smtClean="0">
              <a:solidFill>
                <a:schemeClr val="tx2">
                  <a:lumMod val="75000"/>
                </a:schemeClr>
              </a:solidFill>
            </a:endParaRPr>
          </a:p>
          <a:p>
            <a:endParaRPr lang="en-US" dirty="0" smtClean="0">
              <a:solidFill>
                <a:schemeClr val="tx2">
                  <a:lumMod val="75000"/>
                </a:schemeClr>
              </a:solidFill>
            </a:endParaRP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92500" lnSpcReduction="20000"/>
          </a:bodyPr>
          <a:lstStyle/>
          <a:p>
            <a:pPr algn="ctr" rtl="1"/>
            <a:endParaRPr lang="en-GB" b="1" dirty="0" smtClean="0"/>
          </a:p>
          <a:p>
            <a:pPr algn="r" rtl="1"/>
            <a:r>
              <a:rPr lang="ar-DZ" sz="35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r>
              <a:rPr lang="en-US" sz="3800" b="1" dirty="0" smtClean="0">
                <a:solidFill>
                  <a:schemeClr val="tx2">
                    <a:lumMod val="75000"/>
                  </a:schemeClr>
                </a:solidFill>
              </a:rPr>
              <a:t>6- Building Brand Reputation through Innovation</a:t>
            </a:r>
            <a:r>
              <a:rPr lang="en-US" sz="3800" dirty="0" smtClean="0">
                <a:solidFill>
                  <a:schemeClr val="tx2">
                    <a:lumMod val="75000"/>
                  </a:schemeClr>
                </a:solidFill>
              </a:rPr>
              <a:t>: Companies that consistently innovate can build a reputation as industry leaders and innovators. Marketing efforts can highlight a company's commitment to innovation, enhancing its brand image and differentiation in the market.</a:t>
            </a:r>
          </a:p>
          <a:p>
            <a:endParaRPr lang="en-US" dirty="0" smtClean="0">
              <a:solidFill>
                <a:schemeClr val="tx2">
                  <a:lumMod val="75000"/>
                </a:schemeClr>
              </a:solidFill>
            </a:endParaRP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70000" lnSpcReduction="20000"/>
          </a:bodyPr>
          <a:lstStyle/>
          <a:p>
            <a:pPr algn="ctr" rtl="1"/>
            <a:endParaRPr lang="en-GB" b="1" dirty="0" smtClean="0"/>
          </a:p>
          <a:p>
            <a:pPr algn="r" rtl="1"/>
            <a:r>
              <a:rPr lang="ar-DZ" sz="46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endParaRPr lang="en-US" sz="4000" dirty="0" smtClean="0"/>
          </a:p>
          <a:p>
            <a:r>
              <a:rPr lang="en-US" sz="4600" b="1" dirty="0" smtClean="0">
                <a:solidFill>
                  <a:schemeClr val="tx2">
                    <a:lumMod val="75000"/>
                  </a:schemeClr>
                </a:solidFill>
              </a:rPr>
              <a:t>7- Collaboration with External Partners</a:t>
            </a:r>
            <a:r>
              <a:rPr lang="en-US" sz="4600" dirty="0" smtClean="0">
                <a:solidFill>
                  <a:schemeClr val="tx2">
                    <a:lumMod val="75000"/>
                  </a:schemeClr>
                </a:solidFill>
              </a:rPr>
              <a:t>: Marketing teams can collaborate with external partners such as customers, suppliers, and industry experts to co-create innovative solutions. By leveraging external expertise and insights, companies can accelerate the pace of innovation.</a:t>
            </a:r>
          </a:p>
          <a:p>
            <a:r>
              <a:rPr lang="en-US" sz="3800" dirty="0" smtClean="0">
                <a:solidFill>
                  <a:schemeClr val="tx2">
                    <a:lumMod val="75000"/>
                  </a:schemeClr>
                </a:solidFill>
              </a:rPr>
              <a:t>.</a:t>
            </a:r>
          </a:p>
          <a:p>
            <a:endParaRPr lang="en-US" dirty="0" smtClean="0">
              <a:solidFill>
                <a:schemeClr val="tx2">
                  <a:lumMod val="75000"/>
                </a:schemeClr>
              </a:solidFill>
            </a:endParaRP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62500" lnSpcReduction="20000"/>
          </a:bodyPr>
          <a:lstStyle/>
          <a:p>
            <a:pPr algn="ctr" rtl="1"/>
            <a:endParaRPr lang="en-GB" b="1" dirty="0" smtClean="0"/>
          </a:p>
          <a:p>
            <a:pPr algn="r" rtl="1"/>
            <a:r>
              <a:rPr lang="ar-DZ" sz="51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endParaRPr lang="en-US" sz="4000" dirty="0" smtClean="0"/>
          </a:p>
          <a:p>
            <a:r>
              <a:rPr lang="en-US" sz="5100" b="1" dirty="0" smtClean="0">
                <a:solidFill>
                  <a:schemeClr val="tx2">
                    <a:lumMod val="75000"/>
                  </a:schemeClr>
                </a:solidFill>
              </a:rPr>
              <a:t>8- Agile Marketing for Rapid Testing and Learning</a:t>
            </a:r>
            <a:r>
              <a:rPr lang="en-US" sz="5100" dirty="0" smtClean="0">
                <a:solidFill>
                  <a:schemeClr val="tx2">
                    <a:lumMod val="75000"/>
                  </a:schemeClr>
                </a:solidFill>
              </a:rPr>
              <a:t>: Agile marketing methodologies can be applied to innovation processes, allowing teams to quickly test new ideas, gather feedback, and make iterative improvements. This agile approach can help accelerate innovation cycles and reduce time to market.</a:t>
            </a:r>
          </a:p>
          <a:p>
            <a:endParaRPr lang="en-US" sz="4600" dirty="0" smtClean="0">
              <a:solidFill>
                <a:schemeClr val="tx2">
                  <a:lumMod val="75000"/>
                </a:schemeClr>
              </a:solidFill>
            </a:endParaRPr>
          </a:p>
          <a:p>
            <a:pPr marL="514350" indent="-514350" algn="r" rtl="1"/>
            <a:r>
              <a:rPr lang="ar-DZ" sz="4600" dirty="0" smtClean="0">
                <a:solidFill>
                  <a:schemeClr val="tx1"/>
                </a:solidFill>
              </a:rPr>
              <a:t>		</a:t>
            </a:r>
            <a:endParaRPr lang="en-US" sz="4600"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62500" lnSpcReduction="20000"/>
          </a:bodyPr>
          <a:lstStyle/>
          <a:p>
            <a:pPr algn="ctr" rtl="1"/>
            <a:endParaRPr lang="en-GB" b="1" dirty="0" smtClean="0"/>
          </a:p>
          <a:p>
            <a:pPr algn="r" rtl="1"/>
            <a:r>
              <a:rPr lang="ar-DZ" sz="51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endParaRPr lang="en-US" sz="4000" dirty="0" smtClean="0"/>
          </a:p>
          <a:p>
            <a:r>
              <a:rPr lang="en-US" sz="5100" b="1" dirty="0" smtClean="0">
                <a:solidFill>
                  <a:schemeClr val="tx2">
                    <a:lumMod val="75000"/>
                  </a:schemeClr>
                </a:solidFill>
              </a:rPr>
              <a:t>8- Agile Marketing for Rapid Testing and Learning</a:t>
            </a:r>
            <a:r>
              <a:rPr lang="en-US" sz="5100" dirty="0" smtClean="0">
                <a:solidFill>
                  <a:schemeClr val="tx2">
                    <a:lumMod val="75000"/>
                  </a:schemeClr>
                </a:solidFill>
              </a:rPr>
              <a:t>:</a:t>
            </a:r>
          </a:p>
          <a:p>
            <a:r>
              <a:rPr lang="ar-DZ" sz="5100" dirty="0" smtClean="0">
                <a:solidFill>
                  <a:schemeClr val="tx2">
                    <a:lumMod val="75000"/>
                  </a:schemeClr>
                </a:solidFill>
              </a:rPr>
              <a:t>التسويق السريع للاختبار والتعلم: يمكن تطبيق منهجيات التسويق السريع على عمليات الابتكار، مما يتيح للفرق اختبار الأفكار الجديدة بسرعة وجمع التغذية الراجعة، وإجراء تحسينات تكرارية. يمكن أن يساعد هذا النهج السريع في تسريع دورات الابتكار وتقليل الوقت إلى السوق.</a:t>
            </a:r>
            <a:endParaRPr lang="en-US" sz="5100" dirty="0" smtClean="0">
              <a:solidFill>
                <a:schemeClr val="tx2">
                  <a:lumMod val="75000"/>
                </a:schemeClr>
              </a:solidFill>
            </a:endParaRPr>
          </a:p>
          <a:p>
            <a:endParaRPr lang="en-US" sz="4600" dirty="0" smtClean="0">
              <a:solidFill>
                <a:schemeClr val="tx2">
                  <a:lumMod val="75000"/>
                </a:schemeClr>
              </a:solidFill>
            </a:endParaRPr>
          </a:p>
          <a:p>
            <a:pPr marL="514350" indent="-514350" algn="r" rtl="1"/>
            <a:r>
              <a:rPr lang="ar-DZ" sz="4600" dirty="0" smtClean="0">
                <a:solidFill>
                  <a:schemeClr val="tx1"/>
                </a:solidFill>
              </a:rPr>
              <a:t>		</a:t>
            </a:r>
            <a:endParaRPr lang="en-US" sz="4600"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40000" lnSpcReduction="20000"/>
          </a:bodyPr>
          <a:lstStyle/>
          <a:p>
            <a:pPr algn="ctr" rtl="1"/>
            <a:endParaRPr lang="en-GB" b="1" dirty="0" smtClean="0"/>
          </a:p>
          <a:p>
            <a:pPr algn="r" rtl="1"/>
            <a:r>
              <a:rPr lang="ar-DZ" sz="80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endParaRPr lang="en-US" sz="4000" dirty="0" smtClean="0"/>
          </a:p>
          <a:p>
            <a:r>
              <a:rPr lang="en-US" sz="5900" b="1" dirty="0" smtClean="0">
                <a:solidFill>
                  <a:schemeClr val="tx2">
                    <a:lumMod val="75000"/>
                  </a:schemeClr>
                </a:solidFill>
              </a:rPr>
              <a:t>8- Agile Marketing</a:t>
            </a:r>
          </a:p>
          <a:p>
            <a:endParaRPr lang="en-US" sz="5900" dirty="0" smtClean="0">
              <a:solidFill>
                <a:schemeClr val="tx2">
                  <a:lumMod val="75000"/>
                </a:schemeClr>
              </a:solidFill>
            </a:endParaRPr>
          </a:p>
          <a:p>
            <a:r>
              <a:rPr lang="ar-DZ" sz="7000" dirty="0" smtClean="0">
                <a:solidFill>
                  <a:schemeClr val="tx2">
                    <a:lumMod val="75000"/>
                  </a:schemeClr>
                </a:solidFill>
              </a:rPr>
              <a:t>التسويق السريع هو نهج تسويقي يستوحى من منهجيات التطوير السريعة المستخدمة في تطوير البرمجيات والمشاريع الهندسية الأخرى. يتميز التسويق السريع بالمرونة والقدرة على التكيف مع التغيرات السريعة في السوق واحتياجات العملاء. يتضمن هذا النهج تقسيم العمل إلى فترات زمنية قصيرة ومرونة في التغييرات والتحسينات السريعة بناءً على التعلم المستمر وتغيرات السوق. تكمن فكرة التسويق السريع في تحقيق النتائج بسرعة وفعالية عالية من خلال التجارب والاختبارات المستمرة، مما يسمح للفرق التسويقية بالتكيف بسرعة مع المتغيرات وتحقيق أقصى قدر من النجاح في بيئة الأعمال المتغيرة بسرعة.</a:t>
            </a:r>
            <a:endParaRPr lang="en-US" sz="7000" dirty="0" smtClean="0">
              <a:solidFill>
                <a:schemeClr val="tx2">
                  <a:lumMod val="75000"/>
                </a:schemeClr>
              </a:solidFill>
            </a:endParaRPr>
          </a:p>
          <a:p>
            <a:pPr marL="514350" indent="-514350" algn="r" rtl="1"/>
            <a:r>
              <a:rPr lang="ar-DZ" sz="5900" dirty="0" smtClean="0">
                <a:solidFill>
                  <a:schemeClr val="tx2">
                    <a:lumMod val="75000"/>
                  </a:schemeClr>
                </a:solidFill>
              </a:rPr>
              <a:t>		</a:t>
            </a:r>
            <a:endParaRPr lang="en-US" sz="5900" dirty="0" smtClean="0">
              <a:solidFill>
                <a:schemeClr val="tx2">
                  <a:lumMod val="75000"/>
                </a:schemeClr>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a:bodyPr>
          <a:lstStyle/>
          <a:p>
            <a:pPr algn="ctr" rtl="1"/>
            <a:endParaRPr lang="en-GB" b="1" dirty="0" smtClean="0"/>
          </a:p>
          <a:p>
            <a:pPr algn="r" rtl="1"/>
            <a:r>
              <a:rPr lang="ar-DZ" b="1" i="1" dirty="0" smtClean="0">
                <a:solidFill>
                  <a:srgbClr val="002060"/>
                </a:solidFill>
              </a:rPr>
              <a:t>ثالثا ـ المقاولية والابتكار</a:t>
            </a:r>
          </a:p>
          <a:p>
            <a:pPr rtl="1"/>
            <a:r>
              <a:rPr lang="ar-DZ" b="1" dirty="0" smtClean="0">
                <a:solidFill>
                  <a:schemeClr val="tx1"/>
                </a:solidFill>
              </a:rPr>
              <a:t>ما علاقة التسويق بالمقاولية؟</a:t>
            </a:r>
            <a:endParaRPr lang="en-US" sz="3600" b="1" dirty="0" smtClean="0">
              <a:solidFill>
                <a:srgbClr val="C00000"/>
              </a:solidFill>
            </a:endParaRPr>
          </a:p>
          <a:p>
            <a:pPr algn="r" rtl="1"/>
            <a:endParaRPr lang="ar-DZ" b="1" dirty="0" smtClean="0">
              <a:solidFill>
                <a:schemeClr val="tx1"/>
              </a:solidFill>
            </a:endParaRPr>
          </a:p>
          <a:p>
            <a:pPr rtl="1"/>
            <a:r>
              <a:rPr lang="ar-DZ" sz="2400" dirty="0" smtClean="0">
                <a:solidFill>
                  <a:schemeClr val="tx1"/>
                </a:solidFill>
              </a:rPr>
              <a:t>نقطة الانطلاق في علاقة التسويق بالمقاولية هي </a:t>
            </a:r>
            <a:r>
              <a:rPr lang="ar-DZ" sz="2400" b="1" dirty="0" smtClean="0">
                <a:solidFill>
                  <a:schemeClr val="tx1"/>
                </a:solidFill>
              </a:rPr>
              <a:t>الحاجات والرغبات</a:t>
            </a:r>
            <a:r>
              <a:rPr lang="ar-DZ" sz="2400" dirty="0" smtClean="0">
                <a:solidFill>
                  <a:schemeClr val="tx1"/>
                </a:solidFill>
              </a:rPr>
              <a:t>. </a:t>
            </a:r>
          </a:p>
          <a:p>
            <a:pPr rtl="1"/>
            <a:r>
              <a:rPr lang="ar-DZ" sz="2400" dirty="0" smtClean="0">
                <a:solidFill>
                  <a:schemeClr val="tx1"/>
                </a:solidFill>
              </a:rPr>
              <a:t>لقد ظهر مفهوم </a:t>
            </a:r>
            <a:r>
              <a:rPr lang="ar-DZ" sz="2400" b="1" dirty="0" smtClean="0">
                <a:solidFill>
                  <a:schemeClr val="tx1"/>
                </a:solidFill>
              </a:rPr>
              <a:t>المشكلة الاقتصادية </a:t>
            </a:r>
            <a:r>
              <a:rPr lang="ar-DZ" sz="2400" dirty="0" smtClean="0">
                <a:solidFill>
                  <a:schemeClr val="tx1"/>
                </a:solidFill>
              </a:rPr>
              <a:t>على أساس </a:t>
            </a:r>
            <a:r>
              <a:rPr lang="ar-DZ" sz="2400" b="1" dirty="0" smtClean="0">
                <a:solidFill>
                  <a:schemeClr val="tx1"/>
                </a:solidFill>
              </a:rPr>
              <a:t>الحاجات اللاّ متناهية والمتجدّدة </a:t>
            </a:r>
            <a:r>
              <a:rPr lang="ar-DZ" sz="2400" dirty="0" smtClean="0">
                <a:solidFill>
                  <a:schemeClr val="tx1"/>
                </a:solidFill>
              </a:rPr>
              <a:t>باستمرار في مقابل </a:t>
            </a:r>
            <a:r>
              <a:rPr lang="ar-DZ" sz="2400" b="1" dirty="0" smtClean="0">
                <a:solidFill>
                  <a:schemeClr val="tx1"/>
                </a:solidFill>
              </a:rPr>
              <a:t>الموارد النادرة والإمكانيات المحدودة</a:t>
            </a:r>
            <a:r>
              <a:rPr lang="ar-DZ" sz="2400" dirty="0" smtClean="0">
                <a:solidFill>
                  <a:schemeClr val="tx1"/>
                </a:solidFill>
              </a:rPr>
              <a:t>، ليأتي </a:t>
            </a:r>
            <a:r>
              <a:rPr lang="ar-DZ" sz="2400" b="1" dirty="0" smtClean="0">
                <a:solidFill>
                  <a:schemeClr val="tx1"/>
                </a:solidFill>
              </a:rPr>
              <a:t>النشاط الاقتصادي </a:t>
            </a:r>
            <a:r>
              <a:rPr lang="ar-DZ" sz="2400" dirty="0" smtClean="0">
                <a:solidFill>
                  <a:schemeClr val="tx1"/>
                </a:solidFill>
              </a:rPr>
              <a:t>ممثّلا في مؤسسات الإنتاج الاقتصادي </a:t>
            </a:r>
            <a:r>
              <a:rPr lang="en-US" sz="2400" dirty="0" smtClean="0">
                <a:solidFill>
                  <a:schemeClr val="tx1"/>
                </a:solidFill>
              </a:rPr>
              <a:t>Enterprises</a:t>
            </a:r>
            <a:r>
              <a:rPr lang="ar-DZ" sz="2400" dirty="0" smtClean="0">
                <a:solidFill>
                  <a:schemeClr val="tx1"/>
                </a:solidFill>
              </a:rPr>
              <a:t> </a:t>
            </a:r>
            <a:r>
              <a:rPr lang="en-US" sz="2400" dirty="0" smtClean="0">
                <a:solidFill>
                  <a:schemeClr val="tx1"/>
                </a:solidFill>
              </a:rPr>
              <a:t> </a:t>
            </a:r>
            <a:r>
              <a:rPr lang="fr-FR" sz="2400" dirty="0" smtClean="0">
                <a:solidFill>
                  <a:schemeClr val="tx1"/>
                </a:solidFill>
              </a:rPr>
              <a:t>Business</a:t>
            </a:r>
            <a:r>
              <a:rPr lang="ar-DZ" sz="2400" dirty="0" smtClean="0">
                <a:solidFill>
                  <a:schemeClr val="tx1"/>
                </a:solidFill>
              </a:rPr>
              <a:t> التي يبادر بإنشائها </a:t>
            </a:r>
            <a:r>
              <a:rPr lang="ar-DZ" sz="2400" b="1" u="sng" dirty="0" smtClean="0">
                <a:solidFill>
                  <a:schemeClr val="tx1"/>
                </a:solidFill>
              </a:rPr>
              <a:t>المبادرون</a:t>
            </a:r>
            <a:r>
              <a:rPr lang="ar-DZ" sz="2400" dirty="0" smtClean="0">
                <a:solidFill>
                  <a:schemeClr val="tx1"/>
                </a:solidFill>
              </a:rPr>
              <a:t> أو </a:t>
            </a:r>
            <a:r>
              <a:rPr lang="ar-DZ" sz="2400" b="1" u="sng" dirty="0" smtClean="0">
                <a:solidFill>
                  <a:schemeClr val="tx1"/>
                </a:solidFill>
              </a:rPr>
              <a:t>رواد الأعمال</a:t>
            </a:r>
            <a:r>
              <a:rPr lang="ar-DZ" sz="2400" b="1" dirty="0" smtClean="0">
                <a:solidFill>
                  <a:schemeClr val="tx1"/>
                </a:solidFill>
              </a:rPr>
              <a:t> </a:t>
            </a:r>
            <a:r>
              <a:rPr lang="ar-DZ" sz="2400" dirty="0" smtClean="0">
                <a:solidFill>
                  <a:schemeClr val="tx1"/>
                </a:solidFill>
              </a:rPr>
              <a:t>أو </a:t>
            </a:r>
            <a:r>
              <a:rPr lang="ar-DZ" sz="2400" b="1" u="sng" dirty="0" smtClean="0">
                <a:solidFill>
                  <a:schemeClr val="tx1"/>
                </a:solidFill>
              </a:rPr>
              <a:t>المقاولون</a:t>
            </a:r>
            <a:r>
              <a:rPr lang="en-US" sz="2400" b="1" u="sng" dirty="0" smtClean="0">
                <a:solidFill>
                  <a:srgbClr val="0070C0"/>
                </a:solidFill>
              </a:rPr>
              <a:t>Entrepreneurs</a:t>
            </a:r>
            <a:r>
              <a:rPr lang="en-US" sz="2400" b="1" dirty="0" smtClean="0">
                <a:solidFill>
                  <a:schemeClr val="tx1"/>
                </a:solidFill>
              </a:rPr>
              <a:t> </a:t>
            </a:r>
            <a:endParaRPr lang="ar-DZ" sz="2400" b="1" dirty="0" smtClean="0">
              <a:solidFill>
                <a:schemeClr val="tx1"/>
              </a:solidFill>
            </a:endParaRPr>
          </a:p>
          <a:p>
            <a:pPr rtl="1"/>
            <a:r>
              <a:rPr lang="ar-DZ" sz="2400" dirty="0" smtClean="0">
                <a:solidFill>
                  <a:schemeClr val="tx1"/>
                </a:solidFill>
              </a:rPr>
              <a:t>من أجل </a:t>
            </a:r>
            <a:r>
              <a:rPr lang="ar-DZ" sz="2400" b="1" dirty="0" smtClean="0">
                <a:solidFill>
                  <a:schemeClr val="tx1"/>
                </a:solidFill>
              </a:rPr>
              <a:t>اقتناص الفرص، </a:t>
            </a:r>
            <a:r>
              <a:rPr lang="ar-DZ" sz="2400" dirty="0" smtClean="0">
                <a:solidFill>
                  <a:schemeClr val="tx1"/>
                </a:solidFill>
              </a:rPr>
              <a:t>التي أوجدتها الحاجات الظاهرة والكامنة والمتجدّدة  وأخفقت المنافسة في تلبيتها، باستغلال ما أتيح لهم من إمكانيات مختلفة</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pPr algn="r" rtl="1"/>
            <a:endParaRPr lang="ar-DZ" b="1" dirty="0" smtClean="0">
              <a:solidFill>
                <a:schemeClr val="tx1"/>
              </a:solidFill>
            </a:endParaRPr>
          </a:p>
          <a:p>
            <a:pPr rtl="1"/>
            <a:r>
              <a:rPr lang="ar-DZ" sz="2400" dirty="0" smtClean="0">
                <a:solidFill>
                  <a:schemeClr val="tx1"/>
                </a:solidFill>
              </a:rPr>
              <a:t>يقول </a:t>
            </a:r>
            <a:r>
              <a:rPr lang="fr-FR" sz="2400" dirty="0" smtClean="0">
                <a:solidFill>
                  <a:schemeClr val="tx1"/>
                </a:solidFill>
              </a:rPr>
              <a:t> Peter Drucker</a:t>
            </a:r>
            <a:r>
              <a:rPr lang="ar-DZ" sz="2400" dirty="0" smtClean="0">
                <a:solidFill>
                  <a:schemeClr val="tx1"/>
                </a:solidFill>
              </a:rPr>
              <a:t> " إنّ الغاية من نشاط الأعمال هي وجود (أو إيجاد) زبون، و الهدف هو توفير شيء ما يكون هذا الزبون مستعدا ـ نظرا لتوافقه مع رغباته واحتياجاته ـ  لتبادله و قوته الشرائية"</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90800" y="152400"/>
            <a:ext cx="3276600" cy="533399"/>
          </a:xfrm>
        </p:spPr>
        <p:txBody>
          <a:bodyPr>
            <a:normAutofit fontScale="90000"/>
          </a:bodyPr>
          <a:lstStyle/>
          <a:p>
            <a:pPr algn="ctr" rtl="1"/>
            <a:r>
              <a:rPr lang="ar-DZ" sz="3600" b="1" dirty="0" smtClean="0">
                <a:solidFill>
                  <a:srgbClr val="C00000"/>
                </a:solidFill>
              </a:rPr>
              <a:t>التسويق و</a:t>
            </a:r>
            <a:r>
              <a:rPr lang="ar-DZ" sz="4000" b="1" dirty="0" smtClean="0">
                <a:solidFill>
                  <a:srgbClr val="C00000"/>
                </a:solidFill>
              </a:rPr>
              <a:t>الابتكار</a:t>
            </a:r>
            <a:endParaRPr lang="en-US" sz="4000" b="1" dirty="0">
              <a:solidFill>
                <a:srgbClr val="C00000"/>
              </a:solidFill>
            </a:endParaRPr>
          </a:p>
        </p:txBody>
      </p:sp>
      <p:sp>
        <p:nvSpPr>
          <p:cNvPr id="3" name="Sous-titre 2"/>
          <p:cNvSpPr>
            <a:spLocks noGrp="1"/>
          </p:cNvSpPr>
          <p:nvPr>
            <p:ph type="subTitle" idx="1"/>
          </p:nvPr>
        </p:nvSpPr>
        <p:spPr>
          <a:xfrm>
            <a:off x="381000" y="762000"/>
            <a:ext cx="8229600" cy="5943600"/>
          </a:xfrm>
        </p:spPr>
        <p:txBody>
          <a:bodyPr>
            <a:normAutofit fontScale="92500" lnSpcReduction="20000"/>
          </a:bodyPr>
          <a:lstStyle/>
          <a:p>
            <a:pPr algn="r" rtl="1"/>
            <a:r>
              <a:rPr lang="ar-DZ" sz="2600" b="1" i="1" dirty="0" smtClean="0">
                <a:solidFill>
                  <a:srgbClr val="002060"/>
                </a:solidFill>
              </a:rPr>
              <a:t>أولاـ</a:t>
            </a:r>
            <a:r>
              <a:rPr lang="ar-DZ" sz="2600" dirty="0" smtClean="0">
                <a:solidFill>
                  <a:srgbClr val="002060"/>
                </a:solidFill>
              </a:rPr>
              <a:t> </a:t>
            </a:r>
            <a:r>
              <a:rPr lang="ar-DZ" sz="2600" b="1" i="1" dirty="0" smtClean="0">
                <a:solidFill>
                  <a:srgbClr val="002060"/>
                </a:solidFill>
              </a:rPr>
              <a:t>لماذا التسويق والابتكار؟</a:t>
            </a:r>
          </a:p>
          <a:p>
            <a:pPr algn="r" rtl="1"/>
            <a:endParaRPr lang="ar-DZ" sz="2600" b="1" i="1" dirty="0" smtClean="0">
              <a:solidFill>
                <a:srgbClr val="002060"/>
              </a:solidFill>
            </a:endParaRPr>
          </a:p>
          <a:p>
            <a:pPr marL="514350" indent="-514350" algn="r" rtl="1"/>
            <a:r>
              <a:rPr lang="ar-DZ" sz="2600" dirty="0" smtClean="0">
                <a:solidFill>
                  <a:srgbClr val="002060"/>
                </a:solidFill>
              </a:rPr>
              <a:t>     </a:t>
            </a:r>
            <a:r>
              <a:rPr lang="ar-DZ" sz="2600" b="1" dirty="0" smtClean="0">
                <a:solidFill>
                  <a:srgbClr val="002060"/>
                </a:solidFill>
              </a:rPr>
              <a:t>1ـ المفهوم التسويقي الحديث </a:t>
            </a:r>
          </a:p>
          <a:p>
            <a:pPr marL="514350" indent="-514350" algn="just" rtl="1"/>
            <a:r>
              <a:rPr lang="ar-DZ" sz="2600" dirty="0" smtClean="0">
                <a:solidFill>
                  <a:schemeClr val="tx1"/>
                </a:solidFill>
              </a:rPr>
              <a:t>     </a:t>
            </a:r>
            <a:r>
              <a:rPr lang="ar-DZ" dirty="0" smtClean="0">
                <a:solidFill>
                  <a:schemeClr val="tx1"/>
                </a:solidFill>
              </a:rPr>
              <a:t>يعرّف التسويق بأنّه حالة فكر، وجهة تصوّر، قناعة، أو فلسفة أعمال، تقوم على اعتقاد جازم بأنّ المستهلك، أو الطلب، أو السّوق عموما، هو دافع نشوء ووجود نشاط الأعمال "</a:t>
            </a:r>
            <a:r>
              <a:rPr lang="fr-FR" dirty="0" smtClean="0">
                <a:solidFill>
                  <a:schemeClr val="tx1"/>
                </a:solidFill>
              </a:rPr>
              <a:t>The Business</a:t>
            </a:r>
            <a:r>
              <a:rPr lang="ar-DZ" dirty="0" smtClean="0">
                <a:solidFill>
                  <a:schemeClr val="tx1"/>
                </a:solidFill>
              </a:rPr>
              <a:t>"، وهو سرّ بقائه، وهو سبب استمراره ودوامه . فالنّجاح أو الفشل في أداء نشاط الأعمال، أو النّشاط الاقتصادي، مرهون بمدى تفهّم القائمين عليه لرغبات واحتياجات طلب السوق، وبمدى استعدادهم و قدرتهم على تلبيتها و إشباعها والتكيّف معها والسعي إلى خدمتها بأحسن ممّا يفعل المنافسون.</a:t>
            </a:r>
          </a:p>
          <a:p>
            <a:pPr marL="514350" indent="-514350" algn="just" rtl="1"/>
            <a:r>
              <a:rPr lang="ar-DZ" dirty="0" smtClean="0">
                <a:solidFill>
                  <a:schemeClr val="tx1"/>
                </a:solidFill>
              </a:rPr>
              <a:t> </a:t>
            </a:r>
          </a:p>
          <a:p>
            <a:pPr marL="514350" indent="-514350" algn="just" rtl="1"/>
            <a:r>
              <a:rPr lang="ar-DZ" dirty="0" smtClean="0">
                <a:solidFill>
                  <a:schemeClr val="tx1"/>
                </a:solidFill>
              </a:rPr>
              <a:t>     يقول </a:t>
            </a:r>
            <a:r>
              <a:rPr lang="fr-FR" dirty="0" smtClean="0">
                <a:solidFill>
                  <a:schemeClr val="tx1"/>
                </a:solidFill>
              </a:rPr>
              <a:t> Peter Drucker</a:t>
            </a:r>
            <a:r>
              <a:rPr lang="ar-DZ" dirty="0" smtClean="0">
                <a:solidFill>
                  <a:schemeClr val="tx1"/>
                </a:solidFill>
              </a:rPr>
              <a:t> " إنّ الغاية من نشاط الأعمال هي إيجاد زبون، والهدف هو توفير شيء ما يكون هذا الزبون مستعدا لتبادله وقوته الشرائية"</a:t>
            </a:r>
            <a:r>
              <a:rPr lang="ar-DZ" baseline="30000" dirty="0" smtClean="0">
                <a:solidFill>
                  <a:schemeClr val="tx1"/>
                </a:solidFill>
                <a:hlinkClick r:id="" action="ppaction://hlinkfile"/>
              </a:rPr>
              <a:t>1</a:t>
            </a:r>
            <a:endParaRPr lang="ar-DZ" dirty="0" smtClean="0">
              <a:solidFill>
                <a:schemeClr val="tx1"/>
              </a:solidFill>
            </a:endParaRPr>
          </a:p>
          <a:p>
            <a:pPr marL="514350" indent="-514350" algn="just" rtl="1"/>
            <a:endParaRPr lang="fr-FR" dirty="0" smtClean="0"/>
          </a:p>
          <a:p>
            <a:pPr marL="514350" indent="-514350" algn="r" rtl="1"/>
            <a:endParaRPr lang="ar-DZ" sz="2600" dirty="0" smtClean="0">
              <a:solidFill>
                <a:schemeClr val="tx1"/>
              </a:solidFill>
            </a:endParaRPr>
          </a:p>
          <a:p>
            <a:pPr marL="514350" indent="-514350" algn="r" rtl="1"/>
            <a:endParaRPr lang="ar-DZ" sz="2400" dirty="0" smtClean="0">
              <a:solidFill>
                <a:schemeClr val="tx1"/>
              </a:solidFill>
            </a:endParaRPr>
          </a:p>
          <a:p>
            <a:pPr marL="514350" indent="-514350" algn="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850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r>
              <a:rPr lang="en-US" sz="3000" dirty="0" smtClean="0">
                <a:solidFill>
                  <a:schemeClr val="tx2">
                    <a:lumMod val="75000"/>
                  </a:schemeClr>
                </a:solidFill>
              </a:rPr>
              <a:t>Marketing and entrepreneurship are closely intertwined, as both are essential components of building a successful business. Here's how marketing can interact with entrepreneurship:</a:t>
            </a:r>
          </a:p>
          <a:p>
            <a:r>
              <a:rPr lang="en-US" sz="3300" b="1" dirty="0" smtClean="0">
                <a:solidFill>
                  <a:schemeClr val="tx2">
                    <a:lumMod val="75000"/>
                  </a:schemeClr>
                </a:solidFill>
              </a:rPr>
              <a:t>1- Market Opportunity Identification</a:t>
            </a:r>
            <a:r>
              <a:rPr lang="en-US" sz="3300" dirty="0" smtClean="0">
                <a:solidFill>
                  <a:schemeClr val="tx2">
                    <a:lumMod val="75000"/>
                  </a:schemeClr>
                </a:solidFill>
              </a:rPr>
              <a:t>: Marketing plays a crucial role in helping entrepreneurs identify market opportunities. By conducting market research and analyzing consumer needs and trends, entrepreneurs can uncover gaps in the market where new products or services can thrive.</a:t>
            </a:r>
            <a:endParaRPr lang="en-US" sz="33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92500" lnSpcReduction="1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sz="2400" dirty="0" smtClean="0"/>
          </a:p>
          <a:p>
            <a:r>
              <a:rPr lang="en-US" b="1" dirty="0" smtClean="0">
                <a:solidFill>
                  <a:schemeClr val="tx2">
                    <a:lumMod val="75000"/>
                  </a:schemeClr>
                </a:solidFill>
              </a:rPr>
              <a:t>2- Validation of Business Ideas</a:t>
            </a:r>
            <a:r>
              <a:rPr lang="en-US" dirty="0" smtClean="0">
                <a:solidFill>
                  <a:schemeClr val="tx2">
                    <a:lumMod val="75000"/>
                  </a:schemeClr>
                </a:solidFill>
              </a:rPr>
              <a:t>: Marketing can help entrepreneurs validate their business ideas before investing significant time and resources. By testing concepts through market research, surveys, or minimum viable products (MVPs), entrepreneurs can gauge customer interest and potential demand.</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925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dirty="0" smtClean="0"/>
          </a:p>
          <a:p>
            <a:r>
              <a:rPr lang="en-US" sz="3500" b="1" dirty="0" smtClean="0">
                <a:solidFill>
                  <a:schemeClr val="tx2">
                    <a:lumMod val="75000"/>
                  </a:schemeClr>
                </a:solidFill>
              </a:rPr>
              <a:t>3- Brand Building and Differentiation</a:t>
            </a:r>
            <a:r>
              <a:rPr lang="en-US" sz="3500" dirty="0" smtClean="0">
                <a:solidFill>
                  <a:schemeClr val="tx2">
                    <a:lumMod val="75000"/>
                  </a:schemeClr>
                </a:solidFill>
              </a:rPr>
              <a:t>: Effective marketing enables entrepreneurs to build their brand and differentiate themselves from competitors. Through branding strategies, storytelling, and unique value propositions, entrepreneurs can create a strong identity that resonates with their target audience</a:t>
            </a:r>
            <a:r>
              <a:rPr lang="en-US" sz="3500" dirty="0" smtClean="0"/>
              <a:t>.</a:t>
            </a:r>
            <a:endParaRPr lang="en-US" sz="35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925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dirty="0" smtClean="0"/>
          </a:p>
          <a:p>
            <a:r>
              <a:rPr lang="en-US" sz="3600" b="1" dirty="0" smtClean="0">
                <a:solidFill>
                  <a:schemeClr val="tx2">
                    <a:lumMod val="75000"/>
                  </a:schemeClr>
                </a:solidFill>
              </a:rPr>
              <a:t>4- Customer Acquisition and Growth</a:t>
            </a:r>
            <a:r>
              <a:rPr lang="en-US" sz="3600" dirty="0" smtClean="0">
                <a:solidFill>
                  <a:schemeClr val="tx2">
                    <a:lumMod val="75000"/>
                  </a:schemeClr>
                </a:solidFill>
              </a:rPr>
              <a:t>: Marketing is essential for acquiring customers and driving business growth. Entrepreneurs leverage various marketing channels such as digital advertising, content marketing, social media, and influencer partnerships to reach and engage their target market.</a:t>
            </a:r>
            <a:endParaRPr lang="en-US" sz="3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925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dirty="0" smtClean="0"/>
          </a:p>
          <a:p>
            <a:r>
              <a:rPr lang="en-US" sz="3600" b="1" dirty="0" smtClean="0">
                <a:solidFill>
                  <a:schemeClr val="tx2">
                    <a:lumMod val="75000"/>
                  </a:schemeClr>
                </a:solidFill>
              </a:rPr>
              <a:t>5- Iterative Product Development</a:t>
            </a:r>
            <a:r>
              <a:rPr lang="en-US" sz="3600" dirty="0" smtClean="0">
                <a:solidFill>
                  <a:schemeClr val="tx2">
                    <a:lumMod val="75000"/>
                  </a:schemeClr>
                </a:solidFill>
              </a:rPr>
              <a:t>: Marketing feedback loops can inform iterative product development. By gathering customer feedback and insights, entrepreneurs can refine their products or services to better meet customer needs and preferences, leading to continuous improvement and innovation.</a:t>
            </a:r>
            <a:endParaRPr lang="en-US" sz="3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85000" lnSpcReduction="1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dirty="0" smtClean="0"/>
          </a:p>
          <a:p>
            <a:r>
              <a:rPr lang="fr-FR" sz="3600" b="1" dirty="0" smtClean="0">
                <a:solidFill>
                  <a:schemeClr val="tx2">
                    <a:lumMod val="75000"/>
                  </a:schemeClr>
                </a:solidFill>
              </a:rPr>
              <a:t>6- Adaptation to </a:t>
            </a:r>
            <a:r>
              <a:rPr lang="fr-FR" sz="3600" b="1" dirty="0" err="1" smtClean="0">
                <a:solidFill>
                  <a:schemeClr val="tx2">
                    <a:lumMod val="75000"/>
                  </a:schemeClr>
                </a:solidFill>
              </a:rPr>
              <a:t>Market</a:t>
            </a:r>
            <a:r>
              <a:rPr lang="fr-FR" sz="3600" b="1" dirty="0" smtClean="0">
                <a:solidFill>
                  <a:schemeClr val="tx2">
                    <a:lumMod val="75000"/>
                  </a:schemeClr>
                </a:solidFill>
              </a:rPr>
              <a:t> Changes</a:t>
            </a:r>
            <a:r>
              <a:rPr lang="fr-FR" sz="3600" dirty="0" smtClean="0">
                <a:solidFill>
                  <a:schemeClr val="tx2">
                    <a:lumMod val="75000"/>
                  </a:schemeClr>
                </a:solidFill>
              </a:rPr>
              <a:t>: Entrepreneurial </a:t>
            </a:r>
            <a:r>
              <a:rPr lang="fr-FR" sz="3600" dirty="0" err="1" smtClean="0">
                <a:solidFill>
                  <a:schemeClr val="tx2">
                    <a:lumMod val="75000"/>
                  </a:schemeClr>
                </a:solidFill>
              </a:rPr>
              <a:t>ventures</a:t>
            </a:r>
            <a:r>
              <a:rPr lang="fr-FR" sz="3600" dirty="0" smtClean="0">
                <a:solidFill>
                  <a:schemeClr val="tx2">
                    <a:lumMod val="75000"/>
                  </a:schemeClr>
                </a:solidFill>
              </a:rPr>
              <a:t> </a:t>
            </a:r>
            <a:r>
              <a:rPr lang="fr-FR" sz="3600" dirty="0" err="1" smtClean="0">
                <a:solidFill>
                  <a:schemeClr val="tx2">
                    <a:lumMod val="75000"/>
                  </a:schemeClr>
                </a:solidFill>
              </a:rPr>
              <a:t>often</a:t>
            </a:r>
            <a:r>
              <a:rPr lang="fr-FR" sz="3600" dirty="0" smtClean="0">
                <a:solidFill>
                  <a:schemeClr val="tx2">
                    <a:lumMod val="75000"/>
                  </a:schemeClr>
                </a:solidFill>
              </a:rPr>
              <a:t> </a:t>
            </a:r>
            <a:r>
              <a:rPr lang="fr-FR" sz="3600" dirty="0" err="1" smtClean="0">
                <a:solidFill>
                  <a:schemeClr val="tx2">
                    <a:lumMod val="75000"/>
                  </a:schemeClr>
                </a:solidFill>
              </a:rPr>
              <a:t>operate</a:t>
            </a:r>
            <a:r>
              <a:rPr lang="fr-FR" sz="3600" dirty="0" smtClean="0">
                <a:solidFill>
                  <a:schemeClr val="tx2">
                    <a:lumMod val="75000"/>
                  </a:schemeClr>
                </a:solidFill>
              </a:rPr>
              <a:t> in </a:t>
            </a:r>
            <a:r>
              <a:rPr lang="fr-FR" sz="3600" dirty="0" err="1" smtClean="0">
                <a:solidFill>
                  <a:schemeClr val="tx2">
                    <a:lumMod val="75000"/>
                  </a:schemeClr>
                </a:solidFill>
              </a:rPr>
              <a:t>dynamic</a:t>
            </a:r>
            <a:r>
              <a:rPr lang="fr-FR" sz="3600" dirty="0" smtClean="0">
                <a:solidFill>
                  <a:schemeClr val="tx2">
                    <a:lumMod val="75000"/>
                  </a:schemeClr>
                </a:solidFill>
              </a:rPr>
              <a:t> </a:t>
            </a:r>
            <a:r>
              <a:rPr lang="fr-FR" sz="3600" dirty="0" err="1" smtClean="0">
                <a:solidFill>
                  <a:schemeClr val="tx2">
                    <a:lumMod val="75000"/>
                  </a:schemeClr>
                </a:solidFill>
              </a:rPr>
              <a:t>environments</a:t>
            </a:r>
            <a:r>
              <a:rPr lang="fr-FR" sz="3600" dirty="0" smtClean="0">
                <a:solidFill>
                  <a:schemeClr val="tx2">
                    <a:lumMod val="75000"/>
                  </a:schemeClr>
                </a:solidFill>
              </a:rPr>
              <a:t> </a:t>
            </a:r>
            <a:r>
              <a:rPr lang="fr-FR" sz="3600" dirty="0" err="1" smtClean="0">
                <a:solidFill>
                  <a:schemeClr val="tx2">
                    <a:lumMod val="75000"/>
                  </a:schemeClr>
                </a:solidFill>
              </a:rPr>
              <a:t>where</a:t>
            </a:r>
            <a:r>
              <a:rPr lang="fr-FR" sz="3600" dirty="0" smtClean="0">
                <a:solidFill>
                  <a:schemeClr val="tx2">
                    <a:lumMod val="75000"/>
                  </a:schemeClr>
                </a:solidFill>
              </a:rPr>
              <a:t> </a:t>
            </a:r>
            <a:r>
              <a:rPr lang="fr-FR" sz="3600" dirty="0" err="1" smtClean="0">
                <a:solidFill>
                  <a:schemeClr val="tx2">
                    <a:lumMod val="75000"/>
                  </a:schemeClr>
                </a:solidFill>
              </a:rPr>
              <a:t>market</a:t>
            </a:r>
            <a:r>
              <a:rPr lang="fr-FR" sz="3600" dirty="0" smtClean="0">
                <a:solidFill>
                  <a:schemeClr val="tx2">
                    <a:lumMod val="75000"/>
                  </a:schemeClr>
                </a:solidFill>
              </a:rPr>
              <a:t> conditions </a:t>
            </a:r>
            <a:r>
              <a:rPr lang="fr-FR" sz="3600" dirty="0" err="1" smtClean="0">
                <a:solidFill>
                  <a:schemeClr val="tx2">
                    <a:lumMod val="75000"/>
                  </a:schemeClr>
                </a:solidFill>
              </a:rPr>
              <a:t>can</a:t>
            </a:r>
            <a:r>
              <a:rPr lang="fr-FR" sz="3600" dirty="0" smtClean="0">
                <a:solidFill>
                  <a:schemeClr val="tx2">
                    <a:lumMod val="75000"/>
                  </a:schemeClr>
                </a:solidFill>
              </a:rPr>
              <a:t> change </a:t>
            </a:r>
            <a:r>
              <a:rPr lang="fr-FR" sz="3600" dirty="0" err="1" smtClean="0">
                <a:solidFill>
                  <a:schemeClr val="tx2">
                    <a:lumMod val="75000"/>
                  </a:schemeClr>
                </a:solidFill>
              </a:rPr>
              <a:t>rapidly</a:t>
            </a:r>
            <a:r>
              <a:rPr lang="fr-FR" sz="3600" dirty="0" smtClean="0">
                <a:solidFill>
                  <a:schemeClr val="tx2">
                    <a:lumMod val="75000"/>
                  </a:schemeClr>
                </a:solidFill>
              </a:rPr>
              <a:t>. Marketing </a:t>
            </a:r>
            <a:r>
              <a:rPr lang="fr-FR" sz="3600" dirty="0" err="1" smtClean="0">
                <a:solidFill>
                  <a:schemeClr val="tx2">
                    <a:lumMod val="75000"/>
                  </a:schemeClr>
                </a:solidFill>
              </a:rPr>
              <a:t>enables</a:t>
            </a:r>
            <a:r>
              <a:rPr lang="fr-FR" sz="3600" dirty="0" smtClean="0">
                <a:solidFill>
                  <a:schemeClr val="tx2">
                    <a:lumMod val="75000"/>
                  </a:schemeClr>
                </a:solidFill>
              </a:rPr>
              <a:t> entrepreneurs to </a:t>
            </a:r>
            <a:r>
              <a:rPr lang="fr-FR" sz="3600" dirty="0" err="1" smtClean="0">
                <a:solidFill>
                  <a:schemeClr val="tx2">
                    <a:lumMod val="75000"/>
                  </a:schemeClr>
                </a:solidFill>
              </a:rPr>
              <a:t>stay</a:t>
            </a:r>
            <a:r>
              <a:rPr lang="fr-FR" sz="3600" dirty="0" smtClean="0">
                <a:solidFill>
                  <a:schemeClr val="tx2">
                    <a:lumMod val="75000"/>
                  </a:schemeClr>
                </a:solidFill>
              </a:rPr>
              <a:t> agile and </a:t>
            </a:r>
            <a:r>
              <a:rPr lang="fr-FR" sz="3600" dirty="0" err="1" smtClean="0">
                <a:solidFill>
                  <a:schemeClr val="tx2">
                    <a:lumMod val="75000"/>
                  </a:schemeClr>
                </a:solidFill>
              </a:rPr>
              <a:t>adapt</a:t>
            </a:r>
            <a:r>
              <a:rPr lang="fr-FR" sz="3600" dirty="0" smtClean="0">
                <a:solidFill>
                  <a:schemeClr val="tx2">
                    <a:lumMod val="75000"/>
                  </a:schemeClr>
                </a:solidFill>
              </a:rPr>
              <a:t> </a:t>
            </a:r>
            <a:r>
              <a:rPr lang="fr-FR" sz="3600" dirty="0" err="1" smtClean="0">
                <a:solidFill>
                  <a:schemeClr val="tx2">
                    <a:lumMod val="75000"/>
                  </a:schemeClr>
                </a:solidFill>
              </a:rPr>
              <a:t>their</a:t>
            </a:r>
            <a:r>
              <a:rPr lang="fr-FR" sz="3600" dirty="0" smtClean="0">
                <a:solidFill>
                  <a:schemeClr val="tx2">
                    <a:lumMod val="75000"/>
                  </a:schemeClr>
                </a:solidFill>
              </a:rPr>
              <a:t> </a:t>
            </a:r>
            <a:r>
              <a:rPr lang="fr-FR" sz="3600" dirty="0" err="1" smtClean="0">
                <a:solidFill>
                  <a:schemeClr val="tx2">
                    <a:lumMod val="75000"/>
                  </a:schemeClr>
                </a:solidFill>
              </a:rPr>
              <a:t>strategies</a:t>
            </a:r>
            <a:r>
              <a:rPr lang="fr-FR" sz="3600" dirty="0" smtClean="0">
                <a:solidFill>
                  <a:schemeClr val="tx2">
                    <a:lumMod val="75000"/>
                  </a:schemeClr>
                </a:solidFill>
              </a:rPr>
              <a:t> in </a:t>
            </a:r>
            <a:r>
              <a:rPr lang="fr-FR" sz="3600" dirty="0" err="1" smtClean="0">
                <a:solidFill>
                  <a:schemeClr val="tx2">
                    <a:lumMod val="75000"/>
                  </a:schemeClr>
                </a:solidFill>
              </a:rPr>
              <a:t>response</a:t>
            </a:r>
            <a:r>
              <a:rPr lang="fr-FR" sz="3600" dirty="0" smtClean="0">
                <a:solidFill>
                  <a:schemeClr val="tx2">
                    <a:lumMod val="75000"/>
                  </a:schemeClr>
                </a:solidFill>
              </a:rPr>
              <a:t> to </a:t>
            </a:r>
            <a:r>
              <a:rPr lang="fr-FR" sz="3600" dirty="0" err="1" smtClean="0">
                <a:solidFill>
                  <a:schemeClr val="tx2">
                    <a:lumMod val="75000"/>
                  </a:schemeClr>
                </a:solidFill>
              </a:rPr>
              <a:t>evolving</a:t>
            </a:r>
            <a:r>
              <a:rPr lang="fr-FR" sz="3600" dirty="0" smtClean="0">
                <a:solidFill>
                  <a:schemeClr val="tx2">
                    <a:lumMod val="75000"/>
                  </a:schemeClr>
                </a:solidFill>
              </a:rPr>
              <a:t> </a:t>
            </a:r>
            <a:r>
              <a:rPr lang="fr-FR" sz="3600" dirty="0" err="1" smtClean="0">
                <a:solidFill>
                  <a:schemeClr val="tx2">
                    <a:lumMod val="75000"/>
                  </a:schemeClr>
                </a:solidFill>
              </a:rPr>
              <a:t>market</a:t>
            </a:r>
            <a:r>
              <a:rPr lang="fr-FR" sz="3600" dirty="0" smtClean="0">
                <a:solidFill>
                  <a:schemeClr val="tx2">
                    <a:lumMod val="75000"/>
                  </a:schemeClr>
                </a:solidFill>
              </a:rPr>
              <a:t> trends, consumer </a:t>
            </a:r>
            <a:r>
              <a:rPr lang="fr-FR" sz="3600" dirty="0" err="1" smtClean="0">
                <a:solidFill>
                  <a:schemeClr val="tx2">
                    <a:lumMod val="75000"/>
                  </a:schemeClr>
                </a:solidFill>
              </a:rPr>
              <a:t>behavior</a:t>
            </a:r>
            <a:r>
              <a:rPr lang="fr-FR" sz="3600" dirty="0" smtClean="0">
                <a:solidFill>
                  <a:schemeClr val="tx2">
                    <a:lumMod val="75000"/>
                  </a:schemeClr>
                </a:solidFill>
              </a:rPr>
              <a:t>, and </a:t>
            </a:r>
            <a:r>
              <a:rPr lang="fr-FR" sz="3600" dirty="0" err="1" smtClean="0">
                <a:solidFill>
                  <a:schemeClr val="tx2">
                    <a:lumMod val="75000"/>
                  </a:schemeClr>
                </a:solidFill>
              </a:rPr>
              <a:t>competitive</a:t>
            </a:r>
            <a:r>
              <a:rPr lang="fr-FR" sz="3600" dirty="0" smtClean="0">
                <a:solidFill>
                  <a:schemeClr val="tx2">
                    <a:lumMod val="75000"/>
                  </a:schemeClr>
                </a:solidFill>
              </a:rPr>
              <a:t> </a:t>
            </a:r>
            <a:r>
              <a:rPr lang="fr-FR" sz="3600" dirty="0" err="1" smtClean="0">
                <a:solidFill>
                  <a:schemeClr val="tx2">
                    <a:lumMod val="75000"/>
                  </a:schemeClr>
                </a:solidFill>
              </a:rPr>
              <a:t>landscape</a:t>
            </a:r>
            <a:r>
              <a:rPr lang="fr-FR" sz="3600" dirty="0" smtClean="0">
                <a:solidFill>
                  <a:schemeClr val="tx2">
                    <a:lumMod val="75000"/>
                  </a:schemeClr>
                </a:solidFill>
              </a:rPr>
              <a:t>.</a:t>
            </a:r>
            <a:endParaRPr lang="fr-FR" sz="3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925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dirty="0" smtClean="0"/>
          </a:p>
          <a:p>
            <a:r>
              <a:rPr lang="en-US" sz="3500" b="1" dirty="0" smtClean="0">
                <a:solidFill>
                  <a:schemeClr val="tx2">
                    <a:lumMod val="75000"/>
                  </a:schemeClr>
                </a:solidFill>
              </a:rPr>
              <a:t>7- Resource Optimization</a:t>
            </a:r>
            <a:r>
              <a:rPr lang="en-US" sz="3500" dirty="0" smtClean="0">
                <a:solidFill>
                  <a:schemeClr val="tx2">
                    <a:lumMod val="75000"/>
                  </a:schemeClr>
                </a:solidFill>
              </a:rPr>
              <a:t>: Marketing helps entrepreneurs optimize their resources by targeting the right audience with the right message at the right time. This targeted approach minimizes wasted resources and maximizes the impact of marketing efforts on business outcomes.</a:t>
            </a:r>
            <a:endParaRPr lang="en-US" sz="35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925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sz="3600" dirty="0" smtClean="0"/>
          </a:p>
          <a:p>
            <a:r>
              <a:rPr lang="en-US" sz="3600" b="1" dirty="0" smtClean="0">
                <a:solidFill>
                  <a:schemeClr val="tx2">
                    <a:lumMod val="75000"/>
                  </a:schemeClr>
                </a:solidFill>
              </a:rPr>
              <a:t>8- Risk Mitigation</a:t>
            </a:r>
            <a:r>
              <a:rPr lang="en-US" sz="3600" dirty="0" smtClean="0">
                <a:solidFill>
                  <a:schemeClr val="tx2">
                    <a:lumMod val="75000"/>
                  </a:schemeClr>
                </a:solidFill>
              </a:rPr>
              <a:t>: Effective marketing strategies can mitigate risks associated with launching new ventures or introducing innovative products. By conducting market tests, market sizing, and competitive analysis, entrepreneurs can make more informed decisions and reduce the likelihood of failure.</a:t>
            </a:r>
            <a:endParaRPr lang="en-US" sz="3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85000" lnSpcReduction="1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التسويق بالمقاولية؟</a:t>
            </a:r>
            <a:endParaRPr lang="en-US" sz="3600" b="1" dirty="0" smtClean="0">
              <a:solidFill>
                <a:srgbClr val="C00000"/>
              </a:solidFill>
            </a:endParaRPr>
          </a:p>
          <a:p>
            <a:endParaRPr lang="en-US" sz="3600" dirty="0" smtClean="0"/>
          </a:p>
          <a:p>
            <a:r>
              <a:rPr lang="en-US" sz="3600" b="1" dirty="0" smtClean="0">
                <a:solidFill>
                  <a:schemeClr val="tx2">
                    <a:lumMod val="75000"/>
                  </a:schemeClr>
                </a:solidFill>
              </a:rPr>
              <a:t>9- Fostering Innovation and Creativity</a:t>
            </a:r>
            <a:r>
              <a:rPr lang="en-US" sz="3600" dirty="0" smtClean="0">
                <a:solidFill>
                  <a:schemeClr val="tx2">
                    <a:lumMod val="75000"/>
                  </a:schemeClr>
                </a:solidFill>
              </a:rPr>
              <a:t>: Marketing encourages entrepreneurs to think creatively and innovatively about how to position their offerings in the market. By experimenting with different marketing tactics and strategies, entrepreneurs can uncover new ways to capture customer attention and drive engagement.</a:t>
            </a:r>
            <a:endParaRPr lang="en-US" sz="3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925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الابتكار بالمقاولية؟</a:t>
            </a:r>
            <a:endParaRPr lang="en-US" sz="3600" b="1" dirty="0" smtClean="0">
              <a:solidFill>
                <a:srgbClr val="C00000"/>
              </a:solidFill>
            </a:endParaRPr>
          </a:p>
          <a:p>
            <a:endParaRPr lang="en-US" sz="3600" dirty="0" smtClean="0"/>
          </a:p>
          <a:p>
            <a:r>
              <a:rPr lang="ar-DZ" dirty="0" smtClean="0">
                <a:solidFill>
                  <a:schemeClr val="tx2">
                    <a:lumMod val="75000"/>
                  </a:schemeClr>
                </a:solidFill>
              </a:rPr>
              <a:t>للمقاولية والابتكار علاقة وثيقة ومتبادلة، حيث يلعب كل منهما دورًا أساسيًا في تحفيز ودعم الآخر:</a:t>
            </a:r>
          </a:p>
          <a:p>
            <a:pPr rtl="1"/>
            <a:r>
              <a:rPr lang="ar-DZ" b="1" dirty="0" smtClean="0">
                <a:solidFill>
                  <a:schemeClr val="tx2">
                    <a:lumMod val="75000"/>
                  </a:schemeClr>
                </a:solidFill>
              </a:rPr>
              <a:t>1 ــ الابتكار كمحرك للمقاولية</a:t>
            </a:r>
            <a:r>
              <a:rPr lang="ar-DZ" dirty="0" smtClean="0">
                <a:solidFill>
                  <a:schemeClr val="tx2">
                    <a:lumMod val="75000"/>
                  </a:schemeClr>
                </a:solidFill>
              </a:rPr>
              <a:t>: يمكن أن يكون الابتكار المستمر والإبداع في إيجاد حلول جديدة هو ما يدفع الأفراد إلى بدء مشاريعهم التجارية. عندما يشعر رواد الأعمال بأن هناك فجوة في السوق أو فكرة جديدة قابلة للتطبيق، يمكن أن يكون لهذا الإدراك دورًا محفزًا للبدء في مشروعهم.</a:t>
            </a:r>
            <a:endParaRPr lang="ar-DZ"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90800" y="152400"/>
            <a:ext cx="3276600" cy="533399"/>
          </a:xfrm>
        </p:spPr>
        <p:txBody>
          <a:bodyPr>
            <a:normAutofit fontScale="90000"/>
          </a:bodyPr>
          <a:lstStyle/>
          <a:p>
            <a:pPr algn="ctr" rtl="1"/>
            <a:r>
              <a:rPr lang="ar-DZ" sz="3600" b="1" dirty="0" smtClean="0">
                <a:solidFill>
                  <a:srgbClr val="C00000"/>
                </a:solidFill>
              </a:rPr>
              <a:t>التسويق و</a:t>
            </a:r>
            <a:r>
              <a:rPr lang="ar-DZ" sz="4000" b="1" dirty="0" smtClean="0">
                <a:solidFill>
                  <a:srgbClr val="C00000"/>
                </a:solidFill>
              </a:rPr>
              <a:t>الابتكار</a:t>
            </a:r>
            <a:endParaRPr lang="en-US" sz="4000" b="1" dirty="0">
              <a:solidFill>
                <a:srgbClr val="C00000"/>
              </a:solidFill>
            </a:endParaRPr>
          </a:p>
        </p:txBody>
      </p:sp>
      <p:sp>
        <p:nvSpPr>
          <p:cNvPr id="3" name="Sous-titre 2"/>
          <p:cNvSpPr>
            <a:spLocks noGrp="1"/>
          </p:cNvSpPr>
          <p:nvPr>
            <p:ph type="subTitle" idx="1"/>
          </p:nvPr>
        </p:nvSpPr>
        <p:spPr>
          <a:xfrm>
            <a:off x="381000" y="762000"/>
            <a:ext cx="8229600" cy="5943600"/>
          </a:xfrm>
        </p:spPr>
        <p:txBody>
          <a:bodyPr>
            <a:normAutofit fontScale="92500"/>
          </a:bodyPr>
          <a:lstStyle/>
          <a:p>
            <a:pPr algn="r" rtl="1"/>
            <a:r>
              <a:rPr lang="ar-DZ" sz="2600" b="1" i="1" dirty="0" smtClean="0">
                <a:solidFill>
                  <a:schemeClr val="tx1"/>
                </a:solidFill>
              </a:rPr>
              <a:t>أولاـ</a:t>
            </a:r>
            <a:r>
              <a:rPr lang="ar-DZ" sz="2600" b="1" dirty="0" smtClean="0">
                <a:solidFill>
                  <a:schemeClr val="tx1"/>
                </a:solidFill>
              </a:rPr>
              <a:t> </a:t>
            </a:r>
            <a:r>
              <a:rPr lang="ar-DZ" sz="2600" b="1" i="1" dirty="0" smtClean="0">
                <a:solidFill>
                  <a:schemeClr val="tx1"/>
                </a:solidFill>
              </a:rPr>
              <a:t>لماذا التسويق والابتكار؟</a:t>
            </a:r>
          </a:p>
          <a:p>
            <a:pPr marL="514350" indent="-514350" algn="r" rtl="1"/>
            <a:r>
              <a:rPr lang="ar-DZ" sz="2600" b="1" dirty="0" smtClean="0">
                <a:solidFill>
                  <a:schemeClr val="tx1"/>
                </a:solidFill>
              </a:rPr>
              <a:t>      </a:t>
            </a:r>
          </a:p>
          <a:p>
            <a:pPr marL="514350" indent="-514350" algn="r" rtl="1"/>
            <a:r>
              <a:rPr lang="ar-DZ" b="1" dirty="0" smtClean="0">
                <a:solidFill>
                  <a:schemeClr val="tx1"/>
                </a:solidFill>
              </a:rPr>
              <a:t>      </a:t>
            </a:r>
            <a:r>
              <a:rPr lang="ar-DZ" sz="2600" b="1" dirty="0" smtClean="0">
                <a:solidFill>
                  <a:schemeClr val="tx1"/>
                </a:solidFill>
              </a:rPr>
              <a:t>2ـ مفهوم الابتكار</a:t>
            </a:r>
          </a:p>
          <a:p>
            <a:pPr marL="514350" indent="-514350" algn="r" rtl="1"/>
            <a:endParaRPr lang="ar-DZ" sz="2600" dirty="0" smtClean="0">
              <a:solidFill>
                <a:srgbClr val="FFC000"/>
              </a:solidFill>
            </a:endParaRPr>
          </a:p>
          <a:p>
            <a:pPr marL="514350" indent="-514350" algn="r" rtl="1"/>
            <a:r>
              <a:rPr lang="ar-DZ" dirty="0" smtClean="0">
                <a:solidFill>
                  <a:schemeClr val="tx1"/>
                </a:solidFill>
              </a:rPr>
              <a:t>        الابتكار هو أداة </a:t>
            </a:r>
            <a:r>
              <a:rPr lang="ar-DZ" dirty="0" smtClean="0">
                <a:solidFill>
                  <a:schemeClr val="tx1"/>
                </a:solidFill>
              </a:rPr>
              <a:t>المقاول (المؤسسة) </a:t>
            </a:r>
            <a:r>
              <a:rPr lang="ar-DZ" dirty="0" smtClean="0">
                <a:solidFill>
                  <a:schemeClr val="tx1"/>
                </a:solidFill>
              </a:rPr>
              <a:t>للتكيّف مع المتغيّرات البيئية الحاصلة، وهو أداة استغلال التغيّر الحاصل كفرصة في تطوير نشاطات أعمال جديدة أوخدمات مختلفة. </a:t>
            </a:r>
          </a:p>
          <a:p>
            <a:pPr marL="514350" indent="-514350" algn="r" rtl="1"/>
            <a:r>
              <a:rPr lang="ar-DZ" dirty="0" smtClean="0">
                <a:solidFill>
                  <a:schemeClr val="tx1"/>
                </a:solidFill>
              </a:rPr>
              <a:t>		</a:t>
            </a:r>
          </a:p>
          <a:p>
            <a:pPr algn="just"/>
            <a:r>
              <a:rPr lang="en-US" dirty="0" smtClean="0">
                <a:solidFill>
                  <a:schemeClr val="tx1"/>
                </a:solidFill>
              </a:rPr>
              <a:t>Innovation is the specific tool of entrepreneurs, the means by which</a:t>
            </a:r>
            <a:r>
              <a:rPr lang="en-GB" dirty="0" smtClean="0">
                <a:solidFill>
                  <a:schemeClr val="tx1"/>
                </a:solidFill>
              </a:rPr>
              <a:t> </a:t>
            </a:r>
            <a:r>
              <a:rPr lang="en-US" dirty="0" smtClean="0">
                <a:solidFill>
                  <a:schemeClr val="tx1"/>
                </a:solidFill>
              </a:rPr>
              <a:t>they exploit change as an opportunity for a different business or a different </a:t>
            </a:r>
            <a:r>
              <a:rPr lang="fr-FR" dirty="0" smtClean="0">
                <a:solidFill>
                  <a:schemeClr val="tx1"/>
                </a:solidFill>
              </a:rPr>
              <a:t>service.</a:t>
            </a:r>
            <a:endParaRPr lang="ar-DZ" sz="2600" dirty="0" smtClean="0">
              <a:solidFill>
                <a:schemeClr val="tx1"/>
              </a:solidFill>
            </a:endParaRPr>
          </a:p>
          <a:p>
            <a:pPr marL="514350" indent="-514350" algn="r" rtl="1"/>
            <a:endParaRPr lang="ar-DZ" sz="2400" dirty="0" smtClean="0">
              <a:solidFill>
                <a:schemeClr val="tx1"/>
              </a:solidFill>
            </a:endParaRPr>
          </a:p>
          <a:p>
            <a:pPr marL="514350" indent="-514350" algn="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77500" lnSpcReduction="2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الابتكار بالمقاولية؟</a:t>
            </a:r>
            <a:endParaRPr lang="en-US" sz="3600" b="1" dirty="0" smtClean="0">
              <a:solidFill>
                <a:srgbClr val="C00000"/>
              </a:solidFill>
            </a:endParaRPr>
          </a:p>
          <a:p>
            <a:pPr rtl="1"/>
            <a:endParaRPr lang="ar-DZ" sz="3600" b="1" dirty="0" smtClean="0">
              <a:solidFill>
                <a:schemeClr val="tx2">
                  <a:lumMod val="75000"/>
                </a:schemeClr>
              </a:solidFill>
            </a:endParaRPr>
          </a:p>
          <a:p>
            <a:pPr algn="just" rtl="1"/>
            <a:r>
              <a:rPr lang="ar-DZ" sz="3600" b="1" dirty="0" smtClean="0">
                <a:solidFill>
                  <a:schemeClr val="tx2">
                    <a:lumMod val="75000"/>
                  </a:schemeClr>
                </a:solidFill>
              </a:rPr>
              <a:t>2ــ </a:t>
            </a:r>
            <a:r>
              <a:rPr lang="ar-DZ" sz="3800" b="1" dirty="0" smtClean="0">
                <a:solidFill>
                  <a:schemeClr val="tx2">
                    <a:lumMod val="75000"/>
                  </a:schemeClr>
                </a:solidFill>
              </a:rPr>
              <a:t>المقاولية كمنصة للتجريب والتطوير</a:t>
            </a:r>
            <a:r>
              <a:rPr lang="ar-DZ" sz="3800" dirty="0" smtClean="0">
                <a:solidFill>
                  <a:schemeClr val="tx2">
                    <a:lumMod val="75000"/>
                  </a:schemeClr>
                </a:solidFill>
              </a:rPr>
              <a:t>: توفر المقاولية بيئة مثالية للتجريب والابتكار، حيث يمكن لرواد الأعمال تطبيق أفكارهم واختبارها في سوق حقيقي. يمكن أن يؤدي هذا العمل التجريبي إلى تحسين الفكرة الأصلية وتطويرها بناءً على التعلم من التجارب.</a:t>
            </a:r>
          </a:p>
          <a:p>
            <a:pPr algn="just" rtl="1"/>
            <a:r>
              <a:rPr lang="ar-DZ" sz="3800" b="1" dirty="0" smtClean="0">
                <a:solidFill>
                  <a:schemeClr val="tx2">
                    <a:lumMod val="75000"/>
                  </a:schemeClr>
                </a:solidFill>
              </a:rPr>
              <a:t>3ــ تسويق الابتكارات</a:t>
            </a:r>
            <a:r>
              <a:rPr lang="ar-DZ" sz="3800" dirty="0" smtClean="0">
                <a:solidFill>
                  <a:schemeClr val="tx2">
                    <a:lumMod val="75000"/>
                  </a:schemeClr>
                </a:solidFill>
              </a:rPr>
              <a:t>: يلعب التسويق دورًا حاسمًا في إدراك قيمة الابتكار وتعزيزها للعملاء المستهدفين. من خلال استخدام استراتيجيات التسويق الصحيحة، يمكن لرواد الأعمال تسليط الضوء على الفوائد الفريدة التي تقدمها منتجاتهم أو خدماتهم الجديدة.</a:t>
            </a:r>
            <a:endParaRPr lang="ar-DZ" sz="38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85000" lnSpcReduction="10000"/>
          </a:bodyPr>
          <a:lstStyle/>
          <a:p>
            <a:pPr algn="ctr" rtl="1"/>
            <a:endParaRPr lang="en-GB" b="1" dirty="0" smtClean="0"/>
          </a:p>
          <a:p>
            <a:pPr algn="r" rtl="1"/>
            <a:r>
              <a:rPr lang="ar-DZ" b="1" i="1" dirty="0" smtClean="0">
                <a:solidFill>
                  <a:srgbClr val="002060"/>
                </a:solidFill>
              </a:rPr>
              <a:t>ثالثا ـ المقاولية والابتكار</a:t>
            </a:r>
          </a:p>
          <a:p>
            <a:pPr algn="r" rtl="1"/>
            <a:endParaRPr lang="ar-DZ" b="1" dirty="0" smtClean="0">
              <a:solidFill>
                <a:schemeClr val="tx1"/>
              </a:solidFill>
            </a:endParaRPr>
          </a:p>
          <a:p>
            <a:pPr rtl="1"/>
            <a:r>
              <a:rPr lang="ar-DZ" b="1" dirty="0" smtClean="0">
                <a:solidFill>
                  <a:schemeClr val="tx1"/>
                </a:solidFill>
              </a:rPr>
              <a:t>ما علاقة الابتكار بالمقاولية؟</a:t>
            </a:r>
            <a:endParaRPr lang="en-US" sz="3600" b="1" dirty="0" smtClean="0">
              <a:solidFill>
                <a:srgbClr val="C00000"/>
              </a:solidFill>
            </a:endParaRPr>
          </a:p>
          <a:p>
            <a:endParaRPr lang="ar-DZ" dirty="0" smtClean="0"/>
          </a:p>
          <a:p>
            <a:r>
              <a:rPr lang="ar-DZ" b="1" dirty="0" smtClean="0">
                <a:solidFill>
                  <a:schemeClr val="tx2">
                    <a:lumMod val="75000"/>
                  </a:schemeClr>
                </a:solidFill>
              </a:rPr>
              <a:t>4ـ التحفيز للتطوير المستمر</a:t>
            </a:r>
            <a:r>
              <a:rPr lang="ar-DZ" dirty="0" smtClean="0">
                <a:solidFill>
                  <a:schemeClr val="tx2">
                    <a:lumMod val="75000"/>
                  </a:schemeClr>
                </a:solidFill>
              </a:rPr>
              <a:t>: يمكن أن تكون المنافسة في سوق الأعمال التجارية دافعًا قويًا للابتكار والتطوير المستمر. بمجرد أن يتم إطلاق منتج أو خدمة جديدة، يمكن أن تحث المنافسة على تحسينها وتطويرها بشكل مستمر لتلبية احتياجات العملاء بشكل أفضل.</a:t>
            </a:r>
          </a:p>
          <a:p>
            <a:r>
              <a:rPr lang="ar-DZ" b="1" dirty="0" smtClean="0">
                <a:solidFill>
                  <a:schemeClr val="tx2">
                    <a:lumMod val="75000"/>
                  </a:schemeClr>
                </a:solidFill>
              </a:rPr>
              <a:t>5ـ تحقيق التميز التنافسي</a:t>
            </a:r>
            <a:r>
              <a:rPr lang="ar-DZ" dirty="0" smtClean="0">
                <a:solidFill>
                  <a:schemeClr val="tx2">
                    <a:lumMod val="75000"/>
                  </a:schemeClr>
                </a:solidFill>
              </a:rPr>
              <a:t>: يمكن أن يكون الابتكار هو ما يميز مشروعًا تجاريًا عن منافسيه. عندما يقوم رائد الأعمال بتقديم منتج أو خدمة فريدة ومبتكرة، يمكن أن يسهم ذلك في بناء تفوق تنافسي يسمح له بالتميز في السوق.</a:t>
            </a:r>
            <a:endParaRPr lang="ar-DZ"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40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a:bodyPr>
          <a:lstStyle/>
          <a:p>
            <a:pPr algn="ctr" rtl="1"/>
            <a:endParaRPr lang="en-GB" b="1" dirty="0" smtClean="0"/>
          </a:p>
          <a:p>
            <a:pPr algn="r" rtl="1"/>
            <a:r>
              <a:rPr lang="ar-DZ" b="1" i="1" dirty="0" smtClean="0">
                <a:solidFill>
                  <a:srgbClr val="002060"/>
                </a:solidFill>
              </a:rPr>
              <a:t>ثالثا ـ المقاولية والابتكار</a:t>
            </a:r>
            <a:endParaRPr lang="ar-DZ" b="1" dirty="0" smtClean="0">
              <a:solidFill>
                <a:schemeClr val="tx1"/>
              </a:solidFill>
            </a:endParaRPr>
          </a:p>
          <a:p>
            <a:pPr algn="r" rtl="1"/>
            <a:r>
              <a:rPr lang="ar-DZ" b="1" dirty="0" smtClean="0">
                <a:solidFill>
                  <a:schemeClr val="tx1"/>
                </a:solidFill>
              </a:rPr>
              <a:t>الجزائر:</a:t>
            </a:r>
            <a:endParaRPr lang="en-US" sz="3600" b="1" dirty="0" smtClean="0">
              <a:solidFill>
                <a:srgbClr val="C00000"/>
              </a:solidFill>
            </a:endParaRPr>
          </a:p>
          <a:p>
            <a:pPr algn="r" rtl="1"/>
            <a:endParaRPr lang="ar-DZ" b="1" dirty="0" smtClean="0">
              <a:solidFill>
                <a:schemeClr val="tx1"/>
              </a:solidFill>
            </a:endParaRPr>
          </a:p>
          <a:p>
            <a:pPr algn="ctr" rtl="1"/>
            <a:r>
              <a:rPr lang="fr-FR" sz="3200" b="1" dirty="0" smtClean="0">
                <a:solidFill>
                  <a:schemeClr val="tx1"/>
                </a:solidFill>
              </a:rPr>
              <a:t>Vous êtes Jeunes porteurs </a:t>
            </a:r>
            <a:r>
              <a:rPr lang="fr-FR" sz="3200" b="1" dirty="0" smtClean="0">
                <a:solidFill>
                  <a:srgbClr val="0070C0"/>
                </a:solidFill>
              </a:rPr>
              <a:t>d'idées de projets</a:t>
            </a:r>
            <a:r>
              <a:rPr lang="fr-FR" sz="3200" b="1" dirty="0" smtClean="0">
                <a:solidFill>
                  <a:schemeClr val="tx1"/>
                </a:solidFill>
              </a:rPr>
              <a:t>, </a:t>
            </a:r>
            <a:r>
              <a:rPr lang="fr-FR" sz="3200" b="1" dirty="0" smtClean="0">
                <a:solidFill>
                  <a:srgbClr val="0070C0"/>
                </a:solidFill>
              </a:rPr>
              <a:t>l'ANSEJ </a:t>
            </a:r>
            <a:r>
              <a:rPr lang="fr-FR" sz="3200" b="1" dirty="0" smtClean="0">
                <a:solidFill>
                  <a:schemeClr val="tx1"/>
                </a:solidFill>
              </a:rPr>
              <a:t>vous aide à </a:t>
            </a:r>
            <a:r>
              <a:rPr lang="fr-FR" sz="3200" b="1" dirty="0" smtClean="0">
                <a:solidFill>
                  <a:srgbClr val="0070C0"/>
                </a:solidFill>
              </a:rPr>
              <a:t>créer</a:t>
            </a:r>
            <a:r>
              <a:rPr lang="fr-FR" sz="3200" b="1" dirty="0" smtClean="0">
                <a:solidFill>
                  <a:schemeClr val="tx1"/>
                </a:solidFill>
              </a:rPr>
              <a:t> votre micro-</a:t>
            </a:r>
            <a:endParaRPr lang="ar-DZ" sz="3200" b="1" dirty="0" smtClean="0">
              <a:solidFill>
                <a:schemeClr val="tx1"/>
              </a:solidFill>
            </a:endParaRPr>
          </a:p>
          <a:p>
            <a:pPr algn="ctr" rtl="1"/>
            <a:r>
              <a:rPr lang="fr-FR" sz="3200" b="1" dirty="0" smtClean="0">
                <a:solidFill>
                  <a:schemeClr val="tx1"/>
                </a:solidFill>
              </a:rPr>
              <a:t>Entreprise</a:t>
            </a:r>
            <a:endParaRPr lang="ar-DZ" sz="3200" b="1" dirty="0" smtClean="0">
              <a:solidFill>
                <a:schemeClr val="tx1"/>
              </a:solidFill>
            </a:endParaRPr>
          </a:p>
          <a:p>
            <a:pPr algn="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36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lnSpcReduction="10000"/>
          </a:bodyPr>
          <a:lstStyle/>
          <a:p>
            <a:pPr algn="r" rtl="1"/>
            <a:r>
              <a:rPr lang="ar-DZ" b="1" i="1" dirty="0" smtClean="0">
                <a:solidFill>
                  <a:srgbClr val="002060"/>
                </a:solidFill>
              </a:rPr>
              <a:t>ثالثا ـ المقاولية والابتكار</a:t>
            </a:r>
            <a:endParaRPr lang="ar-DZ" b="1" dirty="0" smtClean="0">
              <a:solidFill>
                <a:schemeClr val="tx1"/>
              </a:solidFill>
            </a:endParaRPr>
          </a:p>
          <a:p>
            <a:pPr algn="r" rtl="1"/>
            <a:r>
              <a:rPr lang="ar-DZ" b="1" dirty="0" smtClean="0">
                <a:solidFill>
                  <a:schemeClr val="tx1"/>
                </a:solidFill>
              </a:rPr>
              <a:t>بريطانيا:</a:t>
            </a:r>
          </a:p>
          <a:p>
            <a:pPr algn="just"/>
            <a:r>
              <a:rPr lang="en-US" dirty="0">
                <a:solidFill>
                  <a:schemeClr val="tx1"/>
                </a:solidFill>
              </a:rPr>
              <a:t>“</a:t>
            </a:r>
            <a:r>
              <a:rPr lang="en-US" b="1" dirty="0">
                <a:solidFill>
                  <a:srgbClr val="0070C0"/>
                </a:solidFill>
              </a:rPr>
              <a:t>Entrepreneurship and innovation </a:t>
            </a:r>
            <a:r>
              <a:rPr lang="en-US" dirty="0">
                <a:solidFill>
                  <a:schemeClr val="tx1"/>
                </a:solidFill>
              </a:rPr>
              <a:t>are central to the </a:t>
            </a:r>
            <a:r>
              <a:rPr lang="en-US" b="1" dirty="0">
                <a:solidFill>
                  <a:srgbClr val="0070C0"/>
                </a:solidFill>
              </a:rPr>
              <a:t>creative process </a:t>
            </a:r>
            <a:r>
              <a:rPr lang="en-US" dirty="0">
                <a:solidFill>
                  <a:schemeClr val="tx1"/>
                </a:solidFill>
              </a:rPr>
              <a:t>and to promoting growth, increasing productivity and increasing jobs. </a:t>
            </a:r>
            <a:r>
              <a:rPr lang="en-US" b="1" dirty="0">
                <a:solidFill>
                  <a:srgbClr val="0070C0"/>
                </a:solidFill>
              </a:rPr>
              <a:t>Entrepreneurs</a:t>
            </a:r>
            <a:r>
              <a:rPr lang="en-US" dirty="0">
                <a:solidFill>
                  <a:schemeClr val="tx1"/>
                </a:solidFill>
              </a:rPr>
              <a:t> sense opportunities and take risks in the face of uncertainty to open </a:t>
            </a:r>
            <a:r>
              <a:rPr lang="en-US" b="1" dirty="0">
                <a:solidFill>
                  <a:srgbClr val="0070C0"/>
                </a:solidFill>
              </a:rPr>
              <a:t>new markets, design products and develop innovative processes</a:t>
            </a:r>
            <a:r>
              <a:rPr lang="en-US" dirty="0">
                <a:solidFill>
                  <a:schemeClr val="tx1"/>
                </a:solidFill>
              </a:rPr>
              <a:t>”. </a:t>
            </a:r>
            <a:r>
              <a:rPr lang="en-US" dirty="0" smtClean="0">
                <a:solidFill>
                  <a:schemeClr val="tx1"/>
                </a:solidFill>
              </a:rPr>
              <a:t>(Our Competitive Future: Building the Knowledge Driven Economy, UK white paper, 1998) </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4600" y="457200"/>
            <a:ext cx="3810000" cy="1143000"/>
          </a:xfrm>
        </p:spPr>
        <p:txBody>
          <a:bodyPr>
            <a:normAutofit/>
          </a:bodyPr>
          <a:lstStyle/>
          <a:p>
            <a:pPr rtl="1"/>
            <a:r>
              <a:rPr lang="ar-DZ" sz="3600" b="1" dirty="0" smtClean="0">
                <a:solidFill>
                  <a:srgbClr val="C00000"/>
                </a:solidFill>
              </a:rPr>
              <a:t>التسويق والابتكار</a:t>
            </a:r>
            <a:endParaRPr lang="en-US" sz="4000" b="1" dirty="0">
              <a:solidFill>
                <a:srgbClr val="C00000"/>
              </a:solidFill>
            </a:endParaRPr>
          </a:p>
        </p:txBody>
      </p:sp>
      <p:sp>
        <p:nvSpPr>
          <p:cNvPr id="3" name="Sous-titre 2"/>
          <p:cNvSpPr>
            <a:spLocks noGrp="1"/>
          </p:cNvSpPr>
          <p:nvPr>
            <p:ph type="subTitle" idx="1"/>
          </p:nvPr>
        </p:nvSpPr>
        <p:spPr>
          <a:xfrm>
            <a:off x="381000" y="1295400"/>
            <a:ext cx="8229600" cy="5410200"/>
          </a:xfrm>
        </p:spPr>
        <p:txBody>
          <a:bodyPr>
            <a:normAutofit fontScale="85000" lnSpcReduction="10000"/>
          </a:bodyPr>
          <a:lstStyle/>
          <a:p>
            <a:pPr algn="r" rtl="1"/>
            <a:r>
              <a:rPr lang="ar-DZ" sz="3800" b="1" i="1" dirty="0" smtClean="0">
                <a:solidFill>
                  <a:srgbClr val="002060"/>
                </a:solidFill>
              </a:rPr>
              <a:t>ثالثا ـ المقاولية والابتكار</a:t>
            </a:r>
            <a:endParaRPr lang="ar-DZ" sz="3800" b="1" dirty="0" smtClean="0">
              <a:solidFill>
                <a:schemeClr val="tx1"/>
              </a:solidFill>
            </a:endParaRPr>
          </a:p>
          <a:p>
            <a:pPr algn="ctr" rtl="1"/>
            <a:endParaRPr lang="en-GB" b="1" dirty="0" smtClean="0"/>
          </a:p>
          <a:p>
            <a:pPr algn="r" rtl="1"/>
            <a:r>
              <a:rPr lang="fr-FR" b="1" dirty="0" smtClean="0">
                <a:solidFill>
                  <a:schemeClr val="tx1"/>
                </a:solidFill>
              </a:rPr>
              <a:t>USA</a:t>
            </a:r>
            <a:r>
              <a:rPr lang="ar-DZ" b="1" dirty="0" err="1" smtClean="0">
                <a:solidFill>
                  <a:schemeClr val="tx1"/>
                </a:solidFill>
              </a:rPr>
              <a:t>:</a:t>
            </a:r>
            <a:endParaRPr lang="ar-DZ" b="1" dirty="0" smtClean="0">
              <a:solidFill>
                <a:schemeClr val="tx1"/>
              </a:solidFill>
            </a:endParaRPr>
          </a:p>
          <a:p>
            <a:pPr algn="just"/>
            <a:r>
              <a:rPr lang="en-US" dirty="0" smtClean="0">
                <a:solidFill>
                  <a:schemeClr val="tx1"/>
                </a:solidFill>
              </a:rPr>
              <a:t>500 </a:t>
            </a:r>
            <a:r>
              <a:rPr lang="en-US" dirty="0">
                <a:solidFill>
                  <a:schemeClr val="tx1"/>
                </a:solidFill>
              </a:rPr>
              <a:t>companies have lost five million jobs since 1980, but overall over 34 million jobs have been created. Small businesses (with under 500 employees) employ 53 percent of the private workforce, account for 47 percent of sales and 51 percent of private GDP</a:t>
            </a:r>
            <a:r>
              <a:rPr lang="en-US" dirty="0" smtClean="0">
                <a:solidFill>
                  <a:schemeClr val="tx1"/>
                </a:solidFill>
              </a:rPr>
              <a:t>. Small </a:t>
            </a:r>
            <a:r>
              <a:rPr lang="en-US" dirty="0">
                <a:solidFill>
                  <a:schemeClr val="tx1"/>
                </a:solidFill>
              </a:rPr>
              <a:t>businesses created 1.6 million new jobs. Of these, the fastest growing new firms (constituting 15 percent of total) accounted for 94 percent of net new job creation, and less than one-third of these firms are in high technology. </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90800" y="152400"/>
            <a:ext cx="3276600" cy="533399"/>
          </a:xfrm>
        </p:spPr>
        <p:txBody>
          <a:bodyPr>
            <a:normAutofit fontScale="90000"/>
          </a:bodyPr>
          <a:lstStyle/>
          <a:p>
            <a:pPr algn="ctr" rtl="1"/>
            <a:r>
              <a:rPr lang="ar-DZ" sz="3600" b="1" dirty="0" smtClean="0">
                <a:solidFill>
                  <a:srgbClr val="C00000"/>
                </a:solidFill>
              </a:rPr>
              <a:t>التسويق و</a:t>
            </a:r>
            <a:r>
              <a:rPr lang="ar-DZ" sz="4000" b="1" dirty="0" smtClean="0">
                <a:solidFill>
                  <a:srgbClr val="C00000"/>
                </a:solidFill>
              </a:rPr>
              <a:t>الابتكار</a:t>
            </a:r>
            <a:endParaRPr lang="en-US" sz="4000" b="1" dirty="0">
              <a:solidFill>
                <a:srgbClr val="C00000"/>
              </a:solidFill>
            </a:endParaRPr>
          </a:p>
        </p:txBody>
      </p:sp>
      <p:sp>
        <p:nvSpPr>
          <p:cNvPr id="3" name="Sous-titre 2"/>
          <p:cNvSpPr>
            <a:spLocks noGrp="1"/>
          </p:cNvSpPr>
          <p:nvPr>
            <p:ph type="subTitle" idx="1"/>
          </p:nvPr>
        </p:nvSpPr>
        <p:spPr>
          <a:xfrm>
            <a:off x="381000" y="762000"/>
            <a:ext cx="8229600" cy="5943600"/>
          </a:xfrm>
        </p:spPr>
        <p:txBody>
          <a:bodyPr>
            <a:normAutofit/>
          </a:bodyPr>
          <a:lstStyle/>
          <a:p>
            <a:pPr algn="r" rtl="1"/>
            <a:r>
              <a:rPr lang="ar-DZ" sz="2600" b="1" i="1" dirty="0" smtClean="0">
                <a:solidFill>
                  <a:srgbClr val="002060"/>
                </a:solidFill>
              </a:rPr>
              <a:t>أولاـ</a:t>
            </a:r>
            <a:r>
              <a:rPr lang="ar-DZ" sz="2600" dirty="0" smtClean="0">
                <a:solidFill>
                  <a:srgbClr val="002060"/>
                </a:solidFill>
              </a:rPr>
              <a:t> </a:t>
            </a:r>
            <a:r>
              <a:rPr lang="ar-DZ" sz="2600" b="1" i="1" dirty="0" smtClean="0">
                <a:solidFill>
                  <a:srgbClr val="002060"/>
                </a:solidFill>
              </a:rPr>
              <a:t>لماذا التسويق والابتكار؟</a:t>
            </a:r>
          </a:p>
          <a:p>
            <a:pPr marL="514350" indent="-514350" algn="r" rtl="1"/>
            <a:r>
              <a:rPr lang="ar-DZ" sz="2600" dirty="0" smtClean="0">
                <a:solidFill>
                  <a:schemeClr val="tx1"/>
                </a:solidFill>
              </a:rPr>
              <a:t>   3</a:t>
            </a:r>
            <a:r>
              <a:rPr lang="ar-DZ" sz="2600" b="1" dirty="0" smtClean="0">
                <a:solidFill>
                  <a:srgbClr val="002060"/>
                </a:solidFill>
              </a:rPr>
              <a:t>ـ ارتباط </a:t>
            </a:r>
            <a:r>
              <a:rPr lang="ar-DZ" sz="2600" b="1" u="sng" dirty="0" smtClean="0">
                <a:solidFill>
                  <a:srgbClr val="002060"/>
                </a:solidFill>
              </a:rPr>
              <a:t>المفهوم</a:t>
            </a:r>
            <a:r>
              <a:rPr lang="ar-DZ" sz="2600" b="1" dirty="0" smtClean="0">
                <a:solidFill>
                  <a:srgbClr val="002060"/>
                </a:solidFill>
              </a:rPr>
              <a:t> التسويقي الحديث </a:t>
            </a:r>
            <a:r>
              <a:rPr lang="ar-DZ" sz="2600" b="1" u="sng" dirty="0" smtClean="0">
                <a:solidFill>
                  <a:srgbClr val="002060"/>
                </a:solidFill>
              </a:rPr>
              <a:t>بمفهوم</a:t>
            </a:r>
            <a:r>
              <a:rPr lang="ar-DZ" sz="2600" b="1" dirty="0" smtClean="0">
                <a:solidFill>
                  <a:srgbClr val="002060"/>
                </a:solidFill>
              </a:rPr>
              <a:t> الابتكار</a:t>
            </a:r>
          </a:p>
          <a:p>
            <a:pPr marL="1428750" lvl="2" indent="-514350" algn="r" rtl="1">
              <a:buFont typeface="Wingdings" pitchFamily="2" charset="2"/>
              <a:buChar char="q"/>
            </a:pPr>
            <a:r>
              <a:rPr lang="ar-DZ" sz="2100" dirty="0" smtClean="0">
                <a:solidFill>
                  <a:schemeClr val="tx1"/>
                </a:solidFill>
              </a:rPr>
              <a:t>     </a:t>
            </a:r>
            <a:r>
              <a:rPr lang="ar-DZ" sz="2400" dirty="0" smtClean="0">
                <a:solidFill>
                  <a:schemeClr val="tx1"/>
                </a:solidFill>
              </a:rPr>
              <a:t>التسويق عملية تسيير تهدف إلى النجاح والتفوّق</a:t>
            </a:r>
          </a:p>
          <a:p>
            <a:pPr algn="l"/>
            <a:r>
              <a:rPr lang="en-US" sz="2400" dirty="0" smtClean="0">
                <a:solidFill>
                  <a:schemeClr val="tx1"/>
                </a:solidFill>
              </a:rPr>
              <a:t>The test of an innovation, after all,</a:t>
            </a:r>
            <a:r>
              <a:rPr lang="fr-FR" sz="2400" dirty="0" smtClean="0">
                <a:solidFill>
                  <a:schemeClr val="tx1"/>
                </a:solidFill>
              </a:rPr>
              <a:t> </a:t>
            </a:r>
            <a:r>
              <a:rPr lang="en-US" sz="2400" dirty="0" smtClean="0">
                <a:solidFill>
                  <a:schemeClr val="tx1"/>
                </a:solidFill>
              </a:rPr>
              <a:t>lies not in its novelty, its scientific</a:t>
            </a:r>
            <a:r>
              <a:rPr lang="fr-FR" sz="2400" dirty="0" smtClean="0">
                <a:solidFill>
                  <a:schemeClr val="tx1"/>
                </a:solidFill>
              </a:rPr>
              <a:t> </a:t>
            </a:r>
            <a:r>
              <a:rPr lang="en-US" sz="2400" dirty="0" smtClean="0">
                <a:solidFill>
                  <a:schemeClr val="tx1"/>
                </a:solidFill>
              </a:rPr>
              <a:t> content, or its cleverness. It lies in its </a:t>
            </a:r>
            <a:r>
              <a:rPr lang="fr-FR" sz="2400" dirty="0" err="1" smtClean="0">
                <a:solidFill>
                  <a:schemeClr val="tx1"/>
                </a:solidFill>
              </a:rPr>
              <a:t>success</a:t>
            </a:r>
            <a:r>
              <a:rPr lang="fr-FR" sz="2400" dirty="0" smtClean="0">
                <a:solidFill>
                  <a:schemeClr val="tx1"/>
                </a:solidFill>
              </a:rPr>
              <a:t> in the </a:t>
            </a:r>
            <a:r>
              <a:rPr lang="fr-FR" sz="2400" dirty="0" err="1" smtClean="0">
                <a:solidFill>
                  <a:schemeClr val="tx1"/>
                </a:solidFill>
              </a:rPr>
              <a:t>marketplace</a:t>
            </a:r>
            <a:r>
              <a:rPr lang="fr-FR" sz="2400" dirty="0" smtClean="0">
                <a:solidFill>
                  <a:schemeClr val="tx1"/>
                </a:solidFill>
              </a:rPr>
              <a:t>.</a:t>
            </a:r>
          </a:p>
          <a:p>
            <a:pPr algn="l"/>
            <a:endParaRPr lang="ar-DZ" sz="2000" dirty="0" smtClean="0">
              <a:solidFill>
                <a:schemeClr val="tx1"/>
              </a:solidFill>
            </a:endParaRPr>
          </a:p>
          <a:p>
            <a:pPr marL="1428750" lvl="2" indent="-514350" algn="r" rtl="1">
              <a:buFont typeface="Wingdings" pitchFamily="2" charset="2"/>
              <a:buChar char="q"/>
            </a:pPr>
            <a:r>
              <a:rPr lang="ar-DZ" sz="2400" dirty="0" smtClean="0">
                <a:solidFill>
                  <a:schemeClr val="tx1"/>
                </a:solidFill>
              </a:rPr>
              <a:t>     التسويق استجابة للتغيّرات بتفوّق عن طريق:</a:t>
            </a:r>
            <a:r>
              <a:rPr lang="fr-FR" sz="2400" dirty="0" smtClean="0">
                <a:solidFill>
                  <a:schemeClr val="tx1"/>
                </a:solidFill>
              </a:rPr>
              <a:t> </a:t>
            </a:r>
            <a:r>
              <a:rPr lang="ar-DZ" sz="2400" dirty="0" smtClean="0">
                <a:solidFill>
                  <a:schemeClr val="tx1"/>
                </a:solidFill>
              </a:rPr>
              <a:t>الابتكار </a:t>
            </a:r>
            <a:r>
              <a:rPr lang="ar-DZ" sz="2400" dirty="0" err="1" smtClean="0">
                <a:solidFill>
                  <a:schemeClr val="tx1"/>
                </a:solidFill>
              </a:rPr>
              <a:t>الممنهج</a:t>
            </a:r>
            <a:endParaRPr lang="ar-DZ" sz="2400" dirty="0" smtClean="0">
              <a:solidFill>
                <a:schemeClr val="tx1"/>
              </a:solidFill>
            </a:endParaRPr>
          </a:p>
          <a:p>
            <a:pPr algn="l"/>
            <a:r>
              <a:rPr lang="en-US" sz="2400" dirty="0" smtClean="0">
                <a:solidFill>
                  <a:schemeClr val="tx1"/>
                </a:solidFill>
              </a:rPr>
              <a:t>A systematic innovation: the search for and</a:t>
            </a:r>
            <a:r>
              <a:rPr lang="fr-FR" sz="2400" dirty="0" smtClean="0">
                <a:solidFill>
                  <a:schemeClr val="tx1"/>
                </a:solidFill>
              </a:rPr>
              <a:t> </a:t>
            </a:r>
            <a:r>
              <a:rPr lang="en-US" sz="2400" dirty="0" smtClean="0">
                <a:solidFill>
                  <a:schemeClr val="tx1"/>
                </a:solidFill>
              </a:rPr>
              <a:t>the exploitation of new opportunities for satisfying human </a:t>
            </a:r>
            <a:r>
              <a:rPr lang="fr-FR" sz="2400" dirty="0" err="1" smtClean="0">
                <a:solidFill>
                  <a:schemeClr val="tx1"/>
                </a:solidFill>
              </a:rPr>
              <a:t>wants</a:t>
            </a:r>
            <a:r>
              <a:rPr lang="fr-FR" sz="2400" dirty="0" smtClean="0">
                <a:solidFill>
                  <a:schemeClr val="tx1"/>
                </a:solidFill>
              </a:rPr>
              <a:t> and </a:t>
            </a:r>
            <a:r>
              <a:rPr lang="fr-FR" sz="2400" dirty="0" err="1" smtClean="0">
                <a:solidFill>
                  <a:schemeClr val="tx1"/>
                </a:solidFill>
              </a:rPr>
              <a:t>human</a:t>
            </a:r>
            <a:r>
              <a:rPr lang="fr-FR" sz="2400" dirty="0" smtClean="0">
                <a:solidFill>
                  <a:schemeClr val="tx1"/>
                </a:solidFill>
              </a:rPr>
              <a:t> </a:t>
            </a:r>
            <a:r>
              <a:rPr lang="fr-FR" sz="2400" dirty="0" err="1" smtClean="0">
                <a:solidFill>
                  <a:schemeClr val="tx1"/>
                </a:solidFill>
              </a:rPr>
              <a:t>needs</a:t>
            </a:r>
            <a:endParaRPr lang="fr-FR" sz="2400" dirty="0" smtClean="0">
              <a:solidFill>
                <a:schemeClr val="tx1"/>
              </a:solidFill>
            </a:endParaRPr>
          </a:p>
          <a:p>
            <a:pPr algn="l"/>
            <a:r>
              <a:rPr lang="fr-FR" sz="2400" dirty="0" smtClean="0">
                <a:solidFill>
                  <a:schemeClr val="tx1"/>
                </a:solidFill>
              </a:rPr>
              <a:t> </a:t>
            </a:r>
            <a:endParaRPr lang="ar-DZ" sz="2400" dirty="0" smtClean="0">
              <a:solidFill>
                <a:schemeClr val="tx1"/>
              </a:solidFill>
            </a:endParaRPr>
          </a:p>
          <a:p>
            <a:pPr marL="1428750" lvl="2" indent="-514350" algn="r" rtl="1">
              <a:buFont typeface="Wingdings" pitchFamily="2" charset="2"/>
              <a:buChar char="q"/>
            </a:pPr>
            <a:r>
              <a:rPr lang="ar-DZ" sz="2400" dirty="0" smtClean="0">
                <a:solidFill>
                  <a:schemeClr val="tx1"/>
                </a:solidFill>
              </a:rPr>
              <a:t>     التسويق تكنولوجيا خفيّة</a:t>
            </a:r>
            <a:r>
              <a:rPr lang="fr-FR" sz="2400" dirty="0" smtClean="0">
                <a:solidFill>
                  <a:schemeClr val="tx1"/>
                </a:solidFill>
              </a:rPr>
              <a:t>: </a:t>
            </a:r>
            <a:r>
              <a:rPr lang="ar-DZ" sz="2400" dirty="0" smtClean="0">
                <a:solidFill>
                  <a:schemeClr val="tx1"/>
                </a:solidFill>
              </a:rPr>
              <a:t> </a:t>
            </a:r>
            <a:r>
              <a:rPr lang="en-US" sz="2400" dirty="0" smtClean="0">
                <a:solidFill>
                  <a:schemeClr val="tx1"/>
                </a:solidFill>
              </a:rPr>
              <a:t>a hidden </a:t>
            </a:r>
            <a:r>
              <a:rPr lang="en-US" dirty="0" smtClean="0">
                <a:solidFill>
                  <a:schemeClr val="tx1"/>
                </a:solidFill>
              </a:rPr>
              <a:t>technology</a:t>
            </a:r>
            <a:r>
              <a:rPr lang="ar-DZ" sz="2400" dirty="0" smtClean="0">
                <a:solidFill>
                  <a:schemeClr val="tx1"/>
                </a:solidFill>
              </a:rPr>
              <a:t> تبدأ بالإبداع على المستوى الفكري والسلوكي (التوجّه، القيم، المواقف)، ثمّ التنظيمي ثمّ الإجرائي </a:t>
            </a:r>
          </a:p>
          <a:p>
            <a:pPr marL="514350" indent="-514350" algn="r" rtl="1"/>
            <a:endParaRPr lang="ar-DZ" sz="2400" dirty="0" smtClean="0">
              <a:solidFill>
                <a:schemeClr val="tx1"/>
              </a:solidFill>
            </a:endParaRPr>
          </a:p>
          <a:p>
            <a:pPr marL="514350" indent="-514350" algn="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a:bodyPr>
          <a:lstStyle/>
          <a:p>
            <a:pPr algn="ctr" rtl="1"/>
            <a:endParaRPr lang="en-GB" b="1" dirty="0" smtClean="0"/>
          </a:p>
          <a:p>
            <a:pPr algn="r" rtl="1"/>
            <a:r>
              <a:rPr lang="ar-DZ" b="1" i="1" dirty="0" smtClean="0">
                <a:solidFill>
                  <a:srgbClr val="002060"/>
                </a:solidFill>
              </a:rPr>
              <a:t>ثانياـ التسويق الابتكاري</a:t>
            </a:r>
            <a:endParaRPr lang="ar-DZ" sz="3200" b="1" dirty="0" smtClean="0">
              <a:solidFill>
                <a:schemeClr val="tx1"/>
              </a:solidFill>
            </a:endParaRPr>
          </a:p>
          <a:p>
            <a:pPr algn="ctr" rtl="1"/>
            <a:endParaRPr lang="ar-DZ" sz="3200" b="1" dirty="0" smtClean="0">
              <a:solidFill>
                <a:schemeClr val="tx1"/>
              </a:solidFill>
            </a:endParaRPr>
          </a:p>
          <a:p>
            <a:pPr algn="ctr" rtl="1"/>
            <a:r>
              <a:rPr lang="en-GB" sz="4400" b="1" dirty="0" smtClean="0">
                <a:solidFill>
                  <a:schemeClr val="tx1"/>
                </a:solidFill>
              </a:rPr>
              <a:t>Innovative </a:t>
            </a:r>
            <a:r>
              <a:rPr lang="fr-FR" sz="4400" b="1" dirty="0" smtClean="0">
                <a:solidFill>
                  <a:schemeClr val="tx1"/>
                </a:solidFill>
              </a:rPr>
              <a:t> Marketing</a:t>
            </a:r>
            <a:endParaRPr lang="ar-DZ" sz="4400" dirty="0" smtClean="0">
              <a:solidFill>
                <a:schemeClr val="tx1"/>
              </a:solidFill>
            </a:endParaRPr>
          </a:p>
          <a:p>
            <a:pPr marL="514350" indent="-514350" algn="r" rtl="1"/>
            <a:endParaRPr lang="ar-DZ" sz="2400" dirty="0" smtClean="0">
              <a:solidFill>
                <a:schemeClr val="tx1"/>
              </a:solidFill>
            </a:endParaRPr>
          </a:p>
          <a:p>
            <a:pPr marL="514350" indent="-514350" algn="r" rtl="1"/>
            <a:endParaRPr lang="en-US" sz="2400"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9800" y="228600"/>
            <a:ext cx="3962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62500" lnSpcReduction="20000"/>
          </a:bodyPr>
          <a:lstStyle/>
          <a:p>
            <a:pPr algn="ctr" rtl="1"/>
            <a:endParaRPr lang="en-GB" b="1" dirty="0" smtClean="0"/>
          </a:p>
          <a:p>
            <a:pPr algn="ctr" rtl="1"/>
            <a:endParaRPr lang="ar-DZ" sz="3200" b="1" dirty="0" smtClean="0">
              <a:solidFill>
                <a:schemeClr val="tx1"/>
              </a:solidFill>
            </a:endParaRPr>
          </a:p>
          <a:p>
            <a:pPr algn="r" rtl="1"/>
            <a:r>
              <a:rPr lang="ar-DZ" sz="4500" b="1" i="1" dirty="0" smtClean="0">
                <a:solidFill>
                  <a:srgbClr val="002060"/>
                </a:solidFill>
              </a:rPr>
              <a:t>ثانياـ التسويق الابتكاري</a:t>
            </a:r>
          </a:p>
          <a:p>
            <a:pPr algn="ctr" rtl="1"/>
            <a:endParaRPr lang="ar-DZ" sz="3200" b="1" dirty="0" smtClean="0">
              <a:solidFill>
                <a:schemeClr val="tx1"/>
              </a:solidFill>
            </a:endParaRPr>
          </a:p>
          <a:p>
            <a:pPr marL="514350" indent="-514350" algn="r" rtl="1"/>
            <a:r>
              <a:rPr lang="ar-DZ" sz="4400" dirty="0" smtClean="0">
                <a:solidFill>
                  <a:schemeClr val="tx1"/>
                </a:solidFill>
              </a:rPr>
              <a:t>1ـ التسويق الابتكاري على مستوى التخطيط الاستراتيجي</a:t>
            </a:r>
          </a:p>
          <a:p>
            <a:pPr marL="514350" indent="-514350" algn="r" rtl="1"/>
            <a:r>
              <a:rPr lang="ar-DZ" sz="4400" dirty="0" smtClean="0">
                <a:solidFill>
                  <a:schemeClr val="tx1"/>
                </a:solidFill>
              </a:rPr>
              <a:t>             أ ـ التغيير في الفلسفة</a:t>
            </a:r>
          </a:p>
          <a:p>
            <a:pPr marL="514350" indent="-514350" algn="r" rtl="1"/>
            <a:r>
              <a:rPr lang="ar-DZ" sz="4400" dirty="0" smtClean="0">
                <a:solidFill>
                  <a:schemeClr val="tx1"/>
                </a:solidFill>
              </a:rPr>
              <a:t>            ب ـ التغيير في النظرة إلى المهمة أو الرسالة</a:t>
            </a:r>
          </a:p>
          <a:p>
            <a:pPr marL="514350" indent="-514350" algn="r" rtl="1"/>
            <a:r>
              <a:rPr lang="ar-DZ" sz="4400" dirty="0" smtClean="0">
                <a:solidFill>
                  <a:schemeClr val="tx1"/>
                </a:solidFill>
              </a:rPr>
              <a:t>            ج ـ  التغيير في السياسة والأداء </a:t>
            </a:r>
            <a:r>
              <a:rPr lang="ar-DZ" sz="3800" dirty="0" smtClean="0">
                <a:solidFill>
                  <a:schemeClr val="tx1"/>
                </a:solidFill>
              </a:rPr>
              <a:t>(أهمية أنظمة  </a:t>
            </a:r>
          </a:p>
          <a:p>
            <a:pPr marL="514350" indent="-514350" algn="r" rtl="1"/>
            <a:r>
              <a:rPr lang="ar-DZ" sz="3800" dirty="0" smtClean="0">
                <a:solidFill>
                  <a:schemeClr val="tx1"/>
                </a:solidFill>
              </a:rPr>
              <a:t>                  المعلومات التسويقية)  </a:t>
            </a:r>
          </a:p>
          <a:p>
            <a:pPr marL="514350" indent="-514350" algn="r" rtl="1"/>
            <a:r>
              <a:rPr lang="ar-DZ" sz="4400" dirty="0" smtClean="0">
                <a:solidFill>
                  <a:schemeClr val="tx1"/>
                </a:solidFill>
              </a:rPr>
              <a:t>   </a:t>
            </a:r>
          </a:p>
          <a:p>
            <a:pPr marL="514350" indent="-514350" algn="r" rtl="1"/>
            <a:r>
              <a:rPr lang="ar-DZ" sz="4400" dirty="0" smtClean="0">
                <a:solidFill>
                  <a:schemeClr val="tx1"/>
                </a:solidFill>
              </a:rPr>
              <a:t>2ـ  التسويق الابتكاري على مستوى الإدارة والتنظيم (التغيير التنظيمي)</a:t>
            </a:r>
          </a:p>
          <a:p>
            <a:pPr marL="514350" indent="-514350" algn="r" rtl="1"/>
            <a:r>
              <a:rPr lang="ar-DZ" sz="4400" dirty="0" smtClean="0">
                <a:solidFill>
                  <a:schemeClr val="tx1"/>
                </a:solidFill>
              </a:rPr>
              <a:t>             أـ  إدارة التسويق في المؤسسة     ج ـ  إدارة التسويق </a:t>
            </a:r>
          </a:p>
          <a:p>
            <a:pPr marL="514350" indent="-514350" algn="r" rtl="1"/>
            <a:r>
              <a:rPr lang="ar-DZ" sz="4400" dirty="0" smtClean="0">
                <a:solidFill>
                  <a:schemeClr val="tx1"/>
                </a:solidFill>
              </a:rPr>
              <a:t>                                                         الداخلي</a:t>
            </a:r>
          </a:p>
          <a:p>
            <a:pPr marL="514350" indent="-514350" algn="r" rtl="1"/>
            <a:r>
              <a:rPr lang="ar-DZ" sz="4400" dirty="0" smtClean="0">
                <a:solidFill>
                  <a:schemeClr val="tx1"/>
                </a:solidFill>
              </a:rPr>
              <a:t>             ب ـ إدارة الطلب                    د ـ  إدارة المنتوج</a:t>
            </a:r>
            <a:endParaRPr lang="ar-DZ" sz="2400" dirty="0" smtClean="0">
              <a:solidFill>
                <a:schemeClr val="tx1"/>
              </a:solidFill>
            </a:endParaRPr>
          </a:p>
          <a:p>
            <a:pPr marL="514350" indent="-514350" algn="r" rtl="1"/>
            <a:endParaRPr lang="en-US" sz="2400"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a:bodyPr>
          <a:lstStyle/>
          <a:p>
            <a:pPr algn="ctr" rtl="1"/>
            <a:endParaRPr lang="en-GB" b="1" dirty="0" smtClean="0"/>
          </a:p>
          <a:p>
            <a:pPr algn="r" rtl="1"/>
            <a:r>
              <a:rPr lang="ar-DZ" b="1" i="1" dirty="0" smtClean="0">
                <a:solidFill>
                  <a:srgbClr val="002060"/>
                </a:solidFill>
              </a:rPr>
              <a:t>ثانياـ التسويق الابتكاري</a:t>
            </a:r>
          </a:p>
          <a:p>
            <a:pPr algn="ctr" rtl="1"/>
            <a:endParaRPr lang="ar-DZ" sz="3200" b="1" dirty="0" smtClean="0">
              <a:solidFill>
                <a:schemeClr val="tx1"/>
              </a:solidFill>
            </a:endParaRPr>
          </a:p>
          <a:p>
            <a:pPr marL="514350" indent="-514350" algn="r" rtl="1"/>
            <a:r>
              <a:rPr lang="ar-DZ" dirty="0" smtClean="0">
                <a:solidFill>
                  <a:schemeClr val="tx1"/>
                </a:solidFill>
              </a:rPr>
              <a:t> 3ـ التسويق الابتكاري على مستوى عناصر المزيج التسويقي</a:t>
            </a:r>
          </a:p>
          <a:p>
            <a:pPr marL="514350" indent="-514350" algn="r" rtl="1"/>
            <a:r>
              <a:rPr lang="ar-DZ" dirty="0" smtClean="0">
                <a:solidFill>
                  <a:schemeClr val="tx1"/>
                </a:solidFill>
              </a:rPr>
              <a:t>         أ ـ المنتج</a:t>
            </a:r>
          </a:p>
          <a:p>
            <a:pPr marL="514350" indent="-514350" algn="r" rtl="1"/>
            <a:r>
              <a:rPr lang="ar-DZ" dirty="0" smtClean="0">
                <a:solidFill>
                  <a:schemeClr val="tx1"/>
                </a:solidFill>
              </a:rPr>
              <a:t>        ب ـ التوزيع</a:t>
            </a:r>
          </a:p>
          <a:p>
            <a:pPr marL="514350" indent="-514350" algn="r" rtl="1"/>
            <a:r>
              <a:rPr lang="ar-DZ" dirty="0" smtClean="0">
                <a:solidFill>
                  <a:schemeClr val="tx1"/>
                </a:solidFill>
              </a:rPr>
              <a:t>        ج ـ الاتصال التسويقي</a:t>
            </a:r>
          </a:p>
          <a:p>
            <a:pPr marL="514350" indent="-514350" algn="r" rtl="1"/>
            <a:r>
              <a:rPr lang="ar-DZ" dirty="0" smtClean="0">
                <a:solidFill>
                  <a:schemeClr val="tx1"/>
                </a:solidFill>
              </a:rPr>
              <a:t>         د ـ التسعير</a:t>
            </a:r>
          </a:p>
          <a:p>
            <a:pPr marL="514350" indent="-514350" algn="r" rtl="1"/>
            <a:r>
              <a:rPr lang="ar-DZ" dirty="0" smtClean="0">
                <a:solidFill>
                  <a:schemeClr val="tx1"/>
                </a:solidFill>
              </a:rPr>
              <a:t>		</a:t>
            </a:r>
            <a:r>
              <a:rPr lang="ar-DZ" dirty="0" smtClean="0">
                <a:solidFill>
                  <a:schemeClr val="tx2">
                    <a:lumMod val="75000"/>
                  </a:schemeClr>
                </a:solidFill>
              </a:rPr>
              <a:t>هـ ـ الناس، وـ العمليات، ي ـ الدليل المادي</a:t>
            </a: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a:bodyPr>
          <a:lstStyle/>
          <a:p>
            <a:pPr algn="ctr" rtl="1"/>
            <a:endParaRPr lang="en-GB" b="1" dirty="0" smtClean="0"/>
          </a:p>
          <a:p>
            <a:pPr algn="r" rtl="1"/>
            <a:r>
              <a:rPr lang="ar-DZ"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1- Market Research for Innovation</a:t>
            </a:r>
            <a:r>
              <a:rPr lang="en-US" dirty="0" smtClean="0">
                <a:solidFill>
                  <a:schemeClr val="tx2">
                    <a:lumMod val="75000"/>
                  </a:schemeClr>
                </a:solidFill>
              </a:rPr>
              <a:t>: Marketing research can provide valuable insights into consumer needs, preferences, and pain points. These insights can guide innovation efforts by identifying areas where new products, services, or features are needed.</a:t>
            </a: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81200" y="228600"/>
            <a:ext cx="4724400" cy="990600"/>
          </a:xfrm>
        </p:spPr>
        <p:txBody>
          <a:bodyPr>
            <a:noAutofit/>
          </a:bodyPr>
          <a:lstStyle/>
          <a:p>
            <a:pPr marL="514350" indent="-514350" rtl="1"/>
            <a:r>
              <a:rPr lang="ar-DZ" sz="3600" b="1" dirty="0" smtClean="0">
                <a:solidFill>
                  <a:srgbClr val="C00000"/>
                </a:solidFill>
              </a:rPr>
              <a:t>التسويق و</a:t>
            </a:r>
            <a:r>
              <a:rPr lang="ar-DZ" sz="4000" b="1" dirty="0" smtClean="0">
                <a:solidFill>
                  <a:srgbClr val="C00000"/>
                </a:solidFill>
              </a:rPr>
              <a:t>الابتكار</a:t>
            </a:r>
            <a:endParaRPr lang="ar-DZ" sz="3600" b="1" i="1" dirty="0" smtClean="0">
              <a:solidFill>
                <a:srgbClr val="002060"/>
              </a:solidFill>
            </a:endParaRPr>
          </a:p>
        </p:txBody>
      </p:sp>
      <p:sp>
        <p:nvSpPr>
          <p:cNvPr id="3" name="Sous-titre 2"/>
          <p:cNvSpPr>
            <a:spLocks noGrp="1"/>
          </p:cNvSpPr>
          <p:nvPr>
            <p:ph type="subTitle" idx="1"/>
          </p:nvPr>
        </p:nvSpPr>
        <p:spPr>
          <a:xfrm>
            <a:off x="381000" y="762000"/>
            <a:ext cx="8229600" cy="5943600"/>
          </a:xfrm>
        </p:spPr>
        <p:txBody>
          <a:bodyPr>
            <a:normAutofit fontScale="92500" lnSpcReduction="20000"/>
          </a:bodyPr>
          <a:lstStyle/>
          <a:p>
            <a:pPr algn="ctr" rtl="1"/>
            <a:endParaRPr lang="en-GB" b="1" dirty="0" smtClean="0"/>
          </a:p>
          <a:p>
            <a:pPr algn="r" rtl="1"/>
            <a:r>
              <a:rPr lang="ar-DZ" sz="3500" b="1" i="1" dirty="0" smtClean="0">
                <a:solidFill>
                  <a:srgbClr val="002060"/>
                </a:solidFill>
              </a:rPr>
              <a:t>ثانياـ التسويق الابتكاري</a:t>
            </a:r>
          </a:p>
          <a:p>
            <a:pPr algn="ctr" rtl="1"/>
            <a:endParaRPr lang="ar-DZ" sz="3200" b="1" dirty="0" smtClean="0">
              <a:solidFill>
                <a:schemeClr val="tx1"/>
              </a:solidFill>
            </a:endParaRPr>
          </a:p>
          <a:p>
            <a:r>
              <a:rPr lang="ar-DZ" dirty="0" smtClean="0">
                <a:solidFill>
                  <a:schemeClr val="tx1"/>
                </a:solidFill>
              </a:rPr>
              <a:t> </a:t>
            </a:r>
            <a:r>
              <a:rPr lang="en-US" b="1" dirty="0" smtClean="0">
                <a:solidFill>
                  <a:schemeClr val="tx2">
                    <a:lumMod val="75000"/>
                  </a:schemeClr>
                </a:solidFill>
              </a:rPr>
              <a:t> </a:t>
            </a:r>
            <a:endParaRPr lang="en-US" dirty="0" smtClean="0"/>
          </a:p>
          <a:p>
            <a:r>
              <a:rPr lang="en-US" sz="3500" b="1" dirty="0" smtClean="0">
                <a:solidFill>
                  <a:schemeClr val="tx2">
                    <a:lumMod val="75000"/>
                  </a:schemeClr>
                </a:solidFill>
              </a:rPr>
              <a:t>2- Idea Generation and Validation</a:t>
            </a:r>
            <a:r>
              <a:rPr lang="en-US" sz="3500" dirty="0" smtClean="0">
                <a:solidFill>
                  <a:schemeClr val="tx2">
                    <a:lumMod val="75000"/>
                  </a:schemeClr>
                </a:solidFill>
              </a:rPr>
              <a:t>: Marketing teams can collaborate with R&amp;D or product development teams to generate and validate new ideas. By understanding market trends and consumer behavior, marketers can help prioritize which innovative ideas are most likely to succeed in the marketplace.</a:t>
            </a:r>
          </a:p>
          <a:p>
            <a:endParaRPr lang="en-US" dirty="0" smtClean="0">
              <a:solidFill>
                <a:schemeClr val="tx2">
                  <a:lumMod val="75000"/>
                </a:schemeClr>
              </a:solidFill>
            </a:endParaRPr>
          </a:p>
          <a:p>
            <a:pPr marL="514350" indent="-514350" algn="r" rtl="1"/>
            <a:r>
              <a:rPr lang="ar-DZ" dirty="0" smtClean="0">
                <a:solidFill>
                  <a:schemeClr val="tx1"/>
                </a:solidFill>
              </a:rPr>
              <a:t>		</a:t>
            </a:r>
            <a:endParaRPr lang="en-US" dirty="0" smtClean="0">
              <a:solidFill>
                <a:schemeClr val="tx1"/>
              </a:solidFill>
            </a:endParaRPr>
          </a:p>
          <a:p>
            <a:pPr marL="514350" indent="-514350" algn="ctr" rtl="1"/>
            <a:endParaRPr lang="en-US" sz="2400" dirty="0" smtClean="0">
              <a:solidFill>
                <a:schemeClr val="tx1"/>
              </a:solidFill>
            </a:endParaRPr>
          </a:p>
          <a:p>
            <a:pPr marL="514350" indent="-514350" algn="ctr" rtl="1"/>
            <a:endParaRPr lang="en-US" sz="2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TotalTime>
  <Words>2149</Words>
  <Application>Microsoft Office PowerPoint</Application>
  <PresentationFormat>On-screen Show (4:3)</PresentationFormat>
  <Paragraphs>344</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Thème Office</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lpstr>التسويق والابتكار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bayan</dc:creator>
  <cp:lastModifiedBy>DELL</cp:lastModifiedBy>
  <cp:revision>73</cp:revision>
  <dcterms:created xsi:type="dcterms:W3CDTF">2011-05-11T09:02:06Z</dcterms:created>
  <dcterms:modified xsi:type="dcterms:W3CDTF">2024-04-22T13:06:26Z</dcterms:modified>
</cp:coreProperties>
</file>