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61" r:id="rId6"/>
    <p:sldId id="262" r:id="rId7"/>
    <p:sldId id="263" r:id="rId8"/>
    <p:sldId id="264" r:id="rId9"/>
    <p:sldId id="265" r:id="rId10"/>
    <p:sldId id="267" r:id="rId11"/>
    <p:sldId id="268"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9C72BC-79D3-447E-AE8F-9CABB52C6E90}" type="datetimeFigureOut">
              <a:rPr lang="fr-FR" smtClean="0"/>
              <a:pPr/>
              <a:t>11/03/2024</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6CA714-D404-4A5A-8B73-8844EEEC799F}"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A86CA714-D404-4A5A-8B73-8844EEEC799F}"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6FD5FA-38E2-4768-9E23-9C5D89338BC3}" type="datetimeFigureOut">
              <a:rPr lang="fr-FR" smtClean="0"/>
              <a:pPr/>
              <a:t>11/03/2024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F4477B7-52B3-4D06-9F3E-452E63EC7B0E}"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6FD5FA-38E2-4768-9E23-9C5D89338BC3}" type="datetimeFigureOut">
              <a:rPr lang="fr-FR" smtClean="0"/>
              <a:pPr/>
              <a:t>11/03/2024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477B7-52B3-4D06-9F3E-452E63EC7B0E}"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20000"/>
          </a:bodyPr>
          <a:lstStyle/>
          <a:p>
            <a:pPr algn="just"/>
            <a:r>
              <a:rPr lang="en-US" b="1" u="sng" dirty="0" smtClean="0">
                <a:solidFill>
                  <a:srgbClr val="FF0000"/>
                </a:solidFill>
              </a:rPr>
              <a:t>Introduction</a:t>
            </a:r>
          </a:p>
          <a:p>
            <a:pPr algn="just"/>
            <a:endParaRPr lang="en-US" dirty="0" smtClean="0">
              <a:solidFill>
                <a:schemeClr val="tx1"/>
              </a:solidFill>
            </a:endParaRPr>
          </a:p>
          <a:p>
            <a:pPr algn="just"/>
            <a:r>
              <a:rPr lang="en-US" b="1" dirty="0">
                <a:solidFill>
                  <a:schemeClr val="tx1"/>
                </a:solidFill>
              </a:rPr>
              <a:t>With the increasing growth </a:t>
            </a:r>
            <a:r>
              <a:rPr lang="en-US" b="1" dirty="0" smtClean="0">
                <a:solidFill>
                  <a:schemeClr val="tx1"/>
                </a:solidFill>
              </a:rPr>
              <a:t>of services </a:t>
            </a:r>
            <a:r>
              <a:rPr lang="en-US" b="1" dirty="0">
                <a:solidFill>
                  <a:schemeClr val="tx1"/>
                </a:solidFill>
              </a:rPr>
              <a:t>in today’s organizations and economy, the importance of </a:t>
            </a:r>
            <a:r>
              <a:rPr lang="en-US" b="1" dirty="0" smtClean="0">
                <a:solidFill>
                  <a:schemeClr val="tx1"/>
                </a:solidFill>
              </a:rPr>
              <a:t>understanding service </a:t>
            </a:r>
            <a:r>
              <a:rPr lang="en-US" b="1" dirty="0">
                <a:solidFill>
                  <a:schemeClr val="tx1"/>
                </a:solidFill>
              </a:rPr>
              <a:t>innovation concepts and practices has been on the rise. Over the last </a:t>
            </a:r>
            <a:r>
              <a:rPr lang="en-US" b="1" dirty="0" smtClean="0">
                <a:solidFill>
                  <a:schemeClr val="tx1"/>
                </a:solidFill>
              </a:rPr>
              <a:t>two decades</a:t>
            </a:r>
            <a:r>
              <a:rPr lang="en-US" b="1" dirty="0">
                <a:solidFill>
                  <a:schemeClr val="tx1"/>
                </a:solidFill>
              </a:rPr>
              <a:t>, researchers have hence been directing attention to innovation in </a:t>
            </a:r>
            <a:r>
              <a:rPr lang="en-US" b="1" dirty="0" smtClean="0">
                <a:solidFill>
                  <a:schemeClr val="tx1"/>
                </a:solidFill>
              </a:rPr>
              <a:t>the context </a:t>
            </a:r>
            <a:r>
              <a:rPr lang="en-US" b="1" dirty="0">
                <a:solidFill>
                  <a:schemeClr val="tx1"/>
                </a:solidFill>
              </a:rPr>
              <a:t>of services. </a:t>
            </a:r>
            <a:r>
              <a:rPr lang="en-US" b="1" dirty="0" smtClean="0">
                <a:solidFill>
                  <a:schemeClr val="tx1"/>
                </a:solidFill>
              </a:rPr>
              <a:t>The </a:t>
            </a:r>
            <a:r>
              <a:rPr lang="en-US" b="1" dirty="0">
                <a:solidFill>
                  <a:schemeClr val="tx1"/>
                </a:solidFill>
              </a:rPr>
              <a:t>literature on service innovation is expanding into a diverse </a:t>
            </a:r>
            <a:r>
              <a:rPr lang="en-US" b="1" dirty="0" smtClean="0">
                <a:solidFill>
                  <a:schemeClr val="tx1"/>
                </a:solidFill>
              </a:rPr>
              <a:t>and cross-disciplinary </a:t>
            </a:r>
            <a:r>
              <a:rPr lang="en-US" b="1" dirty="0">
                <a:solidFill>
                  <a:schemeClr val="tx1"/>
                </a:solidFill>
              </a:rPr>
              <a:t>body of knowledge </a:t>
            </a:r>
            <a:r>
              <a:rPr lang="en-US" b="1" dirty="0" smtClean="0">
                <a:solidFill>
                  <a:schemeClr val="tx1"/>
                </a:solidFill>
              </a:rPr>
              <a:t>spread </a:t>
            </a:r>
            <a:r>
              <a:rPr lang="en-US" b="1" dirty="0">
                <a:solidFill>
                  <a:schemeClr val="tx1"/>
                </a:solidFill>
              </a:rPr>
              <a:t>across economics, marketing</a:t>
            </a:r>
            <a:r>
              <a:rPr lang="en-US" b="1" dirty="0" smtClean="0">
                <a:solidFill>
                  <a:schemeClr val="tx1"/>
                </a:solidFill>
              </a:rPr>
              <a:t>, </a:t>
            </a:r>
            <a:r>
              <a:rPr lang="fr-FR" b="1" dirty="0" err="1" smtClean="0">
                <a:solidFill>
                  <a:schemeClr val="tx1"/>
                </a:solidFill>
              </a:rPr>
              <a:t>organizational</a:t>
            </a:r>
            <a:r>
              <a:rPr lang="fr-FR" b="1" dirty="0" smtClean="0">
                <a:solidFill>
                  <a:schemeClr val="tx1"/>
                </a:solidFill>
              </a:rPr>
              <a:t> </a:t>
            </a:r>
            <a:r>
              <a:rPr lang="fr-FR" b="1" dirty="0">
                <a:solidFill>
                  <a:schemeClr val="tx1"/>
                </a:solidFill>
              </a:rPr>
              <a:t>science, and management perspectives.</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85000" lnSpcReduction="10000"/>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en-US" dirty="0">
                <a:solidFill>
                  <a:schemeClr val="tx1"/>
                </a:solidFill>
              </a:rPr>
              <a:t>Services are produced, delivered, and consumed </a:t>
            </a:r>
            <a:r>
              <a:rPr lang="en-US" u="sng" dirty="0">
                <a:solidFill>
                  <a:schemeClr val="tx1"/>
                </a:solidFill>
              </a:rPr>
              <a:t>simultaneously</a:t>
            </a:r>
            <a:r>
              <a:rPr lang="en-US" dirty="0">
                <a:solidFill>
                  <a:schemeClr val="tx1"/>
                </a:solidFill>
              </a:rPr>
              <a:t> making it </a:t>
            </a:r>
            <a:r>
              <a:rPr lang="en-US" dirty="0" smtClean="0">
                <a:solidFill>
                  <a:schemeClr val="tx1"/>
                </a:solidFill>
              </a:rPr>
              <a:t>harder to </a:t>
            </a:r>
            <a:r>
              <a:rPr lang="en-US" dirty="0">
                <a:solidFill>
                  <a:schemeClr val="tx1"/>
                </a:solidFill>
              </a:rPr>
              <a:t>distinguish between service </a:t>
            </a:r>
            <a:r>
              <a:rPr lang="en-US" dirty="0" smtClean="0">
                <a:solidFill>
                  <a:schemeClr val="tx1"/>
                </a:solidFill>
              </a:rPr>
              <a:t>product innovation </a:t>
            </a:r>
            <a:r>
              <a:rPr lang="en-US" dirty="0">
                <a:solidFill>
                  <a:schemeClr val="tx1"/>
                </a:solidFill>
              </a:rPr>
              <a:t>(what is produced, delivered, </a:t>
            </a:r>
            <a:r>
              <a:rPr lang="en-US" dirty="0" smtClean="0">
                <a:solidFill>
                  <a:schemeClr val="tx1"/>
                </a:solidFill>
              </a:rPr>
              <a:t>and consumed</a:t>
            </a:r>
            <a:r>
              <a:rPr lang="en-US" dirty="0">
                <a:solidFill>
                  <a:schemeClr val="tx1"/>
                </a:solidFill>
              </a:rPr>
              <a:t>), and service process innovation (how it is produced, delivered, </a:t>
            </a:r>
            <a:r>
              <a:rPr lang="en-US" dirty="0" smtClean="0">
                <a:solidFill>
                  <a:schemeClr val="tx1"/>
                </a:solidFill>
              </a:rPr>
              <a:t>and </a:t>
            </a:r>
            <a:r>
              <a:rPr lang="fr-FR" dirty="0" err="1" smtClean="0">
                <a:solidFill>
                  <a:schemeClr val="tx1"/>
                </a:solidFill>
              </a:rPr>
              <a:t>consumed</a:t>
            </a:r>
            <a:r>
              <a:rPr lang="fr-FR" dirty="0" smtClean="0">
                <a:solidFill>
                  <a:schemeClr val="tx1"/>
                </a:solidFill>
              </a:rPr>
              <a:t>).</a:t>
            </a:r>
          </a:p>
          <a:p>
            <a:pPr algn="just"/>
            <a:r>
              <a:rPr lang="fr-FR" dirty="0">
                <a:solidFill>
                  <a:schemeClr val="tx1"/>
                </a:solidFill>
              </a:rPr>
              <a:t>The service innovation </a:t>
            </a:r>
            <a:r>
              <a:rPr lang="fr-FR" dirty="0" err="1" smtClean="0">
                <a:solidFill>
                  <a:schemeClr val="tx1"/>
                </a:solidFill>
              </a:rPr>
              <a:t>process</a:t>
            </a:r>
            <a:r>
              <a:rPr lang="fr-FR" dirty="0" smtClean="0">
                <a:solidFill>
                  <a:schemeClr val="tx1"/>
                </a:solidFill>
              </a:rPr>
              <a:t> </a:t>
            </a:r>
            <a:r>
              <a:rPr lang="en-US" dirty="0" smtClean="0">
                <a:solidFill>
                  <a:schemeClr val="tx1"/>
                </a:solidFill>
              </a:rPr>
              <a:t>involves </a:t>
            </a:r>
            <a:r>
              <a:rPr lang="en-US" dirty="0">
                <a:solidFill>
                  <a:schemeClr val="tx1"/>
                </a:solidFill>
              </a:rPr>
              <a:t>a high degree of </a:t>
            </a:r>
            <a:r>
              <a:rPr lang="en-US" u="sng" dirty="0">
                <a:solidFill>
                  <a:schemeClr val="tx1"/>
                </a:solidFill>
              </a:rPr>
              <a:t>interactivity</a:t>
            </a:r>
            <a:r>
              <a:rPr lang="en-US" dirty="0">
                <a:solidFill>
                  <a:schemeClr val="tx1"/>
                </a:solidFill>
              </a:rPr>
              <a:t> between the service supplier and </a:t>
            </a:r>
            <a:r>
              <a:rPr lang="en-US" dirty="0" smtClean="0">
                <a:solidFill>
                  <a:schemeClr val="tx1"/>
                </a:solidFill>
              </a:rPr>
              <a:t>customer</a:t>
            </a:r>
            <a:r>
              <a:rPr lang="fr-FR" dirty="0"/>
              <a:t> </a:t>
            </a:r>
            <a:r>
              <a:rPr lang="fr-FR" dirty="0" smtClean="0"/>
              <a:t>(</a:t>
            </a:r>
            <a:r>
              <a:rPr lang="fr-FR" dirty="0" err="1" smtClean="0">
                <a:solidFill>
                  <a:schemeClr val="tx1"/>
                </a:solidFill>
              </a:rPr>
              <a:t>Customer–Supplier</a:t>
            </a:r>
            <a:r>
              <a:rPr lang="fr-FR" dirty="0" smtClean="0">
                <a:solidFill>
                  <a:schemeClr val="tx1"/>
                </a:solidFill>
              </a:rPr>
              <a:t> </a:t>
            </a:r>
            <a:r>
              <a:rPr lang="fr-FR" dirty="0" err="1" smtClean="0">
                <a:solidFill>
                  <a:schemeClr val="tx1"/>
                </a:solidFill>
              </a:rPr>
              <a:t>Duality</a:t>
            </a:r>
            <a:r>
              <a:rPr lang="fr-FR" dirty="0" smtClean="0">
                <a:solidFill>
                  <a:schemeClr val="tx1"/>
                </a:solidFill>
              </a:rPr>
              <a:t>)</a:t>
            </a:r>
            <a:r>
              <a:rPr lang="en-US" dirty="0" smtClean="0">
                <a:solidFill>
                  <a:schemeClr val="tx1"/>
                </a:solidFill>
              </a:rPr>
              <a:t>. This </a:t>
            </a:r>
            <a:r>
              <a:rPr lang="en-US" dirty="0">
                <a:solidFill>
                  <a:schemeClr val="tx1"/>
                </a:solidFill>
              </a:rPr>
              <a:t>implies that service innovations can focus as </a:t>
            </a:r>
            <a:r>
              <a:rPr lang="en-US" dirty="0" smtClean="0">
                <a:solidFill>
                  <a:schemeClr val="tx1"/>
                </a:solidFill>
              </a:rPr>
              <a:t>much on </a:t>
            </a:r>
            <a:r>
              <a:rPr lang="en-US" dirty="0">
                <a:solidFill>
                  <a:schemeClr val="tx1"/>
                </a:solidFill>
              </a:rPr>
              <a:t>these interactions as on the actual service product or process, and this is termed </a:t>
            </a:r>
            <a:r>
              <a:rPr lang="en-US" dirty="0" smtClean="0">
                <a:solidFill>
                  <a:schemeClr val="tx1"/>
                </a:solidFill>
              </a:rPr>
              <a:t>as “</a:t>
            </a:r>
            <a:r>
              <a:rPr lang="en-US" u="sng" dirty="0" err="1">
                <a:solidFill>
                  <a:schemeClr val="tx1"/>
                </a:solidFill>
              </a:rPr>
              <a:t>servuction</a:t>
            </a:r>
            <a:r>
              <a:rPr lang="en-US" dirty="0">
                <a:solidFill>
                  <a:schemeClr val="tx1"/>
                </a:solidFill>
              </a:rPr>
              <a:t>” in the service innovation </a:t>
            </a:r>
            <a:r>
              <a:rPr lang="en-US" dirty="0" smtClean="0">
                <a:solidFill>
                  <a:schemeClr val="tx1"/>
                </a:solidFill>
              </a:rPr>
              <a:t>literature.</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en-US" dirty="0" smtClean="0">
                <a:solidFill>
                  <a:schemeClr val="tx1"/>
                </a:solidFill>
              </a:rPr>
              <a:t>The </a:t>
            </a:r>
            <a:r>
              <a:rPr lang="en-US" dirty="0">
                <a:solidFill>
                  <a:schemeClr val="tx1"/>
                </a:solidFill>
              </a:rPr>
              <a:t>extent of </a:t>
            </a:r>
            <a:r>
              <a:rPr lang="en-US" u="sng" dirty="0">
                <a:solidFill>
                  <a:schemeClr val="tx1"/>
                </a:solidFill>
              </a:rPr>
              <a:t>customer interaction</a:t>
            </a:r>
            <a:r>
              <a:rPr lang="en-US" dirty="0">
                <a:solidFill>
                  <a:schemeClr val="tx1"/>
                </a:solidFill>
              </a:rPr>
              <a:t> in </a:t>
            </a:r>
            <a:r>
              <a:rPr lang="en-US" dirty="0" smtClean="0">
                <a:solidFill>
                  <a:schemeClr val="tx1"/>
                </a:solidFill>
              </a:rPr>
              <a:t>the service </a:t>
            </a:r>
            <a:r>
              <a:rPr lang="en-US" dirty="0">
                <a:solidFill>
                  <a:schemeClr val="tx1"/>
                </a:solidFill>
              </a:rPr>
              <a:t>innovation process results in a high degree of </a:t>
            </a:r>
            <a:r>
              <a:rPr lang="en-US" u="sng" dirty="0">
                <a:solidFill>
                  <a:schemeClr val="tx1"/>
                </a:solidFill>
              </a:rPr>
              <a:t>customization</a:t>
            </a:r>
            <a:r>
              <a:rPr lang="en-US" dirty="0">
                <a:solidFill>
                  <a:schemeClr val="tx1"/>
                </a:solidFill>
              </a:rPr>
              <a:t> in services </a:t>
            </a:r>
            <a:r>
              <a:rPr lang="en-US" dirty="0" smtClean="0">
                <a:solidFill>
                  <a:schemeClr val="tx1"/>
                </a:solidFill>
              </a:rPr>
              <a:t>that in </a:t>
            </a:r>
            <a:r>
              <a:rPr lang="en-US" dirty="0">
                <a:solidFill>
                  <a:schemeClr val="tx1"/>
                </a:solidFill>
              </a:rPr>
              <a:t>turn increase their </a:t>
            </a:r>
            <a:r>
              <a:rPr lang="en-US" u="sng" dirty="0">
                <a:solidFill>
                  <a:schemeClr val="tx1"/>
                </a:solidFill>
              </a:rPr>
              <a:t>heterogeneity</a:t>
            </a:r>
            <a:r>
              <a:rPr lang="en-US" dirty="0">
                <a:solidFill>
                  <a:schemeClr val="tx1"/>
                </a:solidFill>
              </a:rPr>
              <a:t>. The intangible nature of services, relative </a:t>
            </a:r>
            <a:r>
              <a:rPr lang="en-US" dirty="0" smtClean="0">
                <a:solidFill>
                  <a:schemeClr val="tx1"/>
                </a:solidFill>
              </a:rPr>
              <a:t>to products</a:t>
            </a:r>
            <a:r>
              <a:rPr lang="en-US" dirty="0">
                <a:solidFill>
                  <a:schemeClr val="tx1"/>
                </a:solidFill>
              </a:rPr>
              <a:t>, makes these open and collaborative customer–supplier exchanges </a:t>
            </a:r>
            <a:r>
              <a:rPr lang="en-US" dirty="0" smtClean="0">
                <a:solidFill>
                  <a:schemeClr val="tx1"/>
                </a:solidFill>
              </a:rPr>
              <a:t>even </a:t>
            </a:r>
            <a:r>
              <a:rPr lang="fr-FR" dirty="0" smtClean="0">
                <a:solidFill>
                  <a:schemeClr val="tx1"/>
                </a:solidFill>
              </a:rPr>
              <a:t>more </a:t>
            </a:r>
            <a:r>
              <a:rPr lang="fr-FR" dirty="0" err="1">
                <a:solidFill>
                  <a:schemeClr val="tx1"/>
                </a:solidFill>
              </a:rPr>
              <a:t>challenging</a:t>
            </a:r>
            <a:r>
              <a:rPr lang="fr-FR" dirty="0">
                <a:solidFill>
                  <a:schemeClr val="tx1"/>
                </a:solidFill>
              </a:rPr>
              <a:t> to manage.</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20000"/>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en-US" u="sng" dirty="0">
                <a:solidFill>
                  <a:schemeClr val="tx1"/>
                </a:solidFill>
              </a:rPr>
              <a:t>Innovation in manufacturing</a:t>
            </a:r>
            <a:r>
              <a:rPr lang="en-US" dirty="0">
                <a:solidFill>
                  <a:schemeClr val="tx1"/>
                </a:solidFill>
              </a:rPr>
              <a:t> is more product and technology-oriented and </a:t>
            </a:r>
            <a:r>
              <a:rPr lang="en-US" dirty="0" smtClean="0">
                <a:solidFill>
                  <a:schemeClr val="tx1"/>
                </a:solidFill>
              </a:rPr>
              <a:t>relies on </a:t>
            </a:r>
            <a:r>
              <a:rPr lang="en-US" dirty="0">
                <a:solidFill>
                  <a:schemeClr val="tx1"/>
                </a:solidFill>
              </a:rPr>
              <a:t>technical expertise and professional capabilities, while the role of </a:t>
            </a:r>
            <a:r>
              <a:rPr lang="en-US" dirty="0" smtClean="0">
                <a:solidFill>
                  <a:schemeClr val="tx1"/>
                </a:solidFill>
              </a:rPr>
              <a:t>cultural capabilities and </a:t>
            </a:r>
            <a:r>
              <a:rPr lang="en-US" dirty="0">
                <a:solidFill>
                  <a:schemeClr val="tx1"/>
                </a:solidFill>
              </a:rPr>
              <a:t>human capital capabilities such </a:t>
            </a:r>
            <a:r>
              <a:rPr lang="en-US" dirty="0" smtClean="0">
                <a:solidFill>
                  <a:schemeClr val="tx1"/>
                </a:solidFill>
              </a:rPr>
              <a:t>as person-to-person </a:t>
            </a:r>
            <a:r>
              <a:rPr lang="en-US" dirty="0">
                <a:solidFill>
                  <a:schemeClr val="tx1"/>
                </a:solidFill>
              </a:rPr>
              <a:t>skills </a:t>
            </a:r>
            <a:r>
              <a:rPr lang="en-US" dirty="0" smtClean="0">
                <a:solidFill>
                  <a:schemeClr val="tx1"/>
                </a:solidFill>
              </a:rPr>
              <a:t>and </a:t>
            </a:r>
            <a:r>
              <a:rPr lang="en-US" dirty="0">
                <a:solidFill>
                  <a:schemeClr val="tx1"/>
                </a:solidFill>
              </a:rPr>
              <a:t>customer interface and </a:t>
            </a:r>
            <a:r>
              <a:rPr lang="en-US" dirty="0" smtClean="0">
                <a:solidFill>
                  <a:schemeClr val="tx1"/>
                </a:solidFill>
              </a:rPr>
              <a:t>communication skills is </a:t>
            </a:r>
            <a:r>
              <a:rPr lang="en-US" dirty="0">
                <a:solidFill>
                  <a:schemeClr val="tx1"/>
                </a:solidFill>
              </a:rPr>
              <a:t>more significant in </a:t>
            </a:r>
            <a:r>
              <a:rPr lang="en-US" u="sng" dirty="0">
                <a:solidFill>
                  <a:schemeClr val="tx1"/>
                </a:solidFill>
              </a:rPr>
              <a:t>service innovation</a:t>
            </a:r>
            <a:r>
              <a:rPr lang="en-US" dirty="0" smtClean="0">
                <a:solidFill>
                  <a:schemeClr val="tx1"/>
                </a:solidFill>
              </a:rPr>
              <a:t>. Also</a:t>
            </a:r>
            <a:r>
              <a:rPr lang="en-US" dirty="0">
                <a:solidFill>
                  <a:schemeClr val="tx1"/>
                </a:solidFill>
              </a:rPr>
              <a:t>, manufacturing innovation tends to involve a high degree </a:t>
            </a:r>
            <a:r>
              <a:rPr lang="en-US" dirty="0" smtClean="0">
                <a:solidFill>
                  <a:schemeClr val="tx1"/>
                </a:solidFill>
              </a:rPr>
              <a:t>of  </a:t>
            </a:r>
            <a:r>
              <a:rPr lang="en-US" dirty="0">
                <a:solidFill>
                  <a:schemeClr val="tx1"/>
                </a:solidFill>
              </a:rPr>
              <a:t>expenditure </a:t>
            </a:r>
            <a:r>
              <a:rPr lang="en-US" dirty="0" smtClean="0">
                <a:solidFill>
                  <a:schemeClr val="tx1"/>
                </a:solidFill>
              </a:rPr>
              <a:t>on R&amp;D </a:t>
            </a:r>
            <a:r>
              <a:rPr lang="en-US" dirty="0">
                <a:solidFill>
                  <a:schemeClr val="tx1"/>
                </a:solidFill>
              </a:rPr>
              <a:t>activities around product and </a:t>
            </a:r>
            <a:r>
              <a:rPr lang="en-US" dirty="0" smtClean="0">
                <a:solidFill>
                  <a:schemeClr val="tx1"/>
                </a:solidFill>
              </a:rPr>
              <a:t>technology. On </a:t>
            </a:r>
            <a:r>
              <a:rPr lang="en-US" dirty="0">
                <a:solidFill>
                  <a:schemeClr val="tx1"/>
                </a:solidFill>
              </a:rPr>
              <a:t>the other hand, such R&amp;D expenditure is relatively lesser when </a:t>
            </a:r>
            <a:r>
              <a:rPr lang="en-US" dirty="0" smtClean="0">
                <a:solidFill>
                  <a:schemeClr val="tx1"/>
                </a:solidFill>
              </a:rPr>
              <a:t>innovating </a:t>
            </a:r>
            <a:r>
              <a:rPr lang="fr-FR" dirty="0" smtClean="0">
                <a:solidFill>
                  <a:schemeClr val="tx1"/>
                </a:solidFill>
              </a:rPr>
              <a:t>services. </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en-US" dirty="0">
                <a:solidFill>
                  <a:schemeClr val="tx1"/>
                </a:solidFill>
              </a:rPr>
              <a:t>While service innovation is </a:t>
            </a:r>
            <a:r>
              <a:rPr lang="en-US" u="sng" dirty="0" smtClean="0">
                <a:solidFill>
                  <a:schemeClr val="tx1"/>
                </a:solidFill>
              </a:rPr>
              <a:t>distinct</a:t>
            </a:r>
            <a:r>
              <a:rPr lang="en-US" dirty="0" smtClean="0">
                <a:solidFill>
                  <a:schemeClr val="tx1"/>
                </a:solidFill>
              </a:rPr>
              <a:t> from </a:t>
            </a:r>
            <a:r>
              <a:rPr lang="en-US" dirty="0">
                <a:solidFill>
                  <a:schemeClr val="tx1"/>
                </a:solidFill>
              </a:rPr>
              <a:t>innovation in manufacturing, </a:t>
            </a:r>
            <a:r>
              <a:rPr lang="en-US" u="sng" dirty="0">
                <a:solidFill>
                  <a:schemeClr val="tx1"/>
                </a:solidFill>
              </a:rPr>
              <a:t>the service sector</a:t>
            </a:r>
            <a:r>
              <a:rPr lang="en-US" dirty="0">
                <a:solidFill>
                  <a:schemeClr val="tx1"/>
                </a:solidFill>
              </a:rPr>
              <a:t> has also </a:t>
            </a:r>
            <a:r>
              <a:rPr lang="en-US" u="sng" dirty="0" smtClean="0">
                <a:solidFill>
                  <a:schemeClr val="tx1"/>
                </a:solidFill>
              </a:rPr>
              <a:t>applied manufacturing</a:t>
            </a:r>
            <a:r>
              <a:rPr lang="en-US" dirty="0" smtClean="0">
                <a:solidFill>
                  <a:schemeClr val="tx1"/>
                </a:solidFill>
              </a:rPr>
              <a:t> practices </a:t>
            </a:r>
            <a:r>
              <a:rPr lang="en-US" dirty="0">
                <a:solidFill>
                  <a:schemeClr val="tx1"/>
                </a:solidFill>
              </a:rPr>
              <a:t>in </a:t>
            </a:r>
            <a:r>
              <a:rPr lang="en-US" dirty="0" smtClean="0">
                <a:solidFill>
                  <a:schemeClr val="tx1"/>
                </a:solidFill>
              </a:rPr>
              <a:t>undertaking </a:t>
            </a:r>
            <a:r>
              <a:rPr lang="en-US" dirty="0">
                <a:solidFill>
                  <a:schemeClr val="tx1"/>
                </a:solidFill>
              </a:rPr>
              <a:t>innovation. </a:t>
            </a:r>
            <a:endParaRPr lang="en-US" dirty="0" smtClean="0">
              <a:solidFill>
                <a:schemeClr val="tx1"/>
              </a:solidFill>
            </a:endParaRPr>
          </a:p>
          <a:p>
            <a:pPr algn="just"/>
            <a:r>
              <a:rPr lang="en-US" dirty="0" smtClean="0">
                <a:solidFill>
                  <a:schemeClr val="tx1"/>
                </a:solidFill>
              </a:rPr>
              <a:t>Many </a:t>
            </a:r>
            <a:r>
              <a:rPr lang="en-US" dirty="0">
                <a:solidFill>
                  <a:schemeClr val="tx1"/>
                </a:solidFill>
              </a:rPr>
              <a:t>years ago, Levitt (1972) called </a:t>
            </a:r>
            <a:r>
              <a:rPr lang="en-US" dirty="0" smtClean="0">
                <a:solidFill>
                  <a:schemeClr val="tx1"/>
                </a:solidFill>
              </a:rPr>
              <a:t>for the </a:t>
            </a:r>
            <a:r>
              <a:rPr lang="en-US" dirty="0">
                <a:solidFill>
                  <a:schemeClr val="tx1"/>
                </a:solidFill>
              </a:rPr>
              <a:t>“industrialization” of service through the adoption of standardized, </a:t>
            </a:r>
            <a:r>
              <a:rPr lang="en-US" dirty="0" smtClean="0">
                <a:solidFill>
                  <a:schemeClr val="tx1"/>
                </a:solidFill>
              </a:rPr>
              <a:t>technology intensive processes </a:t>
            </a:r>
            <a:r>
              <a:rPr lang="en-US" dirty="0">
                <a:solidFill>
                  <a:schemeClr val="tx1"/>
                </a:solidFill>
              </a:rPr>
              <a:t>as found in manufacturing.</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20000"/>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fr-FR" dirty="0">
                <a:solidFill>
                  <a:schemeClr val="tx1"/>
                </a:solidFill>
              </a:rPr>
              <a:t>The “</a:t>
            </a:r>
            <a:r>
              <a:rPr lang="fr-FR" u="sng" dirty="0" err="1">
                <a:solidFill>
                  <a:schemeClr val="tx1"/>
                </a:solidFill>
              </a:rPr>
              <a:t>modularization</a:t>
            </a:r>
            <a:r>
              <a:rPr lang="fr-FR" dirty="0">
                <a:solidFill>
                  <a:schemeClr val="tx1"/>
                </a:solidFill>
              </a:rPr>
              <a:t>” of services</a:t>
            </a:r>
            <a:r>
              <a:rPr lang="fr-FR" dirty="0" smtClean="0">
                <a:solidFill>
                  <a:schemeClr val="tx1"/>
                </a:solidFill>
              </a:rPr>
              <a:t>, </a:t>
            </a:r>
            <a:r>
              <a:rPr lang="en-US" dirty="0" smtClean="0">
                <a:solidFill>
                  <a:schemeClr val="tx1"/>
                </a:solidFill>
              </a:rPr>
              <a:t>that </a:t>
            </a:r>
            <a:r>
              <a:rPr lang="en-US" dirty="0">
                <a:solidFill>
                  <a:schemeClr val="tx1"/>
                </a:solidFill>
              </a:rPr>
              <a:t>is, the breaking down of services into various modules, for example, </a:t>
            </a:r>
            <a:r>
              <a:rPr lang="en-US" dirty="0" smtClean="0">
                <a:solidFill>
                  <a:schemeClr val="tx1"/>
                </a:solidFill>
              </a:rPr>
              <a:t>has allowed </a:t>
            </a:r>
            <a:r>
              <a:rPr lang="en-US" dirty="0">
                <a:solidFill>
                  <a:schemeClr val="tx1"/>
                </a:solidFill>
              </a:rPr>
              <a:t>mass customization to go hand-in-hand with standardization </a:t>
            </a:r>
            <a:r>
              <a:rPr lang="en-US" dirty="0" smtClean="0">
                <a:solidFill>
                  <a:schemeClr val="tx1"/>
                </a:solidFill>
              </a:rPr>
              <a:t>by recombining service </a:t>
            </a:r>
            <a:r>
              <a:rPr lang="en-US" dirty="0">
                <a:solidFill>
                  <a:schemeClr val="tx1"/>
                </a:solidFill>
              </a:rPr>
              <a:t>modules in many </a:t>
            </a:r>
            <a:r>
              <a:rPr lang="en-US" dirty="0" smtClean="0">
                <a:solidFill>
                  <a:schemeClr val="tx1"/>
                </a:solidFill>
              </a:rPr>
              <a:t>ways.</a:t>
            </a:r>
          </a:p>
          <a:p>
            <a:pPr algn="just"/>
            <a:r>
              <a:rPr lang="en-US" dirty="0">
                <a:solidFill>
                  <a:schemeClr val="tx1"/>
                </a:solidFill>
              </a:rPr>
              <a:t>This has resulted in a variety of service innovations as seen in </a:t>
            </a:r>
            <a:r>
              <a:rPr lang="en-US" dirty="0" smtClean="0">
                <a:solidFill>
                  <a:schemeClr val="tx1"/>
                </a:solidFill>
              </a:rPr>
              <a:t>fast food </a:t>
            </a:r>
            <a:r>
              <a:rPr lang="en-US" dirty="0">
                <a:solidFill>
                  <a:schemeClr val="tx1"/>
                </a:solidFill>
              </a:rPr>
              <a:t>chains and call centers </a:t>
            </a:r>
            <a:r>
              <a:rPr lang="en-US" dirty="0" smtClean="0">
                <a:solidFill>
                  <a:schemeClr val="tx1"/>
                </a:solidFill>
              </a:rPr>
              <a:t>coming </a:t>
            </a:r>
            <a:r>
              <a:rPr lang="en-US" dirty="0">
                <a:solidFill>
                  <a:schemeClr val="tx1"/>
                </a:solidFill>
              </a:rPr>
              <a:t>from </a:t>
            </a:r>
            <a:r>
              <a:rPr lang="en-US" dirty="0" err="1">
                <a:solidFill>
                  <a:schemeClr val="tx1"/>
                </a:solidFill>
              </a:rPr>
              <a:t>productization</a:t>
            </a:r>
            <a:r>
              <a:rPr lang="en-US" dirty="0">
                <a:solidFill>
                  <a:schemeClr val="tx1"/>
                </a:solidFill>
              </a:rPr>
              <a:t> of services. At the </a:t>
            </a:r>
            <a:r>
              <a:rPr lang="en-US" dirty="0" smtClean="0">
                <a:solidFill>
                  <a:schemeClr val="tx1"/>
                </a:solidFill>
              </a:rPr>
              <a:t>same time</a:t>
            </a:r>
            <a:r>
              <a:rPr lang="en-US" dirty="0">
                <a:solidFill>
                  <a:schemeClr val="tx1"/>
                </a:solidFill>
              </a:rPr>
              <a:t>, the “</a:t>
            </a:r>
            <a:r>
              <a:rPr lang="en-US" dirty="0" err="1">
                <a:solidFill>
                  <a:schemeClr val="tx1"/>
                </a:solidFill>
              </a:rPr>
              <a:t>servitization</a:t>
            </a:r>
            <a:r>
              <a:rPr lang="en-US" dirty="0">
                <a:solidFill>
                  <a:schemeClr val="tx1"/>
                </a:solidFill>
              </a:rPr>
              <a:t>” of manufacturing, that is, manufacturers offering services </a:t>
            </a:r>
            <a:r>
              <a:rPr lang="en-US" dirty="0" smtClean="0">
                <a:solidFill>
                  <a:schemeClr val="tx1"/>
                </a:solidFill>
              </a:rPr>
              <a:t>to customers</a:t>
            </a:r>
            <a:r>
              <a:rPr lang="en-US" dirty="0">
                <a:solidFill>
                  <a:schemeClr val="tx1"/>
                </a:solidFill>
              </a:rPr>
              <a:t>, is also on the rise adding a new dimension to service innovation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en-US" b="1" u="sng" dirty="0">
                <a:solidFill>
                  <a:schemeClr val="tx1"/>
                </a:solidFill>
              </a:rPr>
              <a:t>Technology</a:t>
            </a:r>
            <a:r>
              <a:rPr lang="en-US" dirty="0">
                <a:solidFill>
                  <a:schemeClr val="tx1"/>
                </a:solidFill>
              </a:rPr>
              <a:t> plays a key role in enabling service </a:t>
            </a:r>
            <a:r>
              <a:rPr lang="en-US" dirty="0" smtClean="0">
                <a:solidFill>
                  <a:schemeClr val="tx1"/>
                </a:solidFill>
              </a:rPr>
              <a:t>innovations. </a:t>
            </a:r>
            <a:r>
              <a:rPr lang="fr-FR" dirty="0" err="1">
                <a:solidFill>
                  <a:schemeClr val="tx1"/>
                </a:solidFill>
              </a:rPr>
              <a:t>However</a:t>
            </a:r>
            <a:r>
              <a:rPr lang="fr-FR" dirty="0">
                <a:solidFill>
                  <a:schemeClr val="tx1"/>
                </a:solidFill>
              </a:rPr>
              <a:t>, </a:t>
            </a:r>
            <a:r>
              <a:rPr lang="fr-FR" dirty="0" err="1">
                <a:solidFill>
                  <a:schemeClr val="tx1"/>
                </a:solidFill>
              </a:rPr>
              <a:t>among</a:t>
            </a:r>
            <a:r>
              <a:rPr lang="fr-FR" dirty="0">
                <a:solidFill>
                  <a:schemeClr val="tx1"/>
                </a:solidFill>
              </a:rPr>
              <a:t> </a:t>
            </a:r>
            <a:r>
              <a:rPr lang="fr-FR" dirty="0" smtClean="0">
                <a:solidFill>
                  <a:schemeClr val="tx1"/>
                </a:solidFill>
              </a:rPr>
              <a:t>all </a:t>
            </a:r>
            <a:r>
              <a:rPr lang="en-US" dirty="0" smtClean="0">
                <a:solidFill>
                  <a:schemeClr val="tx1"/>
                </a:solidFill>
              </a:rPr>
              <a:t>technologies</a:t>
            </a:r>
            <a:r>
              <a:rPr lang="en-US" dirty="0">
                <a:solidFill>
                  <a:schemeClr val="tx1"/>
                </a:solidFill>
              </a:rPr>
              <a:t>, </a:t>
            </a:r>
            <a:r>
              <a:rPr lang="en-US" b="1" u="sng" dirty="0">
                <a:solidFill>
                  <a:schemeClr val="tx1"/>
                </a:solidFill>
              </a:rPr>
              <a:t>information technology (IT)</a:t>
            </a:r>
            <a:r>
              <a:rPr lang="en-US" b="1" dirty="0">
                <a:solidFill>
                  <a:schemeClr val="tx1"/>
                </a:solidFill>
              </a:rPr>
              <a:t> </a:t>
            </a:r>
            <a:r>
              <a:rPr lang="en-US" dirty="0">
                <a:solidFill>
                  <a:schemeClr val="tx1"/>
                </a:solidFill>
              </a:rPr>
              <a:t>has been said to be </a:t>
            </a:r>
            <a:r>
              <a:rPr lang="en-US" dirty="0" smtClean="0">
                <a:solidFill>
                  <a:schemeClr val="tx1"/>
                </a:solidFill>
              </a:rPr>
              <a:t>the </a:t>
            </a:r>
            <a:r>
              <a:rPr lang="en-US" dirty="0">
                <a:solidFill>
                  <a:schemeClr val="tx1"/>
                </a:solidFill>
              </a:rPr>
              <a:t>most </a:t>
            </a:r>
            <a:r>
              <a:rPr lang="en-US" dirty="0" smtClean="0">
                <a:solidFill>
                  <a:schemeClr val="tx1"/>
                </a:solidFill>
              </a:rPr>
              <a:t>significant </a:t>
            </a:r>
            <a:r>
              <a:rPr lang="fr-FR" dirty="0" err="1" smtClean="0">
                <a:solidFill>
                  <a:schemeClr val="tx1"/>
                </a:solidFill>
              </a:rPr>
              <a:t>enabler</a:t>
            </a:r>
            <a:r>
              <a:rPr lang="fr-FR" dirty="0" smtClean="0">
                <a:solidFill>
                  <a:schemeClr val="tx1"/>
                </a:solidFill>
              </a:rPr>
              <a:t> </a:t>
            </a:r>
            <a:r>
              <a:rPr lang="fr-FR" dirty="0">
                <a:solidFill>
                  <a:schemeClr val="tx1"/>
                </a:solidFill>
              </a:rPr>
              <a:t>of service innovation</a:t>
            </a:r>
            <a:r>
              <a:rPr lang="fr-FR" dirty="0" smtClean="0">
                <a:solidFill>
                  <a:schemeClr val="tx1"/>
                </a:solidFill>
              </a:rPr>
              <a:t>.</a:t>
            </a:r>
          </a:p>
          <a:p>
            <a:pPr algn="just"/>
            <a:r>
              <a:rPr lang="en-US" dirty="0" smtClean="0">
                <a:solidFill>
                  <a:schemeClr val="tx1"/>
                </a:solidFill>
              </a:rPr>
              <a:t>It is perceived the </a:t>
            </a:r>
            <a:r>
              <a:rPr lang="en-US" b="1" u="sng" dirty="0">
                <a:solidFill>
                  <a:schemeClr val="tx1"/>
                </a:solidFill>
              </a:rPr>
              <a:t>IT</a:t>
            </a:r>
            <a:r>
              <a:rPr lang="en-US" dirty="0">
                <a:solidFill>
                  <a:schemeClr val="tx1"/>
                </a:solidFill>
              </a:rPr>
              <a:t> revolution to </a:t>
            </a:r>
            <a:r>
              <a:rPr lang="en-US" dirty="0" smtClean="0">
                <a:solidFill>
                  <a:schemeClr val="tx1"/>
                </a:solidFill>
              </a:rPr>
              <a:t>be the </a:t>
            </a:r>
            <a:r>
              <a:rPr lang="en-US" dirty="0">
                <a:solidFill>
                  <a:schemeClr val="tx1"/>
                </a:solidFill>
              </a:rPr>
              <a:t>core of the industrialization of services with the application of IT enabling </a:t>
            </a:r>
            <a:r>
              <a:rPr lang="en-US" dirty="0" smtClean="0">
                <a:solidFill>
                  <a:schemeClr val="tx1"/>
                </a:solidFill>
              </a:rPr>
              <a:t>mass improvements </a:t>
            </a:r>
            <a:r>
              <a:rPr lang="en-US" dirty="0">
                <a:solidFill>
                  <a:schemeClr val="tx1"/>
                </a:solidFill>
              </a:rPr>
              <a:t>in quality and efficiency in services.</a:t>
            </a:r>
            <a:r>
              <a:rPr lang="fr-FR" dirty="0" smtClean="0">
                <a:solidFill>
                  <a:schemeClr val="tx1"/>
                </a:solidFill>
              </a:rPr>
              <a:t> </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fr-FR" dirty="0" err="1">
                <a:solidFill>
                  <a:schemeClr val="tx1"/>
                </a:solidFill>
              </a:rPr>
              <a:t>Historically</a:t>
            </a:r>
            <a:r>
              <a:rPr lang="fr-FR" dirty="0" smtClean="0">
                <a:solidFill>
                  <a:schemeClr val="tx1"/>
                </a:solidFill>
              </a:rPr>
              <a:t>, </a:t>
            </a:r>
            <a:r>
              <a:rPr lang="en-US" dirty="0" smtClean="0">
                <a:solidFill>
                  <a:schemeClr val="tx1"/>
                </a:solidFill>
              </a:rPr>
              <a:t>however</a:t>
            </a:r>
            <a:r>
              <a:rPr lang="en-US" dirty="0">
                <a:solidFill>
                  <a:schemeClr val="tx1"/>
                </a:solidFill>
              </a:rPr>
              <a:t>, the </a:t>
            </a:r>
            <a:r>
              <a:rPr lang="en-US" b="1" u="sng" dirty="0">
                <a:solidFill>
                  <a:schemeClr val="tx1"/>
                </a:solidFill>
              </a:rPr>
              <a:t>service sector</a:t>
            </a:r>
            <a:r>
              <a:rPr lang="en-US" dirty="0">
                <a:solidFill>
                  <a:schemeClr val="tx1"/>
                </a:solidFill>
              </a:rPr>
              <a:t> has been slow to adopt </a:t>
            </a:r>
            <a:r>
              <a:rPr lang="en-US" b="1" dirty="0">
                <a:solidFill>
                  <a:schemeClr val="tx1"/>
                </a:solidFill>
              </a:rPr>
              <a:t>IT</a:t>
            </a:r>
            <a:r>
              <a:rPr lang="en-US" dirty="0">
                <a:solidFill>
                  <a:schemeClr val="tx1"/>
                </a:solidFill>
              </a:rPr>
              <a:t> and other </a:t>
            </a:r>
            <a:r>
              <a:rPr lang="en-US" dirty="0" smtClean="0">
                <a:solidFill>
                  <a:schemeClr val="tx1"/>
                </a:solidFill>
              </a:rPr>
              <a:t>technology as </a:t>
            </a:r>
            <a:r>
              <a:rPr lang="en-US" dirty="0">
                <a:solidFill>
                  <a:schemeClr val="tx1"/>
                </a:solidFill>
              </a:rPr>
              <a:t>compared to manufacturing. This may be attributed </a:t>
            </a:r>
            <a:r>
              <a:rPr lang="en-US" dirty="0" smtClean="0">
                <a:solidFill>
                  <a:schemeClr val="tx1"/>
                </a:solidFill>
              </a:rPr>
              <a:t>to  the </a:t>
            </a:r>
            <a:r>
              <a:rPr lang="fr-FR" dirty="0" err="1" smtClean="0">
                <a:solidFill>
                  <a:schemeClr val="tx1"/>
                </a:solidFill>
              </a:rPr>
              <a:t>intangibility</a:t>
            </a:r>
            <a:r>
              <a:rPr lang="fr-FR" dirty="0" smtClean="0">
                <a:solidFill>
                  <a:schemeClr val="tx1"/>
                </a:solidFill>
              </a:rPr>
              <a:t>, </a:t>
            </a:r>
            <a:r>
              <a:rPr lang="en-US" dirty="0" smtClean="0">
                <a:solidFill>
                  <a:schemeClr val="tx1"/>
                </a:solidFill>
              </a:rPr>
              <a:t>greater heterogeneity and </a:t>
            </a:r>
            <a:r>
              <a:rPr lang="en-US" dirty="0">
                <a:solidFill>
                  <a:schemeClr val="tx1"/>
                </a:solidFill>
              </a:rPr>
              <a:t>dynamism in </a:t>
            </a:r>
            <a:r>
              <a:rPr lang="en-US" dirty="0" smtClean="0">
                <a:solidFill>
                  <a:schemeClr val="tx1"/>
                </a:solidFill>
              </a:rPr>
              <a:t>. This </a:t>
            </a:r>
            <a:r>
              <a:rPr lang="en-US" dirty="0">
                <a:solidFill>
                  <a:schemeClr val="tx1"/>
                </a:solidFill>
              </a:rPr>
              <a:t>has led to the rise of </a:t>
            </a:r>
            <a:r>
              <a:rPr lang="en-US" dirty="0" smtClean="0">
                <a:solidFill>
                  <a:schemeClr val="tx1"/>
                </a:solidFill>
              </a:rPr>
              <a:t>the knowledge-intensive </a:t>
            </a:r>
            <a:r>
              <a:rPr lang="en-US" dirty="0">
                <a:solidFill>
                  <a:schemeClr val="tx1"/>
                </a:solidFill>
              </a:rPr>
              <a:t>business services (KIBS) </a:t>
            </a:r>
            <a:r>
              <a:rPr lang="en-US" dirty="0" smtClean="0">
                <a:solidFill>
                  <a:schemeClr val="tx1"/>
                </a:solidFill>
              </a:rPr>
              <a:t>that </a:t>
            </a:r>
            <a:r>
              <a:rPr lang="en-US" dirty="0">
                <a:solidFill>
                  <a:schemeClr val="tx1"/>
                </a:solidFill>
              </a:rPr>
              <a:t>provide </a:t>
            </a:r>
            <a:r>
              <a:rPr lang="en-US" dirty="0" smtClean="0">
                <a:solidFill>
                  <a:schemeClr val="tx1"/>
                </a:solidFill>
              </a:rPr>
              <a:t>specialist technical </a:t>
            </a:r>
            <a:r>
              <a:rPr lang="en-US" dirty="0">
                <a:solidFill>
                  <a:schemeClr val="tx1"/>
                </a:solidFill>
              </a:rPr>
              <a:t>services to enterprises to ensure they are equipped to keep up with the </a:t>
            </a:r>
            <a:r>
              <a:rPr lang="en-US" dirty="0" smtClean="0">
                <a:solidFill>
                  <a:schemeClr val="tx1"/>
                </a:solidFill>
              </a:rPr>
              <a:t>rapid growth </a:t>
            </a:r>
            <a:r>
              <a:rPr lang="en-US" dirty="0">
                <a:solidFill>
                  <a:schemeClr val="tx1"/>
                </a:solidFill>
              </a:rPr>
              <a:t>of IT and other </a:t>
            </a:r>
            <a:r>
              <a:rPr lang="en-US" dirty="0" smtClean="0">
                <a:solidFill>
                  <a:schemeClr val="tx1"/>
                </a:solidFill>
              </a:rPr>
              <a:t>technology.</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10000"/>
          </a:bodyPr>
          <a:lstStyle/>
          <a:p>
            <a:pPr algn="just"/>
            <a:r>
              <a:rPr lang="en-US" b="1" dirty="0" smtClean="0">
                <a:solidFill>
                  <a:srgbClr val="FF0000"/>
                </a:solidFill>
              </a:rPr>
              <a:t>2</a:t>
            </a:r>
            <a:r>
              <a:rPr lang="en-GB" b="1" dirty="0" smtClean="0">
                <a:solidFill>
                  <a:srgbClr val="FF0000"/>
                </a:solidFill>
              </a:rPr>
              <a:t>-</a:t>
            </a:r>
            <a:r>
              <a:rPr lang="en-US" b="1" dirty="0" smtClean="0">
                <a:solidFill>
                  <a:srgbClr val="FF0000"/>
                </a:solidFill>
              </a:rPr>
              <a:t> Classification of Service Innovation</a:t>
            </a:r>
            <a:endParaRPr lang="en-US" b="1" u="sng" dirty="0" smtClean="0">
              <a:solidFill>
                <a:srgbClr val="FF0000"/>
              </a:solidFill>
            </a:endParaRPr>
          </a:p>
          <a:p>
            <a:pPr algn="just"/>
            <a:endParaRPr lang="en-US" dirty="0" smtClean="0">
              <a:solidFill>
                <a:schemeClr val="tx1"/>
              </a:solidFill>
            </a:endParaRPr>
          </a:p>
          <a:p>
            <a:pPr algn="just"/>
            <a:r>
              <a:rPr lang="en-US" dirty="0" smtClean="0">
                <a:solidFill>
                  <a:schemeClr val="tx1"/>
                </a:solidFill>
              </a:rPr>
              <a:t>The current understanding of service innovation has evolved through diverse disciplines such as services marketing, </a:t>
            </a:r>
            <a:r>
              <a:rPr lang="fr-FR" dirty="0" smtClean="0">
                <a:solidFill>
                  <a:schemeClr val="tx1"/>
                </a:solidFill>
              </a:rPr>
              <a:t>service management</a:t>
            </a:r>
            <a:r>
              <a:rPr lang="en-US" dirty="0" smtClean="0">
                <a:solidFill>
                  <a:schemeClr val="tx1"/>
                </a:solidFill>
              </a:rPr>
              <a:t>, </a:t>
            </a:r>
            <a:r>
              <a:rPr lang="fr-FR" dirty="0" smtClean="0">
                <a:solidFill>
                  <a:schemeClr val="tx1"/>
                </a:solidFill>
              </a:rPr>
              <a:t>and </a:t>
            </a:r>
            <a:r>
              <a:rPr lang="fr-FR" dirty="0" err="1" smtClean="0">
                <a:solidFill>
                  <a:schemeClr val="tx1"/>
                </a:solidFill>
              </a:rPr>
              <a:t>operations</a:t>
            </a:r>
            <a:r>
              <a:rPr lang="fr-FR" dirty="0" smtClean="0">
                <a:solidFill>
                  <a:schemeClr val="tx1"/>
                </a:solidFill>
              </a:rPr>
              <a:t> management. </a:t>
            </a:r>
          </a:p>
          <a:p>
            <a:pPr algn="just"/>
            <a:r>
              <a:rPr lang="en-US" dirty="0" smtClean="0">
                <a:solidFill>
                  <a:schemeClr val="tx1"/>
                </a:solidFill>
              </a:rPr>
              <a:t>These varied disciplines have led to different dimensions of service innovation including user </a:t>
            </a:r>
            <a:r>
              <a:rPr lang="fr-FR" dirty="0" err="1" smtClean="0">
                <a:solidFill>
                  <a:schemeClr val="tx1"/>
                </a:solidFill>
              </a:rPr>
              <a:t>involvement</a:t>
            </a:r>
            <a:r>
              <a:rPr lang="fr-FR" dirty="0" smtClean="0">
                <a:solidFill>
                  <a:schemeClr val="tx1"/>
                </a:solidFill>
              </a:rPr>
              <a:t> and collaboration, </a:t>
            </a:r>
            <a:r>
              <a:rPr lang="fr-FR" dirty="0" err="1" smtClean="0">
                <a:solidFill>
                  <a:schemeClr val="tx1"/>
                </a:solidFill>
              </a:rPr>
              <a:t>technology</a:t>
            </a:r>
            <a:r>
              <a:rPr lang="fr-FR" dirty="0" smtClean="0">
                <a:solidFill>
                  <a:schemeClr val="tx1"/>
                </a:solidFill>
              </a:rPr>
              <a:t>-and service-</a:t>
            </a:r>
            <a:r>
              <a:rPr lang="fr-FR" dirty="0" err="1" smtClean="0">
                <a:solidFill>
                  <a:schemeClr val="tx1"/>
                </a:solidFill>
              </a:rPr>
              <a:t>oriented</a:t>
            </a:r>
            <a:r>
              <a:rPr lang="fr-FR" dirty="0" smtClean="0">
                <a:solidFill>
                  <a:schemeClr val="tx1"/>
                </a:solidFill>
              </a:rPr>
              <a:t> innovation styles, </a:t>
            </a:r>
            <a:r>
              <a:rPr lang="fr-FR" dirty="0" err="1" smtClean="0">
                <a:solidFill>
                  <a:schemeClr val="tx1"/>
                </a:solidFill>
              </a:rPr>
              <a:t>bundling</a:t>
            </a:r>
            <a:r>
              <a:rPr lang="fr-FR" dirty="0" smtClean="0">
                <a:solidFill>
                  <a:schemeClr val="tx1"/>
                </a:solidFill>
              </a:rPr>
              <a:t> service innovations in </a:t>
            </a:r>
            <a:r>
              <a:rPr lang="fr-FR" dirty="0" err="1" smtClean="0">
                <a:solidFill>
                  <a:schemeClr val="tx1"/>
                </a:solidFill>
              </a:rPr>
              <a:t>manufacturing</a:t>
            </a:r>
            <a:r>
              <a:rPr lang="fr-FR" dirty="0" smtClean="0">
                <a:solidFill>
                  <a:schemeClr val="tx1"/>
                </a:solidFill>
              </a:rPr>
              <a:t>, service-</a:t>
            </a:r>
            <a:r>
              <a:rPr lang="fr-FR" dirty="0" err="1" smtClean="0">
                <a:solidFill>
                  <a:schemeClr val="tx1"/>
                </a:solidFill>
              </a:rPr>
              <a:t>logic</a:t>
            </a:r>
            <a:r>
              <a:rPr lang="fr-FR" dirty="0" smtClean="0">
                <a:solidFill>
                  <a:schemeClr val="tx1"/>
                </a:solidFill>
              </a:rPr>
              <a:t> innovation, and service design model innovation.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just"/>
            <a:r>
              <a:rPr lang="en-US" b="1" dirty="0" smtClean="0">
                <a:solidFill>
                  <a:srgbClr val="FF0000"/>
                </a:solidFill>
              </a:rPr>
              <a:t>2</a:t>
            </a:r>
            <a:r>
              <a:rPr lang="en-GB" b="1" dirty="0" smtClean="0">
                <a:solidFill>
                  <a:srgbClr val="FF0000"/>
                </a:solidFill>
              </a:rPr>
              <a:t>-</a:t>
            </a:r>
            <a:r>
              <a:rPr lang="en-US" b="1" dirty="0" smtClean="0">
                <a:solidFill>
                  <a:srgbClr val="FF0000"/>
                </a:solidFill>
              </a:rPr>
              <a:t> Classification of Service Innovation</a:t>
            </a:r>
            <a:endParaRPr lang="en-US" b="1" u="sng" dirty="0" smtClean="0">
              <a:solidFill>
                <a:srgbClr val="FF0000"/>
              </a:solidFill>
            </a:endParaRPr>
          </a:p>
          <a:p>
            <a:pPr algn="just"/>
            <a:endParaRPr lang="en-US" dirty="0" smtClean="0">
              <a:solidFill>
                <a:schemeClr val="tx1"/>
              </a:solidFill>
            </a:endParaRPr>
          </a:p>
          <a:p>
            <a:pPr algn="just"/>
            <a:r>
              <a:rPr lang="en-US" u="sng" dirty="0" smtClean="0">
                <a:solidFill>
                  <a:schemeClr val="tx1"/>
                </a:solidFill>
              </a:rPr>
              <a:t>The four key dimensions</a:t>
            </a:r>
            <a:r>
              <a:rPr lang="en-US" dirty="0" smtClean="0">
                <a:solidFill>
                  <a:schemeClr val="tx1"/>
                </a:solidFill>
              </a:rPr>
              <a:t> of service innovation identified by den </a:t>
            </a:r>
            <a:r>
              <a:rPr lang="en-US" dirty="0" err="1" smtClean="0">
                <a:solidFill>
                  <a:schemeClr val="tx1"/>
                </a:solidFill>
              </a:rPr>
              <a:t>Hertog</a:t>
            </a:r>
            <a:r>
              <a:rPr lang="en-US" dirty="0" smtClean="0">
                <a:solidFill>
                  <a:schemeClr val="tx1"/>
                </a:solidFill>
              </a:rPr>
              <a:t> (2000)—</a:t>
            </a:r>
            <a:r>
              <a:rPr lang="en-US" b="1" dirty="0" smtClean="0">
                <a:solidFill>
                  <a:schemeClr val="tx1"/>
                </a:solidFill>
              </a:rPr>
              <a:t>Service Concept, Client Interface, Service Delivery System and Technological options</a:t>
            </a:r>
            <a:r>
              <a:rPr lang="en-US" dirty="0" smtClean="0">
                <a:solidFill>
                  <a:schemeClr val="tx1"/>
                </a:solidFill>
              </a:rPr>
              <a:t>—provides a useful frame work to classify different types of service innovation.</a:t>
            </a:r>
          </a:p>
          <a:p>
            <a:pPr algn="just"/>
            <a:r>
              <a:rPr lang="en-US" dirty="0" smtClean="0">
                <a:solidFill>
                  <a:schemeClr val="tx1"/>
                </a:solidFill>
              </a:rPr>
              <a:t>studies have classified service innovation on the basis of their extent of standardization versus specialization to specific customers.</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just"/>
            <a:r>
              <a:rPr lang="en-US" b="1" dirty="0" smtClean="0">
                <a:solidFill>
                  <a:srgbClr val="FF0000"/>
                </a:solidFill>
              </a:rPr>
              <a:t>2</a:t>
            </a:r>
            <a:r>
              <a:rPr lang="en-GB" b="1" dirty="0" smtClean="0">
                <a:solidFill>
                  <a:srgbClr val="FF0000"/>
                </a:solidFill>
              </a:rPr>
              <a:t>-</a:t>
            </a:r>
            <a:r>
              <a:rPr lang="en-US" b="1" dirty="0" smtClean="0">
                <a:solidFill>
                  <a:srgbClr val="FF0000"/>
                </a:solidFill>
              </a:rPr>
              <a:t> Classification of Service Innovation</a:t>
            </a:r>
            <a:endParaRPr lang="en-US" b="1" u="sng" dirty="0" smtClean="0">
              <a:solidFill>
                <a:srgbClr val="FF0000"/>
              </a:solidFill>
            </a:endParaRPr>
          </a:p>
          <a:p>
            <a:pPr algn="just"/>
            <a:endParaRPr lang="en-US" dirty="0" smtClean="0">
              <a:solidFill>
                <a:schemeClr val="tx1"/>
              </a:solidFill>
            </a:endParaRPr>
          </a:p>
          <a:p>
            <a:pPr algn="just"/>
            <a:r>
              <a:rPr lang="en-US" dirty="0" err="1" smtClean="0">
                <a:solidFill>
                  <a:schemeClr val="tx1"/>
                </a:solidFill>
              </a:rPr>
              <a:t>Schmenner’s</a:t>
            </a:r>
            <a:r>
              <a:rPr lang="en-US" dirty="0" smtClean="0">
                <a:solidFill>
                  <a:schemeClr val="tx1"/>
                </a:solidFill>
              </a:rPr>
              <a:t> (1986) characterization of services on the basis of degree of </a:t>
            </a:r>
            <a:r>
              <a:rPr lang="en-US" dirty="0" err="1" smtClean="0">
                <a:solidFill>
                  <a:schemeClr val="tx1"/>
                </a:solidFill>
              </a:rPr>
              <a:t>labour</a:t>
            </a:r>
            <a:r>
              <a:rPr lang="en-US" dirty="0" smtClean="0">
                <a:solidFill>
                  <a:schemeClr val="tx1"/>
                </a:solidFill>
              </a:rPr>
              <a:t> intensity versus degree of customer interaction or customization also provides a basis for identifying the dimensions for innovation in </a:t>
            </a:r>
            <a:r>
              <a:rPr lang="fr-FR" dirty="0" smtClean="0">
                <a:solidFill>
                  <a:schemeClr val="tx1"/>
                </a:solidFill>
              </a:rPr>
              <a:t>services.</a:t>
            </a:r>
          </a:p>
          <a:p>
            <a:pPr algn="just"/>
            <a:r>
              <a:rPr lang="en-US" dirty="0" smtClean="0">
                <a:solidFill>
                  <a:schemeClr val="tx1"/>
                </a:solidFill>
              </a:rPr>
              <a:t>Johnston and Clark’s (2005) classification of service processes on the basis of volume versus variety also provides a framework for understanding the scope of service innovation.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85000" lnSpcReduction="10000"/>
          </a:bodyPr>
          <a:lstStyle/>
          <a:p>
            <a:pPr algn="just"/>
            <a:r>
              <a:rPr lang="en-US" b="1" u="sng" dirty="0" smtClean="0">
                <a:solidFill>
                  <a:srgbClr val="FF0000"/>
                </a:solidFill>
              </a:rPr>
              <a:t>Introduction </a:t>
            </a:r>
          </a:p>
          <a:p>
            <a:pPr algn="just"/>
            <a:r>
              <a:rPr lang="en-US" b="1" u="sng" dirty="0" smtClean="0">
                <a:solidFill>
                  <a:schemeClr val="tx1"/>
                </a:solidFill>
              </a:rPr>
              <a:t>Services</a:t>
            </a:r>
            <a:r>
              <a:rPr lang="en-US" b="1" dirty="0" smtClean="0">
                <a:solidFill>
                  <a:schemeClr val="tx1"/>
                </a:solidFill>
              </a:rPr>
              <a:t> </a:t>
            </a:r>
            <a:r>
              <a:rPr lang="en-US" b="1" dirty="0">
                <a:solidFill>
                  <a:schemeClr val="tx1"/>
                </a:solidFill>
              </a:rPr>
              <a:t>are increasingly </a:t>
            </a:r>
            <a:r>
              <a:rPr lang="en-US" b="1" u="sng" dirty="0">
                <a:solidFill>
                  <a:schemeClr val="tx1"/>
                </a:solidFill>
              </a:rPr>
              <a:t>dominating the world economy</a:t>
            </a:r>
            <a:r>
              <a:rPr lang="en-US" b="1" dirty="0">
                <a:solidFill>
                  <a:schemeClr val="tx1"/>
                </a:solidFill>
              </a:rPr>
              <a:t>, contributing over 70 % </a:t>
            </a:r>
            <a:r>
              <a:rPr lang="en-US" b="1" dirty="0" smtClean="0">
                <a:solidFill>
                  <a:schemeClr val="tx1"/>
                </a:solidFill>
              </a:rPr>
              <a:t>of employment </a:t>
            </a:r>
            <a:r>
              <a:rPr lang="en-US" b="1" dirty="0">
                <a:solidFill>
                  <a:schemeClr val="tx1"/>
                </a:solidFill>
              </a:rPr>
              <a:t>in OECD countries and 58 % of worldwide gross national </a:t>
            </a:r>
            <a:r>
              <a:rPr lang="en-US" b="1" dirty="0" smtClean="0">
                <a:solidFill>
                  <a:schemeClr val="tx1"/>
                </a:solidFill>
              </a:rPr>
              <a:t>product. </a:t>
            </a:r>
            <a:r>
              <a:rPr lang="en-US" b="1" dirty="0">
                <a:solidFill>
                  <a:schemeClr val="tx1"/>
                </a:solidFill>
              </a:rPr>
              <a:t>The move from agriculture- and manufacturing-based </a:t>
            </a:r>
            <a:r>
              <a:rPr lang="en-US" b="1" dirty="0" smtClean="0">
                <a:solidFill>
                  <a:schemeClr val="tx1"/>
                </a:solidFill>
              </a:rPr>
              <a:t>to service- </a:t>
            </a:r>
            <a:r>
              <a:rPr lang="en-US" b="1" dirty="0">
                <a:solidFill>
                  <a:schemeClr val="tx1"/>
                </a:solidFill>
              </a:rPr>
              <a:t>and knowledge-based economies has been pronounced in nations, and </a:t>
            </a:r>
            <a:r>
              <a:rPr lang="en-US" b="1" dirty="0" smtClean="0">
                <a:solidFill>
                  <a:schemeClr val="tx1"/>
                </a:solidFill>
              </a:rPr>
              <a:t>all future </a:t>
            </a:r>
            <a:r>
              <a:rPr lang="en-US" b="1" dirty="0">
                <a:solidFill>
                  <a:schemeClr val="tx1"/>
                </a:solidFill>
              </a:rPr>
              <a:t>forecasts show no signs of this trend </a:t>
            </a:r>
            <a:r>
              <a:rPr lang="en-US" b="1" dirty="0" smtClean="0">
                <a:solidFill>
                  <a:schemeClr val="tx1"/>
                </a:solidFill>
              </a:rPr>
              <a:t>abating.</a:t>
            </a:r>
          </a:p>
          <a:p>
            <a:pPr algn="just"/>
            <a:r>
              <a:rPr lang="en-US" b="1" dirty="0">
                <a:solidFill>
                  <a:schemeClr val="tx1"/>
                </a:solidFill>
              </a:rPr>
              <a:t>Activities of successful companies also reflect this </a:t>
            </a:r>
            <a:r>
              <a:rPr lang="en-US" b="1" u="sng" dirty="0">
                <a:solidFill>
                  <a:schemeClr val="tx1"/>
                </a:solidFill>
              </a:rPr>
              <a:t>shift from manufacturing </a:t>
            </a:r>
            <a:r>
              <a:rPr lang="en-US" b="1" u="sng" dirty="0" smtClean="0">
                <a:solidFill>
                  <a:schemeClr val="tx1"/>
                </a:solidFill>
              </a:rPr>
              <a:t>to services</a:t>
            </a:r>
            <a:r>
              <a:rPr lang="en-US" b="1" dirty="0">
                <a:solidFill>
                  <a:schemeClr val="tx1"/>
                </a:solidFill>
              </a:rPr>
              <a:t>. Examples include International Business Machines (IBM), </a:t>
            </a:r>
            <a:r>
              <a:rPr lang="en-US" b="1" dirty="0" smtClean="0">
                <a:solidFill>
                  <a:schemeClr val="tx1"/>
                </a:solidFill>
              </a:rPr>
              <a:t>General Electric</a:t>
            </a:r>
            <a:r>
              <a:rPr lang="en-US" b="1" dirty="0">
                <a:solidFill>
                  <a:schemeClr val="tx1"/>
                </a:solidFill>
              </a:rPr>
              <a:t>, and Hewlett Packard all of which have transformed themselves from </a:t>
            </a:r>
            <a:r>
              <a:rPr lang="en-US" b="1" dirty="0" smtClean="0">
                <a:solidFill>
                  <a:schemeClr val="tx1"/>
                </a:solidFill>
              </a:rPr>
              <a:t>being predominantly </a:t>
            </a:r>
            <a:r>
              <a:rPr lang="en-US" b="1" dirty="0">
                <a:solidFill>
                  <a:schemeClr val="tx1"/>
                </a:solidFill>
              </a:rPr>
              <a:t>manufacturing organizations to service-based organizations</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2</a:t>
            </a:r>
            <a:r>
              <a:rPr lang="en-GB" b="1" dirty="0" smtClean="0">
                <a:solidFill>
                  <a:srgbClr val="FF0000"/>
                </a:solidFill>
              </a:rPr>
              <a:t>-</a:t>
            </a:r>
            <a:r>
              <a:rPr lang="en-US" b="1" dirty="0" smtClean="0">
                <a:solidFill>
                  <a:srgbClr val="FF0000"/>
                </a:solidFill>
              </a:rPr>
              <a:t> Classification of Service Innovation</a:t>
            </a:r>
            <a:endParaRPr lang="en-US" b="1" u="sng" dirty="0" smtClean="0">
              <a:solidFill>
                <a:srgbClr val="FF0000"/>
              </a:solidFill>
            </a:endParaRPr>
          </a:p>
          <a:p>
            <a:pPr algn="just"/>
            <a:endParaRPr lang="en-US" dirty="0" smtClean="0">
              <a:solidFill>
                <a:schemeClr val="tx1"/>
              </a:solidFill>
            </a:endParaRPr>
          </a:p>
          <a:p>
            <a:pPr algn="just"/>
            <a:r>
              <a:rPr lang="fr-FR" dirty="0" smtClean="0">
                <a:solidFill>
                  <a:schemeClr val="tx1"/>
                </a:solidFill>
              </a:rPr>
              <a:t>For </a:t>
            </a:r>
            <a:r>
              <a:rPr lang="fr-FR" dirty="0" err="1" smtClean="0">
                <a:solidFill>
                  <a:schemeClr val="tx1"/>
                </a:solidFill>
              </a:rPr>
              <a:t>example</a:t>
            </a:r>
            <a:r>
              <a:rPr lang="fr-FR" dirty="0" smtClean="0">
                <a:solidFill>
                  <a:schemeClr val="tx1"/>
                </a:solidFill>
              </a:rPr>
              <a:t>, innovation in </a:t>
            </a:r>
            <a:r>
              <a:rPr lang="en-US" dirty="0" smtClean="0">
                <a:solidFill>
                  <a:schemeClr val="tx1"/>
                </a:solidFill>
              </a:rPr>
              <a:t>high-volume, low-variety services such as fast-food restaurants tends to focus on efficiency and standardization. On the other hand, innovation in low-volume, high variety, capability-based services such as management consultancies tends to revolve around client-based customization and specialization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just"/>
            <a:r>
              <a:rPr lang="en-US" b="1" dirty="0" smtClean="0">
                <a:solidFill>
                  <a:srgbClr val="FF0000"/>
                </a:solidFill>
              </a:rPr>
              <a:t>2</a:t>
            </a:r>
            <a:r>
              <a:rPr lang="en-GB" b="1" dirty="0" smtClean="0">
                <a:solidFill>
                  <a:srgbClr val="FF0000"/>
                </a:solidFill>
              </a:rPr>
              <a:t>-</a:t>
            </a:r>
            <a:r>
              <a:rPr lang="en-US" b="1" dirty="0" smtClean="0">
                <a:solidFill>
                  <a:srgbClr val="FF0000"/>
                </a:solidFill>
              </a:rPr>
              <a:t> Classification of Service Innovation</a:t>
            </a:r>
            <a:endParaRPr lang="en-US" b="1" u="sng" dirty="0" smtClean="0">
              <a:solidFill>
                <a:srgbClr val="FF0000"/>
              </a:solidFill>
            </a:endParaRPr>
          </a:p>
          <a:p>
            <a:pPr algn="just"/>
            <a:endParaRPr lang="en-US" dirty="0" smtClean="0">
              <a:solidFill>
                <a:schemeClr val="tx1"/>
              </a:solidFill>
            </a:endParaRPr>
          </a:p>
          <a:p>
            <a:pPr algn="just"/>
            <a:r>
              <a:rPr lang="en-US" dirty="0" smtClean="0">
                <a:solidFill>
                  <a:schemeClr val="tx1"/>
                </a:solidFill>
              </a:rPr>
              <a:t>Service innovation can also be classified based on the type of service that is innovated—</a:t>
            </a:r>
            <a:r>
              <a:rPr lang="en-US" u="sng" dirty="0" smtClean="0">
                <a:solidFill>
                  <a:schemeClr val="tx1"/>
                </a:solidFill>
              </a:rPr>
              <a:t>physical</a:t>
            </a:r>
            <a:r>
              <a:rPr lang="en-US" dirty="0" smtClean="0">
                <a:solidFill>
                  <a:schemeClr val="tx1"/>
                </a:solidFill>
              </a:rPr>
              <a:t> services, </a:t>
            </a:r>
            <a:r>
              <a:rPr lang="en-US" u="sng" dirty="0" smtClean="0">
                <a:solidFill>
                  <a:schemeClr val="tx1"/>
                </a:solidFill>
              </a:rPr>
              <a:t>human</a:t>
            </a:r>
            <a:r>
              <a:rPr lang="en-US" dirty="0" smtClean="0">
                <a:solidFill>
                  <a:schemeClr val="tx1"/>
                </a:solidFill>
              </a:rPr>
              <a:t> services, and </a:t>
            </a:r>
            <a:r>
              <a:rPr lang="en-US" u="sng" dirty="0" smtClean="0">
                <a:solidFill>
                  <a:schemeClr val="tx1"/>
                </a:solidFill>
              </a:rPr>
              <a:t>information</a:t>
            </a:r>
            <a:r>
              <a:rPr lang="en-US" dirty="0" smtClean="0">
                <a:solidFill>
                  <a:schemeClr val="tx1"/>
                </a:solidFill>
              </a:rPr>
              <a:t> services.</a:t>
            </a:r>
          </a:p>
          <a:p>
            <a:pPr algn="just"/>
            <a:r>
              <a:rPr lang="en-US" dirty="0" smtClean="0">
                <a:solidFill>
                  <a:schemeClr val="tx1"/>
                </a:solidFill>
              </a:rPr>
              <a:t>Innovation in services is often differentiated based on whether changes occur in what is offered, that is, </a:t>
            </a:r>
            <a:r>
              <a:rPr lang="en-US" u="sng" dirty="0" smtClean="0">
                <a:solidFill>
                  <a:schemeClr val="tx1"/>
                </a:solidFill>
              </a:rPr>
              <a:t>product</a:t>
            </a:r>
            <a:r>
              <a:rPr lang="en-US" dirty="0" smtClean="0">
                <a:solidFill>
                  <a:schemeClr val="tx1"/>
                </a:solidFill>
              </a:rPr>
              <a:t> innovation, or how these offerings are produced and delivered, that is, </a:t>
            </a:r>
            <a:r>
              <a:rPr lang="en-US" u="sng" dirty="0" smtClean="0">
                <a:solidFill>
                  <a:schemeClr val="tx1"/>
                </a:solidFill>
              </a:rPr>
              <a:t>process</a:t>
            </a:r>
            <a:r>
              <a:rPr lang="en-US" dirty="0" smtClean="0">
                <a:solidFill>
                  <a:schemeClr val="tx1"/>
                </a:solidFill>
              </a:rPr>
              <a:t> innovation.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10000"/>
          </a:bodyPr>
          <a:lstStyle/>
          <a:p>
            <a:pPr algn="just"/>
            <a:r>
              <a:rPr lang="en-US" b="1" dirty="0" smtClean="0">
                <a:solidFill>
                  <a:srgbClr val="FF0000"/>
                </a:solidFill>
              </a:rPr>
              <a:t>2</a:t>
            </a:r>
            <a:r>
              <a:rPr lang="en-GB" b="1" dirty="0" smtClean="0">
                <a:solidFill>
                  <a:srgbClr val="FF0000"/>
                </a:solidFill>
              </a:rPr>
              <a:t>-</a:t>
            </a:r>
            <a:r>
              <a:rPr lang="en-US" b="1" dirty="0" smtClean="0">
                <a:solidFill>
                  <a:srgbClr val="FF0000"/>
                </a:solidFill>
              </a:rPr>
              <a:t> Classification of Service Innovation</a:t>
            </a:r>
            <a:endParaRPr lang="en-US" b="1" u="sng" dirty="0" smtClean="0">
              <a:solidFill>
                <a:srgbClr val="FF0000"/>
              </a:solidFill>
            </a:endParaRPr>
          </a:p>
          <a:p>
            <a:pPr algn="just"/>
            <a:endParaRPr lang="en-US" dirty="0" smtClean="0">
              <a:solidFill>
                <a:schemeClr val="tx1"/>
              </a:solidFill>
            </a:endParaRPr>
          </a:p>
          <a:p>
            <a:pPr algn="just"/>
            <a:r>
              <a:rPr lang="fr-FR" dirty="0" smtClean="0">
                <a:solidFill>
                  <a:schemeClr val="tx1"/>
                </a:solidFill>
              </a:rPr>
              <a:t>the type of </a:t>
            </a:r>
            <a:r>
              <a:rPr lang="en-US" dirty="0" smtClean="0">
                <a:solidFill>
                  <a:schemeClr val="tx1"/>
                </a:solidFill>
              </a:rPr>
              <a:t>service innovation also differs based on their </a:t>
            </a:r>
            <a:r>
              <a:rPr lang="en-US" u="sng" dirty="0" smtClean="0">
                <a:solidFill>
                  <a:schemeClr val="tx1"/>
                </a:solidFill>
              </a:rPr>
              <a:t>level of newness </a:t>
            </a:r>
            <a:r>
              <a:rPr lang="en-US" dirty="0" smtClean="0">
                <a:solidFill>
                  <a:schemeClr val="tx1"/>
                </a:solidFill>
              </a:rPr>
              <a:t>or the </a:t>
            </a:r>
            <a:r>
              <a:rPr lang="en-US" u="sng" dirty="0" smtClean="0">
                <a:solidFill>
                  <a:schemeClr val="tx1"/>
                </a:solidFill>
              </a:rPr>
              <a:t>degree of change</a:t>
            </a:r>
            <a:r>
              <a:rPr lang="en-US" dirty="0" smtClean="0">
                <a:solidFill>
                  <a:schemeClr val="tx1"/>
                </a:solidFill>
              </a:rPr>
              <a:t>, ranging from </a:t>
            </a:r>
            <a:r>
              <a:rPr lang="en-US" u="sng" dirty="0" smtClean="0">
                <a:solidFill>
                  <a:schemeClr val="tx1"/>
                </a:solidFill>
              </a:rPr>
              <a:t>major</a:t>
            </a:r>
            <a:r>
              <a:rPr lang="en-US" dirty="0" smtClean="0">
                <a:solidFill>
                  <a:schemeClr val="tx1"/>
                </a:solidFill>
              </a:rPr>
              <a:t> service innovations for radically </a:t>
            </a:r>
            <a:r>
              <a:rPr lang="en-US" u="sng" dirty="0" smtClean="0">
                <a:solidFill>
                  <a:schemeClr val="tx1"/>
                </a:solidFill>
              </a:rPr>
              <a:t>new</a:t>
            </a:r>
            <a:r>
              <a:rPr lang="en-US" dirty="0" smtClean="0">
                <a:solidFill>
                  <a:schemeClr val="tx1"/>
                </a:solidFill>
              </a:rPr>
              <a:t> markets, to relatively </a:t>
            </a:r>
            <a:r>
              <a:rPr lang="en-US" u="sng" dirty="0" smtClean="0">
                <a:solidFill>
                  <a:schemeClr val="tx1"/>
                </a:solidFill>
              </a:rPr>
              <a:t>minor</a:t>
            </a:r>
            <a:r>
              <a:rPr lang="en-US" dirty="0" smtClean="0">
                <a:solidFill>
                  <a:schemeClr val="tx1"/>
                </a:solidFill>
              </a:rPr>
              <a:t> innovations such as service line extensions and improvements to </a:t>
            </a:r>
            <a:r>
              <a:rPr lang="fr-FR" u="sng" dirty="0" err="1" smtClean="0">
                <a:solidFill>
                  <a:schemeClr val="tx1"/>
                </a:solidFill>
              </a:rPr>
              <a:t>existing</a:t>
            </a:r>
            <a:r>
              <a:rPr lang="fr-FR" dirty="0" smtClean="0">
                <a:solidFill>
                  <a:schemeClr val="tx1"/>
                </a:solidFill>
              </a:rPr>
              <a:t> services.</a:t>
            </a:r>
            <a:r>
              <a:rPr lang="en-GB" dirty="0" smtClean="0">
                <a:solidFill>
                  <a:schemeClr val="tx1"/>
                </a:solidFill>
              </a:rPr>
              <a:t> </a:t>
            </a:r>
            <a:r>
              <a:rPr lang="fr-FR" dirty="0" err="1" smtClean="0">
                <a:solidFill>
                  <a:schemeClr val="tx1"/>
                </a:solidFill>
              </a:rPr>
              <a:t>Another</a:t>
            </a:r>
            <a:r>
              <a:rPr lang="fr-FR" dirty="0" smtClean="0">
                <a:solidFill>
                  <a:schemeClr val="tx1"/>
                </a:solidFill>
              </a:rPr>
              <a:t> distinctive </a:t>
            </a:r>
            <a:r>
              <a:rPr lang="en-US" dirty="0" smtClean="0">
                <a:solidFill>
                  <a:schemeClr val="tx1"/>
                </a:solidFill>
              </a:rPr>
              <a:t>aspect of service innovation is that it has the potential to create new business models that can revolutionize an industry sector, and this can also form a basis for classifying different types of innovation in services.</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just"/>
            <a:r>
              <a:rPr lang="en-US" b="1" dirty="0" smtClean="0">
                <a:solidFill>
                  <a:srgbClr val="FF0000"/>
                </a:solidFill>
              </a:rPr>
              <a:t>3</a:t>
            </a:r>
            <a:r>
              <a:rPr lang="en-GB" b="1" dirty="0" smtClean="0">
                <a:solidFill>
                  <a:srgbClr val="FF0000"/>
                </a:solidFill>
              </a:rPr>
              <a:t>-</a:t>
            </a:r>
            <a:r>
              <a:rPr lang="en-US" b="1" dirty="0" smtClean="0">
                <a:solidFill>
                  <a:srgbClr val="FF0000"/>
                </a:solidFill>
              </a:rPr>
              <a:t> Service Design and New Service Development</a:t>
            </a:r>
            <a:endParaRPr lang="en-US" b="1" u="sng" dirty="0" smtClean="0">
              <a:solidFill>
                <a:srgbClr val="FF0000"/>
              </a:solidFill>
            </a:endParaRPr>
          </a:p>
          <a:p>
            <a:pPr algn="just"/>
            <a:endParaRPr lang="en-US" dirty="0" smtClean="0">
              <a:solidFill>
                <a:schemeClr val="tx1"/>
              </a:solidFill>
            </a:endParaRPr>
          </a:p>
          <a:p>
            <a:pPr algn="just"/>
            <a:r>
              <a:rPr lang="en-US" dirty="0" smtClean="0">
                <a:solidFill>
                  <a:schemeClr val="tx1"/>
                </a:solidFill>
              </a:rPr>
              <a:t>Service innovation is delivered through the process of new service development (NSD) that encompasses stages from idea generation to market launch of new </a:t>
            </a:r>
            <a:r>
              <a:rPr lang="fr-FR" dirty="0" smtClean="0">
                <a:solidFill>
                  <a:schemeClr val="tx1"/>
                </a:solidFill>
              </a:rPr>
              <a:t>service </a:t>
            </a:r>
            <a:r>
              <a:rPr lang="fr-FR" dirty="0" err="1" smtClean="0">
                <a:solidFill>
                  <a:schemeClr val="tx1"/>
                </a:solidFill>
              </a:rPr>
              <a:t>offerings</a:t>
            </a:r>
            <a:r>
              <a:rPr lang="fr-FR" dirty="0" smtClean="0">
                <a:solidFill>
                  <a:schemeClr val="tx1"/>
                </a:solidFill>
              </a:rPr>
              <a:t>.</a:t>
            </a:r>
          </a:p>
          <a:p>
            <a:pPr algn="just"/>
            <a:r>
              <a:rPr lang="en-US" dirty="0" smtClean="0">
                <a:solidFill>
                  <a:schemeClr val="tx1"/>
                </a:solidFill>
              </a:rPr>
              <a:t>In developing a new service, attention needs to be paid not only to designing the core service features and attributes, but also to the service delivery processes that augment the value for its consumers.</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3</a:t>
            </a:r>
            <a:r>
              <a:rPr lang="en-GB" b="1" dirty="0" smtClean="0">
                <a:solidFill>
                  <a:srgbClr val="FF0000"/>
                </a:solidFill>
              </a:rPr>
              <a:t>-</a:t>
            </a:r>
            <a:r>
              <a:rPr lang="en-US" b="1" dirty="0" smtClean="0">
                <a:solidFill>
                  <a:srgbClr val="FF0000"/>
                </a:solidFill>
              </a:rPr>
              <a:t> Service Design and New Service Development</a:t>
            </a:r>
            <a:endParaRPr lang="en-US" b="1" u="sng" dirty="0" smtClean="0">
              <a:solidFill>
                <a:srgbClr val="FF0000"/>
              </a:solidFill>
            </a:endParaRPr>
          </a:p>
          <a:p>
            <a:pPr algn="just"/>
            <a:endParaRPr lang="en-US" dirty="0" smtClean="0">
              <a:solidFill>
                <a:schemeClr val="tx1"/>
              </a:solidFill>
            </a:endParaRPr>
          </a:p>
          <a:p>
            <a:pPr algn="just"/>
            <a:r>
              <a:rPr lang="en-US" dirty="0" smtClean="0">
                <a:solidFill>
                  <a:schemeClr val="tx1"/>
                </a:solidFill>
              </a:rPr>
              <a:t>It is whilst services are being delivered that opportunities for collaboration arise giving employees the chance to learn, innovate and co-create value with customers.</a:t>
            </a:r>
          </a:p>
          <a:p>
            <a:pPr algn="just"/>
            <a:r>
              <a:rPr lang="en-US" dirty="0" smtClean="0">
                <a:solidFill>
                  <a:schemeClr val="tx1"/>
                </a:solidFill>
              </a:rPr>
              <a:t>Customers providing input into the service design and delivery process extend the notion of co-production to co-creation of services.</a:t>
            </a:r>
          </a:p>
          <a:p>
            <a:pPr algn="just"/>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10000"/>
          </a:bodyPr>
          <a:lstStyle/>
          <a:p>
            <a:pPr algn="just"/>
            <a:r>
              <a:rPr lang="en-US" b="1" dirty="0" smtClean="0">
                <a:solidFill>
                  <a:srgbClr val="FF0000"/>
                </a:solidFill>
              </a:rPr>
              <a:t>3</a:t>
            </a:r>
            <a:r>
              <a:rPr lang="en-GB" b="1" dirty="0" smtClean="0">
                <a:solidFill>
                  <a:srgbClr val="FF0000"/>
                </a:solidFill>
              </a:rPr>
              <a:t>-</a:t>
            </a:r>
            <a:r>
              <a:rPr lang="en-US" b="1" dirty="0" smtClean="0">
                <a:solidFill>
                  <a:srgbClr val="FF0000"/>
                </a:solidFill>
              </a:rPr>
              <a:t> Service Design and New Service Development</a:t>
            </a:r>
            <a:endParaRPr lang="en-US" b="1" u="sng" dirty="0" smtClean="0">
              <a:solidFill>
                <a:srgbClr val="FF0000"/>
              </a:solidFill>
            </a:endParaRPr>
          </a:p>
          <a:p>
            <a:pPr algn="just"/>
            <a:endParaRPr lang="en-US" dirty="0" smtClean="0">
              <a:solidFill>
                <a:schemeClr val="tx1"/>
              </a:solidFill>
            </a:endParaRPr>
          </a:p>
          <a:p>
            <a:pPr algn="just"/>
            <a:r>
              <a:rPr lang="en-US" dirty="0" smtClean="0">
                <a:solidFill>
                  <a:schemeClr val="tx1"/>
                </a:solidFill>
              </a:rPr>
              <a:t>As the focus of business models move from transactional ownership exchange to relational service-in-use, firms are looking to engage the customer in processes pre-, during and post-service delivery, and extend the time the customer spends at each encounter. This allows firms to respond better to changes in customer behavior with innovative services. Sampson and </a:t>
            </a:r>
            <a:r>
              <a:rPr lang="en-US" dirty="0" err="1" smtClean="0">
                <a:solidFill>
                  <a:schemeClr val="tx1"/>
                </a:solidFill>
              </a:rPr>
              <a:t>Froehle’s</a:t>
            </a:r>
            <a:r>
              <a:rPr lang="en-US" dirty="0" smtClean="0">
                <a:solidFill>
                  <a:schemeClr val="tx1"/>
                </a:solidFill>
              </a:rPr>
              <a:t> (2006) Unified Service Theory elaborates on this process </a:t>
            </a:r>
            <a:r>
              <a:rPr lang="en-US" smtClean="0">
                <a:solidFill>
                  <a:schemeClr val="tx1"/>
                </a:solidFill>
              </a:rPr>
              <a:t>of exchange between </a:t>
            </a:r>
            <a:r>
              <a:rPr lang="en-US" dirty="0" smtClean="0">
                <a:solidFill>
                  <a:schemeClr val="tx1"/>
                </a:solidFill>
              </a:rPr>
              <a:t>customers and service providers.</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85000" lnSpcReduction="10000"/>
          </a:bodyPr>
          <a:lstStyle/>
          <a:p>
            <a:pPr algn="just"/>
            <a:r>
              <a:rPr lang="en-US" b="1" dirty="0" smtClean="0">
                <a:solidFill>
                  <a:srgbClr val="FF0000"/>
                </a:solidFill>
              </a:rPr>
              <a:t>3</a:t>
            </a:r>
            <a:r>
              <a:rPr lang="en-GB" b="1" dirty="0" smtClean="0">
                <a:solidFill>
                  <a:srgbClr val="FF0000"/>
                </a:solidFill>
              </a:rPr>
              <a:t>-</a:t>
            </a:r>
            <a:r>
              <a:rPr lang="en-US" b="1" dirty="0" smtClean="0">
                <a:solidFill>
                  <a:srgbClr val="FF0000"/>
                </a:solidFill>
              </a:rPr>
              <a:t> Service Design and New Service Development</a:t>
            </a:r>
            <a:endParaRPr lang="en-US" b="1" u="sng" dirty="0" smtClean="0">
              <a:solidFill>
                <a:srgbClr val="FF0000"/>
              </a:solidFill>
            </a:endParaRPr>
          </a:p>
          <a:p>
            <a:pPr algn="just"/>
            <a:endParaRPr lang="en-US" dirty="0" smtClean="0">
              <a:solidFill>
                <a:schemeClr val="tx1"/>
              </a:solidFill>
            </a:endParaRPr>
          </a:p>
          <a:p>
            <a:pPr algn="just"/>
            <a:r>
              <a:rPr lang="en-US" dirty="0" smtClean="0">
                <a:solidFill>
                  <a:schemeClr val="tx1"/>
                </a:solidFill>
              </a:rPr>
              <a:t>Service organizations </a:t>
            </a:r>
            <a:r>
              <a:rPr lang="en-US" dirty="0" smtClean="0">
                <a:solidFill>
                  <a:schemeClr val="tx1"/>
                </a:solidFill>
              </a:rPr>
              <a:t>also make </a:t>
            </a:r>
            <a:r>
              <a:rPr lang="en-US" dirty="0" smtClean="0">
                <a:solidFill>
                  <a:schemeClr val="tx1"/>
                </a:solidFill>
              </a:rPr>
              <a:t>decisions on whether</a:t>
            </a:r>
            <a:r>
              <a:rPr lang="en-US" b="1" dirty="0" smtClean="0">
                <a:solidFill>
                  <a:schemeClr val="tx1"/>
                </a:solidFill>
              </a:rPr>
              <a:t> </a:t>
            </a:r>
            <a:r>
              <a:rPr lang="en-US" dirty="0" smtClean="0">
                <a:solidFill>
                  <a:schemeClr val="tx1"/>
                </a:solidFill>
              </a:rPr>
              <a:t>to</a:t>
            </a:r>
            <a:r>
              <a:rPr lang="en-US" b="1" dirty="0" smtClean="0">
                <a:solidFill>
                  <a:schemeClr val="tx1"/>
                </a:solidFill>
              </a:rPr>
              <a:t> reduce or </a:t>
            </a:r>
            <a:r>
              <a:rPr lang="en-US" b="1" dirty="0" smtClean="0">
                <a:solidFill>
                  <a:schemeClr val="tx1"/>
                </a:solidFill>
              </a:rPr>
              <a:t>accommodate </a:t>
            </a:r>
            <a:r>
              <a:rPr lang="fr-FR" b="1" dirty="0" err="1" smtClean="0">
                <a:solidFill>
                  <a:schemeClr val="tx1"/>
                </a:solidFill>
              </a:rPr>
              <a:t>customer</a:t>
            </a:r>
            <a:r>
              <a:rPr lang="fr-FR" b="1" dirty="0" smtClean="0">
                <a:solidFill>
                  <a:schemeClr val="tx1"/>
                </a:solidFill>
              </a:rPr>
              <a:t>-</a:t>
            </a:r>
            <a:r>
              <a:rPr lang="fr-FR" b="1" dirty="0" err="1" smtClean="0">
                <a:solidFill>
                  <a:schemeClr val="tx1"/>
                </a:solidFill>
              </a:rPr>
              <a:t>related</a:t>
            </a:r>
            <a:r>
              <a:rPr lang="fr-FR" b="1" dirty="0" smtClean="0">
                <a:solidFill>
                  <a:schemeClr val="tx1"/>
                </a:solidFill>
              </a:rPr>
              <a:t> variability.</a:t>
            </a:r>
          </a:p>
          <a:p>
            <a:pPr algn="just"/>
            <a:r>
              <a:rPr lang="en-US" dirty="0" smtClean="0">
                <a:solidFill>
                  <a:schemeClr val="tx1"/>
                </a:solidFill>
              </a:rPr>
              <a:t>Technology has been used </a:t>
            </a:r>
            <a:r>
              <a:rPr lang="en-US" dirty="0" smtClean="0">
                <a:solidFill>
                  <a:schemeClr val="tx1"/>
                </a:solidFill>
              </a:rPr>
              <a:t>to </a:t>
            </a:r>
            <a:r>
              <a:rPr lang="en-US" dirty="0" smtClean="0">
                <a:solidFill>
                  <a:schemeClr val="tx1"/>
                </a:solidFill>
              </a:rPr>
              <a:t>reduce customer </a:t>
            </a:r>
            <a:r>
              <a:rPr lang="en-US" b="1" dirty="0" smtClean="0">
                <a:solidFill>
                  <a:schemeClr val="tx1"/>
                </a:solidFill>
              </a:rPr>
              <a:t>unpredictability</a:t>
            </a:r>
            <a:r>
              <a:rPr lang="en-US" dirty="0" smtClean="0">
                <a:solidFill>
                  <a:schemeClr val="tx1"/>
                </a:solidFill>
              </a:rPr>
              <a:t>. </a:t>
            </a:r>
            <a:r>
              <a:rPr lang="en-US" dirty="0" smtClean="0">
                <a:solidFill>
                  <a:schemeClr val="tx1"/>
                </a:solidFill>
              </a:rPr>
              <a:t>For example, quality assurance checks at </a:t>
            </a:r>
            <a:r>
              <a:rPr lang="en-US" dirty="0" smtClean="0">
                <a:solidFill>
                  <a:schemeClr val="tx1"/>
                </a:solidFill>
              </a:rPr>
              <a:t>the point </a:t>
            </a:r>
            <a:r>
              <a:rPr lang="en-US" dirty="0" smtClean="0">
                <a:solidFill>
                  <a:schemeClr val="tx1"/>
                </a:solidFill>
              </a:rPr>
              <a:t>of online data entry “force customers” to enter correctly formatted </a:t>
            </a:r>
            <a:r>
              <a:rPr lang="en-US" dirty="0" smtClean="0">
                <a:solidFill>
                  <a:schemeClr val="tx1"/>
                </a:solidFill>
              </a:rPr>
              <a:t>information before </a:t>
            </a:r>
            <a:r>
              <a:rPr lang="en-US" dirty="0" smtClean="0">
                <a:solidFill>
                  <a:schemeClr val="tx1"/>
                </a:solidFill>
              </a:rPr>
              <a:t>being able to proceed to the next stage of service </a:t>
            </a:r>
            <a:r>
              <a:rPr lang="en-US" dirty="0" smtClean="0">
                <a:solidFill>
                  <a:schemeClr val="tx1"/>
                </a:solidFill>
              </a:rPr>
              <a:t>delivery.</a:t>
            </a:r>
          </a:p>
          <a:p>
            <a:pPr algn="just"/>
            <a:r>
              <a:rPr lang="en-US" dirty="0" smtClean="0">
                <a:solidFill>
                  <a:schemeClr val="tx1"/>
                </a:solidFill>
              </a:rPr>
              <a:t>technology has also enabled organizations to </a:t>
            </a:r>
            <a:r>
              <a:rPr lang="en-US" b="1" dirty="0" smtClean="0">
                <a:solidFill>
                  <a:schemeClr val="tx1"/>
                </a:solidFill>
              </a:rPr>
              <a:t>accommodate </a:t>
            </a:r>
            <a:r>
              <a:rPr lang="en-US" dirty="0" smtClean="0">
                <a:solidFill>
                  <a:schemeClr val="tx1"/>
                </a:solidFill>
              </a:rPr>
              <a:t>customer </a:t>
            </a:r>
            <a:r>
              <a:rPr lang="en-US" dirty="0" smtClean="0">
                <a:solidFill>
                  <a:schemeClr val="tx1"/>
                </a:solidFill>
              </a:rPr>
              <a:t>variability and offer a wider range of customized services </a:t>
            </a:r>
            <a:r>
              <a:rPr lang="en-US" dirty="0" smtClean="0">
                <a:solidFill>
                  <a:schemeClr val="tx1"/>
                </a:solidFill>
              </a:rPr>
              <a:t>that meet </a:t>
            </a:r>
            <a:r>
              <a:rPr lang="en-US" dirty="0" smtClean="0">
                <a:solidFill>
                  <a:schemeClr val="tx1"/>
                </a:solidFill>
              </a:rPr>
              <a:t>the needs of individual customers.</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85000" lnSpcReduction="10000"/>
          </a:bodyPr>
          <a:lstStyle/>
          <a:p>
            <a:pPr algn="just"/>
            <a:r>
              <a:rPr lang="en-US" b="1" dirty="0" smtClean="0">
                <a:solidFill>
                  <a:srgbClr val="FF0000"/>
                </a:solidFill>
              </a:rPr>
              <a:t>4</a:t>
            </a:r>
            <a:r>
              <a:rPr lang="en-GB" b="1" dirty="0" smtClean="0">
                <a:solidFill>
                  <a:srgbClr val="FF0000"/>
                </a:solidFill>
              </a:rPr>
              <a:t>-</a:t>
            </a:r>
            <a:r>
              <a:rPr lang="en-US" b="1" dirty="0" smtClean="0">
                <a:solidFill>
                  <a:srgbClr val="FF0000"/>
                </a:solidFill>
              </a:rPr>
              <a:t> </a:t>
            </a:r>
            <a:r>
              <a:rPr lang="en-US" b="1" dirty="0" smtClean="0">
                <a:solidFill>
                  <a:srgbClr val="FF0000"/>
                </a:solidFill>
              </a:rPr>
              <a:t>Open and Collaborative Processes of Service Innovation</a:t>
            </a:r>
            <a:endParaRPr lang="en-US" b="1" dirty="0" smtClean="0">
              <a:solidFill>
                <a:srgbClr val="FF0000"/>
              </a:solidFill>
            </a:endParaRPr>
          </a:p>
          <a:p>
            <a:pPr algn="just"/>
            <a:endParaRPr lang="en-US" dirty="0" smtClean="0">
              <a:solidFill>
                <a:schemeClr val="tx1"/>
              </a:solidFill>
            </a:endParaRPr>
          </a:p>
          <a:p>
            <a:pPr algn="just"/>
            <a:r>
              <a:rPr lang="en-US" dirty="0" smtClean="0">
                <a:solidFill>
                  <a:schemeClr val="tx1"/>
                </a:solidFill>
              </a:rPr>
              <a:t>Theorists such as </a:t>
            </a:r>
            <a:r>
              <a:rPr lang="en-US" b="1" dirty="0" smtClean="0">
                <a:solidFill>
                  <a:schemeClr val="tx1"/>
                </a:solidFill>
              </a:rPr>
              <a:t>Porter</a:t>
            </a:r>
            <a:r>
              <a:rPr lang="en-US" dirty="0" smtClean="0">
                <a:solidFill>
                  <a:schemeClr val="tx1"/>
                </a:solidFill>
              </a:rPr>
              <a:t> (1985) have previously viewed </a:t>
            </a:r>
            <a:r>
              <a:rPr lang="en-US" u="sng" dirty="0" smtClean="0">
                <a:solidFill>
                  <a:schemeClr val="tx1"/>
                </a:solidFill>
              </a:rPr>
              <a:t>services</a:t>
            </a:r>
            <a:r>
              <a:rPr lang="en-US" dirty="0" smtClean="0">
                <a:solidFill>
                  <a:schemeClr val="tx1"/>
                </a:solidFill>
              </a:rPr>
              <a:t> as occurring at </a:t>
            </a:r>
            <a:r>
              <a:rPr lang="en-US" dirty="0" smtClean="0">
                <a:solidFill>
                  <a:schemeClr val="tx1"/>
                </a:solidFill>
              </a:rPr>
              <a:t>the end </a:t>
            </a:r>
            <a:r>
              <a:rPr lang="en-US" dirty="0" smtClean="0">
                <a:solidFill>
                  <a:schemeClr val="tx1"/>
                </a:solidFill>
              </a:rPr>
              <a:t>of a linear value chain considering them to be a </a:t>
            </a:r>
            <a:r>
              <a:rPr lang="en-US" u="sng" dirty="0" smtClean="0">
                <a:solidFill>
                  <a:schemeClr val="tx1"/>
                </a:solidFill>
              </a:rPr>
              <a:t>support function for products</a:t>
            </a:r>
            <a:r>
              <a:rPr lang="en-US" dirty="0" smtClean="0">
                <a:solidFill>
                  <a:schemeClr val="tx1"/>
                </a:solidFill>
              </a:rPr>
              <a:t>.</a:t>
            </a:r>
          </a:p>
          <a:p>
            <a:pPr algn="just"/>
            <a:r>
              <a:rPr lang="en-US" dirty="0" smtClean="0">
                <a:solidFill>
                  <a:schemeClr val="tx1"/>
                </a:solidFill>
              </a:rPr>
              <a:t>Today’s </a:t>
            </a:r>
            <a:r>
              <a:rPr lang="en-US" dirty="0" smtClean="0">
                <a:solidFill>
                  <a:schemeClr val="tx1"/>
                </a:solidFill>
              </a:rPr>
              <a:t>service-led and dynamic environment has evoked a revised </a:t>
            </a:r>
            <a:r>
              <a:rPr lang="en-US" dirty="0" smtClean="0">
                <a:solidFill>
                  <a:schemeClr val="tx1"/>
                </a:solidFill>
              </a:rPr>
              <a:t>understanding of </a:t>
            </a:r>
            <a:r>
              <a:rPr lang="en-US" dirty="0" smtClean="0">
                <a:solidFill>
                  <a:schemeClr val="tx1"/>
                </a:solidFill>
              </a:rPr>
              <a:t>value creation through services; </a:t>
            </a:r>
            <a:r>
              <a:rPr lang="en-US" u="sng" dirty="0" smtClean="0">
                <a:solidFill>
                  <a:schemeClr val="tx1"/>
                </a:solidFill>
              </a:rPr>
              <a:t>shifting value chains from being linear to </a:t>
            </a:r>
            <a:r>
              <a:rPr lang="en-US" u="sng" dirty="0" smtClean="0">
                <a:solidFill>
                  <a:schemeClr val="tx1"/>
                </a:solidFill>
              </a:rPr>
              <a:t>hybrid </a:t>
            </a:r>
            <a:r>
              <a:rPr lang="en-US" dirty="0" smtClean="0">
                <a:solidFill>
                  <a:schemeClr val="tx1"/>
                </a:solidFill>
              </a:rPr>
              <a:t>comprising </a:t>
            </a:r>
            <a:r>
              <a:rPr lang="en-US" dirty="0" smtClean="0">
                <a:solidFill>
                  <a:schemeClr val="tx1"/>
                </a:solidFill>
              </a:rPr>
              <a:t>of a network of stakeholders such </a:t>
            </a:r>
            <a:r>
              <a:rPr lang="en-US" dirty="0" smtClean="0">
                <a:solidFill>
                  <a:schemeClr val="tx1"/>
                </a:solidFill>
              </a:rPr>
              <a:t>as suppliers</a:t>
            </a:r>
            <a:r>
              <a:rPr lang="en-US" dirty="0" smtClean="0">
                <a:solidFill>
                  <a:schemeClr val="tx1"/>
                </a:solidFill>
              </a:rPr>
              <a:t>, customers, partners and </a:t>
            </a:r>
            <a:r>
              <a:rPr lang="en-US" dirty="0" smtClean="0">
                <a:solidFill>
                  <a:schemeClr val="tx1"/>
                </a:solidFill>
              </a:rPr>
              <a:t>intermediaries. </a:t>
            </a:r>
            <a:r>
              <a:rPr lang="en-US" dirty="0" smtClean="0">
                <a:solidFill>
                  <a:schemeClr val="tx1"/>
                </a:solidFill>
              </a:rPr>
              <a:t>This transition has led to the development of </a:t>
            </a:r>
            <a:r>
              <a:rPr lang="en-US" b="1" u="sng" dirty="0" smtClean="0">
                <a:solidFill>
                  <a:schemeClr val="tx1"/>
                </a:solidFill>
              </a:rPr>
              <a:t>the concept </a:t>
            </a:r>
            <a:r>
              <a:rPr lang="en-US" b="1" u="sng" dirty="0" smtClean="0">
                <a:solidFill>
                  <a:schemeClr val="tx1"/>
                </a:solidFill>
              </a:rPr>
              <a:t>of open innovation</a:t>
            </a:r>
            <a:r>
              <a:rPr lang="en-US" b="1" dirty="0" smtClean="0">
                <a:solidFill>
                  <a:schemeClr val="tx1"/>
                </a:solidFill>
              </a:rPr>
              <a:t> </a:t>
            </a:r>
            <a:r>
              <a:rPr lang="en-US" dirty="0" smtClean="0">
                <a:solidFill>
                  <a:schemeClr val="tx1"/>
                </a:solidFill>
              </a:rPr>
              <a:t>which views innovation as the outcome of </a:t>
            </a:r>
            <a:r>
              <a:rPr lang="en-US" dirty="0" smtClean="0">
                <a:solidFill>
                  <a:schemeClr val="tx1"/>
                </a:solidFill>
              </a:rPr>
              <a:t>interactive and </a:t>
            </a:r>
            <a:r>
              <a:rPr lang="en-US" dirty="0" smtClean="0">
                <a:solidFill>
                  <a:schemeClr val="tx1"/>
                </a:solidFill>
              </a:rPr>
              <a:t>iterative processes across the value network where customers and </a:t>
            </a:r>
            <a:r>
              <a:rPr lang="en-US" dirty="0" smtClean="0">
                <a:solidFill>
                  <a:schemeClr val="tx1"/>
                </a:solidFill>
              </a:rPr>
              <a:t>other </a:t>
            </a:r>
            <a:r>
              <a:rPr lang="en-US" dirty="0" smtClean="0">
                <a:solidFill>
                  <a:schemeClr val="tx1"/>
                </a:solidFill>
              </a:rPr>
              <a:t>stakeholders are often invited to </a:t>
            </a:r>
            <a:r>
              <a:rPr lang="en-US" dirty="0" smtClean="0">
                <a:solidFill>
                  <a:schemeClr val="tx1"/>
                </a:solidFill>
              </a:rPr>
              <a:t>co-innovate.</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20000"/>
          </a:bodyPr>
          <a:lstStyle/>
          <a:p>
            <a:pPr algn="just"/>
            <a:r>
              <a:rPr lang="en-US" b="1" dirty="0" smtClean="0">
                <a:solidFill>
                  <a:srgbClr val="FF0000"/>
                </a:solidFill>
              </a:rPr>
              <a:t>4</a:t>
            </a:r>
            <a:r>
              <a:rPr lang="en-GB" b="1" dirty="0" smtClean="0">
                <a:solidFill>
                  <a:srgbClr val="FF0000"/>
                </a:solidFill>
              </a:rPr>
              <a:t>-</a:t>
            </a:r>
            <a:r>
              <a:rPr lang="en-US" b="1" dirty="0" smtClean="0">
                <a:solidFill>
                  <a:srgbClr val="FF0000"/>
                </a:solidFill>
              </a:rPr>
              <a:t> </a:t>
            </a:r>
            <a:r>
              <a:rPr lang="en-US" b="1" dirty="0" smtClean="0">
                <a:solidFill>
                  <a:srgbClr val="FF0000"/>
                </a:solidFill>
              </a:rPr>
              <a:t>Open and Collaborative Processes of Service Innovation</a:t>
            </a:r>
            <a:endParaRPr lang="en-US" b="1" dirty="0" smtClean="0">
              <a:solidFill>
                <a:srgbClr val="FF0000"/>
              </a:solidFill>
            </a:endParaRPr>
          </a:p>
          <a:p>
            <a:pPr algn="just"/>
            <a:endParaRPr lang="en-US" dirty="0" smtClean="0">
              <a:solidFill>
                <a:schemeClr val="tx1"/>
              </a:solidFill>
            </a:endParaRPr>
          </a:p>
          <a:p>
            <a:pPr algn="just"/>
            <a:r>
              <a:rPr lang="fr-FR" dirty="0" err="1" smtClean="0">
                <a:solidFill>
                  <a:schemeClr val="tx1"/>
                </a:solidFill>
              </a:rPr>
              <a:t>Russo</a:t>
            </a:r>
            <a:r>
              <a:rPr lang="fr-FR" dirty="0" smtClean="0">
                <a:solidFill>
                  <a:schemeClr val="tx1"/>
                </a:solidFill>
              </a:rPr>
              <a:t>-</a:t>
            </a:r>
            <a:r>
              <a:rPr lang="fr-FR" dirty="0" err="1" smtClean="0">
                <a:solidFill>
                  <a:schemeClr val="tx1"/>
                </a:solidFill>
              </a:rPr>
              <a:t>Spena</a:t>
            </a:r>
            <a:r>
              <a:rPr lang="fr-FR" dirty="0" smtClean="0">
                <a:solidFill>
                  <a:schemeClr val="tx1"/>
                </a:solidFill>
              </a:rPr>
              <a:t> and </a:t>
            </a:r>
            <a:r>
              <a:rPr lang="fr-FR" dirty="0" err="1" smtClean="0">
                <a:solidFill>
                  <a:schemeClr val="tx1"/>
                </a:solidFill>
              </a:rPr>
              <a:t>Mele</a:t>
            </a:r>
            <a:r>
              <a:rPr lang="fr-FR" dirty="0" smtClean="0">
                <a:solidFill>
                  <a:schemeClr val="tx1"/>
                </a:solidFill>
              </a:rPr>
              <a:t> (2012) </a:t>
            </a:r>
            <a:r>
              <a:rPr lang="fr-FR" dirty="0" err="1" smtClean="0">
                <a:solidFill>
                  <a:schemeClr val="tx1"/>
                </a:solidFill>
              </a:rPr>
              <a:t>develop</a:t>
            </a:r>
            <a:r>
              <a:rPr lang="fr-FR" dirty="0" smtClean="0">
                <a:solidFill>
                  <a:schemeClr val="tx1"/>
                </a:solidFill>
              </a:rPr>
              <a:t> </a:t>
            </a:r>
            <a:r>
              <a:rPr lang="en-US" dirty="0" smtClean="0">
                <a:solidFill>
                  <a:schemeClr val="tx1"/>
                </a:solidFill>
              </a:rPr>
              <a:t>a </a:t>
            </a:r>
            <a:r>
              <a:rPr lang="en-US" dirty="0" smtClean="0">
                <a:solidFill>
                  <a:schemeClr val="tx1"/>
                </a:solidFill>
              </a:rPr>
              <a:t>process of </a:t>
            </a:r>
            <a:r>
              <a:rPr lang="en-US" b="1" dirty="0" smtClean="0">
                <a:solidFill>
                  <a:schemeClr val="tx1"/>
                </a:solidFill>
              </a:rPr>
              <a:t>five ‘Co-s’: </a:t>
            </a:r>
            <a:r>
              <a:rPr lang="en-US" dirty="0" smtClean="0">
                <a:solidFill>
                  <a:schemeClr val="tx1"/>
                </a:solidFill>
              </a:rPr>
              <a:t>co-ideation, </a:t>
            </a:r>
            <a:r>
              <a:rPr lang="en-US" dirty="0" smtClean="0">
                <a:solidFill>
                  <a:schemeClr val="tx1"/>
                </a:solidFill>
              </a:rPr>
              <a:t>co-valuation</a:t>
            </a:r>
            <a:r>
              <a:rPr lang="en-US" dirty="0" smtClean="0">
                <a:solidFill>
                  <a:schemeClr val="tx1"/>
                </a:solidFill>
              </a:rPr>
              <a:t>, co-design, co-test and co-launch</a:t>
            </a:r>
            <a:r>
              <a:rPr lang="en-US" dirty="0" smtClean="0">
                <a:solidFill>
                  <a:schemeClr val="tx1"/>
                </a:solidFill>
              </a:rPr>
              <a:t>, through </a:t>
            </a:r>
            <a:r>
              <a:rPr lang="en-US" dirty="0" smtClean="0">
                <a:solidFill>
                  <a:schemeClr val="tx1"/>
                </a:solidFill>
              </a:rPr>
              <a:t>which the network lead users, customers, partners and intermediaries </a:t>
            </a:r>
            <a:r>
              <a:rPr lang="en-US" dirty="0" smtClean="0">
                <a:solidFill>
                  <a:schemeClr val="tx1"/>
                </a:solidFill>
              </a:rPr>
              <a:t>co-innovate.</a:t>
            </a:r>
          </a:p>
          <a:p>
            <a:pPr algn="just"/>
            <a:r>
              <a:rPr lang="en-US" dirty="0" err="1" smtClean="0">
                <a:solidFill>
                  <a:schemeClr val="tx1"/>
                </a:solidFill>
              </a:rPr>
              <a:t>Chesbrough</a:t>
            </a:r>
            <a:r>
              <a:rPr lang="en-US" dirty="0" smtClean="0">
                <a:solidFill>
                  <a:schemeClr val="tx1"/>
                </a:solidFill>
              </a:rPr>
              <a:t> (2011) refers to </a:t>
            </a:r>
            <a:r>
              <a:rPr lang="en-US" b="1" dirty="0" smtClean="0">
                <a:solidFill>
                  <a:schemeClr val="tx1"/>
                </a:solidFill>
              </a:rPr>
              <a:t>two types of openness </a:t>
            </a:r>
            <a:r>
              <a:rPr lang="en-US" dirty="0" smtClean="0">
                <a:solidFill>
                  <a:schemeClr val="tx1"/>
                </a:solidFill>
              </a:rPr>
              <a:t>in the open </a:t>
            </a:r>
            <a:r>
              <a:rPr lang="en-US" dirty="0" smtClean="0">
                <a:solidFill>
                  <a:schemeClr val="tx1"/>
                </a:solidFill>
              </a:rPr>
              <a:t>service innovation </a:t>
            </a:r>
            <a:r>
              <a:rPr lang="en-US" dirty="0" smtClean="0">
                <a:solidFill>
                  <a:schemeClr val="tx1"/>
                </a:solidFill>
              </a:rPr>
              <a:t>model: ‘</a:t>
            </a:r>
            <a:r>
              <a:rPr lang="en-US" u="sng" dirty="0" smtClean="0">
                <a:solidFill>
                  <a:schemeClr val="tx1"/>
                </a:solidFill>
              </a:rPr>
              <a:t>outside in</a:t>
            </a:r>
            <a:r>
              <a:rPr lang="en-US" dirty="0" smtClean="0">
                <a:solidFill>
                  <a:schemeClr val="tx1"/>
                </a:solidFill>
              </a:rPr>
              <a:t>’, where firms incorporate external ideas and </a:t>
            </a:r>
            <a:r>
              <a:rPr lang="en-US" dirty="0" smtClean="0">
                <a:solidFill>
                  <a:schemeClr val="tx1"/>
                </a:solidFill>
              </a:rPr>
              <a:t>technologies within </a:t>
            </a:r>
            <a:r>
              <a:rPr lang="en-US" dirty="0" smtClean="0">
                <a:solidFill>
                  <a:schemeClr val="tx1"/>
                </a:solidFill>
              </a:rPr>
              <a:t>their business, and ‘</a:t>
            </a:r>
            <a:r>
              <a:rPr lang="en-US" u="sng" dirty="0" smtClean="0">
                <a:solidFill>
                  <a:schemeClr val="tx1"/>
                </a:solidFill>
              </a:rPr>
              <a:t>inside out</a:t>
            </a:r>
            <a:r>
              <a:rPr lang="en-US" dirty="0" smtClean="0">
                <a:solidFill>
                  <a:schemeClr val="tx1"/>
                </a:solidFill>
              </a:rPr>
              <a:t>’, where firms open their ideas </a:t>
            </a:r>
            <a:r>
              <a:rPr lang="en-US" dirty="0" smtClean="0">
                <a:solidFill>
                  <a:schemeClr val="tx1"/>
                </a:solidFill>
              </a:rPr>
              <a:t>and technologies </a:t>
            </a:r>
            <a:r>
              <a:rPr lang="en-US" dirty="0" smtClean="0">
                <a:solidFill>
                  <a:schemeClr val="tx1"/>
                </a:solidFill>
              </a:rPr>
              <a:t>for other business to use</a:t>
            </a:r>
            <a:r>
              <a:rPr lang="en-US" dirty="0" smtClean="0">
                <a:solidFill>
                  <a:schemeClr val="tx1"/>
                </a:solidFill>
              </a:rPr>
              <a:t>. </a:t>
            </a:r>
            <a:r>
              <a:rPr lang="fr-FR" dirty="0" smtClean="0">
                <a:solidFill>
                  <a:schemeClr val="tx1"/>
                </a:solidFill>
              </a:rPr>
              <a:t>Amazon as a case</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20000"/>
          </a:bodyPr>
          <a:lstStyle/>
          <a:p>
            <a:pPr algn="just"/>
            <a:r>
              <a:rPr lang="en-US" b="1" dirty="0" smtClean="0">
                <a:solidFill>
                  <a:srgbClr val="FF0000"/>
                </a:solidFill>
              </a:rPr>
              <a:t>4</a:t>
            </a:r>
            <a:r>
              <a:rPr lang="en-GB" b="1" dirty="0" smtClean="0">
                <a:solidFill>
                  <a:srgbClr val="FF0000"/>
                </a:solidFill>
              </a:rPr>
              <a:t>-</a:t>
            </a:r>
            <a:r>
              <a:rPr lang="en-US" b="1" dirty="0" smtClean="0">
                <a:solidFill>
                  <a:srgbClr val="FF0000"/>
                </a:solidFill>
              </a:rPr>
              <a:t> </a:t>
            </a:r>
            <a:r>
              <a:rPr lang="en-US" b="1" dirty="0" smtClean="0">
                <a:solidFill>
                  <a:srgbClr val="FF0000"/>
                </a:solidFill>
              </a:rPr>
              <a:t>Open and Collaborative Processes of Service Innovation</a:t>
            </a:r>
            <a:endParaRPr lang="en-US" b="1" dirty="0" smtClean="0">
              <a:solidFill>
                <a:srgbClr val="FF0000"/>
              </a:solidFill>
            </a:endParaRPr>
          </a:p>
          <a:p>
            <a:pPr algn="just"/>
            <a:endParaRPr lang="en-US" dirty="0" smtClean="0">
              <a:solidFill>
                <a:schemeClr val="tx1"/>
              </a:solidFill>
            </a:endParaRPr>
          </a:p>
          <a:p>
            <a:pPr algn="just"/>
            <a:r>
              <a:rPr lang="en-US" dirty="0" smtClean="0">
                <a:solidFill>
                  <a:schemeClr val="tx1"/>
                </a:solidFill>
              </a:rPr>
              <a:t>The collaborative and distributed processes of open service innovation </a:t>
            </a:r>
            <a:r>
              <a:rPr lang="en-US" dirty="0" smtClean="0">
                <a:solidFill>
                  <a:schemeClr val="tx1"/>
                </a:solidFill>
              </a:rPr>
              <a:t>that combine </a:t>
            </a:r>
            <a:r>
              <a:rPr lang="en-US" dirty="0" smtClean="0">
                <a:solidFill>
                  <a:schemeClr val="tx1"/>
                </a:solidFill>
              </a:rPr>
              <a:t>ideas, knowledge, and resources among a network of actors can </a:t>
            </a:r>
            <a:r>
              <a:rPr lang="en-US" dirty="0" smtClean="0">
                <a:solidFill>
                  <a:schemeClr val="tx1"/>
                </a:solidFill>
              </a:rPr>
              <a:t>be challenging </a:t>
            </a:r>
            <a:r>
              <a:rPr lang="en-US" dirty="0" smtClean="0">
                <a:solidFill>
                  <a:schemeClr val="tx1"/>
                </a:solidFill>
              </a:rPr>
              <a:t>as it calls for a balance between multiple aspects such as: (1) </a:t>
            </a:r>
            <a:r>
              <a:rPr lang="en-US" dirty="0" smtClean="0">
                <a:solidFill>
                  <a:schemeClr val="tx1"/>
                </a:solidFill>
              </a:rPr>
              <a:t>identification of </a:t>
            </a:r>
            <a:r>
              <a:rPr lang="en-US" dirty="0" smtClean="0">
                <a:solidFill>
                  <a:schemeClr val="tx1"/>
                </a:solidFill>
              </a:rPr>
              <a:t>the rationale for co-innovation; (2) coordination of the processes </a:t>
            </a:r>
            <a:r>
              <a:rPr lang="en-US" dirty="0" smtClean="0">
                <a:solidFill>
                  <a:schemeClr val="tx1"/>
                </a:solidFill>
              </a:rPr>
              <a:t>and mechanisms </a:t>
            </a:r>
            <a:r>
              <a:rPr lang="en-US" dirty="0" smtClean="0">
                <a:solidFill>
                  <a:schemeClr val="tx1"/>
                </a:solidFill>
              </a:rPr>
              <a:t>of co-innovation; (3) maintenance of policies to deal with </a:t>
            </a:r>
            <a:r>
              <a:rPr lang="en-US" dirty="0" smtClean="0">
                <a:solidFill>
                  <a:schemeClr val="tx1"/>
                </a:solidFill>
              </a:rPr>
              <a:t>conflicts between </a:t>
            </a:r>
            <a:r>
              <a:rPr lang="en-US" dirty="0" smtClean="0">
                <a:solidFill>
                  <a:schemeClr val="tx1"/>
                </a:solidFill>
              </a:rPr>
              <a:t>collaborating entities; and (4) maintenance of service quality and consistency</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20000"/>
          </a:bodyPr>
          <a:lstStyle/>
          <a:p>
            <a:pPr algn="just"/>
            <a:r>
              <a:rPr lang="en-US" b="1" u="sng" dirty="0" smtClean="0">
                <a:solidFill>
                  <a:srgbClr val="FF0000"/>
                </a:solidFill>
              </a:rPr>
              <a:t>Introduction </a:t>
            </a:r>
          </a:p>
          <a:p>
            <a:pPr algn="just"/>
            <a:r>
              <a:rPr lang="en-US" b="1" dirty="0" smtClean="0">
                <a:solidFill>
                  <a:schemeClr val="tx1"/>
                </a:solidFill>
              </a:rPr>
              <a:t>Historically</a:t>
            </a:r>
            <a:r>
              <a:rPr lang="en-US" b="1" dirty="0">
                <a:solidFill>
                  <a:schemeClr val="tx1"/>
                </a:solidFill>
              </a:rPr>
              <a:t>, </a:t>
            </a:r>
            <a:r>
              <a:rPr lang="en-US" b="1" u="sng" dirty="0">
                <a:solidFill>
                  <a:schemeClr val="tx1"/>
                </a:solidFill>
              </a:rPr>
              <a:t>the concept of value</a:t>
            </a:r>
            <a:r>
              <a:rPr lang="en-US" b="1" dirty="0">
                <a:solidFill>
                  <a:schemeClr val="tx1"/>
                </a:solidFill>
              </a:rPr>
              <a:t> has been associated </a:t>
            </a:r>
            <a:r>
              <a:rPr lang="en-US" b="1" dirty="0" smtClean="0">
                <a:solidFill>
                  <a:schemeClr val="tx1"/>
                </a:solidFill>
              </a:rPr>
              <a:t>with </a:t>
            </a:r>
            <a:r>
              <a:rPr lang="en-US" b="1" u="sng" dirty="0" smtClean="0">
                <a:solidFill>
                  <a:schemeClr val="tx1"/>
                </a:solidFill>
              </a:rPr>
              <a:t>economic </a:t>
            </a:r>
            <a:r>
              <a:rPr lang="en-US" b="1" u="sng" dirty="0">
                <a:solidFill>
                  <a:schemeClr val="tx1"/>
                </a:solidFill>
              </a:rPr>
              <a:t>productivity</a:t>
            </a:r>
            <a:r>
              <a:rPr lang="en-US" b="1" dirty="0">
                <a:solidFill>
                  <a:schemeClr val="tx1"/>
                </a:solidFill>
              </a:rPr>
              <a:t> gained through the production and delivery of </a:t>
            </a:r>
            <a:r>
              <a:rPr lang="en-US" b="1" dirty="0" smtClean="0">
                <a:solidFill>
                  <a:schemeClr val="tx1"/>
                </a:solidFill>
              </a:rPr>
              <a:t>tangible goods</a:t>
            </a:r>
            <a:r>
              <a:rPr lang="en-US" b="1" dirty="0">
                <a:solidFill>
                  <a:schemeClr val="tx1"/>
                </a:solidFill>
              </a:rPr>
              <a:t>. </a:t>
            </a:r>
            <a:endParaRPr lang="en-US" b="1" dirty="0" smtClean="0">
              <a:solidFill>
                <a:schemeClr val="tx1"/>
              </a:solidFill>
            </a:endParaRPr>
          </a:p>
          <a:p>
            <a:pPr algn="just"/>
            <a:r>
              <a:rPr lang="en-US" b="1" dirty="0">
                <a:solidFill>
                  <a:schemeClr val="tx1"/>
                </a:solidFill>
              </a:rPr>
              <a:t>Value in service-based organizations </a:t>
            </a:r>
            <a:r>
              <a:rPr lang="en-US" b="1" u="sng" dirty="0">
                <a:solidFill>
                  <a:schemeClr val="tx1"/>
                </a:solidFill>
              </a:rPr>
              <a:t>is created through the integration of </a:t>
            </a:r>
            <a:r>
              <a:rPr lang="en-US" b="1" u="sng" dirty="0" smtClean="0">
                <a:solidFill>
                  <a:schemeClr val="tx1"/>
                </a:solidFill>
              </a:rPr>
              <a:t>intangible resources </a:t>
            </a:r>
            <a:r>
              <a:rPr lang="en-US" b="1" dirty="0">
                <a:solidFill>
                  <a:schemeClr val="tx1"/>
                </a:solidFill>
              </a:rPr>
              <a:t>and capabilities such as knowledge, competences, </a:t>
            </a:r>
            <a:r>
              <a:rPr lang="en-US" b="1" dirty="0" smtClean="0">
                <a:solidFill>
                  <a:schemeClr val="tx1"/>
                </a:solidFill>
              </a:rPr>
              <a:t>cognitive-centric </a:t>
            </a:r>
            <a:r>
              <a:rPr lang="fr-FR" b="1" dirty="0" err="1" smtClean="0">
                <a:solidFill>
                  <a:schemeClr val="tx1"/>
                </a:solidFill>
              </a:rPr>
              <a:t>workforce</a:t>
            </a:r>
            <a:r>
              <a:rPr lang="fr-FR" b="1" dirty="0">
                <a:solidFill>
                  <a:schemeClr val="tx1"/>
                </a:solidFill>
              </a:rPr>
              <a:t>, and </a:t>
            </a:r>
            <a:r>
              <a:rPr lang="fr-FR" b="1" dirty="0" err="1">
                <a:solidFill>
                  <a:schemeClr val="tx1"/>
                </a:solidFill>
              </a:rPr>
              <a:t>customer</a:t>
            </a:r>
            <a:r>
              <a:rPr lang="fr-FR" b="1" dirty="0">
                <a:solidFill>
                  <a:schemeClr val="tx1"/>
                </a:solidFill>
              </a:rPr>
              <a:t> </a:t>
            </a:r>
            <a:r>
              <a:rPr lang="fr-FR" b="1" dirty="0" smtClean="0">
                <a:solidFill>
                  <a:schemeClr val="tx1"/>
                </a:solidFill>
              </a:rPr>
              <a:t>collaboration.</a:t>
            </a:r>
          </a:p>
          <a:p>
            <a:pPr algn="just"/>
            <a:r>
              <a:rPr lang="en-US" b="1" dirty="0">
                <a:solidFill>
                  <a:schemeClr val="tx1"/>
                </a:solidFill>
              </a:rPr>
              <a:t>This process of </a:t>
            </a:r>
            <a:r>
              <a:rPr lang="en-US" b="1" u="sng" dirty="0">
                <a:solidFill>
                  <a:schemeClr val="tx1"/>
                </a:solidFill>
              </a:rPr>
              <a:t>value co-creation</a:t>
            </a:r>
            <a:r>
              <a:rPr lang="en-US" b="1" dirty="0">
                <a:solidFill>
                  <a:schemeClr val="tx1"/>
                </a:solidFill>
              </a:rPr>
              <a:t> provides </a:t>
            </a:r>
            <a:r>
              <a:rPr lang="en-US" b="1" dirty="0" smtClean="0">
                <a:solidFill>
                  <a:schemeClr val="tx1"/>
                </a:solidFill>
              </a:rPr>
              <a:t>organizations with </a:t>
            </a:r>
            <a:r>
              <a:rPr lang="en-US" b="1" dirty="0">
                <a:solidFill>
                  <a:schemeClr val="tx1"/>
                </a:solidFill>
              </a:rPr>
              <a:t>an enhanced opportunity and ability to deliver </a:t>
            </a:r>
            <a:r>
              <a:rPr lang="en-US" b="1" dirty="0" smtClean="0">
                <a:solidFill>
                  <a:schemeClr val="tx1"/>
                </a:solidFill>
              </a:rPr>
              <a:t>high </a:t>
            </a:r>
            <a:r>
              <a:rPr lang="en-US" b="1" dirty="0">
                <a:solidFill>
                  <a:schemeClr val="tx1"/>
                </a:solidFill>
              </a:rPr>
              <a:t>service </a:t>
            </a:r>
            <a:r>
              <a:rPr lang="en-US" b="1" dirty="0" smtClean="0">
                <a:solidFill>
                  <a:schemeClr val="tx1"/>
                </a:solidFill>
              </a:rPr>
              <a:t>offerings </a:t>
            </a:r>
            <a:r>
              <a:rPr lang="fr-FR" b="1" dirty="0" err="1" smtClean="0">
                <a:solidFill>
                  <a:schemeClr val="tx1"/>
                </a:solidFill>
              </a:rPr>
              <a:t>resulting</a:t>
            </a:r>
            <a:r>
              <a:rPr lang="fr-FR" b="1" dirty="0" smtClean="0">
                <a:solidFill>
                  <a:schemeClr val="tx1"/>
                </a:solidFill>
              </a:rPr>
              <a:t> </a:t>
            </a:r>
            <a:r>
              <a:rPr lang="fr-FR" b="1" dirty="0">
                <a:solidFill>
                  <a:schemeClr val="tx1"/>
                </a:solidFill>
              </a:rPr>
              <a:t>in service innovation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fontScale="92500" lnSpcReduction="10000"/>
          </a:bodyPr>
          <a:lstStyle/>
          <a:p>
            <a:pPr algn="just"/>
            <a:r>
              <a:rPr lang="en-US" b="1" dirty="0" smtClean="0">
                <a:solidFill>
                  <a:srgbClr val="FF0000"/>
                </a:solidFill>
              </a:rPr>
              <a:t>4</a:t>
            </a:r>
            <a:r>
              <a:rPr lang="en-GB" b="1" dirty="0" smtClean="0">
                <a:solidFill>
                  <a:srgbClr val="FF0000"/>
                </a:solidFill>
              </a:rPr>
              <a:t>-</a:t>
            </a:r>
            <a:r>
              <a:rPr lang="en-US" b="1" dirty="0" smtClean="0">
                <a:solidFill>
                  <a:srgbClr val="FF0000"/>
                </a:solidFill>
              </a:rPr>
              <a:t> </a:t>
            </a:r>
            <a:r>
              <a:rPr lang="en-US" b="1" dirty="0" smtClean="0">
                <a:solidFill>
                  <a:srgbClr val="FF0000"/>
                </a:solidFill>
              </a:rPr>
              <a:t>Open and Collaborative Processes of Service Innovation</a:t>
            </a:r>
            <a:endParaRPr lang="en-US" b="1" dirty="0" smtClean="0">
              <a:solidFill>
                <a:srgbClr val="FF0000"/>
              </a:solidFill>
            </a:endParaRPr>
          </a:p>
          <a:p>
            <a:pPr algn="just"/>
            <a:endParaRPr lang="en-US" dirty="0" smtClean="0">
              <a:solidFill>
                <a:schemeClr val="tx1"/>
              </a:solidFill>
            </a:endParaRPr>
          </a:p>
          <a:p>
            <a:pPr algn="just"/>
            <a:r>
              <a:rPr lang="en-US" dirty="0" smtClean="0">
                <a:solidFill>
                  <a:schemeClr val="tx1"/>
                </a:solidFill>
              </a:rPr>
              <a:t>It is suggested </a:t>
            </a:r>
            <a:r>
              <a:rPr lang="en-US" dirty="0" smtClean="0">
                <a:solidFill>
                  <a:schemeClr val="tx1"/>
                </a:solidFill>
              </a:rPr>
              <a:t>that placing customers </a:t>
            </a:r>
            <a:r>
              <a:rPr lang="en-US" dirty="0" smtClean="0">
                <a:solidFill>
                  <a:schemeClr val="tx1"/>
                </a:solidFill>
              </a:rPr>
              <a:t>as the </a:t>
            </a:r>
            <a:r>
              <a:rPr lang="en-US" dirty="0" smtClean="0">
                <a:solidFill>
                  <a:schemeClr val="tx1"/>
                </a:solidFill>
              </a:rPr>
              <a:t>core of the value network, and working closely with all stakeholders to </a:t>
            </a:r>
            <a:r>
              <a:rPr lang="en-US" dirty="0" smtClean="0">
                <a:solidFill>
                  <a:schemeClr val="tx1"/>
                </a:solidFill>
              </a:rPr>
              <a:t>develop new </a:t>
            </a:r>
            <a:r>
              <a:rPr lang="en-US" dirty="0" smtClean="0">
                <a:solidFill>
                  <a:schemeClr val="tx1"/>
                </a:solidFill>
              </a:rPr>
              <a:t>solutions that focus on utility rather than product features are core strategies </a:t>
            </a:r>
            <a:r>
              <a:rPr lang="en-US" dirty="0" smtClean="0">
                <a:solidFill>
                  <a:schemeClr val="tx1"/>
                </a:solidFill>
              </a:rPr>
              <a:t>to foster </a:t>
            </a:r>
            <a:r>
              <a:rPr lang="en-US" dirty="0" smtClean="0">
                <a:solidFill>
                  <a:schemeClr val="tx1"/>
                </a:solidFill>
              </a:rPr>
              <a:t>open service innovation within organizations</a:t>
            </a:r>
            <a:r>
              <a:rPr lang="en-US" dirty="0" smtClean="0">
                <a:solidFill>
                  <a:schemeClr val="tx1"/>
                </a:solidFill>
              </a:rPr>
              <a:t>.</a:t>
            </a:r>
          </a:p>
          <a:p>
            <a:pPr algn="just"/>
            <a:r>
              <a:rPr lang="en-US" dirty="0" smtClean="0">
                <a:solidFill>
                  <a:schemeClr val="tx1"/>
                </a:solidFill>
              </a:rPr>
              <a:t>One effective way of embracing the open and collaborative processes of </a:t>
            </a:r>
            <a:r>
              <a:rPr lang="en-US" dirty="0" smtClean="0">
                <a:solidFill>
                  <a:schemeClr val="tx1"/>
                </a:solidFill>
              </a:rPr>
              <a:t>service innovation </a:t>
            </a:r>
            <a:r>
              <a:rPr lang="en-US" dirty="0" smtClean="0">
                <a:solidFill>
                  <a:schemeClr val="tx1"/>
                </a:solidFill>
              </a:rPr>
              <a:t>is through the approach of </a:t>
            </a:r>
            <a:r>
              <a:rPr lang="en-US" b="1" dirty="0" smtClean="0">
                <a:solidFill>
                  <a:schemeClr val="tx1"/>
                </a:solidFill>
              </a:rPr>
              <a:t>design thinking</a:t>
            </a:r>
            <a:r>
              <a:rPr lang="en-US" dirty="0" smtClean="0">
                <a:solidFill>
                  <a:schemeClr val="tx1"/>
                </a:solidFill>
              </a:rPr>
              <a:t>.</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r>
              <a:rPr lang="en-US" b="1" dirty="0">
                <a:solidFill>
                  <a:schemeClr val="tx1"/>
                </a:solidFill>
              </a:rPr>
              <a:t>Service innovation</a:t>
            </a:r>
            <a:r>
              <a:rPr lang="en-US" dirty="0">
                <a:solidFill>
                  <a:schemeClr val="tx1"/>
                </a:solidFill>
              </a:rPr>
              <a:t> </a:t>
            </a:r>
            <a:r>
              <a:rPr lang="en-US" dirty="0" smtClean="0">
                <a:solidFill>
                  <a:schemeClr val="tx1"/>
                </a:solidFill>
              </a:rPr>
              <a:t>is a mix </a:t>
            </a:r>
            <a:r>
              <a:rPr lang="en-US" dirty="0">
                <a:solidFill>
                  <a:schemeClr val="tx1"/>
                </a:solidFill>
              </a:rPr>
              <a:t>of </a:t>
            </a:r>
            <a:r>
              <a:rPr lang="en-US" u="sng" dirty="0" smtClean="0">
                <a:solidFill>
                  <a:schemeClr val="tx1"/>
                </a:solidFill>
              </a:rPr>
              <a:t>product innovation</a:t>
            </a:r>
            <a:r>
              <a:rPr lang="en-US" dirty="0">
                <a:solidFill>
                  <a:schemeClr val="tx1"/>
                </a:solidFill>
              </a:rPr>
              <a:t>, that is, “the introduction of a new product, or a significant </a:t>
            </a:r>
            <a:r>
              <a:rPr lang="en-US" dirty="0" smtClean="0">
                <a:solidFill>
                  <a:schemeClr val="tx1"/>
                </a:solidFill>
              </a:rPr>
              <a:t>qualitative change </a:t>
            </a:r>
            <a:r>
              <a:rPr lang="en-US" dirty="0">
                <a:solidFill>
                  <a:schemeClr val="tx1"/>
                </a:solidFill>
              </a:rPr>
              <a:t>in an existing product,” and </a:t>
            </a:r>
            <a:r>
              <a:rPr lang="en-US" u="sng" dirty="0">
                <a:solidFill>
                  <a:schemeClr val="tx1"/>
                </a:solidFill>
              </a:rPr>
              <a:t>process innovation</a:t>
            </a:r>
            <a:r>
              <a:rPr lang="en-US" dirty="0">
                <a:solidFill>
                  <a:schemeClr val="tx1"/>
                </a:solidFill>
              </a:rPr>
              <a:t>, that is, “the introduction </a:t>
            </a:r>
            <a:r>
              <a:rPr lang="en-US" dirty="0" smtClean="0">
                <a:solidFill>
                  <a:schemeClr val="tx1"/>
                </a:solidFill>
              </a:rPr>
              <a:t>of a </a:t>
            </a:r>
            <a:r>
              <a:rPr lang="en-US" dirty="0">
                <a:solidFill>
                  <a:schemeClr val="tx1"/>
                </a:solidFill>
              </a:rPr>
              <a:t>new process for making or delivering goods and services</a:t>
            </a:r>
            <a:r>
              <a:rPr lang="en-US" dirty="0" smtClean="0">
                <a:solidFill>
                  <a:schemeClr val="tx1"/>
                </a:solidFill>
              </a:rPr>
              <a:t>”.</a:t>
            </a:r>
          </a:p>
          <a:p>
            <a:pPr algn="just"/>
            <a:r>
              <a:rPr lang="en-US" b="1" dirty="0">
                <a:solidFill>
                  <a:schemeClr val="tx1"/>
                </a:solidFill>
              </a:rPr>
              <a:t>Innovation in services </a:t>
            </a:r>
            <a:r>
              <a:rPr lang="en-US" dirty="0">
                <a:solidFill>
                  <a:schemeClr val="tx1"/>
                </a:solidFill>
              </a:rPr>
              <a:t>is an </a:t>
            </a:r>
            <a:r>
              <a:rPr lang="en-US" u="sng" dirty="0" smtClean="0">
                <a:solidFill>
                  <a:schemeClr val="tx1"/>
                </a:solidFill>
              </a:rPr>
              <a:t>interaction</a:t>
            </a:r>
            <a:r>
              <a:rPr lang="en-US" dirty="0" smtClean="0">
                <a:solidFill>
                  <a:schemeClr val="tx1"/>
                </a:solidFill>
              </a:rPr>
              <a:t> </a:t>
            </a:r>
            <a:r>
              <a:rPr lang="en-US" dirty="0">
                <a:solidFill>
                  <a:schemeClr val="tx1"/>
                </a:solidFill>
              </a:rPr>
              <a:t>of service concepts</a:t>
            </a:r>
            <a:r>
              <a:rPr lang="en-US" dirty="0" smtClean="0">
                <a:solidFill>
                  <a:schemeClr val="tx1"/>
                </a:solidFill>
              </a:rPr>
              <a:t>, service </a:t>
            </a:r>
            <a:r>
              <a:rPr lang="en-US" dirty="0">
                <a:solidFill>
                  <a:schemeClr val="tx1"/>
                </a:solidFill>
              </a:rPr>
              <a:t>delivery systems, client interfaces, and </a:t>
            </a:r>
            <a:r>
              <a:rPr lang="en-US" dirty="0" smtClean="0">
                <a:solidFill>
                  <a:schemeClr val="tx1"/>
                </a:solidFill>
              </a:rPr>
              <a:t>technologies, and often </a:t>
            </a:r>
            <a:r>
              <a:rPr lang="en-US" dirty="0">
                <a:solidFill>
                  <a:schemeClr val="tx1"/>
                </a:solidFill>
              </a:rPr>
              <a:t>entails new ways in which customers view and use the </a:t>
            </a:r>
            <a:r>
              <a:rPr lang="en-US" dirty="0" smtClean="0">
                <a:solidFill>
                  <a:schemeClr val="tx1"/>
                </a:solidFill>
              </a:rPr>
              <a:t>service.</a:t>
            </a:r>
            <a:endParaRPr lang="en-US" b="1" dirty="0" smtClean="0">
              <a:solidFill>
                <a:schemeClr val="tx1"/>
              </a:solidFill>
            </a:endParaRPr>
          </a:p>
          <a:p>
            <a:pPr algn="just"/>
            <a:endParaRPr lang="en-US" b="1" dirty="0" smtClean="0">
              <a:solidFill>
                <a:srgbClr val="FF0000"/>
              </a:solidFill>
            </a:endParaRPr>
          </a:p>
          <a:p>
            <a:pPr algn="just"/>
            <a:endParaRPr lang="en-US" b="1" dirty="0">
              <a:solidFill>
                <a:srgbClr val="FF0000"/>
              </a:solidFill>
            </a:endParaRPr>
          </a:p>
          <a:p>
            <a:pPr algn="just"/>
            <a:endParaRPr lang="ar-DZ" b="1" dirty="0" smtClean="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en-US" b="1" u="sng" dirty="0" smtClean="0">
                <a:solidFill>
                  <a:schemeClr val="tx1"/>
                </a:solidFill>
              </a:rPr>
              <a:t>service </a:t>
            </a:r>
            <a:r>
              <a:rPr lang="en-US" b="1" u="sng" dirty="0">
                <a:solidFill>
                  <a:schemeClr val="tx1"/>
                </a:solidFill>
              </a:rPr>
              <a:t>innovation</a:t>
            </a:r>
            <a:r>
              <a:rPr lang="en-US" dirty="0">
                <a:solidFill>
                  <a:schemeClr val="tx1"/>
                </a:solidFill>
              </a:rPr>
              <a:t> </a:t>
            </a:r>
            <a:r>
              <a:rPr lang="en-US" dirty="0" smtClean="0">
                <a:solidFill>
                  <a:schemeClr val="tx1"/>
                </a:solidFill>
              </a:rPr>
              <a:t>is a “superior service offering</a:t>
            </a:r>
            <a:r>
              <a:rPr lang="en-US" dirty="0">
                <a:solidFill>
                  <a:schemeClr val="tx1"/>
                </a:solidFill>
              </a:rPr>
              <a:t>” that is made up of “new client interface/customer encounter; new </a:t>
            </a:r>
            <a:r>
              <a:rPr lang="en-US" dirty="0" smtClean="0">
                <a:solidFill>
                  <a:schemeClr val="tx1"/>
                </a:solidFill>
              </a:rPr>
              <a:t>service delivery </a:t>
            </a:r>
            <a:r>
              <a:rPr lang="en-US" dirty="0">
                <a:solidFill>
                  <a:schemeClr val="tx1"/>
                </a:solidFill>
              </a:rPr>
              <a:t>system; new organizational architecture or marketing proposition; </a:t>
            </a:r>
            <a:r>
              <a:rPr lang="en-US" dirty="0" smtClean="0">
                <a:solidFill>
                  <a:schemeClr val="tx1"/>
                </a:solidFill>
              </a:rPr>
              <a:t>and/or improvements </a:t>
            </a:r>
            <a:r>
              <a:rPr lang="en-US" dirty="0">
                <a:solidFill>
                  <a:schemeClr val="tx1"/>
                </a:solidFill>
              </a:rPr>
              <a:t>in productivity and performance through human resource management</a:t>
            </a:r>
            <a:r>
              <a:rPr lang="en-US" dirty="0" smtClean="0">
                <a:solidFill>
                  <a:schemeClr val="tx1"/>
                </a:solidFill>
              </a:rPr>
              <a:t>”.</a:t>
            </a:r>
            <a:endParaRPr lang="en-US" b="1" dirty="0" smtClean="0">
              <a:solidFill>
                <a:schemeClr val="tx1"/>
              </a:solidFill>
            </a:endParaRPr>
          </a:p>
          <a:p>
            <a:pPr algn="just"/>
            <a:endParaRPr lang="en-US" b="1" dirty="0">
              <a:solidFill>
                <a:srgbClr val="FF0000"/>
              </a:solidFill>
            </a:endParaRPr>
          </a:p>
          <a:p>
            <a:pPr algn="just"/>
            <a:endParaRPr lang="ar-DZ" b="1"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en-US" b="1" dirty="0">
                <a:solidFill>
                  <a:schemeClr val="tx1"/>
                </a:solidFill>
              </a:rPr>
              <a:t>Innovation in services</a:t>
            </a:r>
            <a:r>
              <a:rPr lang="en-US" dirty="0">
                <a:solidFill>
                  <a:schemeClr val="tx1"/>
                </a:solidFill>
              </a:rPr>
              <a:t> is </a:t>
            </a:r>
            <a:r>
              <a:rPr lang="en-US" u="sng" dirty="0">
                <a:solidFill>
                  <a:schemeClr val="tx1"/>
                </a:solidFill>
              </a:rPr>
              <a:t>different</a:t>
            </a:r>
            <a:r>
              <a:rPr lang="en-US" dirty="0">
                <a:solidFill>
                  <a:schemeClr val="tx1"/>
                </a:solidFill>
              </a:rPr>
              <a:t> from innovation in manufacturing </a:t>
            </a:r>
            <a:r>
              <a:rPr lang="en-US" dirty="0" smtClean="0">
                <a:solidFill>
                  <a:schemeClr val="tx1"/>
                </a:solidFill>
              </a:rPr>
              <a:t>essentially because </a:t>
            </a:r>
            <a:r>
              <a:rPr lang="en-US" dirty="0">
                <a:solidFill>
                  <a:schemeClr val="tx1"/>
                </a:solidFill>
              </a:rPr>
              <a:t>services are characterized by intangibility, heterogeneity, </a:t>
            </a:r>
            <a:r>
              <a:rPr lang="en-US" dirty="0" err="1">
                <a:solidFill>
                  <a:schemeClr val="tx1"/>
                </a:solidFill>
              </a:rPr>
              <a:t>perishability</a:t>
            </a:r>
            <a:r>
              <a:rPr lang="en-US" dirty="0" smtClean="0">
                <a:solidFill>
                  <a:schemeClr val="tx1"/>
                </a:solidFill>
              </a:rPr>
              <a:t>, increased </a:t>
            </a:r>
            <a:r>
              <a:rPr lang="en-US" dirty="0">
                <a:solidFill>
                  <a:schemeClr val="tx1"/>
                </a:solidFill>
              </a:rPr>
              <a:t>customer interactivity, and simultaneity between production </a:t>
            </a:r>
            <a:r>
              <a:rPr lang="en-US" dirty="0" smtClean="0">
                <a:solidFill>
                  <a:schemeClr val="tx1"/>
                </a:solidFill>
              </a:rPr>
              <a:t>and consumption</a:t>
            </a:r>
            <a:r>
              <a:rPr lang="fr-FR" dirty="0" smtClean="0"/>
              <a:t>. </a:t>
            </a:r>
          </a:p>
          <a:p>
            <a:pPr algn="just"/>
            <a:endParaRPr lang="en-US" b="1" dirty="0">
              <a:solidFill>
                <a:schemeClr val="tx1"/>
              </a:solidFill>
            </a:endParaRPr>
          </a:p>
          <a:p>
            <a:pPr algn="just"/>
            <a:endParaRPr lang="ar-DZ" b="1" dirty="0" smtClean="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fr-FR" u="sng" dirty="0" smtClean="0">
                <a:solidFill>
                  <a:schemeClr val="tx1"/>
                </a:solidFill>
              </a:rPr>
              <a:t>The </a:t>
            </a:r>
            <a:r>
              <a:rPr lang="fr-FR" u="sng" dirty="0" err="1" smtClean="0">
                <a:solidFill>
                  <a:schemeClr val="tx1"/>
                </a:solidFill>
              </a:rPr>
              <a:t>intangibility</a:t>
            </a:r>
            <a:r>
              <a:rPr lang="fr-FR" dirty="0" smtClean="0">
                <a:solidFill>
                  <a:schemeClr val="tx1"/>
                </a:solidFill>
              </a:rPr>
              <a:t> of </a:t>
            </a:r>
            <a:r>
              <a:rPr lang="en-US" dirty="0" smtClean="0">
                <a:solidFill>
                  <a:schemeClr val="tx1"/>
                </a:solidFill>
              </a:rPr>
              <a:t>services makes service innovation relatively more difficult to make inimitable </a:t>
            </a:r>
            <a:r>
              <a:rPr lang="fr-FR" dirty="0" err="1" smtClean="0">
                <a:solidFill>
                  <a:schemeClr val="tx1"/>
                </a:solidFill>
              </a:rPr>
              <a:t>through</a:t>
            </a:r>
            <a:r>
              <a:rPr lang="fr-FR" dirty="0" smtClean="0">
                <a:solidFill>
                  <a:schemeClr val="tx1"/>
                </a:solidFill>
              </a:rPr>
              <a:t> patent protection. </a:t>
            </a:r>
            <a:r>
              <a:rPr lang="en-US" dirty="0" smtClean="0">
                <a:solidFill>
                  <a:schemeClr val="tx1"/>
                </a:solidFill>
              </a:rPr>
              <a:t>and to measure as its performance is mostly evaluated on the basis of user perception. </a:t>
            </a:r>
            <a:r>
              <a:rPr lang="fr-FR" dirty="0">
                <a:solidFill>
                  <a:schemeClr val="tx1"/>
                </a:solidFill>
              </a:rPr>
              <a:t>As </a:t>
            </a:r>
            <a:r>
              <a:rPr lang="fr-FR" dirty="0" smtClean="0">
                <a:solidFill>
                  <a:schemeClr val="tx1"/>
                </a:solidFill>
              </a:rPr>
              <a:t>a </a:t>
            </a:r>
            <a:r>
              <a:rPr lang="en-US" dirty="0" smtClean="0">
                <a:solidFill>
                  <a:schemeClr val="tx1"/>
                </a:solidFill>
              </a:rPr>
              <a:t>result</a:t>
            </a:r>
            <a:r>
              <a:rPr lang="en-US" dirty="0">
                <a:solidFill>
                  <a:schemeClr val="tx1"/>
                </a:solidFill>
              </a:rPr>
              <a:t>, a new service innovation is generally tested in the actual market rather than </a:t>
            </a:r>
            <a:r>
              <a:rPr lang="en-US" dirty="0" smtClean="0">
                <a:solidFill>
                  <a:schemeClr val="tx1"/>
                </a:solidFill>
              </a:rPr>
              <a:t>in </a:t>
            </a:r>
            <a:r>
              <a:rPr lang="fr-FR" dirty="0">
                <a:solidFill>
                  <a:schemeClr val="tx1"/>
                </a:solidFill>
              </a:rPr>
              <a:t>R&amp;D </a:t>
            </a:r>
            <a:r>
              <a:rPr lang="fr-FR" dirty="0" err="1" smtClean="0">
                <a:solidFill>
                  <a:schemeClr val="tx1"/>
                </a:solidFill>
              </a:rPr>
              <a:t>laboratories</a:t>
            </a:r>
            <a:r>
              <a:rPr lang="fr-FR" dirty="0" smtClean="0">
                <a:solidFill>
                  <a:schemeClr val="tx1"/>
                </a:solidFill>
              </a:rPr>
              <a:t>.</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fr-FR" u="sng" dirty="0">
                <a:solidFill>
                  <a:schemeClr val="tx1"/>
                </a:solidFill>
              </a:rPr>
              <a:t>The </a:t>
            </a:r>
            <a:r>
              <a:rPr lang="fr-FR" u="sng" dirty="0" err="1">
                <a:solidFill>
                  <a:schemeClr val="tx1"/>
                </a:solidFill>
              </a:rPr>
              <a:t>heterogeneity</a:t>
            </a:r>
            <a:r>
              <a:rPr lang="fr-FR" dirty="0">
                <a:solidFill>
                  <a:schemeClr val="tx1"/>
                </a:solidFill>
              </a:rPr>
              <a:t> </a:t>
            </a:r>
            <a:r>
              <a:rPr lang="fr-FR" dirty="0" smtClean="0">
                <a:solidFill>
                  <a:schemeClr val="tx1"/>
                </a:solidFill>
              </a:rPr>
              <a:t>in </a:t>
            </a:r>
            <a:r>
              <a:rPr lang="en-US" dirty="0" smtClean="0">
                <a:solidFill>
                  <a:schemeClr val="tx1"/>
                </a:solidFill>
              </a:rPr>
              <a:t>services </a:t>
            </a:r>
            <a:r>
              <a:rPr lang="en-US" dirty="0">
                <a:solidFill>
                  <a:schemeClr val="tx1"/>
                </a:solidFill>
              </a:rPr>
              <a:t>means that innovative activities need to be tailored to different </a:t>
            </a:r>
            <a:r>
              <a:rPr lang="en-US" dirty="0" smtClean="0">
                <a:solidFill>
                  <a:schemeClr val="tx1"/>
                </a:solidFill>
              </a:rPr>
              <a:t>service contexts </a:t>
            </a:r>
            <a:r>
              <a:rPr lang="en-US" dirty="0">
                <a:solidFill>
                  <a:schemeClr val="tx1"/>
                </a:solidFill>
              </a:rPr>
              <a:t>calling for a more dynamic approach to organizing innovation in services </a:t>
            </a:r>
            <a:r>
              <a:rPr lang="en-US" dirty="0" smtClean="0">
                <a:solidFill>
                  <a:schemeClr val="tx1"/>
                </a:solidFill>
              </a:rPr>
              <a:t>as compared </a:t>
            </a:r>
            <a:r>
              <a:rPr lang="en-US" dirty="0">
                <a:solidFill>
                  <a:schemeClr val="tx1"/>
                </a:solidFill>
              </a:rPr>
              <a:t>to manufacturing. Some service firms such as fast food restaurants </a:t>
            </a:r>
            <a:r>
              <a:rPr lang="en-US" dirty="0" smtClean="0">
                <a:solidFill>
                  <a:schemeClr val="tx1"/>
                </a:solidFill>
              </a:rPr>
              <a:t>have used </a:t>
            </a:r>
            <a:r>
              <a:rPr lang="en-US" dirty="0">
                <a:solidFill>
                  <a:schemeClr val="tx1"/>
                </a:solidFill>
              </a:rPr>
              <a:t>innovations around application of technology at the customer interface to </a:t>
            </a:r>
            <a:r>
              <a:rPr lang="en-US" dirty="0" smtClean="0">
                <a:solidFill>
                  <a:schemeClr val="tx1"/>
                </a:solidFill>
              </a:rPr>
              <a:t>reduce heterogeneity </a:t>
            </a:r>
            <a:r>
              <a:rPr lang="en-US" dirty="0">
                <a:solidFill>
                  <a:schemeClr val="tx1"/>
                </a:solidFill>
              </a:rPr>
              <a:t>and achieve standardization of processes.</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r>
              <a:rPr lang="fr-FR" sz="4000" b="1" dirty="0"/>
              <a:t>Service Innovation</a:t>
            </a:r>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1- </a:t>
            </a:r>
            <a:r>
              <a:rPr lang="en-US" b="1" dirty="0">
                <a:solidFill>
                  <a:srgbClr val="FF0000"/>
                </a:solidFill>
              </a:rPr>
              <a:t>Service Innovation and Its </a:t>
            </a:r>
            <a:r>
              <a:rPr lang="en-US" b="1" dirty="0" smtClean="0">
                <a:solidFill>
                  <a:srgbClr val="FF0000"/>
                </a:solidFill>
              </a:rPr>
              <a:t>Characteristics</a:t>
            </a:r>
          </a:p>
          <a:p>
            <a:pPr algn="just"/>
            <a:endParaRPr lang="en-US" b="1" u="sng" dirty="0" smtClean="0">
              <a:solidFill>
                <a:schemeClr val="tx1"/>
              </a:solidFill>
            </a:endParaRPr>
          </a:p>
          <a:p>
            <a:pPr algn="just"/>
            <a:r>
              <a:rPr lang="fr-FR" u="sng" dirty="0">
                <a:solidFill>
                  <a:schemeClr val="tx1"/>
                </a:solidFill>
              </a:rPr>
              <a:t>The </a:t>
            </a:r>
            <a:r>
              <a:rPr lang="en-US" u="sng" dirty="0" err="1" smtClean="0">
                <a:solidFill>
                  <a:schemeClr val="tx1"/>
                </a:solidFill>
              </a:rPr>
              <a:t>perishability</a:t>
            </a:r>
            <a:r>
              <a:rPr lang="en-US" dirty="0" smtClean="0">
                <a:solidFill>
                  <a:schemeClr val="tx1"/>
                </a:solidFill>
              </a:rPr>
              <a:t>, </a:t>
            </a:r>
            <a:r>
              <a:rPr lang="fr-FR" dirty="0" smtClean="0">
                <a:solidFill>
                  <a:schemeClr val="tx1"/>
                </a:solidFill>
              </a:rPr>
              <a:t>as </a:t>
            </a:r>
            <a:r>
              <a:rPr lang="fr-FR" dirty="0">
                <a:solidFill>
                  <a:schemeClr val="tx1"/>
                </a:solidFill>
              </a:rPr>
              <a:t>services are </a:t>
            </a:r>
            <a:r>
              <a:rPr lang="fr-FR" dirty="0" err="1">
                <a:solidFill>
                  <a:schemeClr val="tx1"/>
                </a:solidFill>
              </a:rPr>
              <a:t>perishable</a:t>
            </a:r>
            <a:r>
              <a:rPr lang="fr-FR" dirty="0" smtClean="0">
                <a:solidFill>
                  <a:schemeClr val="tx1"/>
                </a:solidFill>
              </a:rPr>
              <a:t>, </a:t>
            </a:r>
            <a:r>
              <a:rPr lang="en-US" dirty="0" smtClean="0">
                <a:solidFill>
                  <a:schemeClr val="tx1"/>
                </a:solidFill>
              </a:rPr>
              <a:t>that </a:t>
            </a:r>
            <a:r>
              <a:rPr lang="en-US" dirty="0">
                <a:solidFill>
                  <a:schemeClr val="tx1"/>
                </a:solidFill>
              </a:rPr>
              <a:t>is, they cannot be stored and resold as tangible products can, service </a:t>
            </a:r>
            <a:r>
              <a:rPr lang="en-US" dirty="0" smtClean="0">
                <a:solidFill>
                  <a:schemeClr val="tx1"/>
                </a:solidFill>
              </a:rPr>
              <a:t>innovation also </a:t>
            </a:r>
            <a:r>
              <a:rPr lang="en-US" dirty="0">
                <a:solidFill>
                  <a:schemeClr val="tx1"/>
                </a:solidFill>
              </a:rPr>
              <a:t>entails technology and processes to better manage demand and plan </a:t>
            </a:r>
            <a:r>
              <a:rPr lang="en-US" dirty="0" smtClean="0">
                <a:solidFill>
                  <a:schemeClr val="tx1"/>
                </a:solidFill>
              </a:rPr>
              <a:t>capacity. Research </a:t>
            </a:r>
            <a:r>
              <a:rPr lang="en-US" dirty="0">
                <a:solidFill>
                  <a:schemeClr val="tx1"/>
                </a:solidFill>
              </a:rPr>
              <a:t>has shown that both heterogeneity and </a:t>
            </a:r>
            <a:r>
              <a:rPr lang="en-US" dirty="0" err="1">
                <a:solidFill>
                  <a:schemeClr val="tx1"/>
                </a:solidFill>
              </a:rPr>
              <a:t>perishability</a:t>
            </a:r>
            <a:r>
              <a:rPr lang="en-US" dirty="0">
                <a:solidFill>
                  <a:schemeClr val="tx1"/>
                </a:solidFill>
              </a:rPr>
              <a:t> of </a:t>
            </a:r>
            <a:r>
              <a:rPr lang="en-US" dirty="0" smtClean="0">
                <a:solidFill>
                  <a:schemeClr val="tx1"/>
                </a:solidFill>
              </a:rPr>
              <a:t>services have </a:t>
            </a:r>
            <a:r>
              <a:rPr lang="en-US" dirty="0">
                <a:solidFill>
                  <a:schemeClr val="tx1"/>
                </a:solidFill>
              </a:rPr>
              <a:t>a positive impact on service innovation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TotalTime>
  <Words>2324</Words>
  <Application>Microsoft Office PowerPoint</Application>
  <PresentationFormat>On-screen Show (4:3)</PresentationFormat>
  <Paragraphs>138</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lpstr>Service Innovation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Innovation</dc:title>
  <dc:creator>MS</dc:creator>
  <cp:lastModifiedBy>DELL</cp:lastModifiedBy>
  <cp:revision>35</cp:revision>
  <dcterms:created xsi:type="dcterms:W3CDTF">2024-03-09T14:18:55Z</dcterms:created>
  <dcterms:modified xsi:type="dcterms:W3CDTF">2024-03-11T10:58:27Z</dcterms:modified>
</cp:coreProperties>
</file>