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7" r:id="rId2"/>
    <p:sldId id="258" r:id="rId3"/>
    <p:sldId id="259" r:id="rId4"/>
    <p:sldId id="260" r:id="rId5"/>
    <p:sldId id="261" r:id="rId6"/>
    <p:sldId id="262" r:id="rId7"/>
    <p:sldId id="263" r:id="rId8"/>
    <p:sldId id="264" r:id="rId9"/>
    <p:sldId id="265" r:id="rId10"/>
    <p:sldId id="267" r:id="rId11"/>
    <p:sldId id="268" r:id="rId12"/>
    <p:sldId id="270" r:id="rId13"/>
    <p:sldId id="271" r:id="rId14"/>
    <p:sldId id="272" r:id="rId15"/>
    <p:sldId id="309" r:id="rId16"/>
    <p:sldId id="273" r:id="rId17"/>
    <p:sldId id="274" r:id="rId18"/>
    <p:sldId id="275" r:id="rId19"/>
    <p:sldId id="299" r:id="rId20"/>
    <p:sldId id="300" r:id="rId21"/>
    <p:sldId id="301" r:id="rId22"/>
    <p:sldId id="302" r:id="rId23"/>
    <p:sldId id="303" r:id="rId24"/>
    <p:sldId id="304" r:id="rId25"/>
    <p:sldId id="305" r:id="rId26"/>
    <p:sldId id="306"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0" d="100"/>
          <a:sy n="60"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9C72BC-79D3-447E-AE8F-9CABB52C6E90}" type="datetimeFigureOut">
              <a:rPr lang="fr-FR" smtClean="0"/>
              <a:pPr/>
              <a:t>13/04/2026</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6CA714-D404-4A5A-8B73-8844EEEC799F}"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A86CA714-D404-4A5A-8B73-8844EEEC799F}"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6FD5FA-38E2-4768-9E23-9C5D89338BC3}" type="datetimeFigureOut">
              <a:rPr lang="fr-FR" smtClean="0"/>
              <a:pPr/>
              <a:t>13/04/2026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4477B7-52B3-4D06-9F3E-452E63EC7B0E}"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FD5FA-38E2-4768-9E23-9C5D89338BC3}" type="datetimeFigureOut">
              <a:rPr lang="fr-FR" smtClean="0"/>
              <a:pPr/>
              <a:t>13/04/2026</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477B7-52B3-4D06-9F3E-452E63EC7B0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85000" lnSpcReduction="20000"/>
          </a:bodyPr>
          <a:lstStyle/>
          <a:p>
            <a:pPr algn="just"/>
            <a:r>
              <a:rPr lang="en-US" b="1" u="sng" dirty="0" smtClean="0">
                <a:solidFill>
                  <a:srgbClr val="FF0000"/>
                </a:solidFill>
              </a:rPr>
              <a:t>Introduction </a:t>
            </a:r>
            <a:endParaRPr lang="ar-DZ" b="1" u="sng" dirty="0" smtClean="0">
              <a:solidFill>
                <a:srgbClr val="FF0000"/>
              </a:solidFill>
            </a:endParaRPr>
          </a:p>
          <a:p>
            <a:pPr algn="just"/>
            <a:endParaRPr lang="en-US" b="1" u="sng" dirty="0" smtClean="0">
              <a:solidFill>
                <a:srgbClr val="FF0000"/>
              </a:solidFill>
            </a:endParaRPr>
          </a:p>
          <a:p>
            <a:r>
              <a:rPr lang="ar-DZ" dirty="0" smtClean="0">
                <a:solidFill>
                  <a:schemeClr val="tx1"/>
                </a:solidFill>
              </a:rPr>
              <a:t>التّحوّل نحو الاهتمام بالابتكار في مجال الخدمات بسبب أهمية الخدمات</a:t>
            </a:r>
          </a:p>
          <a:p>
            <a:pPr algn="just"/>
            <a:endParaRPr lang="en-US" dirty="0" smtClean="0">
              <a:solidFill>
                <a:schemeClr val="tx1"/>
              </a:solidFill>
            </a:endParaRPr>
          </a:p>
          <a:p>
            <a:pPr algn="just"/>
            <a:r>
              <a:rPr lang="en-US" b="1" u="sng" dirty="0">
                <a:solidFill>
                  <a:schemeClr val="tx1"/>
                </a:solidFill>
              </a:rPr>
              <a:t>With the increasing growth </a:t>
            </a:r>
            <a:r>
              <a:rPr lang="en-US" b="1" u="sng" dirty="0" smtClean="0">
                <a:solidFill>
                  <a:schemeClr val="tx1"/>
                </a:solidFill>
              </a:rPr>
              <a:t>of services</a:t>
            </a:r>
            <a:r>
              <a:rPr lang="en-US" b="1" dirty="0" smtClean="0">
                <a:solidFill>
                  <a:schemeClr val="tx1"/>
                </a:solidFill>
              </a:rPr>
              <a:t> </a:t>
            </a:r>
            <a:r>
              <a:rPr lang="en-US" b="1" dirty="0">
                <a:solidFill>
                  <a:schemeClr val="tx1"/>
                </a:solidFill>
              </a:rPr>
              <a:t>in today’s organizations and economy, </a:t>
            </a:r>
            <a:r>
              <a:rPr lang="en-US" b="1" u="sng" dirty="0">
                <a:solidFill>
                  <a:schemeClr val="tx1"/>
                </a:solidFill>
              </a:rPr>
              <a:t>the importance of </a:t>
            </a:r>
            <a:r>
              <a:rPr lang="en-US" b="1" u="sng" dirty="0" smtClean="0">
                <a:solidFill>
                  <a:schemeClr val="tx1"/>
                </a:solidFill>
              </a:rPr>
              <a:t>understanding service </a:t>
            </a:r>
            <a:r>
              <a:rPr lang="en-US" b="1" u="sng" dirty="0">
                <a:solidFill>
                  <a:schemeClr val="tx1"/>
                </a:solidFill>
              </a:rPr>
              <a:t>innovation concepts and practices has been on the rise</a:t>
            </a:r>
            <a:r>
              <a:rPr lang="en-US" b="1" dirty="0">
                <a:solidFill>
                  <a:schemeClr val="tx1"/>
                </a:solidFill>
              </a:rPr>
              <a:t>. Over the last </a:t>
            </a:r>
            <a:r>
              <a:rPr lang="en-US" b="1" dirty="0" smtClean="0">
                <a:solidFill>
                  <a:schemeClr val="tx1"/>
                </a:solidFill>
              </a:rPr>
              <a:t>two decades</a:t>
            </a:r>
            <a:r>
              <a:rPr lang="en-US" b="1" dirty="0">
                <a:solidFill>
                  <a:schemeClr val="tx1"/>
                </a:solidFill>
              </a:rPr>
              <a:t>, researchers have hence been directing attention to innovation in </a:t>
            </a:r>
            <a:r>
              <a:rPr lang="en-US" b="1" dirty="0" smtClean="0">
                <a:solidFill>
                  <a:schemeClr val="tx1"/>
                </a:solidFill>
              </a:rPr>
              <a:t>the context </a:t>
            </a:r>
            <a:r>
              <a:rPr lang="en-US" b="1" dirty="0">
                <a:solidFill>
                  <a:schemeClr val="tx1"/>
                </a:solidFill>
              </a:rPr>
              <a:t>of services. </a:t>
            </a:r>
            <a:r>
              <a:rPr lang="en-US" b="1" dirty="0" smtClean="0">
                <a:solidFill>
                  <a:schemeClr val="tx1"/>
                </a:solidFill>
              </a:rPr>
              <a:t>The </a:t>
            </a:r>
            <a:r>
              <a:rPr lang="en-US" b="1" dirty="0">
                <a:solidFill>
                  <a:schemeClr val="tx1"/>
                </a:solidFill>
              </a:rPr>
              <a:t>literature on service innovation is expanding into a diverse </a:t>
            </a:r>
            <a:r>
              <a:rPr lang="en-US" b="1" dirty="0" smtClean="0">
                <a:solidFill>
                  <a:schemeClr val="tx1"/>
                </a:solidFill>
              </a:rPr>
              <a:t>and cross-disciplinary </a:t>
            </a:r>
            <a:r>
              <a:rPr lang="en-US" b="1" dirty="0">
                <a:solidFill>
                  <a:schemeClr val="tx1"/>
                </a:solidFill>
              </a:rPr>
              <a:t>body of knowledge </a:t>
            </a:r>
            <a:r>
              <a:rPr lang="en-US" b="1" dirty="0" smtClean="0">
                <a:solidFill>
                  <a:schemeClr val="tx1"/>
                </a:solidFill>
              </a:rPr>
              <a:t>spread </a:t>
            </a:r>
            <a:r>
              <a:rPr lang="en-US" b="1" u="sng" dirty="0">
                <a:solidFill>
                  <a:schemeClr val="tx1"/>
                </a:solidFill>
              </a:rPr>
              <a:t>across economics, marketing</a:t>
            </a:r>
            <a:r>
              <a:rPr lang="en-US" b="1" u="sng" dirty="0" smtClean="0">
                <a:solidFill>
                  <a:schemeClr val="tx1"/>
                </a:solidFill>
              </a:rPr>
              <a:t>, </a:t>
            </a:r>
            <a:r>
              <a:rPr lang="fr-FR" b="1" u="sng" dirty="0" err="1" smtClean="0">
                <a:solidFill>
                  <a:schemeClr val="tx1"/>
                </a:solidFill>
              </a:rPr>
              <a:t>organizational</a:t>
            </a:r>
            <a:r>
              <a:rPr lang="fr-FR" b="1" u="sng" dirty="0" smtClean="0">
                <a:solidFill>
                  <a:schemeClr val="tx1"/>
                </a:solidFill>
              </a:rPr>
              <a:t> </a:t>
            </a:r>
            <a:r>
              <a:rPr lang="fr-FR" b="1" u="sng" dirty="0">
                <a:solidFill>
                  <a:schemeClr val="tx1"/>
                </a:solidFill>
              </a:rPr>
              <a:t>science, and management </a:t>
            </a:r>
            <a:r>
              <a:rPr lang="fr-FR" b="1" dirty="0">
                <a:solidFill>
                  <a:schemeClr val="tx1"/>
                </a:solidFill>
              </a:rPr>
              <a:t>perspectives</a:t>
            </a:r>
            <a:r>
              <a:rPr lang="fr-FR" b="1" dirty="0" smtClean="0">
                <a:solidFill>
                  <a:schemeClr val="tx1"/>
                </a:solidFill>
              </a:rPr>
              <a:t>.</a:t>
            </a:r>
            <a:r>
              <a:rPr lang="ar-DZ" b="1" dirty="0" smtClean="0">
                <a:solidFill>
                  <a:schemeClr val="tx1"/>
                </a:solidFill>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85000" lnSpcReduction="1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 خصائص الابتكار في الخدمات منبثقة من خصائص الخدمات</a:t>
            </a:r>
            <a:endParaRPr lang="en-US" b="1" u="sng" dirty="0" smtClean="0">
              <a:solidFill>
                <a:schemeClr val="tx1"/>
              </a:solidFill>
            </a:endParaRPr>
          </a:p>
          <a:p>
            <a:pPr algn="just"/>
            <a:r>
              <a:rPr lang="en-US" dirty="0">
                <a:solidFill>
                  <a:schemeClr val="tx1"/>
                </a:solidFill>
              </a:rPr>
              <a:t>Services are produced, delivered, and consumed </a:t>
            </a:r>
            <a:r>
              <a:rPr lang="en-US" u="sng" dirty="0">
                <a:solidFill>
                  <a:schemeClr val="tx1"/>
                </a:solidFill>
              </a:rPr>
              <a:t>simultaneously</a:t>
            </a:r>
            <a:r>
              <a:rPr lang="en-US" dirty="0">
                <a:solidFill>
                  <a:schemeClr val="tx1"/>
                </a:solidFill>
              </a:rPr>
              <a:t> making it </a:t>
            </a:r>
            <a:r>
              <a:rPr lang="en-US" dirty="0" smtClean="0">
                <a:solidFill>
                  <a:schemeClr val="tx1"/>
                </a:solidFill>
              </a:rPr>
              <a:t>harder to </a:t>
            </a:r>
            <a:r>
              <a:rPr lang="en-US" dirty="0">
                <a:solidFill>
                  <a:schemeClr val="tx1"/>
                </a:solidFill>
              </a:rPr>
              <a:t>distinguish between service </a:t>
            </a:r>
            <a:r>
              <a:rPr lang="en-US" dirty="0" smtClean="0">
                <a:solidFill>
                  <a:schemeClr val="tx1"/>
                </a:solidFill>
              </a:rPr>
              <a:t>product innovation </a:t>
            </a:r>
            <a:r>
              <a:rPr lang="en-US" dirty="0">
                <a:solidFill>
                  <a:schemeClr val="tx1"/>
                </a:solidFill>
              </a:rPr>
              <a:t>(what is produced, delivered, </a:t>
            </a:r>
            <a:r>
              <a:rPr lang="en-US" dirty="0" smtClean="0">
                <a:solidFill>
                  <a:schemeClr val="tx1"/>
                </a:solidFill>
              </a:rPr>
              <a:t>and consumed</a:t>
            </a:r>
            <a:r>
              <a:rPr lang="en-US" dirty="0">
                <a:solidFill>
                  <a:schemeClr val="tx1"/>
                </a:solidFill>
              </a:rPr>
              <a:t>), and service process innovation (how it is produced, delivered, </a:t>
            </a:r>
            <a:r>
              <a:rPr lang="en-US" dirty="0" smtClean="0">
                <a:solidFill>
                  <a:schemeClr val="tx1"/>
                </a:solidFill>
              </a:rPr>
              <a:t>and </a:t>
            </a:r>
            <a:r>
              <a:rPr lang="fr-FR" dirty="0" err="1" smtClean="0">
                <a:solidFill>
                  <a:schemeClr val="tx1"/>
                </a:solidFill>
              </a:rPr>
              <a:t>consumed</a:t>
            </a:r>
            <a:r>
              <a:rPr lang="fr-FR" dirty="0" smtClean="0">
                <a:solidFill>
                  <a:schemeClr val="tx1"/>
                </a:solidFill>
              </a:rPr>
              <a:t>).</a:t>
            </a:r>
          </a:p>
          <a:p>
            <a:pPr algn="just"/>
            <a:r>
              <a:rPr lang="fr-FR" dirty="0">
                <a:solidFill>
                  <a:schemeClr val="tx1"/>
                </a:solidFill>
              </a:rPr>
              <a:t>The service innovation </a:t>
            </a:r>
            <a:r>
              <a:rPr lang="fr-FR" dirty="0" err="1" smtClean="0">
                <a:solidFill>
                  <a:schemeClr val="tx1"/>
                </a:solidFill>
              </a:rPr>
              <a:t>process</a:t>
            </a:r>
            <a:r>
              <a:rPr lang="fr-FR" dirty="0" smtClean="0">
                <a:solidFill>
                  <a:schemeClr val="tx1"/>
                </a:solidFill>
              </a:rPr>
              <a:t> </a:t>
            </a:r>
            <a:r>
              <a:rPr lang="en-US" dirty="0" smtClean="0">
                <a:solidFill>
                  <a:schemeClr val="tx1"/>
                </a:solidFill>
              </a:rPr>
              <a:t>involves </a:t>
            </a:r>
            <a:r>
              <a:rPr lang="en-US" dirty="0">
                <a:solidFill>
                  <a:schemeClr val="tx1"/>
                </a:solidFill>
              </a:rPr>
              <a:t>a high degree of </a:t>
            </a:r>
            <a:r>
              <a:rPr lang="en-US" u="sng" dirty="0">
                <a:solidFill>
                  <a:schemeClr val="tx1"/>
                </a:solidFill>
              </a:rPr>
              <a:t>interactivity</a:t>
            </a:r>
            <a:r>
              <a:rPr lang="en-US" dirty="0">
                <a:solidFill>
                  <a:schemeClr val="tx1"/>
                </a:solidFill>
              </a:rPr>
              <a:t> between the service supplier and </a:t>
            </a:r>
            <a:r>
              <a:rPr lang="en-US" dirty="0" smtClean="0">
                <a:solidFill>
                  <a:schemeClr val="tx1"/>
                </a:solidFill>
              </a:rPr>
              <a:t>customer</a:t>
            </a:r>
            <a:r>
              <a:rPr lang="fr-FR" dirty="0"/>
              <a:t> </a:t>
            </a:r>
            <a:r>
              <a:rPr lang="fr-FR" dirty="0" smtClean="0"/>
              <a:t>(</a:t>
            </a:r>
            <a:r>
              <a:rPr lang="fr-FR" dirty="0" err="1" smtClean="0">
                <a:solidFill>
                  <a:schemeClr val="tx1"/>
                </a:solidFill>
              </a:rPr>
              <a:t>Customer–Supplier</a:t>
            </a:r>
            <a:r>
              <a:rPr lang="fr-FR" dirty="0" smtClean="0">
                <a:solidFill>
                  <a:schemeClr val="tx1"/>
                </a:solidFill>
              </a:rPr>
              <a:t> </a:t>
            </a:r>
            <a:r>
              <a:rPr lang="fr-FR" dirty="0" err="1" smtClean="0">
                <a:solidFill>
                  <a:schemeClr val="tx1"/>
                </a:solidFill>
              </a:rPr>
              <a:t>Duality</a:t>
            </a:r>
            <a:r>
              <a:rPr lang="fr-FR" dirty="0" smtClean="0">
                <a:solidFill>
                  <a:schemeClr val="tx1"/>
                </a:solidFill>
              </a:rPr>
              <a:t>)</a:t>
            </a:r>
            <a:r>
              <a:rPr lang="en-US" dirty="0" smtClean="0">
                <a:solidFill>
                  <a:schemeClr val="tx1"/>
                </a:solidFill>
              </a:rPr>
              <a:t>. This </a:t>
            </a:r>
            <a:r>
              <a:rPr lang="en-US" dirty="0">
                <a:solidFill>
                  <a:schemeClr val="tx1"/>
                </a:solidFill>
              </a:rPr>
              <a:t>implies that service innovations can focus as </a:t>
            </a:r>
            <a:r>
              <a:rPr lang="en-US" dirty="0" smtClean="0">
                <a:solidFill>
                  <a:schemeClr val="tx1"/>
                </a:solidFill>
              </a:rPr>
              <a:t>much on </a:t>
            </a:r>
            <a:r>
              <a:rPr lang="en-US" dirty="0">
                <a:solidFill>
                  <a:schemeClr val="tx1"/>
                </a:solidFill>
              </a:rPr>
              <a:t>these interactions as on the actual service product or process, and this is termed </a:t>
            </a:r>
            <a:r>
              <a:rPr lang="en-US" dirty="0" smtClean="0">
                <a:solidFill>
                  <a:schemeClr val="tx1"/>
                </a:solidFill>
              </a:rPr>
              <a:t>as “</a:t>
            </a:r>
            <a:r>
              <a:rPr lang="en-US" u="sng" dirty="0" err="1">
                <a:solidFill>
                  <a:schemeClr val="tx1"/>
                </a:solidFill>
              </a:rPr>
              <a:t>servuction</a:t>
            </a:r>
            <a:r>
              <a:rPr lang="en-US" dirty="0">
                <a:solidFill>
                  <a:schemeClr val="tx1"/>
                </a:solidFill>
              </a:rPr>
              <a:t>” in the service innovation </a:t>
            </a:r>
            <a:r>
              <a:rPr lang="en-US" dirty="0" smtClean="0">
                <a:solidFill>
                  <a:schemeClr val="tx1"/>
                </a:solidFill>
              </a:rPr>
              <a:t>literature.</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 خصائص الابتكار في الخدمات منبثقة من خصائص الخدمات</a:t>
            </a:r>
            <a:endParaRPr lang="ar-DZ" b="1" u="sng" dirty="0" smtClean="0">
              <a:solidFill>
                <a:schemeClr val="tx1"/>
              </a:solidFill>
            </a:endParaRPr>
          </a:p>
          <a:p>
            <a:pPr algn="just"/>
            <a:endParaRPr lang="en-US" b="1" u="sng" dirty="0" smtClean="0">
              <a:solidFill>
                <a:schemeClr val="tx1"/>
              </a:solidFill>
            </a:endParaRPr>
          </a:p>
          <a:p>
            <a:pPr algn="just"/>
            <a:r>
              <a:rPr lang="en-US" dirty="0" smtClean="0">
                <a:solidFill>
                  <a:schemeClr val="tx1"/>
                </a:solidFill>
              </a:rPr>
              <a:t>The </a:t>
            </a:r>
            <a:r>
              <a:rPr lang="en-US" dirty="0">
                <a:solidFill>
                  <a:schemeClr val="tx1"/>
                </a:solidFill>
              </a:rPr>
              <a:t>extent of </a:t>
            </a:r>
            <a:r>
              <a:rPr lang="en-US" u="sng" dirty="0">
                <a:solidFill>
                  <a:schemeClr val="tx1"/>
                </a:solidFill>
              </a:rPr>
              <a:t>customer interaction</a:t>
            </a:r>
            <a:r>
              <a:rPr lang="en-US" dirty="0">
                <a:solidFill>
                  <a:schemeClr val="tx1"/>
                </a:solidFill>
              </a:rPr>
              <a:t> in </a:t>
            </a:r>
            <a:r>
              <a:rPr lang="en-US" dirty="0" smtClean="0">
                <a:solidFill>
                  <a:schemeClr val="tx1"/>
                </a:solidFill>
              </a:rPr>
              <a:t>the service </a:t>
            </a:r>
            <a:r>
              <a:rPr lang="en-US" dirty="0">
                <a:solidFill>
                  <a:schemeClr val="tx1"/>
                </a:solidFill>
              </a:rPr>
              <a:t>innovation process results in a high degree of </a:t>
            </a:r>
            <a:r>
              <a:rPr lang="en-US" u="sng" dirty="0">
                <a:solidFill>
                  <a:schemeClr val="tx1"/>
                </a:solidFill>
              </a:rPr>
              <a:t>customization</a:t>
            </a:r>
            <a:r>
              <a:rPr lang="en-US" dirty="0">
                <a:solidFill>
                  <a:schemeClr val="tx1"/>
                </a:solidFill>
              </a:rPr>
              <a:t> in services </a:t>
            </a:r>
            <a:r>
              <a:rPr lang="en-US" dirty="0" smtClean="0">
                <a:solidFill>
                  <a:schemeClr val="tx1"/>
                </a:solidFill>
              </a:rPr>
              <a:t>that in </a:t>
            </a:r>
            <a:r>
              <a:rPr lang="en-US" dirty="0">
                <a:solidFill>
                  <a:schemeClr val="tx1"/>
                </a:solidFill>
              </a:rPr>
              <a:t>turn increase their </a:t>
            </a:r>
            <a:r>
              <a:rPr lang="en-US" u="sng" dirty="0">
                <a:solidFill>
                  <a:schemeClr val="tx1"/>
                </a:solidFill>
              </a:rPr>
              <a:t>heterogeneity</a:t>
            </a:r>
            <a:r>
              <a:rPr lang="en-US" dirty="0">
                <a:solidFill>
                  <a:schemeClr val="tx1"/>
                </a:solidFill>
              </a:rPr>
              <a:t>. The intangible nature of services, relative </a:t>
            </a:r>
            <a:r>
              <a:rPr lang="en-US" dirty="0" smtClean="0">
                <a:solidFill>
                  <a:schemeClr val="tx1"/>
                </a:solidFill>
              </a:rPr>
              <a:t>to products</a:t>
            </a:r>
            <a:r>
              <a:rPr lang="en-US" dirty="0">
                <a:solidFill>
                  <a:schemeClr val="tx1"/>
                </a:solidFill>
              </a:rPr>
              <a:t>, makes these open and collaborative customer–supplier exchanges </a:t>
            </a:r>
            <a:r>
              <a:rPr lang="en-US" dirty="0" smtClean="0">
                <a:solidFill>
                  <a:schemeClr val="tx1"/>
                </a:solidFill>
              </a:rPr>
              <a:t>even </a:t>
            </a:r>
            <a:r>
              <a:rPr lang="fr-FR" dirty="0" smtClean="0">
                <a:solidFill>
                  <a:schemeClr val="tx1"/>
                </a:solidFill>
              </a:rPr>
              <a:t>more </a:t>
            </a:r>
            <a:r>
              <a:rPr lang="fr-FR" dirty="0" err="1">
                <a:solidFill>
                  <a:schemeClr val="tx1"/>
                </a:solidFill>
              </a:rPr>
              <a:t>challenging</a:t>
            </a:r>
            <a:r>
              <a:rPr lang="fr-FR" dirty="0">
                <a:solidFill>
                  <a:schemeClr val="tx1"/>
                </a:solidFill>
              </a:rPr>
              <a:t> to manage.</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خصوصيات الابتكار في الخدمات مقارنة بالابتكار في السلع</a:t>
            </a:r>
            <a:endParaRPr lang="en-US" dirty="0" smtClean="0">
              <a:solidFill>
                <a:schemeClr val="tx1"/>
              </a:solidFill>
            </a:endParaRPr>
          </a:p>
          <a:p>
            <a:pPr algn="just"/>
            <a:r>
              <a:rPr lang="en-US" u="sng" dirty="0">
                <a:solidFill>
                  <a:schemeClr val="tx1"/>
                </a:solidFill>
              </a:rPr>
              <a:t>Innovation in manufacturing</a:t>
            </a:r>
            <a:r>
              <a:rPr lang="en-US" dirty="0">
                <a:solidFill>
                  <a:schemeClr val="tx1"/>
                </a:solidFill>
              </a:rPr>
              <a:t> is more product and technology-oriented and </a:t>
            </a:r>
            <a:r>
              <a:rPr lang="en-US" dirty="0" smtClean="0">
                <a:solidFill>
                  <a:schemeClr val="tx1"/>
                </a:solidFill>
              </a:rPr>
              <a:t>relies on </a:t>
            </a:r>
            <a:r>
              <a:rPr lang="en-US" dirty="0">
                <a:solidFill>
                  <a:schemeClr val="tx1"/>
                </a:solidFill>
              </a:rPr>
              <a:t>technical expertise and professional capabilities, while the role of </a:t>
            </a:r>
            <a:r>
              <a:rPr lang="en-US" dirty="0" smtClean="0">
                <a:solidFill>
                  <a:schemeClr val="tx1"/>
                </a:solidFill>
              </a:rPr>
              <a:t>cultural capabilities and </a:t>
            </a:r>
            <a:r>
              <a:rPr lang="en-US" dirty="0">
                <a:solidFill>
                  <a:schemeClr val="tx1"/>
                </a:solidFill>
              </a:rPr>
              <a:t>human capital capabilities such </a:t>
            </a:r>
            <a:r>
              <a:rPr lang="en-US" dirty="0" smtClean="0">
                <a:solidFill>
                  <a:schemeClr val="tx1"/>
                </a:solidFill>
              </a:rPr>
              <a:t>as person-to-person </a:t>
            </a:r>
            <a:r>
              <a:rPr lang="en-US" dirty="0">
                <a:solidFill>
                  <a:schemeClr val="tx1"/>
                </a:solidFill>
              </a:rPr>
              <a:t>skills </a:t>
            </a:r>
            <a:r>
              <a:rPr lang="en-US" dirty="0" smtClean="0">
                <a:solidFill>
                  <a:schemeClr val="tx1"/>
                </a:solidFill>
              </a:rPr>
              <a:t>and </a:t>
            </a:r>
            <a:r>
              <a:rPr lang="en-US" dirty="0">
                <a:solidFill>
                  <a:schemeClr val="tx1"/>
                </a:solidFill>
              </a:rPr>
              <a:t>customer interface and </a:t>
            </a:r>
            <a:r>
              <a:rPr lang="en-US" dirty="0" smtClean="0">
                <a:solidFill>
                  <a:schemeClr val="tx1"/>
                </a:solidFill>
              </a:rPr>
              <a:t>communication skills is </a:t>
            </a:r>
            <a:r>
              <a:rPr lang="en-US" dirty="0">
                <a:solidFill>
                  <a:schemeClr val="tx1"/>
                </a:solidFill>
              </a:rPr>
              <a:t>more significant in </a:t>
            </a:r>
            <a:r>
              <a:rPr lang="en-US" u="sng" dirty="0">
                <a:solidFill>
                  <a:schemeClr val="tx1"/>
                </a:solidFill>
              </a:rPr>
              <a:t>service innovation</a:t>
            </a:r>
            <a:r>
              <a:rPr lang="en-US" dirty="0" smtClean="0">
                <a:solidFill>
                  <a:schemeClr val="tx1"/>
                </a:solidFill>
              </a:rPr>
              <a:t>. Also</a:t>
            </a:r>
            <a:r>
              <a:rPr lang="en-US" dirty="0">
                <a:solidFill>
                  <a:schemeClr val="tx1"/>
                </a:solidFill>
              </a:rPr>
              <a:t>, manufacturing innovation tends to involve a high degree </a:t>
            </a:r>
            <a:r>
              <a:rPr lang="en-US" dirty="0" smtClean="0">
                <a:solidFill>
                  <a:schemeClr val="tx1"/>
                </a:solidFill>
              </a:rPr>
              <a:t>of  </a:t>
            </a:r>
            <a:r>
              <a:rPr lang="en-US" dirty="0">
                <a:solidFill>
                  <a:schemeClr val="tx1"/>
                </a:solidFill>
              </a:rPr>
              <a:t>expenditure </a:t>
            </a:r>
            <a:r>
              <a:rPr lang="en-US" dirty="0" smtClean="0">
                <a:solidFill>
                  <a:schemeClr val="tx1"/>
                </a:solidFill>
              </a:rPr>
              <a:t>on R&amp;D </a:t>
            </a:r>
            <a:r>
              <a:rPr lang="en-US" dirty="0">
                <a:solidFill>
                  <a:schemeClr val="tx1"/>
                </a:solidFill>
              </a:rPr>
              <a:t>activities around product and </a:t>
            </a:r>
            <a:r>
              <a:rPr lang="en-US" dirty="0" smtClean="0">
                <a:solidFill>
                  <a:schemeClr val="tx1"/>
                </a:solidFill>
              </a:rPr>
              <a:t>technology. On </a:t>
            </a:r>
            <a:r>
              <a:rPr lang="en-US" dirty="0">
                <a:solidFill>
                  <a:schemeClr val="tx1"/>
                </a:solidFill>
              </a:rPr>
              <a:t>the other hand, such R&amp;D expenditure is relatively lesser when </a:t>
            </a:r>
            <a:r>
              <a:rPr lang="en-US" dirty="0" smtClean="0">
                <a:solidFill>
                  <a:schemeClr val="tx1"/>
                </a:solidFill>
              </a:rPr>
              <a:t>innovating </a:t>
            </a:r>
            <a:r>
              <a:rPr lang="fr-FR" dirty="0" smtClean="0">
                <a:solidFill>
                  <a:schemeClr val="tx1"/>
                </a:solidFill>
              </a:rPr>
              <a:t>services. </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خصوصيات الابتكار في الخدمات مقارنة بالابتكار في السلع</a:t>
            </a:r>
            <a:endParaRPr lang="en-US" b="1" u="sng" dirty="0" smtClean="0">
              <a:solidFill>
                <a:schemeClr val="tx1"/>
              </a:solidFill>
            </a:endParaRPr>
          </a:p>
          <a:p>
            <a:pPr algn="just"/>
            <a:r>
              <a:rPr lang="en-US" dirty="0">
                <a:solidFill>
                  <a:schemeClr val="tx1"/>
                </a:solidFill>
              </a:rPr>
              <a:t>While service innovation is </a:t>
            </a:r>
            <a:r>
              <a:rPr lang="en-US" u="sng" dirty="0" smtClean="0">
                <a:solidFill>
                  <a:schemeClr val="tx1"/>
                </a:solidFill>
              </a:rPr>
              <a:t>distinct</a:t>
            </a:r>
            <a:r>
              <a:rPr lang="en-US" dirty="0" smtClean="0">
                <a:solidFill>
                  <a:schemeClr val="tx1"/>
                </a:solidFill>
              </a:rPr>
              <a:t> from </a:t>
            </a:r>
            <a:r>
              <a:rPr lang="en-US" dirty="0">
                <a:solidFill>
                  <a:schemeClr val="tx1"/>
                </a:solidFill>
              </a:rPr>
              <a:t>innovation in manufacturing, </a:t>
            </a:r>
            <a:r>
              <a:rPr lang="en-US" u="sng" dirty="0">
                <a:solidFill>
                  <a:schemeClr val="tx1"/>
                </a:solidFill>
              </a:rPr>
              <a:t>the service sector</a:t>
            </a:r>
            <a:r>
              <a:rPr lang="en-US" dirty="0">
                <a:solidFill>
                  <a:schemeClr val="tx1"/>
                </a:solidFill>
              </a:rPr>
              <a:t> has also </a:t>
            </a:r>
            <a:r>
              <a:rPr lang="en-US" u="sng" dirty="0" smtClean="0">
                <a:solidFill>
                  <a:schemeClr val="tx1"/>
                </a:solidFill>
              </a:rPr>
              <a:t>applied manufacturing</a:t>
            </a:r>
            <a:r>
              <a:rPr lang="en-US" dirty="0" smtClean="0">
                <a:solidFill>
                  <a:schemeClr val="tx1"/>
                </a:solidFill>
              </a:rPr>
              <a:t> practices </a:t>
            </a:r>
            <a:r>
              <a:rPr lang="en-US" dirty="0">
                <a:solidFill>
                  <a:schemeClr val="tx1"/>
                </a:solidFill>
              </a:rPr>
              <a:t>in </a:t>
            </a:r>
            <a:r>
              <a:rPr lang="en-US" dirty="0" smtClean="0">
                <a:solidFill>
                  <a:schemeClr val="tx1"/>
                </a:solidFill>
              </a:rPr>
              <a:t>undertaking </a:t>
            </a:r>
            <a:r>
              <a:rPr lang="en-US" dirty="0">
                <a:solidFill>
                  <a:schemeClr val="tx1"/>
                </a:solidFill>
              </a:rPr>
              <a:t>innovation. </a:t>
            </a:r>
            <a:endParaRPr lang="en-US" dirty="0" smtClean="0">
              <a:solidFill>
                <a:schemeClr val="tx1"/>
              </a:solidFill>
            </a:endParaRPr>
          </a:p>
          <a:p>
            <a:pPr algn="just"/>
            <a:r>
              <a:rPr lang="en-US" dirty="0" smtClean="0">
                <a:solidFill>
                  <a:schemeClr val="tx1"/>
                </a:solidFill>
              </a:rPr>
              <a:t>Many </a:t>
            </a:r>
            <a:r>
              <a:rPr lang="en-US" dirty="0">
                <a:solidFill>
                  <a:schemeClr val="tx1"/>
                </a:solidFill>
              </a:rPr>
              <a:t>years ago, Levitt (1972) called </a:t>
            </a:r>
            <a:r>
              <a:rPr lang="en-US" dirty="0" smtClean="0">
                <a:solidFill>
                  <a:schemeClr val="tx1"/>
                </a:solidFill>
              </a:rPr>
              <a:t>for the </a:t>
            </a:r>
            <a:r>
              <a:rPr lang="en-US" dirty="0">
                <a:solidFill>
                  <a:schemeClr val="tx1"/>
                </a:solidFill>
              </a:rPr>
              <a:t>“industrialization” of service through the adoption of standardized, </a:t>
            </a:r>
            <a:r>
              <a:rPr lang="en-US" dirty="0" smtClean="0">
                <a:solidFill>
                  <a:schemeClr val="tx1"/>
                </a:solidFill>
              </a:rPr>
              <a:t>technology intensive processes </a:t>
            </a:r>
            <a:r>
              <a:rPr lang="en-US" dirty="0">
                <a:solidFill>
                  <a:schemeClr val="tx1"/>
                </a:solidFill>
              </a:rPr>
              <a:t>as found in manufacturing.</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خصوصيات الابتكار في الخدمات مقارنة بالابتكار في السلع</a:t>
            </a:r>
            <a:endParaRPr lang="en-US" b="1" u="sng" dirty="0" smtClean="0">
              <a:solidFill>
                <a:schemeClr val="tx1"/>
              </a:solidFill>
            </a:endParaRPr>
          </a:p>
          <a:p>
            <a:pPr algn="just"/>
            <a:r>
              <a:rPr lang="fr-FR" dirty="0">
                <a:solidFill>
                  <a:schemeClr val="tx1"/>
                </a:solidFill>
              </a:rPr>
              <a:t>The “</a:t>
            </a:r>
            <a:r>
              <a:rPr lang="fr-FR" u="sng" dirty="0" err="1">
                <a:solidFill>
                  <a:schemeClr val="tx1"/>
                </a:solidFill>
              </a:rPr>
              <a:t>modularization</a:t>
            </a:r>
            <a:r>
              <a:rPr lang="fr-FR" dirty="0">
                <a:solidFill>
                  <a:schemeClr val="tx1"/>
                </a:solidFill>
              </a:rPr>
              <a:t>” of services</a:t>
            </a:r>
            <a:r>
              <a:rPr lang="fr-FR" dirty="0" smtClean="0">
                <a:solidFill>
                  <a:schemeClr val="tx1"/>
                </a:solidFill>
              </a:rPr>
              <a:t>, </a:t>
            </a:r>
            <a:r>
              <a:rPr lang="en-US" dirty="0" smtClean="0">
                <a:solidFill>
                  <a:schemeClr val="tx1"/>
                </a:solidFill>
              </a:rPr>
              <a:t>that </a:t>
            </a:r>
            <a:r>
              <a:rPr lang="en-US" dirty="0">
                <a:solidFill>
                  <a:schemeClr val="tx1"/>
                </a:solidFill>
              </a:rPr>
              <a:t>is, the breaking down of services into various modules, for example, </a:t>
            </a:r>
            <a:r>
              <a:rPr lang="en-US" dirty="0" smtClean="0">
                <a:solidFill>
                  <a:schemeClr val="tx1"/>
                </a:solidFill>
              </a:rPr>
              <a:t>has allowed </a:t>
            </a:r>
            <a:r>
              <a:rPr lang="en-US" dirty="0">
                <a:solidFill>
                  <a:schemeClr val="tx1"/>
                </a:solidFill>
              </a:rPr>
              <a:t>mass customization to go hand-in-hand with standardization </a:t>
            </a:r>
            <a:r>
              <a:rPr lang="en-US" dirty="0" smtClean="0">
                <a:solidFill>
                  <a:schemeClr val="tx1"/>
                </a:solidFill>
              </a:rPr>
              <a:t>by recombining service </a:t>
            </a:r>
            <a:r>
              <a:rPr lang="en-US" dirty="0">
                <a:solidFill>
                  <a:schemeClr val="tx1"/>
                </a:solidFill>
              </a:rPr>
              <a:t>modules in many </a:t>
            </a:r>
            <a:r>
              <a:rPr lang="en-US" dirty="0" smtClean="0">
                <a:solidFill>
                  <a:schemeClr val="tx1"/>
                </a:solidFill>
              </a:rPr>
              <a:t>ways.</a:t>
            </a:r>
          </a:p>
          <a:p>
            <a:pPr algn="just"/>
            <a:r>
              <a:rPr lang="en-US" dirty="0">
                <a:solidFill>
                  <a:schemeClr val="tx1"/>
                </a:solidFill>
              </a:rPr>
              <a:t>This has resulted in a variety of service innovations as seen in </a:t>
            </a:r>
            <a:r>
              <a:rPr lang="en-US" dirty="0" smtClean="0">
                <a:solidFill>
                  <a:schemeClr val="tx1"/>
                </a:solidFill>
              </a:rPr>
              <a:t>fast food </a:t>
            </a:r>
            <a:r>
              <a:rPr lang="en-US" dirty="0">
                <a:solidFill>
                  <a:schemeClr val="tx1"/>
                </a:solidFill>
              </a:rPr>
              <a:t>chains and call centers </a:t>
            </a:r>
            <a:r>
              <a:rPr lang="en-US" dirty="0" smtClean="0">
                <a:solidFill>
                  <a:schemeClr val="tx1"/>
                </a:solidFill>
              </a:rPr>
              <a:t>coming </a:t>
            </a:r>
            <a:r>
              <a:rPr lang="en-US" dirty="0">
                <a:solidFill>
                  <a:schemeClr val="tx1"/>
                </a:solidFill>
              </a:rPr>
              <a:t>from </a:t>
            </a:r>
            <a:r>
              <a:rPr lang="en-US" dirty="0" err="1">
                <a:solidFill>
                  <a:schemeClr val="tx1"/>
                </a:solidFill>
              </a:rPr>
              <a:t>productization</a:t>
            </a:r>
            <a:r>
              <a:rPr lang="en-US" dirty="0">
                <a:solidFill>
                  <a:schemeClr val="tx1"/>
                </a:solidFill>
              </a:rPr>
              <a:t> of services. At the </a:t>
            </a:r>
            <a:r>
              <a:rPr lang="en-US" dirty="0" smtClean="0">
                <a:solidFill>
                  <a:schemeClr val="tx1"/>
                </a:solidFill>
              </a:rPr>
              <a:t>same time</a:t>
            </a:r>
            <a:r>
              <a:rPr lang="en-US" dirty="0">
                <a:solidFill>
                  <a:schemeClr val="tx1"/>
                </a:solidFill>
              </a:rPr>
              <a:t>, the “</a:t>
            </a:r>
            <a:r>
              <a:rPr lang="en-US" dirty="0" err="1">
                <a:solidFill>
                  <a:schemeClr val="tx1"/>
                </a:solidFill>
              </a:rPr>
              <a:t>servitization</a:t>
            </a:r>
            <a:r>
              <a:rPr lang="en-US" dirty="0">
                <a:solidFill>
                  <a:schemeClr val="tx1"/>
                </a:solidFill>
              </a:rPr>
              <a:t>” of manufacturing, that is, manufacturers offering services </a:t>
            </a:r>
            <a:r>
              <a:rPr lang="en-US" dirty="0" smtClean="0">
                <a:solidFill>
                  <a:schemeClr val="tx1"/>
                </a:solidFill>
              </a:rPr>
              <a:t>to customers</a:t>
            </a:r>
            <a:r>
              <a:rPr lang="en-US" dirty="0">
                <a:solidFill>
                  <a:schemeClr val="tx1"/>
                </a:solidFill>
              </a:rPr>
              <a:t>, is also on the rise adding a new dimension to service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خصوصيات الابتكار في الخدمات مقارنة بالابتكار في السلع</a:t>
            </a:r>
            <a:endParaRPr lang="en-US" b="1" u="sng" dirty="0" smtClean="0">
              <a:solidFill>
                <a:schemeClr val="tx1"/>
              </a:solidFill>
            </a:endParaRPr>
          </a:p>
          <a:p>
            <a:pPr algn="just"/>
            <a:r>
              <a:rPr lang="fr-FR" dirty="0">
                <a:solidFill>
                  <a:schemeClr val="tx1"/>
                </a:solidFill>
              </a:rPr>
              <a:t>The “</a:t>
            </a:r>
            <a:r>
              <a:rPr lang="fr-FR" u="sng" dirty="0" err="1">
                <a:solidFill>
                  <a:schemeClr val="tx1"/>
                </a:solidFill>
              </a:rPr>
              <a:t>modularization</a:t>
            </a:r>
            <a:r>
              <a:rPr lang="fr-FR" dirty="0">
                <a:solidFill>
                  <a:schemeClr val="tx1"/>
                </a:solidFill>
              </a:rPr>
              <a:t>” of services</a:t>
            </a:r>
            <a:r>
              <a:rPr lang="fr-FR" dirty="0" smtClean="0">
                <a:solidFill>
                  <a:schemeClr val="tx1"/>
                </a:solidFill>
              </a:rPr>
              <a:t>, </a:t>
            </a:r>
            <a:r>
              <a:rPr lang="en-US" dirty="0" smtClean="0">
                <a:solidFill>
                  <a:schemeClr val="tx1"/>
                </a:solidFill>
              </a:rPr>
              <a:t>that </a:t>
            </a:r>
            <a:r>
              <a:rPr lang="en-US" dirty="0">
                <a:solidFill>
                  <a:schemeClr val="tx1"/>
                </a:solidFill>
              </a:rPr>
              <a:t>is, the breaking down of services into various modules, for example, </a:t>
            </a:r>
            <a:r>
              <a:rPr lang="en-US" dirty="0" smtClean="0">
                <a:solidFill>
                  <a:schemeClr val="tx1"/>
                </a:solidFill>
              </a:rPr>
              <a:t>has allowed </a:t>
            </a:r>
            <a:r>
              <a:rPr lang="en-US" dirty="0">
                <a:solidFill>
                  <a:schemeClr val="tx1"/>
                </a:solidFill>
              </a:rPr>
              <a:t>mass customization to go hand-in-hand with standardization </a:t>
            </a:r>
            <a:r>
              <a:rPr lang="en-US" dirty="0" smtClean="0">
                <a:solidFill>
                  <a:schemeClr val="tx1"/>
                </a:solidFill>
              </a:rPr>
              <a:t>by recombining service </a:t>
            </a:r>
            <a:r>
              <a:rPr lang="en-US" dirty="0">
                <a:solidFill>
                  <a:schemeClr val="tx1"/>
                </a:solidFill>
              </a:rPr>
              <a:t>modules in many </a:t>
            </a:r>
            <a:r>
              <a:rPr lang="en-US" dirty="0" smtClean="0">
                <a:solidFill>
                  <a:schemeClr val="tx1"/>
                </a:solidFill>
              </a:rPr>
              <a:t>ways.</a:t>
            </a:r>
          </a:p>
          <a:p>
            <a:pPr algn="just"/>
            <a:r>
              <a:rPr lang="en-US" dirty="0">
                <a:solidFill>
                  <a:schemeClr val="tx1"/>
                </a:solidFill>
              </a:rPr>
              <a:t>This has resulted in a variety of service innovations as seen in </a:t>
            </a:r>
            <a:r>
              <a:rPr lang="en-US" dirty="0" smtClean="0">
                <a:solidFill>
                  <a:schemeClr val="tx1"/>
                </a:solidFill>
              </a:rPr>
              <a:t>fast food </a:t>
            </a:r>
            <a:r>
              <a:rPr lang="en-US" dirty="0">
                <a:solidFill>
                  <a:schemeClr val="tx1"/>
                </a:solidFill>
              </a:rPr>
              <a:t>chains and call centers </a:t>
            </a:r>
            <a:r>
              <a:rPr lang="en-US" dirty="0" smtClean="0">
                <a:solidFill>
                  <a:schemeClr val="tx1"/>
                </a:solidFill>
              </a:rPr>
              <a:t>coming </a:t>
            </a:r>
            <a:r>
              <a:rPr lang="en-US" dirty="0">
                <a:solidFill>
                  <a:schemeClr val="tx1"/>
                </a:solidFill>
              </a:rPr>
              <a:t>from </a:t>
            </a:r>
            <a:r>
              <a:rPr lang="en-US" dirty="0" err="1">
                <a:solidFill>
                  <a:schemeClr val="tx1"/>
                </a:solidFill>
              </a:rPr>
              <a:t>productization</a:t>
            </a:r>
            <a:r>
              <a:rPr lang="en-US" dirty="0">
                <a:solidFill>
                  <a:schemeClr val="tx1"/>
                </a:solidFill>
              </a:rPr>
              <a:t> of services. At the </a:t>
            </a:r>
            <a:r>
              <a:rPr lang="en-US" dirty="0" smtClean="0">
                <a:solidFill>
                  <a:schemeClr val="tx1"/>
                </a:solidFill>
              </a:rPr>
              <a:t>same time</a:t>
            </a:r>
            <a:r>
              <a:rPr lang="en-US" dirty="0">
                <a:solidFill>
                  <a:schemeClr val="tx1"/>
                </a:solidFill>
              </a:rPr>
              <a:t>, the “</a:t>
            </a:r>
            <a:r>
              <a:rPr lang="en-US" dirty="0" err="1">
                <a:solidFill>
                  <a:schemeClr val="tx1"/>
                </a:solidFill>
              </a:rPr>
              <a:t>servitization</a:t>
            </a:r>
            <a:r>
              <a:rPr lang="en-US" dirty="0">
                <a:solidFill>
                  <a:schemeClr val="tx1"/>
                </a:solidFill>
              </a:rPr>
              <a:t>” of manufacturing, that is, manufacturers offering services </a:t>
            </a:r>
            <a:r>
              <a:rPr lang="en-US" dirty="0" smtClean="0">
                <a:solidFill>
                  <a:schemeClr val="tx1"/>
                </a:solidFill>
              </a:rPr>
              <a:t>to customers</a:t>
            </a:r>
            <a:r>
              <a:rPr lang="en-US" dirty="0">
                <a:solidFill>
                  <a:schemeClr val="tx1"/>
                </a:solidFill>
              </a:rPr>
              <a:t>, is also on the rise adding a new dimension to service innovation</a:t>
            </a:r>
            <a:endParaRPr lang="ar-DZ" b="1" dirty="0" smtClean="0">
              <a:solidFill>
                <a:schemeClr val="tx1"/>
              </a:solidFill>
            </a:endParaRPr>
          </a:p>
        </p:txBody>
      </p:sp>
      <p:pic>
        <p:nvPicPr>
          <p:cNvPr id="3074" name="Picture 2"/>
          <p:cNvPicPr>
            <a:picLocks noChangeAspect="1" noChangeArrowheads="1"/>
          </p:cNvPicPr>
          <p:nvPr/>
        </p:nvPicPr>
        <p:blipFill>
          <a:blip r:embed="rId2"/>
          <a:srcRect/>
          <a:stretch>
            <a:fillRect/>
          </a:stretch>
        </p:blipFill>
        <p:spPr bwMode="auto">
          <a:xfrm>
            <a:off x="0" y="1785950"/>
            <a:ext cx="9144000" cy="50720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دور تكنولوجيا المعلومات في الابتكار في الخدمات</a:t>
            </a:r>
            <a:endParaRPr lang="en-US" dirty="0" smtClean="0">
              <a:solidFill>
                <a:schemeClr val="tx1"/>
              </a:solidFill>
            </a:endParaRPr>
          </a:p>
          <a:p>
            <a:pPr algn="just"/>
            <a:r>
              <a:rPr lang="en-US" b="1" u="sng" dirty="0">
                <a:solidFill>
                  <a:schemeClr val="tx1"/>
                </a:solidFill>
              </a:rPr>
              <a:t>Technology</a:t>
            </a:r>
            <a:r>
              <a:rPr lang="en-US" dirty="0">
                <a:solidFill>
                  <a:schemeClr val="tx1"/>
                </a:solidFill>
              </a:rPr>
              <a:t> plays a key role in enabling service </a:t>
            </a:r>
            <a:r>
              <a:rPr lang="en-US" dirty="0" smtClean="0">
                <a:solidFill>
                  <a:schemeClr val="tx1"/>
                </a:solidFill>
              </a:rPr>
              <a:t>innovations. </a:t>
            </a:r>
            <a:r>
              <a:rPr lang="fr-FR" dirty="0" err="1">
                <a:solidFill>
                  <a:schemeClr val="tx1"/>
                </a:solidFill>
              </a:rPr>
              <a:t>However</a:t>
            </a:r>
            <a:r>
              <a:rPr lang="fr-FR" dirty="0">
                <a:solidFill>
                  <a:schemeClr val="tx1"/>
                </a:solidFill>
              </a:rPr>
              <a:t>, </a:t>
            </a:r>
            <a:r>
              <a:rPr lang="fr-FR" dirty="0" err="1">
                <a:solidFill>
                  <a:schemeClr val="tx1"/>
                </a:solidFill>
              </a:rPr>
              <a:t>among</a:t>
            </a:r>
            <a:r>
              <a:rPr lang="fr-FR" dirty="0">
                <a:solidFill>
                  <a:schemeClr val="tx1"/>
                </a:solidFill>
              </a:rPr>
              <a:t> </a:t>
            </a:r>
            <a:r>
              <a:rPr lang="fr-FR" dirty="0" smtClean="0">
                <a:solidFill>
                  <a:schemeClr val="tx1"/>
                </a:solidFill>
              </a:rPr>
              <a:t>all </a:t>
            </a:r>
            <a:r>
              <a:rPr lang="en-US" dirty="0" smtClean="0">
                <a:solidFill>
                  <a:schemeClr val="tx1"/>
                </a:solidFill>
              </a:rPr>
              <a:t>technologies</a:t>
            </a:r>
            <a:r>
              <a:rPr lang="en-US" dirty="0">
                <a:solidFill>
                  <a:schemeClr val="tx1"/>
                </a:solidFill>
              </a:rPr>
              <a:t>, </a:t>
            </a:r>
            <a:r>
              <a:rPr lang="en-US" b="1" u="sng" dirty="0">
                <a:solidFill>
                  <a:schemeClr val="tx1"/>
                </a:solidFill>
              </a:rPr>
              <a:t>information technology (IT)</a:t>
            </a:r>
            <a:r>
              <a:rPr lang="en-US" b="1" dirty="0">
                <a:solidFill>
                  <a:schemeClr val="tx1"/>
                </a:solidFill>
              </a:rPr>
              <a:t> </a:t>
            </a:r>
            <a:r>
              <a:rPr lang="en-US" dirty="0">
                <a:solidFill>
                  <a:schemeClr val="tx1"/>
                </a:solidFill>
              </a:rPr>
              <a:t>has been said to be </a:t>
            </a:r>
            <a:r>
              <a:rPr lang="en-US" dirty="0" smtClean="0">
                <a:solidFill>
                  <a:schemeClr val="tx1"/>
                </a:solidFill>
              </a:rPr>
              <a:t>the </a:t>
            </a:r>
            <a:r>
              <a:rPr lang="en-US" dirty="0">
                <a:solidFill>
                  <a:schemeClr val="tx1"/>
                </a:solidFill>
              </a:rPr>
              <a:t>most </a:t>
            </a:r>
            <a:r>
              <a:rPr lang="en-US" dirty="0" smtClean="0">
                <a:solidFill>
                  <a:schemeClr val="tx1"/>
                </a:solidFill>
              </a:rPr>
              <a:t>significant </a:t>
            </a:r>
            <a:r>
              <a:rPr lang="fr-FR" dirty="0" err="1" smtClean="0">
                <a:solidFill>
                  <a:schemeClr val="tx1"/>
                </a:solidFill>
              </a:rPr>
              <a:t>enabler</a:t>
            </a:r>
            <a:r>
              <a:rPr lang="fr-FR" dirty="0" smtClean="0">
                <a:solidFill>
                  <a:schemeClr val="tx1"/>
                </a:solidFill>
              </a:rPr>
              <a:t> </a:t>
            </a:r>
            <a:r>
              <a:rPr lang="fr-FR" dirty="0">
                <a:solidFill>
                  <a:schemeClr val="tx1"/>
                </a:solidFill>
              </a:rPr>
              <a:t>of service innovation</a:t>
            </a:r>
            <a:r>
              <a:rPr lang="fr-FR" dirty="0" smtClean="0">
                <a:solidFill>
                  <a:schemeClr val="tx1"/>
                </a:solidFill>
              </a:rPr>
              <a:t>.</a:t>
            </a:r>
          </a:p>
          <a:p>
            <a:pPr algn="just"/>
            <a:r>
              <a:rPr lang="en-US" dirty="0" smtClean="0">
                <a:solidFill>
                  <a:schemeClr val="tx1"/>
                </a:solidFill>
              </a:rPr>
              <a:t>It is perceived </a:t>
            </a:r>
            <a:r>
              <a:rPr lang="ar-DZ" dirty="0" smtClean="0">
                <a:solidFill>
                  <a:schemeClr val="tx1"/>
                </a:solidFill>
              </a:rPr>
              <a:t> </a:t>
            </a:r>
            <a:r>
              <a:rPr lang="en-US" dirty="0" smtClean="0">
                <a:solidFill>
                  <a:schemeClr val="tx1"/>
                </a:solidFill>
              </a:rPr>
              <a:t>the </a:t>
            </a:r>
            <a:r>
              <a:rPr lang="en-US" b="1" u="sng" dirty="0">
                <a:solidFill>
                  <a:schemeClr val="tx1"/>
                </a:solidFill>
              </a:rPr>
              <a:t>IT</a:t>
            </a:r>
            <a:r>
              <a:rPr lang="en-US" dirty="0">
                <a:solidFill>
                  <a:schemeClr val="tx1"/>
                </a:solidFill>
              </a:rPr>
              <a:t> revolution to </a:t>
            </a:r>
            <a:r>
              <a:rPr lang="en-US" dirty="0" smtClean="0">
                <a:solidFill>
                  <a:schemeClr val="tx1"/>
                </a:solidFill>
              </a:rPr>
              <a:t>be the </a:t>
            </a:r>
            <a:r>
              <a:rPr lang="en-US" dirty="0">
                <a:solidFill>
                  <a:schemeClr val="tx1"/>
                </a:solidFill>
              </a:rPr>
              <a:t>core of the industrialization of services with the application of IT enabling </a:t>
            </a:r>
            <a:r>
              <a:rPr lang="en-US" dirty="0" smtClean="0">
                <a:solidFill>
                  <a:schemeClr val="tx1"/>
                </a:solidFill>
              </a:rPr>
              <a:t>mass improvements </a:t>
            </a:r>
            <a:r>
              <a:rPr lang="en-US" dirty="0">
                <a:solidFill>
                  <a:schemeClr val="tx1"/>
                </a:solidFill>
              </a:rPr>
              <a:t>in quality and efficiency in services.</a:t>
            </a:r>
            <a:r>
              <a:rPr lang="fr-FR" dirty="0" smtClean="0">
                <a:solidFill>
                  <a:schemeClr val="tx1"/>
                </a:solidFill>
              </a:rPr>
              <a:t> </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دور تكنولوجيا المعلومات في الابتكار في الخدمات</a:t>
            </a:r>
            <a:endParaRPr lang="en-US" dirty="0" smtClean="0">
              <a:solidFill>
                <a:schemeClr val="tx1"/>
              </a:solidFill>
            </a:endParaRPr>
          </a:p>
          <a:p>
            <a:pPr algn="just"/>
            <a:r>
              <a:rPr lang="fr-FR" dirty="0" err="1" smtClean="0">
                <a:solidFill>
                  <a:schemeClr val="tx1"/>
                </a:solidFill>
              </a:rPr>
              <a:t>Historically</a:t>
            </a:r>
            <a:r>
              <a:rPr lang="fr-FR" dirty="0" smtClean="0">
                <a:solidFill>
                  <a:schemeClr val="tx1"/>
                </a:solidFill>
              </a:rPr>
              <a:t>, </a:t>
            </a:r>
            <a:r>
              <a:rPr lang="en-US" dirty="0" smtClean="0">
                <a:solidFill>
                  <a:schemeClr val="tx1"/>
                </a:solidFill>
              </a:rPr>
              <a:t>however</a:t>
            </a:r>
            <a:r>
              <a:rPr lang="en-US" dirty="0">
                <a:solidFill>
                  <a:schemeClr val="tx1"/>
                </a:solidFill>
              </a:rPr>
              <a:t>, the </a:t>
            </a:r>
            <a:r>
              <a:rPr lang="en-US" b="1" u="sng" dirty="0">
                <a:solidFill>
                  <a:schemeClr val="tx1"/>
                </a:solidFill>
              </a:rPr>
              <a:t>service sector</a:t>
            </a:r>
            <a:r>
              <a:rPr lang="en-US" dirty="0">
                <a:solidFill>
                  <a:schemeClr val="tx1"/>
                </a:solidFill>
              </a:rPr>
              <a:t> has been slow to adopt </a:t>
            </a:r>
            <a:r>
              <a:rPr lang="en-US" b="1" dirty="0">
                <a:solidFill>
                  <a:schemeClr val="tx1"/>
                </a:solidFill>
              </a:rPr>
              <a:t>IT</a:t>
            </a:r>
            <a:r>
              <a:rPr lang="en-US" dirty="0">
                <a:solidFill>
                  <a:schemeClr val="tx1"/>
                </a:solidFill>
              </a:rPr>
              <a:t> and other </a:t>
            </a:r>
            <a:r>
              <a:rPr lang="en-US" dirty="0" smtClean="0">
                <a:solidFill>
                  <a:schemeClr val="tx1"/>
                </a:solidFill>
              </a:rPr>
              <a:t>technology as </a:t>
            </a:r>
            <a:r>
              <a:rPr lang="en-US" dirty="0">
                <a:solidFill>
                  <a:schemeClr val="tx1"/>
                </a:solidFill>
              </a:rPr>
              <a:t>compared to manufacturing. This may be attributed </a:t>
            </a:r>
            <a:r>
              <a:rPr lang="en-US" dirty="0" smtClean="0">
                <a:solidFill>
                  <a:schemeClr val="tx1"/>
                </a:solidFill>
              </a:rPr>
              <a:t>to  the </a:t>
            </a:r>
            <a:r>
              <a:rPr lang="fr-FR" dirty="0" err="1" smtClean="0">
                <a:solidFill>
                  <a:schemeClr val="tx1"/>
                </a:solidFill>
              </a:rPr>
              <a:t>intangibility</a:t>
            </a:r>
            <a:r>
              <a:rPr lang="fr-FR" dirty="0" smtClean="0">
                <a:solidFill>
                  <a:schemeClr val="tx1"/>
                </a:solidFill>
              </a:rPr>
              <a:t>, </a:t>
            </a:r>
            <a:r>
              <a:rPr lang="en-US" dirty="0" smtClean="0">
                <a:solidFill>
                  <a:schemeClr val="tx1"/>
                </a:solidFill>
              </a:rPr>
              <a:t>greater heterogeneity and dynamism. This </a:t>
            </a:r>
            <a:r>
              <a:rPr lang="en-US" dirty="0">
                <a:solidFill>
                  <a:schemeClr val="tx1"/>
                </a:solidFill>
              </a:rPr>
              <a:t>has led to the rise of </a:t>
            </a:r>
            <a:r>
              <a:rPr lang="en-US" dirty="0" smtClean="0">
                <a:solidFill>
                  <a:schemeClr val="tx1"/>
                </a:solidFill>
              </a:rPr>
              <a:t>the </a:t>
            </a:r>
            <a:r>
              <a:rPr lang="en-US" u="sng" dirty="0" smtClean="0">
                <a:solidFill>
                  <a:schemeClr val="tx1"/>
                </a:solidFill>
              </a:rPr>
              <a:t>knowledge-intensive </a:t>
            </a:r>
            <a:r>
              <a:rPr lang="en-US" u="sng" dirty="0">
                <a:solidFill>
                  <a:schemeClr val="tx1"/>
                </a:solidFill>
              </a:rPr>
              <a:t>business services </a:t>
            </a:r>
            <a:r>
              <a:rPr lang="en-US" dirty="0">
                <a:solidFill>
                  <a:schemeClr val="tx1"/>
                </a:solidFill>
              </a:rPr>
              <a:t>(KIBS) </a:t>
            </a:r>
            <a:r>
              <a:rPr lang="en-US" dirty="0" smtClean="0">
                <a:solidFill>
                  <a:schemeClr val="tx1"/>
                </a:solidFill>
              </a:rPr>
              <a:t>that </a:t>
            </a:r>
            <a:r>
              <a:rPr lang="en-US" dirty="0">
                <a:solidFill>
                  <a:schemeClr val="tx1"/>
                </a:solidFill>
              </a:rPr>
              <a:t>provide </a:t>
            </a:r>
            <a:r>
              <a:rPr lang="en-US" dirty="0" smtClean="0">
                <a:solidFill>
                  <a:schemeClr val="tx1"/>
                </a:solidFill>
              </a:rPr>
              <a:t>specialist technical </a:t>
            </a:r>
            <a:r>
              <a:rPr lang="en-US" dirty="0">
                <a:solidFill>
                  <a:schemeClr val="tx1"/>
                </a:solidFill>
              </a:rPr>
              <a:t>services to enterprises to ensure they are equipped to keep up with the </a:t>
            </a:r>
            <a:r>
              <a:rPr lang="en-US" dirty="0" smtClean="0">
                <a:solidFill>
                  <a:schemeClr val="tx1"/>
                </a:solidFill>
              </a:rPr>
              <a:t>rapid growth </a:t>
            </a:r>
            <a:r>
              <a:rPr lang="en-US" dirty="0">
                <a:solidFill>
                  <a:schemeClr val="tx1"/>
                </a:solidFill>
              </a:rPr>
              <a:t>of IT and other </a:t>
            </a:r>
            <a:r>
              <a:rPr lang="en-US" dirty="0" smtClean="0">
                <a:solidFill>
                  <a:schemeClr val="tx1"/>
                </a:solidFill>
              </a:rPr>
              <a:t>technology.</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بتعدّد المجالات التي اهتمت بالخدمات</a:t>
            </a:r>
            <a:endParaRPr lang="en-US" dirty="0" smtClean="0">
              <a:solidFill>
                <a:schemeClr val="tx1"/>
              </a:solidFill>
            </a:endParaRPr>
          </a:p>
          <a:p>
            <a:pPr algn="just"/>
            <a:r>
              <a:rPr lang="en-US" dirty="0" smtClean="0">
                <a:solidFill>
                  <a:schemeClr val="tx1"/>
                </a:solidFill>
              </a:rPr>
              <a:t>The current understanding of service innovation has evolved through diverse disciplines such as services marketing, </a:t>
            </a:r>
            <a:r>
              <a:rPr lang="fr-FR" dirty="0" smtClean="0">
                <a:solidFill>
                  <a:schemeClr val="tx1"/>
                </a:solidFill>
              </a:rPr>
              <a:t>service management</a:t>
            </a:r>
            <a:r>
              <a:rPr lang="en-US" dirty="0" smtClean="0">
                <a:solidFill>
                  <a:schemeClr val="tx1"/>
                </a:solidFill>
              </a:rPr>
              <a:t>, </a:t>
            </a:r>
            <a:r>
              <a:rPr lang="fr-FR" dirty="0" smtClean="0">
                <a:solidFill>
                  <a:schemeClr val="tx1"/>
                </a:solidFill>
              </a:rPr>
              <a:t>and </a:t>
            </a:r>
            <a:r>
              <a:rPr lang="fr-FR" dirty="0" err="1" smtClean="0">
                <a:solidFill>
                  <a:schemeClr val="tx1"/>
                </a:solidFill>
              </a:rPr>
              <a:t>operations</a:t>
            </a:r>
            <a:r>
              <a:rPr lang="fr-FR" dirty="0" smtClean="0">
                <a:solidFill>
                  <a:schemeClr val="tx1"/>
                </a:solidFill>
              </a:rPr>
              <a:t> management. </a:t>
            </a:r>
          </a:p>
          <a:p>
            <a:pPr algn="just"/>
            <a:r>
              <a:rPr lang="en-US" dirty="0" smtClean="0">
                <a:solidFill>
                  <a:schemeClr val="tx1"/>
                </a:solidFill>
              </a:rPr>
              <a:t>These varied disciplines have led to different dimensions of service innovation including user </a:t>
            </a:r>
            <a:r>
              <a:rPr lang="fr-FR" dirty="0" err="1" smtClean="0">
                <a:solidFill>
                  <a:schemeClr val="tx1"/>
                </a:solidFill>
              </a:rPr>
              <a:t>involvement</a:t>
            </a:r>
            <a:r>
              <a:rPr lang="fr-FR" dirty="0" smtClean="0">
                <a:solidFill>
                  <a:schemeClr val="tx1"/>
                </a:solidFill>
              </a:rPr>
              <a:t> and collaboration, </a:t>
            </a:r>
            <a:r>
              <a:rPr lang="fr-FR" dirty="0" err="1" smtClean="0">
                <a:solidFill>
                  <a:schemeClr val="tx1"/>
                </a:solidFill>
              </a:rPr>
              <a:t>technology</a:t>
            </a:r>
            <a:r>
              <a:rPr lang="fr-FR" dirty="0" smtClean="0">
                <a:solidFill>
                  <a:schemeClr val="tx1"/>
                </a:solidFill>
              </a:rPr>
              <a:t>-and service-</a:t>
            </a:r>
            <a:r>
              <a:rPr lang="fr-FR" dirty="0" err="1" smtClean="0">
                <a:solidFill>
                  <a:schemeClr val="tx1"/>
                </a:solidFill>
              </a:rPr>
              <a:t>oriented</a:t>
            </a:r>
            <a:r>
              <a:rPr lang="fr-FR" dirty="0" smtClean="0">
                <a:solidFill>
                  <a:schemeClr val="tx1"/>
                </a:solidFill>
              </a:rPr>
              <a:t> innovation styles, </a:t>
            </a:r>
            <a:r>
              <a:rPr lang="fr-FR" dirty="0" err="1" smtClean="0">
                <a:solidFill>
                  <a:schemeClr val="tx1"/>
                </a:solidFill>
              </a:rPr>
              <a:t>bundling</a:t>
            </a:r>
            <a:r>
              <a:rPr lang="fr-FR" dirty="0" smtClean="0">
                <a:solidFill>
                  <a:schemeClr val="tx1"/>
                </a:solidFill>
              </a:rPr>
              <a:t> service innovations in </a:t>
            </a:r>
            <a:r>
              <a:rPr lang="fr-FR" dirty="0" err="1" smtClean="0">
                <a:solidFill>
                  <a:schemeClr val="tx1"/>
                </a:solidFill>
              </a:rPr>
              <a:t>manufacturing</a:t>
            </a:r>
            <a:r>
              <a:rPr lang="fr-FR" dirty="0" smtClean="0">
                <a:solidFill>
                  <a:schemeClr val="tx1"/>
                </a:solidFill>
              </a:rPr>
              <a:t>, service-</a:t>
            </a:r>
            <a:r>
              <a:rPr lang="fr-FR" dirty="0" err="1" smtClean="0">
                <a:solidFill>
                  <a:schemeClr val="tx1"/>
                </a:solidFill>
              </a:rPr>
              <a:t>logic</a:t>
            </a:r>
            <a:r>
              <a:rPr lang="fr-FR" dirty="0" smtClean="0">
                <a:solidFill>
                  <a:schemeClr val="tx1"/>
                </a:solidFill>
              </a:rPr>
              <a:t> innovation, and service design model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بتعدّد المجالات التي اهتمت بالخدمات</a:t>
            </a:r>
          </a:p>
          <a:p>
            <a:endParaRPr lang="en-US" dirty="0" smtClean="0">
              <a:solidFill>
                <a:schemeClr val="tx1"/>
              </a:solidFill>
            </a:endParaRPr>
          </a:p>
          <a:p>
            <a:r>
              <a:rPr lang="ar-DZ" b="1" dirty="0" smtClean="0">
                <a:solidFill>
                  <a:schemeClr val="tx1"/>
                </a:solidFill>
              </a:rPr>
              <a:t>أولاً: ماذا يعني ابتكار الخدمات؟</a:t>
            </a:r>
          </a:p>
          <a:p>
            <a:endParaRPr lang="ar-DZ" b="1" dirty="0" smtClean="0">
              <a:solidFill>
                <a:schemeClr val="tx1"/>
              </a:solidFill>
            </a:endParaRPr>
          </a:p>
          <a:p>
            <a:pPr algn="just" rtl="1"/>
            <a:r>
              <a:rPr lang="ar-DZ" dirty="0" smtClean="0">
                <a:solidFill>
                  <a:schemeClr val="tx1"/>
                </a:solidFill>
              </a:rPr>
              <a:t>ابتكار الخدمات يعني تطوير أو تحسين الخدمات بحيث تصبح </a:t>
            </a:r>
            <a:r>
              <a:rPr lang="ar-DZ" b="1" dirty="0" smtClean="0">
                <a:solidFill>
                  <a:schemeClr val="tx1"/>
                </a:solidFill>
              </a:rPr>
              <a:t>أكثر قيمة للمستخدم وأكثر كفاءة للمؤسسة</a:t>
            </a:r>
            <a:r>
              <a:rPr lang="ar-DZ" dirty="0" smtClean="0">
                <a:solidFill>
                  <a:schemeClr val="tx1"/>
                </a:solidFill>
              </a:rPr>
              <a:t>. وهذا لا يقتصر على اختراع خدمة جديدة فقط، بل يشمل طرق تقديمها وتصميمها وإدارتها.</a:t>
            </a:r>
            <a:endParaRPr lang="ar-DZ"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85000" lnSpcReduction="20000"/>
          </a:bodyPr>
          <a:lstStyle/>
          <a:p>
            <a:pPr algn="just"/>
            <a:r>
              <a:rPr lang="en-US" b="1" u="sng" dirty="0" smtClean="0">
                <a:solidFill>
                  <a:srgbClr val="FF0000"/>
                </a:solidFill>
              </a:rPr>
              <a:t>Introduction </a:t>
            </a:r>
            <a:endParaRPr lang="ar-DZ" b="1" u="sng" dirty="0" smtClean="0">
              <a:solidFill>
                <a:srgbClr val="FF0000"/>
              </a:solidFill>
            </a:endParaRPr>
          </a:p>
          <a:p>
            <a:r>
              <a:rPr lang="ar-DZ" dirty="0" smtClean="0">
                <a:solidFill>
                  <a:schemeClr val="tx1"/>
                </a:solidFill>
              </a:rPr>
              <a:t>أهمية الخدمات على مستوى اقتصاديات الدول وعلى مستوى المؤسسات</a:t>
            </a:r>
            <a:endParaRPr lang="en-US" dirty="0" smtClean="0">
              <a:solidFill>
                <a:schemeClr val="tx1"/>
              </a:solidFill>
            </a:endParaRPr>
          </a:p>
          <a:p>
            <a:pPr algn="just"/>
            <a:r>
              <a:rPr lang="en-US" b="1" u="sng" dirty="0" smtClean="0">
                <a:solidFill>
                  <a:schemeClr val="tx1"/>
                </a:solidFill>
              </a:rPr>
              <a:t>Services</a:t>
            </a:r>
            <a:r>
              <a:rPr lang="en-US" b="1" dirty="0" smtClean="0">
                <a:solidFill>
                  <a:schemeClr val="tx1"/>
                </a:solidFill>
              </a:rPr>
              <a:t> </a:t>
            </a:r>
            <a:r>
              <a:rPr lang="en-US" b="1" dirty="0">
                <a:solidFill>
                  <a:schemeClr val="tx1"/>
                </a:solidFill>
              </a:rPr>
              <a:t>are increasingly </a:t>
            </a:r>
            <a:r>
              <a:rPr lang="en-US" b="1" u="sng" dirty="0">
                <a:solidFill>
                  <a:schemeClr val="tx1"/>
                </a:solidFill>
              </a:rPr>
              <a:t>dominating the world economy</a:t>
            </a:r>
            <a:r>
              <a:rPr lang="en-US" b="1" dirty="0">
                <a:solidFill>
                  <a:schemeClr val="tx1"/>
                </a:solidFill>
              </a:rPr>
              <a:t>, contributing over 70 % </a:t>
            </a:r>
            <a:r>
              <a:rPr lang="en-US" b="1" dirty="0" smtClean="0">
                <a:solidFill>
                  <a:schemeClr val="tx1"/>
                </a:solidFill>
              </a:rPr>
              <a:t>of employment </a:t>
            </a:r>
            <a:r>
              <a:rPr lang="en-US" b="1" dirty="0">
                <a:solidFill>
                  <a:schemeClr val="tx1"/>
                </a:solidFill>
              </a:rPr>
              <a:t>in OECD countries and 58 % of worldwide gross national </a:t>
            </a:r>
            <a:r>
              <a:rPr lang="en-US" b="1" dirty="0" smtClean="0">
                <a:solidFill>
                  <a:schemeClr val="tx1"/>
                </a:solidFill>
              </a:rPr>
              <a:t>product. </a:t>
            </a:r>
            <a:r>
              <a:rPr lang="en-US" b="1" dirty="0">
                <a:solidFill>
                  <a:srgbClr val="FF0000"/>
                </a:solidFill>
              </a:rPr>
              <a:t>The move from agriculture- and manufacturing-based </a:t>
            </a:r>
            <a:r>
              <a:rPr lang="en-US" b="1" dirty="0" smtClean="0">
                <a:solidFill>
                  <a:srgbClr val="FF0000"/>
                </a:solidFill>
              </a:rPr>
              <a:t>to service- </a:t>
            </a:r>
            <a:r>
              <a:rPr lang="en-US" b="1" dirty="0">
                <a:solidFill>
                  <a:srgbClr val="FF0000"/>
                </a:solidFill>
              </a:rPr>
              <a:t>and knowledge-based economies </a:t>
            </a:r>
            <a:r>
              <a:rPr lang="en-US" b="1" dirty="0">
                <a:solidFill>
                  <a:schemeClr val="tx1"/>
                </a:solidFill>
              </a:rPr>
              <a:t>has been pronounced in nations, and </a:t>
            </a:r>
            <a:r>
              <a:rPr lang="en-US" b="1" dirty="0" smtClean="0">
                <a:solidFill>
                  <a:schemeClr val="tx1"/>
                </a:solidFill>
              </a:rPr>
              <a:t>all future </a:t>
            </a:r>
            <a:r>
              <a:rPr lang="en-US" b="1" dirty="0">
                <a:solidFill>
                  <a:schemeClr val="tx1"/>
                </a:solidFill>
              </a:rPr>
              <a:t>forecasts show no signs of this trend </a:t>
            </a:r>
            <a:r>
              <a:rPr lang="en-US" b="1" dirty="0" smtClean="0">
                <a:solidFill>
                  <a:schemeClr val="tx1"/>
                </a:solidFill>
              </a:rPr>
              <a:t>abating.</a:t>
            </a:r>
          </a:p>
          <a:p>
            <a:pPr algn="just"/>
            <a:r>
              <a:rPr lang="en-US" b="1" dirty="0">
                <a:solidFill>
                  <a:schemeClr val="tx1"/>
                </a:solidFill>
              </a:rPr>
              <a:t>Activities of successful companies also reflect </a:t>
            </a:r>
            <a:r>
              <a:rPr lang="en-US" b="1" dirty="0">
                <a:solidFill>
                  <a:srgbClr val="FF0000"/>
                </a:solidFill>
              </a:rPr>
              <a:t>this </a:t>
            </a:r>
            <a:r>
              <a:rPr lang="en-US" b="1" u="sng" dirty="0">
                <a:solidFill>
                  <a:srgbClr val="FF0000"/>
                </a:solidFill>
              </a:rPr>
              <a:t>shift from manufacturing </a:t>
            </a:r>
            <a:r>
              <a:rPr lang="en-US" b="1" u="sng" dirty="0" smtClean="0">
                <a:solidFill>
                  <a:srgbClr val="FF0000"/>
                </a:solidFill>
              </a:rPr>
              <a:t>to services</a:t>
            </a:r>
            <a:r>
              <a:rPr lang="en-US" b="1" dirty="0">
                <a:solidFill>
                  <a:srgbClr val="FF0000"/>
                </a:solidFill>
              </a:rPr>
              <a:t>.</a:t>
            </a:r>
            <a:r>
              <a:rPr lang="en-US" b="1" dirty="0">
                <a:solidFill>
                  <a:schemeClr val="tx1"/>
                </a:solidFill>
              </a:rPr>
              <a:t> Examples include International Business Machines (IBM), </a:t>
            </a:r>
            <a:r>
              <a:rPr lang="en-US" b="1" dirty="0" smtClean="0">
                <a:solidFill>
                  <a:schemeClr val="tx1"/>
                </a:solidFill>
              </a:rPr>
              <a:t>General Electric</a:t>
            </a:r>
            <a:r>
              <a:rPr lang="en-US" b="1" dirty="0">
                <a:solidFill>
                  <a:schemeClr val="tx1"/>
                </a:solidFill>
              </a:rPr>
              <a:t>, and Hewlett Packard all of which have transformed themselves from </a:t>
            </a:r>
            <a:r>
              <a:rPr lang="en-US" b="1" dirty="0" smtClean="0">
                <a:solidFill>
                  <a:schemeClr val="tx1"/>
                </a:solidFill>
              </a:rPr>
              <a:t>being predominantly </a:t>
            </a:r>
            <a:r>
              <a:rPr lang="en-US" b="1" dirty="0">
                <a:solidFill>
                  <a:schemeClr val="tx1"/>
                </a:solidFill>
              </a:rPr>
              <a:t>manufacturing organizations to service-based organizations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r>
              <a:rPr lang="ar-DZ" sz="2800" dirty="0" smtClean="0">
                <a:solidFill>
                  <a:schemeClr val="tx1"/>
                </a:solidFill>
              </a:rPr>
              <a:t>تعدّد مراتب وأبعاد الابتكار بتعدّد المجالات التي اهتمت بالخدمات</a:t>
            </a:r>
          </a:p>
          <a:p>
            <a:r>
              <a:rPr lang="ar-DZ" sz="2800" b="1" dirty="0" smtClean="0">
                <a:solidFill>
                  <a:schemeClr val="tx1"/>
                </a:solidFill>
              </a:rPr>
              <a:t>ثانياً: من أين جاء هذا الفهم؟</a:t>
            </a:r>
          </a:p>
          <a:p>
            <a:pPr algn="just" rtl="1"/>
            <a:r>
              <a:rPr lang="ar-DZ" sz="2800" dirty="0" smtClean="0">
                <a:solidFill>
                  <a:schemeClr val="tx1"/>
                </a:solidFill>
              </a:rPr>
              <a:t>تطور مفهوم ابتكار الخدمات عبر ثلاث مجالات رئيسية:</a:t>
            </a:r>
          </a:p>
          <a:p>
            <a:pPr algn="just" rtl="1"/>
            <a:r>
              <a:rPr lang="ar-DZ" sz="2800" b="1" dirty="0" smtClean="0">
                <a:solidFill>
                  <a:schemeClr val="tx1"/>
                </a:solidFill>
              </a:rPr>
              <a:t>تسويق الخدمات:</a:t>
            </a:r>
          </a:p>
          <a:p>
            <a:pPr algn="just" rtl="1"/>
            <a:r>
              <a:rPr lang="ar-DZ" sz="2800" dirty="0" smtClean="0">
                <a:solidFill>
                  <a:schemeClr val="tx1"/>
                </a:solidFill>
              </a:rPr>
              <a:t>	ويركّز على فهم العملاء واحتياجاتهم وتجربة المستخدم. </a:t>
            </a:r>
          </a:p>
          <a:p>
            <a:pPr algn="just" rtl="1"/>
            <a:r>
              <a:rPr lang="ar-DZ" sz="2800" b="1" dirty="0" smtClean="0">
                <a:solidFill>
                  <a:schemeClr val="tx1"/>
                </a:solidFill>
              </a:rPr>
              <a:t>إدارة الخدمات </a:t>
            </a:r>
          </a:p>
          <a:p>
            <a:pPr algn="just" rtl="1"/>
            <a:r>
              <a:rPr lang="ar-DZ" sz="2800" dirty="0" smtClean="0">
                <a:solidFill>
                  <a:schemeClr val="tx1"/>
                </a:solidFill>
              </a:rPr>
              <a:t>	وتهتم بكيفية تنظيم وتصميم وتقديم الخدمة. </a:t>
            </a:r>
          </a:p>
          <a:p>
            <a:pPr algn="just" rtl="1"/>
            <a:r>
              <a:rPr lang="ar-DZ" sz="2800" b="1" dirty="0" smtClean="0">
                <a:solidFill>
                  <a:schemeClr val="tx1"/>
                </a:solidFill>
              </a:rPr>
              <a:t>إدارة العمليات </a:t>
            </a:r>
          </a:p>
          <a:p>
            <a:pPr algn="just" rtl="1"/>
            <a:r>
              <a:rPr lang="ar-DZ" sz="2800" dirty="0" smtClean="0">
                <a:solidFill>
                  <a:schemeClr val="tx1"/>
                </a:solidFill>
              </a:rPr>
              <a:t>	تركّز على الكفاءة والعمليات والتقنيات التي تجعل الخدمة تعمل بشكل أفضل. </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algn="just" rtl="1"/>
            <a:endParaRPr lang="ar-DZ" sz="2800" b="1" dirty="0" smtClean="0">
              <a:solidFill>
                <a:schemeClr val="tx1"/>
              </a:solidFill>
            </a:endParaRPr>
          </a:p>
          <a:p>
            <a:pPr algn="just" rtl="1"/>
            <a:r>
              <a:rPr lang="ar-DZ" sz="2800" b="1" dirty="0" smtClean="0">
                <a:solidFill>
                  <a:schemeClr val="tx1"/>
                </a:solidFill>
              </a:rPr>
              <a:t>1) إشراك المستخدم والتعاون: </a:t>
            </a:r>
            <a:r>
              <a:rPr lang="ar-DZ" sz="2800" dirty="0" smtClean="0">
                <a:solidFill>
                  <a:schemeClr val="tx1"/>
                </a:solidFill>
              </a:rPr>
              <a:t>لم يعد الابتكار يتم داخل الشركة فقط، بل أصبح المستخدم شريكا في الابتكار ويتم إشراكه في التصميم والتطوير (</a:t>
            </a:r>
            <a:r>
              <a:rPr lang="fr-FR" sz="2800" dirty="0" smtClean="0">
                <a:solidFill>
                  <a:schemeClr val="tx1"/>
                </a:solidFill>
              </a:rPr>
              <a:t>Co-</a:t>
            </a:r>
            <a:r>
              <a:rPr lang="fr-FR" sz="2800" dirty="0" err="1" smtClean="0">
                <a:solidFill>
                  <a:schemeClr val="tx1"/>
                </a:solidFill>
              </a:rPr>
              <a:t>creation</a:t>
            </a:r>
            <a:r>
              <a:rPr lang="ar-DZ" sz="2800" dirty="0" smtClean="0">
                <a:solidFill>
                  <a:schemeClr val="tx1"/>
                </a:solidFill>
              </a:rPr>
              <a:t>)</a:t>
            </a:r>
            <a:endParaRPr lang="fr-FR" sz="2800" dirty="0" smtClean="0">
              <a:solidFill>
                <a:schemeClr val="tx1"/>
              </a:solidFill>
            </a:endParaRPr>
          </a:p>
          <a:p>
            <a:pPr algn="just" rtl="1"/>
            <a:r>
              <a:rPr lang="ar-DZ" sz="2800" dirty="0" smtClean="0">
                <a:solidFill>
                  <a:schemeClr val="tx1"/>
                </a:solidFill>
              </a:rPr>
              <a:t>	مثال: تطبيقات تطلب اقتراحات المستخدمين لتحسين الخدمة.</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rtl="1"/>
            <a:endParaRPr lang="ar-DZ" sz="2800" b="1" dirty="0" smtClean="0">
              <a:solidFill>
                <a:schemeClr val="tx1"/>
              </a:solidFill>
            </a:endParaRPr>
          </a:p>
          <a:p>
            <a:pPr algn="just" rtl="1"/>
            <a:r>
              <a:rPr lang="ar-DZ" sz="2800" b="1" dirty="0" smtClean="0">
                <a:solidFill>
                  <a:schemeClr val="tx1"/>
                </a:solidFill>
              </a:rPr>
              <a:t>2) الابتكار التكنولوجي والخدمي</a:t>
            </a:r>
          </a:p>
          <a:p>
            <a:pPr algn="just" rtl="1"/>
            <a:r>
              <a:rPr lang="ar-DZ" sz="2800" dirty="0" smtClean="0">
                <a:solidFill>
                  <a:schemeClr val="tx1"/>
                </a:solidFill>
              </a:rPr>
              <a:t>يوجد نوعان متداخلان من الابتكار:</a:t>
            </a:r>
          </a:p>
          <a:p>
            <a:pPr algn="just" rtl="1"/>
            <a:r>
              <a:rPr lang="ar-DZ" sz="2800" dirty="0" smtClean="0">
                <a:solidFill>
                  <a:schemeClr val="tx1"/>
                </a:solidFill>
              </a:rPr>
              <a:t>	ابتكار يعتمد على </a:t>
            </a:r>
            <a:r>
              <a:rPr lang="ar-DZ" sz="2800" b="1" dirty="0" smtClean="0">
                <a:solidFill>
                  <a:schemeClr val="tx1"/>
                </a:solidFill>
              </a:rPr>
              <a:t>التكنولوجيا</a:t>
            </a:r>
            <a:r>
              <a:rPr lang="ar-DZ" sz="2800" dirty="0" smtClean="0">
                <a:solidFill>
                  <a:schemeClr val="tx1"/>
                </a:solidFill>
              </a:rPr>
              <a:t> (مثل التطبيقات والمنصات الرقمية) </a:t>
            </a:r>
          </a:p>
          <a:p>
            <a:pPr algn="just" rtl="1"/>
            <a:r>
              <a:rPr lang="ar-DZ" sz="2800" dirty="0" smtClean="0">
                <a:solidFill>
                  <a:schemeClr val="tx1"/>
                </a:solidFill>
              </a:rPr>
              <a:t>	ابتكار يعتمد على </a:t>
            </a:r>
            <a:r>
              <a:rPr lang="ar-DZ" sz="2800" b="1" dirty="0" smtClean="0">
                <a:solidFill>
                  <a:schemeClr val="tx1"/>
                </a:solidFill>
              </a:rPr>
              <a:t>تحسين الخدمة نفسها</a:t>
            </a:r>
            <a:r>
              <a:rPr lang="ar-DZ" sz="2800" dirty="0" smtClean="0">
                <a:solidFill>
                  <a:schemeClr val="tx1"/>
                </a:solidFill>
              </a:rPr>
              <a:t> (طريقة التقديم، السرعة، 	الجودة)، اليوم غالباً يتم الجمع بين الاثنين.</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algn="just" rtl="1"/>
            <a:endParaRPr lang="ar-DZ" sz="2800" b="1" dirty="0" smtClean="0">
              <a:solidFill>
                <a:schemeClr val="tx1"/>
              </a:solidFill>
            </a:endParaRPr>
          </a:p>
          <a:p>
            <a:pPr algn="just" rtl="1"/>
            <a:r>
              <a:rPr lang="ar-DZ" sz="2800" b="1" dirty="0" smtClean="0">
                <a:solidFill>
                  <a:schemeClr val="tx1"/>
                </a:solidFill>
              </a:rPr>
              <a:t>3) دمج الخدمات داخل الصناعة </a:t>
            </a:r>
            <a:r>
              <a:rPr lang="fr-FR" sz="2800" b="1" dirty="0" err="1" smtClean="0">
                <a:solidFill>
                  <a:schemeClr val="tx1"/>
                </a:solidFill>
              </a:rPr>
              <a:t>Servitization</a:t>
            </a:r>
            <a:r>
              <a:rPr lang="fr-FR" sz="2800" b="1" dirty="0" smtClean="0">
                <a:solidFill>
                  <a:schemeClr val="tx1"/>
                </a:solidFill>
              </a:rPr>
              <a:t>)</a:t>
            </a:r>
            <a:r>
              <a:rPr lang="ar-DZ" sz="2800" b="1" dirty="0" smtClean="0">
                <a:solidFill>
                  <a:schemeClr val="tx1"/>
                </a:solidFill>
              </a:rPr>
              <a:t>)</a:t>
            </a:r>
            <a:endParaRPr lang="fr-FR" sz="2800" b="1" dirty="0" smtClean="0">
              <a:solidFill>
                <a:schemeClr val="tx1"/>
              </a:solidFill>
            </a:endParaRPr>
          </a:p>
          <a:p>
            <a:pPr algn="just" rtl="1"/>
            <a:r>
              <a:rPr lang="ar-DZ" sz="2800" dirty="0" smtClean="0">
                <a:solidFill>
                  <a:schemeClr val="tx1"/>
                </a:solidFill>
              </a:rPr>
              <a:t>الشركات الصناعية لم تعد تبيع منتجات فقط، بل </a:t>
            </a:r>
            <a:r>
              <a:rPr lang="ar-DZ" sz="2800" b="1" dirty="0" smtClean="0">
                <a:solidFill>
                  <a:schemeClr val="tx1"/>
                </a:solidFill>
              </a:rPr>
              <a:t>حزم خدمات مع المنتجات</a:t>
            </a:r>
            <a:r>
              <a:rPr lang="ar-DZ" sz="2800" dirty="0" smtClean="0">
                <a:solidFill>
                  <a:schemeClr val="tx1"/>
                </a:solidFill>
              </a:rPr>
              <a:t>.</a:t>
            </a:r>
          </a:p>
          <a:p>
            <a:pPr algn="just" rtl="1"/>
            <a:r>
              <a:rPr lang="ar-DZ" sz="2800" dirty="0" smtClean="0">
                <a:solidFill>
                  <a:schemeClr val="tx1"/>
                </a:solidFill>
              </a:rPr>
              <a:t>مثال: شركة تبيع آلة + خدمة صيانة + تدريب + دعم تقني</a:t>
            </a:r>
            <a:br>
              <a:rPr lang="ar-DZ" sz="2800" dirty="0" smtClean="0">
                <a:solidFill>
                  <a:schemeClr val="tx1"/>
                </a:solidFill>
              </a:rPr>
            </a:br>
            <a:r>
              <a:rPr lang="ar-DZ" sz="2800" dirty="0" smtClean="0">
                <a:solidFill>
                  <a:schemeClr val="tx1"/>
                </a:solidFill>
              </a:rPr>
              <a:t>   هذا يسمى "تجميع أو حزم الخدمات مع التصنيع".</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algn="just" rtl="1"/>
            <a:endParaRPr lang="ar-DZ" sz="2800" b="1" dirty="0" smtClean="0">
              <a:solidFill>
                <a:schemeClr val="tx1"/>
              </a:solidFill>
            </a:endParaRPr>
          </a:p>
          <a:p>
            <a:pPr algn="just" rtl="1"/>
            <a:r>
              <a:rPr lang="ar-DZ" sz="2800" b="1" dirty="0" smtClean="0">
                <a:solidFill>
                  <a:schemeClr val="tx1"/>
                </a:solidFill>
              </a:rPr>
              <a:t>4) الابتكار وفق منطق الخدمة (</a:t>
            </a:r>
            <a:r>
              <a:rPr lang="fr-FR" sz="2800" b="1" dirty="0" smtClean="0">
                <a:solidFill>
                  <a:schemeClr val="tx1"/>
                </a:solidFill>
              </a:rPr>
              <a:t>Service </a:t>
            </a:r>
            <a:r>
              <a:rPr lang="fr-FR" sz="2800" b="1" dirty="0" err="1" smtClean="0">
                <a:solidFill>
                  <a:schemeClr val="tx1"/>
                </a:solidFill>
              </a:rPr>
              <a:t>Logic</a:t>
            </a:r>
            <a:r>
              <a:rPr lang="ar-DZ" sz="2800" b="1" dirty="0" smtClean="0">
                <a:solidFill>
                  <a:schemeClr val="tx1"/>
                </a:solidFill>
              </a:rPr>
              <a:t>)</a:t>
            </a:r>
            <a:endParaRPr lang="fr-FR" sz="2800" b="1" dirty="0" smtClean="0">
              <a:solidFill>
                <a:schemeClr val="tx1"/>
              </a:solidFill>
            </a:endParaRPr>
          </a:p>
          <a:p>
            <a:pPr algn="just" rtl="1"/>
            <a:r>
              <a:rPr lang="ar-DZ" sz="2800" dirty="0" smtClean="0">
                <a:solidFill>
                  <a:schemeClr val="tx1"/>
                </a:solidFill>
              </a:rPr>
              <a:t>هذا منظور حديث يرى أن:القيمة لا تُخلق داخل الشركة فقط بل تُخلق </a:t>
            </a:r>
            <a:r>
              <a:rPr lang="ar-DZ" sz="2800" b="1" dirty="0" smtClean="0">
                <a:solidFill>
                  <a:schemeClr val="tx1"/>
                </a:solidFill>
              </a:rPr>
              <a:t>مع العميل أثناء استخدام الخدمة</a:t>
            </a:r>
            <a:r>
              <a:rPr lang="ar-DZ" sz="2800" dirty="0" smtClean="0">
                <a:solidFill>
                  <a:schemeClr val="tx1"/>
                </a:solidFill>
              </a:rPr>
              <a:t> </a:t>
            </a:r>
          </a:p>
          <a:p>
            <a:pPr algn="just" rtl="1"/>
            <a:r>
              <a:rPr lang="ar-DZ" sz="2800" dirty="0" smtClean="0">
                <a:solidFill>
                  <a:schemeClr val="tx1"/>
                </a:solidFill>
              </a:rPr>
              <a:t>	أي أن القيمة تظهر في الاستخدام وليس في المنتج نفسه.</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algn="just" rtl="1"/>
            <a:endParaRPr lang="ar-DZ" sz="2800" b="1" dirty="0" smtClean="0">
              <a:solidFill>
                <a:schemeClr val="tx1"/>
              </a:solidFill>
            </a:endParaRPr>
          </a:p>
          <a:p>
            <a:pPr algn="just" rtl="1"/>
            <a:r>
              <a:rPr lang="ar-DZ" sz="2800" b="1" dirty="0" smtClean="0">
                <a:solidFill>
                  <a:schemeClr val="tx1"/>
                </a:solidFill>
              </a:rPr>
              <a:t>5) ابتكار نماذج تصميم الخدمات</a:t>
            </a:r>
          </a:p>
          <a:p>
            <a:pPr algn="just" rtl="1"/>
            <a:r>
              <a:rPr lang="ar-DZ" sz="2800" dirty="0" smtClean="0">
                <a:solidFill>
                  <a:schemeClr val="tx1"/>
                </a:solidFill>
              </a:rPr>
              <a:t>التركيز هنا على </a:t>
            </a:r>
            <a:r>
              <a:rPr lang="ar-DZ" sz="2800" b="1" dirty="0" smtClean="0">
                <a:solidFill>
                  <a:schemeClr val="tx1"/>
                </a:solidFill>
              </a:rPr>
              <a:t>تصميم تجربة الخدمة بالكامل</a:t>
            </a:r>
            <a:r>
              <a:rPr lang="ar-DZ" sz="2800" dirty="0" smtClean="0">
                <a:solidFill>
                  <a:schemeClr val="tx1"/>
                </a:solidFill>
              </a:rPr>
              <a:t>:</a:t>
            </a:r>
          </a:p>
          <a:p>
            <a:pPr algn="just" rtl="1"/>
            <a:r>
              <a:rPr lang="ar-DZ" sz="2800" dirty="0" smtClean="0">
                <a:solidFill>
                  <a:schemeClr val="tx1"/>
                </a:solidFill>
              </a:rPr>
              <a:t>	رحلة العميل </a:t>
            </a:r>
          </a:p>
          <a:p>
            <a:pPr algn="just" rtl="1"/>
            <a:r>
              <a:rPr lang="ar-DZ" sz="2800" dirty="0" smtClean="0">
                <a:solidFill>
                  <a:schemeClr val="tx1"/>
                </a:solidFill>
              </a:rPr>
              <a:t>	نقاط الاتصال مع المؤسسة </a:t>
            </a:r>
          </a:p>
          <a:p>
            <a:pPr algn="just" rtl="1"/>
            <a:r>
              <a:rPr lang="ar-DZ" sz="2800" dirty="0" smtClean="0">
                <a:solidFill>
                  <a:schemeClr val="tx1"/>
                </a:solidFill>
              </a:rPr>
              <a:t>	سهولة الاستخدام </a:t>
            </a:r>
          </a:p>
          <a:p>
            <a:pPr algn="just" rtl="1"/>
            <a:r>
              <a:rPr lang="ar-DZ" sz="2800" dirty="0" smtClean="0">
                <a:solidFill>
                  <a:schemeClr val="tx1"/>
                </a:solidFill>
              </a:rPr>
              <a:t>	تجربة العميل الشاملة</a:t>
            </a: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714356"/>
            <a:ext cx="8501122" cy="6143644"/>
          </a:xfrm>
        </p:spPr>
        <p:txBody>
          <a:bodyPr>
            <a:noAutofit/>
          </a:bodyPr>
          <a:lstStyle/>
          <a:p>
            <a:pPr algn="just"/>
            <a:r>
              <a:rPr lang="en-US" sz="2800" b="1" dirty="0" smtClean="0">
                <a:solidFill>
                  <a:srgbClr val="FF0000"/>
                </a:solidFill>
              </a:rPr>
              <a:t>2</a:t>
            </a:r>
            <a:r>
              <a:rPr lang="en-GB" sz="2800" b="1" dirty="0" smtClean="0">
                <a:solidFill>
                  <a:srgbClr val="FF0000"/>
                </a:solidFill>
              </a:rPr>
              <a:t>-</a:t>
            </a:r>
            <a:r>
              <a:rPr lang="en-US" sz="2800" b="1" dirty="0" smtClean="0">
                <a:solidFill>
                  <a:srgbClr val="FF0000"/>
                </a:solidFill>
              </a:rPr>
              <a:t> Classification of Service Innovation</a:t>
            </a:r>
            <a:endParaRPr lang="en-US" sz="2800" b="1" u="sng" dirty="0" smtClean="0">
              <a:solidFill>
                <a:srgbClr val="FF0000"/>
              </a:solidFill>
            </a:endParaRPr>
          </a:p>
          <a:p>
            <a:pPr rtl="1"/>
            <a:r>
              <a:rPr lang="ar-DZ" sz="2800" dirty="0" smtClean="0">
                <a:solidFill>
                  <a:schemeClr val="tx1"/>
                </a:solidFill>
              </a:rPr>
              <a:t>تعدّد مراتب وأبعاد الابتكار بتعدّد المجالات التي اهتمت بالخدمات</a:t>
            </a:r>
          </a:p>
          <a:p>
            <a:pPr rtl="1"/>
            <a:endParaRPr lang="ar-DZ" sz="2800" dirty="0" smtClean="0">
              <a:solidFill>
                <a:schemeClr val="tx1"/>
              </a:solidFill>
            </a:endParaRPr>
          </a:p>
          <a:p>
            <a:pPr rtl="1"/>
            <a:r>
              <a:rPr lang="ar-DZ" sz="2800" b="1" dirty="0" smtClean="0">
                <a:solidFill>
                  <a:schemeClr val="tx1"/>
                </a:solidFill>
              </a:rPr>
              <a:t>ثالثاً: ما هي أبعاد ابتكار الخدمات المذكورة في النص؟</a:t>
            </a:r>
          </a:p>
          <a:p>
            <a:pPr algn="just" rtl="1"/>
            <a:endParaRPr lang="ar-DZ" sz="2800" b="1" dirty="0" smtClean="0">
              <a:solidFill>
                <a:schemeClr val="tx1"/>
              </a:solidFill>
            </a:endParaRPr>
          </a:p>
          <a:p>
            <a:pPr algn="just" rtl="1"/>
            <a:r>
              <a:rPr lang="ar-DZ" sz="2800" b="1" dirty="0" smtClean="0">
                <a:solidFill>
                  <a:schemeClr val="tx1"/>
                </a:solidFill>
              </a:rPr>
              <a:t>الخلاصة:</a:t>
            </a:r>
          </a:p>
          <a:p>
            <a:pPr algn="just" rtl="1"/>
            <a:r>
              <a:rPr lang="ar-DZ" sz="2800" dirty="0" smtClean="0">
                <a:solidFill>
                  <a:schemeClr val="tx1"/>
                </a:solidFill>
              </a:rPr>
              <a:t>فهم ابتكار الخدمات أصبح </a:t>
            </a:r>
            <a:r>
              <a:rPr lang="ar-DZ" sz="2800" b="1" dirty="0" smtClean="0">
                <a:solidFill>
                  <a:schemeClr val="tx1"/>
                </a:solidFill>
              </a:rPr>
              <a:t>متعدد الأبعاد</a:t>
            </a:r>
            <a:r>
              <a:rPr lang="ar-DZ" sz="2800" dirty="0" smtClean="0">
                <a:solidFill>
                  <a:schemeClr val="tx1"/>
                </a:solidFill>
              </a:rPr>
              <a:t> لأنه جاء من تخصصات مختلفة، لذلك يشمل اليوم: إشراك المستخدمين </a:t>
            </a:r>
            <a:r>
              <a:rPr lang="en-US" sz="2800" dirty="0" smtClean="0">
                <a:solidFill>
                  <a:schemeClr val="tx1"/>
                </a:solidFill>
              </a:rPr>
              <a:t>user </a:t>
            </a:r>
            <a:r>
              <a:rPr lang="fr-FR" sz="2800" dirty="0" err="1" smtClean="0">
                <a:solidFill>
                  <a:schemeClr val="tx1"/>
                </a:solidFill>
              </a:rPr>
              <a:t>involvement</a:t>
            </a:r>
            <a:r>
              <a:rPr lang="fr-FR" sz="2800" dirty="0" smtClean="0">
                <a:solidFill>
                  <a:schemeClr val="tx1"/>
                </a:solidFill>
              </a:rPr>
              <a:t> and collaboration</a:t>
            </a:r>
            <a:r>
              <a:rPr lang="ar-DZ" sz="2800" dirty="0" smtClean="0">
                <a:solidFill>
                  <a:schemeClr val="tx1"/>
                </a:solidFill>
              </a:rPr>
              <a:t>، استخدام التكنولوجيا </a:t>
            </a:r>
            <a:r>
              <a:rPr lang="fr-FR" sz="2800" dirty="0" err="1" smtClean="0">
                <a:solidFill>
                  <a:schemeClr val="tx1"/>
                </a:solidFill>
              </a:rPr>
              <a:t>technology</a:t>
            </a:r>
            <a:r>
              <a:rPr lang="fr-FR" sz="2800" dirty="0" smtClean="0">
                <a:solidFill>
                  <a:schemeClr val="tx1"/>
                </a:solidFill>
              </a:rPr>
              <a:t>-and service-</a:t>
            </a:r>
            <a:r>
              <a:rPr lang="fr-FR" sz="2800" dirty="0" err="1" smtClean="0">
                <a:solidFill>
                  <a:schemeClr val="tx1"/>
                </a:solidFill>
              </a:rPr>
              <a:t>oriented</a:t>
            </a:r>
            <a:r>
              <a:rPr lang="fr-FR" sz="2800" dirty="0" smtClean="0">
                <a:solidFill>
                  <a:schemeClr val="tx1"/>
                </a:solidFill>
              </a:rPr>
              <a:t> innovation styles</a:t>
            </a:r>
            <a:r>
              <a:rPr lang="ar-DZ" sz="2800" dirty="0" smtClean="0">
                <a:solidFill>
                  <a:schemeClr val="tx1"/>
                </a:solidFill>
              </a:rPr>
              <a:t>، دمج الخدمات مع المنتجات </a:t>
            </a:r>
            <a:r>
              <a:rPr lang="fr-FR" sz="2800" dirty="0" err="1" smtClean="0">
                <a:solidFill>
                  <a:schemeClr val="tx1"/>
                </a:solidFill>
              </a:rPr>
              <a:t>bundling</a:t>
            </a:r>
            <a:r>
              <a:rPr lang="fr-FR" sz="2800" dirty="0" smtClean="0">
                <a:solidFill>
                  <a:schemeClr val="tx1"/>
                </a:solidFill>
              </a:rPr>
              <a:t> service innovations in </a:t>
            </a:r>
            <a:r>
              <a:rPr lang="fr-FR" sz="2800" dirty="0" err="1" smtClean="0">
                <a:solidFill>
                  <a:schemeClr val="tx1"/>
                </a:solidFill>
              </a:rPr>
              <a:t>manufacturing</a:t>
            </a:r>
            <a:r>
              <a:rPr lang="ar-DZ" sz="2800" dirty="0" smtClean="0">
                <a:solidFill>
                  <a:schemeClr val="tx1"/>
                </a:solidFill>
              </a:rPr>
              <a:t>، التركيز على خلق القيمة مع العميل </a:t>
            </a:r>
            <a:r>
              <a:rPr lang="fr-FR" sz="2800" dirty="0" smtClean="0">
                <a:solidFill>
                  <a:schemeClr val="tx1"/>
                </a:solidFill>
              </a:rPr>
              <a:t>service-</a:t>
            </a:r>
            <a:r>
              <a:rPr lang="fr-FR" sz="2800" dirty="0" err="1" smtClean="0">
                <a:solidFill>
                  <a:schemeClr val="tx1"/>
                </a:solidFill>
              </a:rPr>
              <a:t>logic</a:t>
            </a:r>
            <a:r>
              <a:rPr lang="fr-FR" sz="2800" dirty="0" smtClean="0">
                <a:solidFill>
                  <a:schemeClr val="tx1"/>
                </a:solidFill>
              </a:rPr>
              <a:t> innovation</a:t>
            </a:r>
            <a:r>
              <a:rPr lang="ar-DZ" sz="2800" dirty="0" smtClean="0">
                <a:solidFill>
                  <a:schemeClr val="tx1"/>
                </a:solidFill>
              </a:rPr>
              <a:t>، تصميم تجربة الخدمة بشكل متكامل </a:t>
            </a:r>
            <a:r>
              <a:rPr lang="fr-FR" sz="2800" dirty="0" smtClean="0">
                <a:solidFill>
                  <a:schemeClr val="tx1"/>
                </a:solidFill>
              </a:rPr>
              <a:t>service design model innovation</a:t>
            </a:r>
            <a:endParaRPr lang="ar-DZ" sz="2800" dirty="0" smtClean="0">
              <a:solidFill>
                <a:schemeClr val="tx1"/>
              </a:solidFill>
            </a:endParaRPr>
          </a:p>
          <a:p>
            <a:pPr algn="just" rtl="1"/>
            <a:endParaRPr lang="ar-DZ" sz="2800" dirty="0" smtClean="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بتعدّد عناصر عملية  الخدمة</a:t>
            </a:r>
            <a:endParaRPr lang="en-US" dirty="0" smtClean="0">
              <a:solidFill>
                <a:schemeClr val="tx1"/>
              </a:solidFill>
            </a:endParaRPr>
          </a:p>
          <a:p>
            <a:pPr algn="just"/>
            <a:r>
              <a:rPr lang="en-US" u="sng" dirty="0" smtClean="0">
                <a:solidFill>
                  <a:schemeClr val="tx1"/>
                </a:solidFill>
              </a:rPr>
              <a:t>The four key dimensions</a:t>
            </a:r>
            <a:r>
              <a:rPr lang="en-US" dirty="0" smtClean="0">
                <a:solidFill>
                  <a:schemeClr val="tx1"/>
                </a:solidFill>
              </a:rPr>
              <a:t> of service innovation identified by den </a:t>
            </a:r>
            <a:r>
              <a:rPr lang="en-US" dirty="0" err="1" smtClean="0">
                <a:solidFill>
                  <a:schemeClr val="tx1"/>
                </a:solidFill>
              </a:rPr>
              <a:t>Hertog</a:t>
            </a:r>
            <a:r>
              <a:rPr lang="en-US" dirty="0" smtClean="0">
                <a:solidFill>
                  <a:schemeClr val="tx1"/>
                </a:solidFill>
              </a:rPr>
              <a:t> (2000)—</a:t>
            </a:r>
            <a:r>
              <a:rPr lang="en-US" b="1" dirty="0" smtClean="0">
                <a:solidFill>
                  <a:srgbClr val="FF0000"/>
                </a:solidFill>
              </a:rPr>
              <a:t>Service Concept, Client Interface, Service Delivery System and Technological options</a:t>
            </a:r>
            <a:r>
              <a:rPr lang="en-US" dirty="0" smtClean="0">
                <a:solidFill>
                  <a:schemeClr val="tx1"/>
                </a:solidFill>
              </a:rPr>
              <a:t>—provides a useful frame work to classify different types of service innovation.</a:t>
            </a:r>
          </a:p>
          <a:p>
            <a:pPr algn="just"/>
            <a:r>
              <a:rPr lang="en-US" dirty="0" smtClean="0">
                <a:solidFill>
                  <a:schemeClr val="tx1"/>
                </a:solidFill>
              </a:rPr>
              <a:t>studies have classified service innovation on the basis of their extent of </a:t>
            </a:r>
            <a:r>
              <a:rPr lang="en-US" dirty="0" smtClean="0">
                <a:solidFill>
                  <a:srgbClr val="FF0000"/>
                </a:solidFill>
              </a:rPr>
              <a:t>standardization</a:t>
            </a:r>
            <a:r>
              <a:rPr lang="en-US" dirty="0" smtClean="0">
                <a:solidFill>
                  <a:schemeClr val="tx1"/>
                </a:solidFill>
              </a:rPr>
              <a:t> versus </a:t>
            </a:r>
            <a:r>
              <a:rPr lang="en-US" dirty="0" smtClean="0">
                <a:solidFill>
                  <a:srgbClr val="FF0000"/>
                </a:solidFill>
              </a:rPr>
              <a:t>specialization</a:t>
            </a:r>
            <a:r>
              <a:rPr lang="en-US" dirty="0" smtClean="0">
                <a:solidFill>
                  <a:schemeClr val="tx1"/>
                </a:solidFill>
              </a:rPr>
              <a:t> to specific customers.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حسب كثافة العمل مقابل التداخل مع العميل، إضافة إلى الحجم مقابل التنوّع</a:t>
            </a:r>
            <a:endParaRPr lang="en-US" dirty="0" smtClean="0">
              <a:solidFill>
                <a:schemeClr val="tx1"/>
              </a:solidFill>
            </a:endParaRPr>
          </a:p>
          <a:p>
            <a:pPr algn="just"/>
            <a:r>
              <a:rPr lang="en-US" dirty="0" err="1" smtClean="0">
                <a:solidFill>
                  <a:schemeClr val="tx1"/>
                </a:solidFill>
              </a:rPr>
              <a:t>Schmenner’s</a:t>
            </a:r>
            <a:r>
              <a:rPr lang="en-US" dirty="0" smtClean="0">
                <a:solidFill>
                  <a:schemeClr val="tx1"/>
                </a:solidFill>
              </a:rPr>
              <a:t> (1986) characterization of services on the basis of degree of </a:t>
            </a:r>
            <a:r>
              <a:rPr lang="en-US" dirty="0" err="1" smtClean="0">
                <a:solidFill>
                  <a:srgbClr val="FF0000"/>
                </a:solidFill>
              </a:rPr>
              <a:t>labour</a:t>
            </a:r>
            <a:r>
              <a:rPr lang="en-US" dirty="0" smtClean="0">
                <a:solidFill>
                  <a:srgbClr val="FF0000"/>
                </a:solidFill>
              </a:rPr>
              <a:t> intensity </a:t>
            </a:r>
            <a:r>
              <a:rPr lang="en-US" dirty="0" smtClean="0">
                <a:solidFill>
                  <a:schemeClr val="tx1"/>
                </a:solidFill>
              </a:rPr>
              <a:t>versus degree of </a:t>
            </a:r>
            <a:r>
              <a:rPr lang="en-US" dirty="0" smtClean="0">
                <a:solidFill>
                  <a:srgbClr val="FF0000"/>
                </a:solidFill>
              </a:rPr>
              <a:t>customer interaction</a:t>
            </a:r>
            <a:r>
              <a:rPr lang="en-US" dirty="0" smtClean="0">
                <a:solidFill>
                  <a:schemeClr val="tx1"/>
                </a:solidFill>
              </a:rPr>
              <a:t> or customization also provides a basis for identifying the dimensions for innovation in </a:t>
            </a:r>
            <a:r>
              <a:rPr lang="fr-FR" dirty="0" smtClean="0">
                <a:solidFill>
                  <a:schemeClr val="tx1"/>
                </a:solidFill>
              </a:rPr>
              <a:t>services.</a:t>
            </a:r>
          </a:p>
          <a:p>
            <a:pPr algn="just"/>
            <a:r>
              <a:rPr lang="en-US" dirty="0" smtClean="0">
                <a:solidFill>
                  <a:schemeClr val="tx1"/>
                </a:solidFill>
              </a:rPr>
              <a:t>Johnston and Clark’s (2005) classification of service processes on the basis of </a:t>
            </a:r>
            <a:r>
              <a:rPr lang="en-US" dirty="0" smtClean="0">
                <a:solidFill>
                  <a:srgbClr val="FF0000"/>
                </a:solidFill>
              </a:rPr>
              <a:t>volume versus variety </a:t>
            </a:r>
            <a:r>
              <a:rPr lang="en-US" dirty="0" smtClean="0">
                <a:solidFill>
                  <a:schemeClr val="tx1"/>
                </a:solidFill>
              </a:rPr>
              <a:t>also provides a framework for understanding the scope of service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حسب الحجم مقابل التنوّع</a:t>
            </a:r>
            <a:endParaRPr lang="en-US" dirty="0" smtClean="0">
              <a:solidFill>
                <a:schemeClr val="tx1"/>
              </a:solidFill>
            </a:endParaRPr>
          </a:p>
          <a:p>
            <a:pPr algn="just"/>
            <a:endParaRPr lang="en-US" dirty="0" smtClean="0">
              <a:solidFill>
                <a:schemeClr val="tx1"/>
              </a:solidFill>
            </a:endParaRPr>
          </a:p>
          <a:p>
            <a:pPr algn="just"/>
            <a:r>
              <a:rPr lang="fr-FR" dirty="0" smtClean="0">
                <a:solidFill>
                  <a:schemeClr val="tx1"/>
                </a:solidFill>
              </a:rPr>
              <a:t>For </a:t>
            </a:r>
            <a:r>
              <a:rPr lang="fr-FR" dirty="0" err="1" smtClean="0">
                <a:solidFill>
                  <a:schemeClr val="tx1"/>
                </a:solidFill>
              </a:rPr>
              <a:t>example</a:t>
            </a:r>
            <a:r>
              <a:rPr lang="fr-FR" dirty="0" smtClean="0">
                <a:solidFill>
                  <a:schemeClr val="tx1"/>
                </a:solidFill>
              </a:rPr>
              <a:t>, innovation in </a:t>
            </a:r>
            <a:r>
              <a:rPr lang="en-US" dirty="0" smtClean="0">
                <a:solidFill>
                  <a:schemeClr val="tx1"/>
                </a:solidFill>
              </a:rPr>
              <a:t>high-volume, low-variety services such as fast-food restaurants tends to focus on efficiency and standardization. On the other hand, innovation in low-volume, high variety, capability-based services such as management consultancies tends to revolve around client-based customization and specialization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85000" lnSpcReduction="10000"/>
          </a:bodyPr>
          <a:lstStyle/>
          <a:p>
            <a:pPr algn="just"/>
            <a:r>
              <a:rPr lang="en-US" b="1" u="sng" dirty="0" smtClean="0">
                <a:solidFill>
                  <a:srgbClr val="FF0000"/>
                </a:solidFill>
              </a:rPr>
              <a:t>Introduction </a:t>
            </a:r>
            <a:endParaRPr lang="ar-DZ" b="1" u="sng" dirty="0" smtClean="0">
              <a:solidFill>
                <a:srgbClr val="FF0000"/>
              </a:solidFill>
            </a:endParaRPr>
          </a:p>
          <a:p>
            <a:r>
              <a:rPr lang="ar-DZ" dirty="0" smtClean="0">
                <a:solidFill>
                  <a:schemeClr val="tx1"/>
                </a:solidFill>
              </a:rPr>
              <a:t> مفهوم القيمة في التوجّه السلعي والتّوجّه بالخدمات ودوره في عملية الابتكار</a:t>
            </a:r>
          </a:p>
          <a:p>
            <a:endParaRPr lang="en-US" dirty="0" smtClean="0">
              <a:solidFill>
                <a:schemeClr val="tx1"/>
              </a:solidFill>
            </a:endParaRPr>
          </a:p>
          <a:p>
            <a:pPr algn="just"/>
            <a:r>
              <a:rPr lang="en-US" b="1" dirty="0" smtClean="0">
                <a:solidFill>
                  <a:schemeClr val="tx1"/>
                </a:solidFill>
              </a:rPr>
              <a:t>Historically</a:t>
            </a:r>
            <a:r>
              <a:rPr lang="en-US" b="1" dirty="0">
                <a:solidFill>
                  <a:schemeClr val="tx1"/>
                </a:solidFill>
              </a:rPr>
              <a:t>, </a:t>
            </a:r>
            <a:r>
              <a:rPr lang="en-US" b="1" u="sng" dirty="0">
                <a:solidFill>
                  <a:srgbClr val="FF0000"/>
                </a:solidFill>
              </a:rPr>
              <a:t>the concept of value</a:t>
            </a:r>
            <a:r>
              <a:rPr lang="en-US" b="1" dirty="0">
                <a:solidFill>
                  <a:schemeClr val="tx1"/>
                </a:solidFill>
              </a:rPr>
              <a:t> has been associated </a:t>
            </a:r>
            <a:r>
              <a:rPr lang="en-US" b="1" dirty="0" smtClean="0">
                <a:solidFill>
                  <a:schemeClr val="tx1"/>
                </a:solidFill>
              </a:rPr>
              <a:t>with </a:t>
            </a:r>
            <a:r>
              <a:rPr lang="en-US" b="1" u="sng" dirty="0" smtClean="0">
                <a:solidFill>
                  <a:schemeClr val="tx1"/>
                </a:solidFill>
              </a:rPr>
              <a:t>economic </a:t>
            </a:r>
            <a:r>
              <a:rPr lang="en-US" b="1" u="sng" dirty="0">
                <a:solidFill>
                  <a:schemeClr val="tx1"/>
                </a:solidFill>
              </a:rPr>
              <a:t>productivity</a:t>
            </a:r>
            <a:r>
              <a:rPr lang="en-US" b="1" dirty="0">
                <a:solidFill>
                  <a:schemeClr val="tx1"/>
                </a:solidFill>
              </a:rPr>
              <a:t> gained through the production and delivery of </a:t>
            </a:r>
            <a:r>
              <a:rPr lang="en-US" b="1" dirty="0" smtClean="0">
                <a:solidFill>
                  <a:schemeClr val="tx1"/>
                </a:solidFill>
              </a:rPr>
              <a:t>tangible goods</a:t>
            </a:r>
            <a:r>
              <a:rPr lang="en-US" b="1" dirty="0">
                <a:solidFill>
                  <a:schemeClr val="tx1"/>
                </a:solidFill>
              </a:rPr>
              <a:t>. </a:t>
            </a:r>
            <a:endParaRPr lang="en-US" b="1" dirty="0" smtClean="0">
              <a:solidFill>
                <a:schemeClr val="tx1"/>
              </a:solidFill>
            </a:endParaRPr>
          </a:p>
          <a:p>
            <a:pPr algn="just"/>
            <a:r>
              <a:rPr lang="en-US" b="1" dirty="0">
                <a:solidFill>
                  <a:schemeClr val="tx1"/>
                </a:solidFill>
              </a:rPr>
              <a:t>Value in service-based organizations </a:t>
            </a:r>
            <a:r>
              <a:rPr lang="en-US" b="1" u="sng" dirty="0">
                <a:solidFill>
                  <a:schemeClr val="tx1"/>
                </a:solidFill>
              </a:rPr>
              <a:t>is created through the integration of </a:t>
            </a:r>
            <a:r>
              <a:rPr lang="en-US" b="1" u="sng" dirty="0" smtClean="0">
                <a:solidFill>
                  <a:schemeClr val="tx1"/>
                </a:solidFill>
              </a:rPr>
              <a:t>intangible resources </a:t>
            </a:r>
            <a:r>
              <a:rPr lang="en-US" b="1" u="sng" dirty="0">
                <a:solidFill>
                  <a:schemeClr val="tx1"/>
                </a:solidFill>
              </a:rPr>
              <a:t>and capabilities</a:t>
            </a:r>
            <a:r>
              <a:rPr lang="en-US" b="1" dirty="0">
                <a:solidFill>
                  <a:schemeClr val="tx1"/>
                </a:solidFill>
              </a:rPr>
              <a:t> such as knowledge, competences, </a:t>
            </a:r>
            <a:r>
              <a:rPr lang="en-US" b="1" dirty="0" smtClean="0">
                <a:solidFill>
                  <a:schemeClr val="tx1"/>
                </a:solidFill>
              </a:rPr>
              <a:t>cognitive-centric </a:t>
            </a:r>
            <a:r>
              <a:rPr lang="fr-FR" b="1" dirty="0" err="1" smtClean="0">
                <a:solidFill>
                  <a:schemeClr val="tx1"/>
                </a:solidFill>
              </a:rPr>
              <a:t>workforce</a:t>
            </a:r>
            <a:r>
              <a:rPr lang="fr-FR" b="1" dirty="0">
                <a:solidFill>
                  <a:schemeClr val="tx1"/>
                </a:solidFill>
              </a:rPr>
              <a:t>, and </a:t>
            </a:r>
            <a:r>
              <a:rPr lang="fr-FR" b="1" dirty="0" err="1">
                <a:solidFill>
                  <a:schemeClr val="tx1"/>
                </a:solidFill>
              </a:rPr>
              <a:t>customer</a:t>
            </a:r>
            <a:r>
              <a:rPr lang="fr-FR" b="1" dirty="0">
                <a:solidFill>
                  <a:schemeClr val="tx1"/>
                </a:solidFill>
              </a:rPr>
              <a:t> </a:t>
            </a:r>
            <a:r>
              <a:rPr lang="fr-FR" b="1" dirty="0" smtClean="0">
                <a:solidFill>
                  <a:schemeClr val="tx1"/>
                </a:solidFill>
              </a:rPr>
              <a:t>collaboration.</a:t>
            </a:r>
          </a:p>
          <a:p>
            <a:pPr algn="just"/>
            <a:r>
              <a:rPr lang="en-US" b="1" dirty="0">
                <a:solidFill>
                  <a:schemeClr val="tx1"/>
                </a:solidFill>
              </a:rPr>
              <a:t>This process of </a:t>
            </a:r>
            <a:r>
              <a:rPr lang="en-US" b="1" u="sng" dirty="0">
                <a:solidFill>
                  <a:srgbClr val="FF0000"/>
                </a:solidFill>
              </a:rPr>
              <a:t>value co-creation</a:t>
            </a:r>
            <a:r>
              <a:rPr lang="en-US" b="1" dirty="0">
                <a:solidFill>
                  <a:srgbClr val="FF0000"/>
                </a:solidFill>
              </a:rPr>
              <a:t> </a:t>
            </a:r>
            <a:r>
              <a:rPr lang="en-US" b="1" dirty="0">
                <a:solidFill>
                  <a:schemeClr val="tx1"/>
                </a:solidFill>
              </a:rPr>
              <a:t>provides </a:t>
            </a:r>
            <a:r>
              <a:rPr lang="en-US" b="1" dirty="0" smtClean="0">
                <a:solidFill>
                  <a:schemeClr val="tx1"/>
                </a:solidFill>
              </a:rPr>
              <a:t>organizations with </a:t>
            </a:r>
            <a:r>
              <a:rPr lang="en-US" b="1" dirty="0">
                <a:solidFill>
                  <a:schemeClr val="tx1"/>
                </a:solidFill>
              </a:rPr>
              <a:t>an enhanced opportunity and ability to deliver </a:t>
            </a:r>
            <a:r>
              <a:rPr lang="en-US" b="1" dirty="0" smtClean="0">
                <a:solidFill>
                  <a:schemeClr val="tx1"/>
                </a:solidFill>
              </a:rPr>
              <a:t>high </a:t>
            </a:r>
            <a:r>
              <a:rPr lang="en-US" b="1" dirty="0">
                <a:solidFill>
                  <a:schemeClr val="tx1"/>
                </a:solidFill>
              </a:rPr>
              <a:t>service </a:t>
            </a:r>
            <a:r>
              <a:rPr lang="en-US" b="1" dirty="0" smtClean="0">
                <a:solidFill>
                  <a:schemeClr val="tx1"/>
                </a:solidFill>
              </a:rPr>
              <a:t>offerings </a:t>
            </a:r>
            <a:r>
              <a:rPr lang="fr-FR" b="1" dirty="0" err="1" smtClean="0">
                <a:solidFill>
                  <a:schemeClr val="tx1"/>
                </a:solidFill>
              </a:rPr>
              <a:t>resulting</a:t>
            </a:r>
            <a:r>
              <a:rPr lang="fr-FR" b="1" dirty="0" smtClean="0">
                <a:solidFill>
                  <a:schemeClr val="tx1"/>
                </a:solidFill>
              </a:rPr>
              <a:t> </a:t>
            </a:r>
            <a:r>
              <a:rPr lang="fr-FR" b="1" dirty="0">
                <a:solidFill>
                  <a:schemeClr val="tx1"/>
                </a:solidFill>
              </a:rPr>
              <a:t>in service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حسب معايير أخرى</a:t>
            </a:r>
            <a:endParaRPr lang="en-US" dirty="0" smtClean="0">
              <a:solidFill>
                <a:schemeClr val="tx1"/>
              </a:solidFill>
            </a:endParaRPr>
          </a:p>
          <a:p>
            <a:pPr algn="just"/>
            <a:r>
              <a:rPr lang="en-US" dirty="0" smtClean="0">
                <a:solidFill>
                  <a:schemeClr val="tx1"/>
                </a:solidFill>
              </a:rPr>
              <a:t>Service innovation can also be classified based on the type of service that is innovated—</a:t>
            </a:r>
            <a:r>
              <a:rPr lang="en-US" u="sng" dirty="0" smtClean="0">
                <a:solidFill>
                  <a:schemeClr val="tx1"/>
                </a:solidFill>
              </a:rPr>
              <a:t>physical</a:t>
            </a:r>
            <a:r>
              <a:rPr lang="en-US" dirty="0" smtClean="0">
                <a:solidFill>
                  <a:schemeClr val="tx1"/>
                </a:solidFill>
              </a:rPr>
              <a:t> services, </a:t>
            </a:r>
            <a:r>
              <a:rPr lang="en-US" u="sng" dirty="0" smtClean="0">
                <a:solidFill>
                  <a:schemeClr val="tx1"/>
                </a:solidFill>
              </a:rPr>
              <a:t>human</a:t>
            </a:r>
            <a:r>
              <a:rPr lang="en-US" dirty="0" smtClean="0">
                <a:solidFill>
                  <a:schemeClr val="tx1"/>
                </a:solidFill>
              </a:rPr>
              <a:t> services, and </a:t>
            </a:r>
            <a:r>
              <a:rPr lang="en-US" u="sng" dirty="0" smtClean="0">
                <a:solidFill>
                  <a:schemeClr val="tx1"/>
                </a:solidFill>
              </a:rPr>
              <a:t>information</a:t>
            </a:r>
            <a:r>
              <a:rPr lang="en-US" dirty="0" smtClean="0">
                <a:solidFill>
                  <a:schemeClr val="tx1"/>
                </a:solidFill>
              </a:rPr>
              <a:t> services.</a:t>
            </a:r>
          </a:p>
          <a:p>
            <a:pPr algn="just"/>
            <a:r>
              <a:rPr lang="en-US" dirty="0" smtClean="0">
                <a:solidFill>
                  <a:schemeClr val="tx1"/>
                </a:solidFill>
              </a:rPr>
              <a:t>Innovation in services is often differentiated based on whether changes occur in what is offered, that is, </a:t>
            </a:r>
            <a:r>
              <a:rPr lang="en-US" u="sng" dirty="0" smtClean="0">
                <a:solidFill>
                  <a:schemeClr val="tx1"/>
                </a:solidFill>
              </a:rPr>
              <a:t>product</a:t>
            </a:r>
            <a:r>
              <a:rPr lang="en-US" dirty="0" smtClean="0">
                <a:solidFill>
                  <a:schemeClr val="tx1"/>
                </a:solidFill>
              </a:rPr>
              <a:t> innovation, or how these offerings are produced and delivered, that is, </a:t>
            </a:r>
            <a:r>
              <a:rPr lang="en-US" u="sng" dirty="0" smtClean="0">
                <a:solidFill>
                  <a:schemeClr val="tx1"/>
                </a:solidFill>
              </a:rPr>
              <a:t>process</a:t>
            </a:r>
            <a:r>
              <a:rPr lang="en-US" dirty="0" smtClean="0">
                <a:solidFill>
                  <a:schemeClr val="tx1"/>
                </a:solidFill>
              </a:rPr>
              <a:t>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pPr algn="just"/>
            <a:r>
              <a:rPr lang="en-US" b="1" dirty="0" smtClean="0">
                <a:solidFill>
                  <a:srgbClr val="FF0000"/>
                </a:solidFill>
              </a:rPr>
              <a:t>2</a:t>
            </a:r>
            <a:r>
              <a:rPr lang="en-GB" b="1" dirty="0" smtClean="0">
                <a:solidFill>
                  <a:srgbClr val="FF0000"/>
                </a:solidFill>
              </a:rPr>
              <a:t>-</a:t>
            </a:r>
            <a:r>
              <a:rPr lang="en-US" b="1" dirty="0" smtClean="0">
                <a:solidFill>
                  <a:srgbClr val="FF0000"/>
                </a:solidFill>
              </a:rPr>
              <a:t> Classification of Service Innovation</a:t>
            </a:r>
            <a:endParaRPr lang="en-US" b="1" u="sng" dirty="0" smtClean="0">
              <a:solidFill>
                <a:srgbClr val="FF0000"/>
              </a:solidFill>
            </a:endParaRPr>
          </a:p>
          <a:p>
            <a:r>
              <a:rPr lang="ar-DZ" dirty="0" smtClean="0">
                <a:solidFill>
                  <a:schemeClr val="tx1"/>
                </a:solidFill>
              </a:rPr>
              <a:t>تعدّد مراتب وأبعاد الابتكار حسب معايير أخرى</a:t>
            </a:r>
            <a:endParaRPr lang="en-US" dirty="0" smtClean="0">
              <a:solidFill>
                <a:schemeClr val="tx1"/>
              </a:solidFill>
            </a:endParaRPr>
          </a:p>
          <a:p>
            <a:pPr algn="just"/>
            <a:r>
              <a:rPr lang="fr-FR" dirty="0" smtClean="0">
                <a:solidFill>
                  <a:schemeClr val="tx1"/>
                </a:solidFill>
              </a:rPr>
              <a:t>the type of </a:t>
            </a:r>
            <a:r>
              <a:rPr lang="en-US" dirty="0" smtClean="0">
                <a:solidFill>
                  <a:schemeClr val="tx1"/>
                </a:solidFill>
              </a:rPr>
              <a:t>service innovation also differs based on their </a:t>
            </a:r>
            <a:r>
              <a:rPr lang="en-US" u="sng" dirty="0" smtClean="0">
                <a:solidFill>
                  <a:schemeClr val="tx1"/>
                </a:solidFill>
              </a:rPr>
              <a:t>level of newness </a:t>
            </a:r>
            <a:r>
              <a:rPr lang="en-US" dirty="0" smtClean="0">
                <a:solidFill>
                  <a:schemeClr val="tx1"/>
                </a:solidFill>
              </a:rPr>
              <a:t>or the </a:t>
            </a:r>
            <a:r>
              <a:rPr lang="en-US" u="sng" dirty="0" smtClean="0">
                <a:solidFill>
                  <a:schemeClr val="tx1"/>
                </a:solidFill>
              </a:rPr>
              <a:t>degree of change</a:t>
            </a:r>
            <a:r>
              <a:rPr lang="en-US" dirty="0" smtClean="0">
                <a:solidFill>
                  <a:schemeClr val="tx1"/>
                </a:solidFill>
              </a:rPr>
              <a:t>, ranging from </a:t>
            </a:r>
            <a:r>
              <a:rPr lang="en-US" u="sng" dirty="0" smtClean="0">
                <a:solidFill>
                  <a:schemeClr val="tx1"/>
                </a:solidFill>
              </a:rPr>
              <a:t>major</a:t>
            </a:r>
            <a:r>
              <a:rPr lang="en-US" dirty="0" smtClean="0">
                <a:solidFill>
                  <a:schemeClr val="tx1"/>
                </a:solidFill>
              </a:rPr>
              <a:t> service innovations for radically </a:t>
            </a:r>
            <a:r>
              <a:rPr lang="en-US" u="sng" dirty="0" smtClean="0">
                <a:solidFill>
                  <a:schemeClr val="tx1"/>
                </a:solidFill>
              </a:rPr>
              <a:t>new</a:t>
            </a:r>
            <a:r>
              <a:rPr lang="en-US" dirty="0" smtClean="0">
                <a:solidFill>
                  <a:schemeClr val="tx1"/>
                </a:solidFill>
              </a:rPr>
              <a:t> markets, to relatively </a:t>
            </a:r>
            <a:r>
              <a:rPr lang="en-US" u="sng" dirty="0" smtClean="0">
                <a:solidFill>
                  <a:schemeClr val="tx1"/>
                </a:solidFill>
              </a:rPr>
              <a:t>minor</a:t>
            </a:r>
            <a:r>
              <a:rPr lang="en-US" dirty="0" smtClean="0">
                <a:solidFill>
                  <a:schemeClr val="tx1"/>
                </a:solidFill>
              </a:rPr>
              <a:t> innovations such as service line extensions and improvements to </a:t>
            </a:r>
            <a:r>
              <a:rPr lang="fr-FR" u="sng" dirty="0" err="1" smtClean="0">
                <a:solidFill>
                  <a:schemeClr val="tx1"/>
                </a:solidFill>
              </a:rPr>
              <a:t>existing</a:t>
            </a:r>
            <a:r>
              <a:rPr lang="fr-FR" dirty="0" smtClean="0">
                <a:solidFill>
                  <a:schemeClr val="tx1"/>
                </a:solidFill>
              </a:rPr>
              <a:t> services.</a:t>
            </a:r>
            <a:r>
              <a:rPr lang="en-GB" dirty="0" smtClean="0">
                <a:solidFill>
                  <a:schemeClr val="tx1"/>
                </a:solidFill>
              </a:rPr>
              <a:t> </a:t>
            </a:r>
            <a:r>
              <a:rPr lang="fr-FR" dirty="0" err="1" smtClean="0">
                <a:solidFill>
                  <a:schemeClr val="tx1"/>
                </a:solidFill>
              </a:rPr>
              <a:t>Another</a:t>
            </a:r>
            <a:r>
              <a:rPr lang="fr-FR" dirty="0" smtClean="0">
                <a:solidFill>
                  <a:schemeClr val="tx1"/>
                </a:solidFill>
              </a:rPr>
              <a:t> distinctive </a:t>
            </a:r>
            <a:r>
              <a:rPr lang="en-US" dirty="0" smtClean="0">
                <a:solidFill>
                  <a:schemeClr val="tx1"/>
                </a:solidFill>
              </a:rPr>
              <a:t>aspect of service innovation is that it has the potential </a:t>
            </a:r>
            <a:r>
              <a:rPr lang="en-US" u="sng" dirty="0" smtClean="0">
                <a:solidFill>
                  <a:schemeClr val="tx1"/>
                </a:solidFill>
              </a:rPr>
              <a:t>to create new business models that can revolutionize an industry sector</a:t>
            </a:r>
            <a:r>
              <a:rPr lang="en-US" dirty="0" smtClean="0">
                <a:solidFill>
                  <a:schemeClr val="tx1"/>
                </a:solidFill>
              </a:rPr>
              <a:t>, and this can also form a basis for classifying different types of innovation in services.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a:bodyPr>
          <a:lstStyle/>
          <a:p>
            <a:pPr algn="just"/>
            <a:r>
              <a:rPr lang="en-US" b="1" dirty="0" smtClean="0">
                <a:solidFill>
                  <a:srgbClr val="FF0000"/>
                </a:solidFill>
              </a:rPr>
              <a:t>3</a:t>
            </a:r>
            <a:r>
              <a:rPr lang="en-GB" b="1" dirty="0" smtClean="0">
                <a:solidFill>
                  <a:srgbClr val="FF0000"/>
                </a:solidFill>
              </a:rPr>
              <a:t>-</a:t>
            </a:r>
            <a:r>
              <a:rPr lang="en-US" b="1" dirty="0" smtClean="0">
                <a:solidFill>
                  <a:srgbClr val="FF0000"/>
                </a:solidFill>
              </a:rPr>
              <a:t> Service Design and New Service Development</a:t>
            </a:r>
            <a:endParaRPr lang="en-US" b="1" u="sng" dirty="0" smtClean="0">
              <a:solidFill>
                <a:srgbClr val="FF0000"/>
              </a:solidFill>
            </a:endParaRPr>
          </a:p>
          <a:p>
            <a:r>
              <a:rPr lang="ar-DZ" dirty="0" smtClean="0">
                <a:solidFill>
                  <a:schemeClr val="tx1"/>
                </a:solidFill>
              </a:rPr>
              <a:t>الابتكار في الخدمات يرتبط بعملية التصميم وتطوير خدمة جديدة </a:t>
            </a:r>
            <a:r>
              <a:rPr lang="ar-DZ" u="sng" dirty="0" smtClean="0">
                <a:solidFill>
                  <a:schemeClr val="tx1"/>
                </a:solidFill>
              </a:rPr>
              <a:t>وعملية تقديم الخدمة</a:t>
            </a:r>
            <a:endParaRPr lang="en-US" u="sng" dirty="0" smtClean="0">
              <a:solidFill>
                <a:schemeClr val="tx1"/>
              </a:solidFill>
            </a:endParaRPr>
          </a:p>
          <a:p>
            <a:pPr algn="just"/>
            <a:r>
              <a:rPr lang="en-US" dirty="0" smtClean="0">
                <a:solidFill>
                  <a:schemeClr val="tx1"/>
                </a:solidFill>
              </a:rPr>
              <a:t>Service innovation is delivered through the process of new service development (NSD) that encompasses stages from idea generation to market launch of new </a:t>
            </a:r>
            <a:r>
              <a:rPr lang="fr-FR" dirty="0" smtClean="0">
                <a:solidFill>
                  <a:schemeClr val="tx1"/>
                </a:solidFill>
              </a:rPr>
              <a:t>service </a:t>
            </a:r>
            <a:r>
              <a:rPr lang="fr-FR" dirty="0" err="1" smtClean="0">
                <a:solidFill>
                  <a:schemeClr val="tx1"/>
                </a:solidFill>
              </a:rPr>
              <a:t>offerings</a:t>
            </a:r>
            <a:r>
              <a:rPr lang="fr-FR" dirty="0" smtClean="0">
                <a:solidFill>
                  <a:schemeClr val="tx1"/>
                </a:solidFill>
              </a:rPr>
              <a:t>.</a:t>
            </a:r>
          </a:p>
          <a:p>
            <a:pPr algn="just"/>
            <a:r>
              <a:rPr lang="en-US" dirty="0" smtClean="0">
                <a:solidFill>
                  <a:schemeClr val="tx1"/>
                </a:solidFill>
              </a:rPr>
              <a:t>In developing a new service, attention needs to be paid not only to designing the core service features and attributes, but also to the service delivery processes that augment the value for its consumers.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3</a:t>
            </a:r>
            <a:r>
              <a:rPr lang="en-GB" b="1" dirty="0" smtClean="0">
                <a:solidFill>
                  <a:srgbClr val="FF0000"/>
                </a:solidFill>
              </a:rPr>
              <a:t>-</a:t>
            </a:r>
            <a:r>
              <a:rPr lang="en-US" b="1" dirty="0" smtClean="0">
                <a:solidFill>
                  <a:srgbClr val="FF0000"/>
                </a:solidFill>
              </a:rPr>
              <a:t> Service Design and New Service Development</a:t>
            </a:r>
            <a:endParaRPr lang="en-US" b="1" u="sng" dirty="0" smtClean="0">
              <a:solidFill>
                <a:srgbClr val="FF0000"/>
              </a:solidFill>
            </a:endParaRPr>
          </a:p>
          <a:p>
            <a:r>
              <a:rPr lang="ar-DZ" dirty="0" smtClean="0">
                <a:solidFill>
                  <a:schemeClr val="tx1"/>
                </a:solidFill>
              </a:rPr>
              <a:t>الابتكار في الخدمات يرتبط بعملية التصميم وتطوير خدمة جديدة </a:t>
            </a:r>
            <a:r>
              <a:rPr lang="ar-DZ" u="sng" dirty="0" smtClean="0">
                <a:solidFill>
                  <a:schemeClr val="tx1"/>
                </a:solidFill>
              </a:rPr>
              <a:t>وعملية تقديم الخدمة</a:t>
            </a:r>
            <a:endParaRPr lang="en-US" u="sng" dirty="0" smtClean="0">
              <a:solidFill>
                <a:schemeClr val="tx1"/>
              </a:solidFill>
            </a:endParaRPr>
          </a:p>
          <a:p>
            <a:pPr algn="just"/>
            <a:r>
              <a:rPr lang="en-US" dirty="0" smtClean="0">
                <a:solidFill>
                  <a:schemeClr val="tx1"/>
                </a:solidFill>
              </a:rPr>
              <a:t>It is whilst services are being delivered that opportunities for collaboration arise giving employees the chance to learn, innovate and co-create value with customers.</a:t>
            </a:r>
          </a:p>
          <a:p>
            <a:pPr algn="just"/>
            <a:r>
              <a:rPr lang="en-US" dirty="0" smtClean="0">
                <a:solidFill>
                  <a:schemeClr val="tx1"/>
                </a:solidFill>
              </a:rPr>
              <a:t>Customers providing input into the service design and delivery process extend the notion of co-production to co-creation of services.</a:t>
            </a:r>
          </a:p>
          <a:p>
            <a:pPr algn="just"/>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3</a:t>
            </a:r>
            <a:r>
              <a:rPr lang="en-GB" b="1" dirty="0" smtClean="0">
                <a:solidFill>
                  <a:srgbClr val="FF0000"/>
                </a:solidFill>
              </a:rPr>
              <a:t>-</a:t>
            </a:r>
            <a:r>
              <a:rPr lang="en-US" b="1" dirty="0" smtClean="0">
                <a:solidFill>
                  <a:srgbClr val="FF0000"/>
                </a:solidFill>
              </a:rPr>
              <a:t> Service Design and New Service Development</a:t>
            </a:r>
            <a:endParaRPr lang="en-US" b="1" u="sng" dirty="0" smtClean="0">
              <a:solidFill>
                <a:srgbClr val="FF0000"/>
              </a:solidFill>
            </a:endParaRPr>
          </a:p>
          <a:p>
            <a:r>
              <a:rPr lang="ar-DZ" dirty="0" smtClean="0">
                <a:solidFill>
                  <a:schemeClr val="tx1"/>
                </a:solidFill>
              </a:rPr>
              <a:t>الابتكار في الخدمات يرتبط بعملية التصميم وتطوير خدمة جديدة </a:t>
            </a:r>
            <a:r>
              <a:rPr lang="ar-DZ" u="sng" dirty="0" smtClean="0">
                <a:solidFill>
                  <a:schemeClr val="tx1"/>
                </a:solidFill>
              </a:rPr>
              <a:t>وعملية تقديم الخدمة</a:t>
            </a:r>
            <a:endParaRPr lang="en-US" u="sng" dirty="0" smtClean="0">
              <a:solidFill>
                <a:schemeClr val="tx1"/>
              </a:solidFill>
            </a:endParaRPr>
          </a:p>
          <a:p>
            <a:pPr algn="just"/>
            <a:r>
              <a:rPr lang="en-US" dirty="0" smtClean="0">
                <a:solidFill>
                  <a:schemeClr val="tx1"/>
                </a:solidFill>
              </a:rPr>
              <a:t>As the focus of business models move from transactional ownership exchange to relational service-in-use, firms are looking to engage the customer in processes pre-, during and post-service delivery, and extend the time the customer spends at each encounter. This allows firms to respond better to changes in customer behavior with innovative services. Sampson and </a:t>
            </a:r>
            <a:r>
              <a:rPr lang="en-US" dirty="0" err="1" smtClean="0">
                <a:solidFill>
                  <a:schemeClr val="tx1"/>
                </a:solidFill>
              </a:rPr>
              <a:t>Froehle’s</a:t>
            </a:r>
            <a:r>
              <a:rPr lang="en-US" dirty="0" smtClean="0">
                <a:solidFill>
                  <a:schemeClr val="tx1"/>
                </a:solidFill>
              </a:rPr>
              <a:t> (2006) </a:t>
            </a:r>
            <a:r>
              <a:rPr lang="en-US" b="1" u="sng" dirty="0" smtClean="0">
                <a:solidFill>
                  <a:schemeClr val="tx1"/>
                </a:solidFill>
              </a:rPr>
              <a:t>Unified Service Theory </a:t>
            </a:r>
            <a:r>
              <a:rPr lang="en-US" dirty="0" smtClean="0">
                <a:solidFill>
                  <a:schemeClr val="tx1"/>
                </a:solidFill>
              </a:rPr>
              <a:t>elaborates on this process of exchange between customers and service providers.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786478"/>
          </a:xfrm>
        </p:spPr>
        <p:txBody>
          <a:bodyPr>
            <a:normAutofit fontScale="85000" lnSpcReduction="10000"/>
          </a:bodyPr>
          <a:lstStyle/>
          <a:p>
            <a:pPr algn="just"/>
            <a:r>
              <a:rPr lang="en-US" b="1" dirty="0" smtClean="0">
                <a:solidFill>
                  <a:srgbClr val="FF0000"/>
                </a:solidFill>
              </a:rPr>
              <a:t>3</a:t>
            </a:r>
            <a:r>
              <a:rPr lang="en-GB" b="1" dirty="0" smtClean="0">
                <a:solidFill>
                  <a:srgbClr val="FF0000"/>
                </a:solidFill>
              </a:rPr>
              <a:t>-</a:t>
            </a:r>
            <a:r>
              <a:rPr lang="en-US" b="1" dirty="0" smtClean="0">
                <a:solidFill>
                  <a:srgbClr val="FF0000"/>
                </a:solidFill>
              </a:rPr>
              <a:t> Service Design and New Service Development</a:t>
            </a:r>
            <a:endParaRPr lang="en-US" b="1" u="sng" dirty="0" smtClean="0">
              <a:solidFill>
                <a:srgbClr val="FF0000"/>
              </a:solidFill>
            </a:endParaRPr>
          </a:p>
          <a:p>
            <a:r>
              <a:rPr lang="ar-DZ" dirty="0" smtClean="0">
                <a:solidFill>
                  <a:schemeClr val="tx1"/>
                </a:solidFill>
              </a:rPr>
              <a:t>الابتكار في الخدمات يرتبط بعملية التصميم وتطوير خدمة جديدة </a:t>
            </a:r>
            <a:r>
              <a:rPr lang="ar-DZ" u="sng" dirty="0" smtClean="0">
                <a:solidFill>
                  <a:schemeClr val="tx1"/>
                </a:solidFill>
              </a:rPr>
              <a:t>وعملية تقديم الخدمة</a:t>
            </a:r>
            <a:endParaRPr lang="en-US" u="sng" dirty="0" smtClean="0">
              <a:solidFill>
                <a:schemeClr val="tx1"/>
              </a:solidFill>
            </a:endParaRPr>
          </a:p>
          <a:p>
            <a:pPr algn="just"/>
            <a:r>
              <a:rPr lang="en-US" dirty="0" smtClean="0">
                <a:solidFill>
                  <a:schemeClr val="tx1"/>
                </a:solidFill>
              </a:rPr>
              <a:t>Service organizations also make decisions on whether</a:t>
            </a:r>
            <a:r>
              <a:rPr lang="en-US" b="1" dirty="0" smtClean="0">
                <a:solidFill>
                  <a:schemeClr val="tx1"/>
                </a:solidFill>
              </a:rPr>
              <a:t> </a:t>
            </a:r>
            <a:r>
              <a:rPr lang="en-US" dirty="0" smtClean="0">
                <a:solidFill>
                  <a:schemeClr val="tx1"/>
                </a:solidFill>
              </a:rPr>
              <a:t>to</a:t>
            </a:r>
            <a:r>
              <a:rPr lang="en-US" b="1" dirty="0" smtClean="0">
                <a:solidFill>
                  <a:schemeClr val="tx1"/>
                </a:solidFill>
              </a:rPr>
              <a:t> reduce or accommodate </a:t>
            </a:r>
            <a:r>
              <a:rPr lang="fr-FR" b="1" dirty="0" err="1" smtClean="0">
                <a:solidFill>
                  <a:schemeClr val="tx1"/>
                </a:solidFill>
              </a:rPr>
              <a:t>customer</a:t>
            </a:r>
            <a:r>
              <a:rPr lang="fr-FR" b="1" dirty="0" smtClean="0">
                <a:solidFill>
                  <a:schemeClr val="tx1"/>
                </a:solidFill>
              </a:rPr>
              <a:t>-</a:t>
            </a:r>
            <a:r>
              <a:rPr lang="fr-FR" b="1" dirty="0" err="1" smtClean="0">
                <a:solidFill>
                  <a:schemeClr val="tx1"/>
                </a:solidFill>
              </a:rPr>
              <a:t>related</a:t>
            </a:r>
            <a:r>
              <a:rPr lang="fr-FR" b="1" dirty="0" smtClean="0">
                <a:solidFill>
                  <a:schemeClr val="tx1"/>
                </a:solidFill>
              </a:rPr>
              <a:t> variability.</a:t>
            </a:r>
          </a:p>
          <a:p>
            <a:pPr algn="just"/>
            <a:r>
              <a:rPr lang="en-US" dirty="0" smtClean="0">
                <a:solidFill>
                  <a:schemeClr val="tx1"/>
                </a:solidFill>
              </a:rPr>
              <a:t>Technology has been used to reduce customer </a:t>
            </a:r>
            <a:r>
              <a:rPr lang="en-US" b="1" dirty="0" smtClean="0">
                <a:solidFill>
                  <a:schemeClr val="tx1"/>
                </a:solidFill>
              </a:rPr>
              <a:t>unpredictability</a:t>
            </a:r>
            <a:r>
              <a:rPr lang="en-US" dirty="0" smtClean="0">
                <a:solidFill>
                  <a:schemeClr val="tx1"/>
                </a:solidFill>
              </a:rPr>
              <a:t>. For example, quality assurance checks at the point of online data entry “force customers” to enter correctly formatted information before being able to proceed to the next stage of service delivery.</a:t>
            </a:r>
          </a:p>
          <a:p>
            <a:pPr algn="just"/>
            <a:r>
              <a:rPr lang="en-US" dirty="0" smtClean="0">
                <a:solidFill>
                  <a:schemeClr val="tx1"/>
                </a:solidFill>
              </a:rPr>
              <a:t>technology has also enabled organizations to </a:t>
            </a:r>
            <a:r>
              <a:rPr lang="en-US" b="1" dirty="0" smtClean="0">
                <a:solidFill>
                  <a:schemeClr val="tx1"/>
                </a:solidFill>
              </a:rPr>
              <a:t>accommodate </a:t>
            </a:r>
            <a:r>
              <a:rPr lang="en-US" dirty="0" smtClean="0">
                <a:solidFill>
                  <a:schemeClr val="tx1"/>
                </a:solidFill>
              </a:rPr>
              <a:t>customer variability and offer a wider range of customized services that meet the needs of individual customers.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85000" lnSpcReduction="10000"/>
          </a:bodyPr>
          <a:lstStyle/>
          <a:p>
            <a:pPr algn="just"/>
            <a:r>
              <a:rPr lang="en-US" b="1" dirty="0" smtClean="0">
                <a:solidFill>
                  <a:srgbClr val="FF0000"/>
                </a:solidFill>
              </a:rPr>
              <a:t>4</a:t>
            </a:r>
            <a:r>
              <a:rPr lang="en-GB" b="1" dirty="0" smtClean="0">
                <a:solidFill>
                  <a:srgbClr val="FF0000"/>
                </a:solidFill>
              </a:rPr>
              <a:t>-</a:t>
            </a:r>
            <a:r>
              <a:rPr lang="en-US" b="1" dirty="0" smtClean="0">
                <a:solidFill>
                  <a:srgbClr val="FF0000"/>
                </a:solidFill>
              </a:rPr>
              <a:t> Open and Collaborative Processes of Service Innovation</a:t>
            </a:r>
          </a:p>
          <a:p>
            <a:r>
              <a:rPr lang="ar-DZ" dirty="0" smtClean="0">
                <a:solidFill>
                  <a:schemeClr val="tx1"/>
                </a:solidFill>
              </a:rPr>
              <a:t>الابتكار المفتوح والتعاوني في مجال الخدمات </a:t>
            </a:r>
            <a:endParaRPr lang="en-US" dirty="0" smtClean="0">
              <a:solidFill>
                <a:schemeClr val="tx1"/>
              </a:solidFill>
            </a:endParaRPr>
          </a:p>
          <a:p>
            <a:pPr algn="just"/>
            <a:r>
              <a:rPr lang="en-US" dirty="0" smtClean="0">
                <a:solidFill>
                  <a:schemeClr val="tx1"/>
                </a:solidFill>
              </a:rPr>
              <a:t>Theorists such as </a:t>
            </a:r>
            <a:r>
              <a:rPr lang="en-US" b="1" dirty="0" smtClean="0">
                <a:solidFill>
                  <a:schemeClr val="tx1"/>
                </a:solidFill>
              </a:rPr>
              <a:t>Porter</a:t>
            </a:r>
            <a:r>
              <a:rPr lang="en-US" dirty="0" smtClean="0">
                <a:solidFill>
                  <a:schemeClr val="tx1"/>
                </a:solidFill>
              </a:rPr>
              <a:t> (1985) have previously viewed </a:t>
            </a:r>
            <a:r>
              <a:rPr lang="en-US" u="sng" dirty="0" smtClean="0">
                <a:solidFill>
                  <a:schemeClr val="tx1"/>
                </a:solidFill>
              </a:rPr>
              <a:t>services</a:t>
            </a:r>
            <a:r>
              <a:rPr lang="en-US" dirty="0" smtClean="0">
                <a:solidFill>
                  <a:schemeClr val="tx1"/>
                </a:solidFill>
              </a:rPr>
              <a:t> as occurring at the end of a linear value chain considering them to be a </a:t>
            </a:r>
            <a:r>
              <a:rPr lang="en-US" u="sng" dirty="0" smtClean="0">
                <a:solidFill>
                  <a:schemeClr val="tx1"/>
                </a:solidFill>
              </a:rPr>
              <a:t>support function for products</a:t>
            </a:r>
            <a:r>
              <a:rPr lang="en-US" dirty="0" smtClean="0">
                <a:solidFill>
                  <a:schemeClr val="tx1"/>
                </a:solidFill>
              </a:rPr>
              <a:t>.</a:t>
            </a:r>
          </a:p>
          <a:p>
            <a:pPr algn="just"/>
            <a:r>
              <a:rPr lang="en-US" dirty="0" smtClean="0">
                <a:solidFill>
                  <a:schemeClr val="tx1"/>
                </a:solidFill>
              </a:rPr>
              <a:t>Today’s service-led and dynamic environment has evoked a revised understanding of value creation through services; </a:t>
            </a:r>
            <a:r>
              <a:rPr lang="en-US" u="sng" dirty="0" smtClean="0">
                <a:solidFill>
                  <a:schemeClr val="tx1"/>
                </a:solidFill>
              </a:rPr>
              <a:t>shifting value chains from being linear to hybrid </a:t>
            </a:r>
            <a:r>
              <a:rPr lang="en-US" dirty="0" smtClean="0">
                <a:solidFill>
                  <a:schemeClr val="tx1"/>
                </a:solidFill>
              </a:rPr>
              <a:t>comprising of a network of stakeholders such as suppliers, customers, partners and intermediaries. This transition has led to the development of </a:t>
            </a:r>
            <a:r>
              <a:rPr lang="en-US" b="1" u="sng" dirty="0" smtClean="0">
                <a:solidFill>
                  <a:schemeClr val="tx1"/>
                </a:solidFill>
              </a:rPr>
              <a:t>the concept of open innovation</a:t>
            </a:r>
            <a:r>
              <a:rPr lang="en-US" b="1" dirty="0" smtClean="0">
                <a:solidFill>
                  <a:schemeClr val="tx1"/>
                </a:solidFill>
              </a:rPr>
              <a:t> </a:t>
            </a:r>
            <a:r>
              <a:rPr lang="en-US" dirty="0" smtClean="0">
                <a:solidFill>
                  <a:schemeClr val="tx1"/>
                </a:solidFill>
              </a:rPr>
              <a:t>which views innovation as the outcome of interactive and iterative processes across the value network where customers and other stakeholders are often invited to co-innovate.</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4</a:t>
            </a:r>
            <a:r>
              <a:rPr lang="en-GB" b="1" dirty="0" smtClean="0">
                <a:solidFill>
                  <a:srgbClr val="FF0000"/>
                </a:solidFill>
              </a:rPr>
              <a:t>-</a:t>
            </a:r>
            <a:r>
              <a:rPr lang="en-US" b="1" dirty="0" smtClean="0">
                <a:solidFill>
                  <a:srgbClr val="FF0000"/>
                </a:solidFill>
              </a:rPr>
              <a:t> Open and Collaborative Processes of Service Innovation</a:t>
            </a:r>
          </a:p>
          <a:p>
            <a:r>
              <a:rPr lang="ar-DZ" dirty="0" smtClean="0">
                <a:solidFill>
                  <a:schemeClr val="tx1"/>
                </a:solidFill>
              </a:rPr>
              <a:t>الابتكار المفتوح والتعاوني في مجال الخدمات </a:t>
            </a:r>
            <a:endParaRPr lang="en-US" dirty="0" smtClean="0">
              <a:solidFill>
                <a:schemeClr val="tx1"/>
              </a:solidFill>
            </a:endParaRPr>
          </a:p>
          <a:p>
            <a:pPr algn="just"/>
            <a:r>
              <a:rPr lang="fr-FR" dirty="0" err="1" smtClean="0">
                <a:solidFill>
                  <a:schemeClr val="tx1"/>
                </a:solidFill>
              </a:rPr>
              <a:t>Russo</a:t>
            </a:r>
            <a:r>
              <a:rPr lang="fr-FR" dirty="0" smtClean="0">
                <a:solidFill>
                  <a:schemeClr val="tx1"/>
                </a:solidFill>
              </a:rPr>
              <a:t>-</a:t>
            </a:r>
            <a:r>
              <a:rPr lang="fr-FR" dirty="0" err="1" smtClean="0">
                <a:solidFill>
                  <a:schemeClr val="tx1"/>
                </a:solidFill>
              </a:rPr>
              <a:t>Spena</a:t>
            </a:r>
            <a:r>
              <a:rPr lang="fr-FR" dirty="0" smtClean="0">
                <a:solidFill>
                  <a:schemeClr val="tx1"/>
                </a:solidFill>
              </a:rPr>
              <a:t> and </a:t>
            </a:r>
            <a:r>
              <a:rPr lang="fr-FR" dirty="0" err="1" smtClean="0">
                <a:solidFill>
                  <a:schemeClr val="tx1"/>
                </a:solidFill>
              </a:rPr>
              <a:t>Mele</a:t>
            </a:r>
            <a:r>
              <a:rPr lang="fr-FR" dirty="0" smtClean="0">
                <a:solidFill>
                  <a:schemeClr val="tx1"/>
                </a:solidFill>
              </a:rPr>
              <a:t> (2012) </a:t>
            </a:r>
            <a:r>
              <a:rPr lang="fr-FR" dirty="0" err="1" smtClean="0">
                <a:solidFill>
                  <a:schemeClr val="tx1"/>
                </a:solidFill>
              </a:rPr>
              <a:t>develop</a:t>
            </a:r>
            <a:r>
              <a:rPr lang="fr-FR" dirty="0" smtClean="0">
                <a:solidFill>
                  <a:schemeClr val="tx1"/>
                </a:solidFill>
              </a:rPr>
              <a:t> </a:t>
            </a:r>
            <a:r>
              <a:rPr lang="en-US" dirty="0" smtClean="0">
                <a:solidFill>
                  <a:schemeClr val="tx1"/>
                </a:solidFill>
              </a:rPr>
              <a:t>a process of </a:t>
            </a:r>
            <a:r>
              <a:rPr lang="en-US" b="1" dirty="0" smtClean="0">
                <a:solidFill>
                  <a:schemeClr val="tx1"/>
                </a:solidFill>
              </a:rPr>
              <a:t>five ‘Co-s’: </a:t>
            </a:r>
            <a:r>
              <a:rPr lang="en-US" dirty="0" smtClean="0">
                <a:solidFill>
                  <a:schemeClr val="tx1"/>
                </a:solidFill>
              </a:rPr>
              <a:t>co-ideation, co-valuation, co-design, co-test and co-launch, through which the network lead users, customers, partners and intermediaries co-innovate.</a:t>
            </a:r>
          </a:p>
          <a:p>
            <a:pPr algn="just"/>
            <a:r>
              <a:rPr lang="en-US" dirty="0" err="1" smtClean="0">
                <a:solidFill>
                  <a:schemeClr val="tx1"/>
                </a:solidFill>
              </a:rPr>
              <a:t>Chesbrough</a:t>
            </a:r>
            <a:r>
              <a:rPr lang="en-US" dirty="0" smtClean="0">
                <a:solidFill>
                  <a:schemeClr val="tx1"/>
                </a:solidFill>
              </a:rPr>
              <a:t> (2011) refers to </a:t>
            </a:r>
            <a:r>
              <a:rPr lang="en-US" b="1" dirty="0" smtClean="0">
                <a:solidFill>
                  <a:schemeClr val="tx1"/>
                </a:solidFill>
              </a:rPr>
              <a:t>two types of openness </a:t>
            </a:r>
            <a:r>
              <a:rPr lang="en-US" dirty="0" smtClean="0">
                <a:solidFill>
                  <a:schemeClr val="tx1"/>
                </a:solidFill>
              </a:rPr>
              <a:t>in the open service innovation model: ‘</a:t>
            </a:r>
            <a:r>
              <a:rPr lang="en-US" u="sng" dirty="0" smtClean="0">
                <a:solidFill>
                  <a:schemeClr val="tx1"/>
                </a:solidFill>
              </a:rPr>
              <a:t>outside in</a:t>
            </a:r>
            <a:r>
              <a:rPr lang="en-US" dirty="0" smtClean="0">
                <a:solidFill>
                  <a:schemeClr val="tx1"/>
                </a:solidFill>
              </a:rPr>
              <a:t>’, where firms incorporate external ideas and technologies within their business, and ‘</a:t>
            </a:r>
            <a:r>
              <a:rPr lang="en-US" u="sng" dirty="0" smtClean="0">
                <a:solidFill>
                  <a:schemeClr val="tx1"/>
                </a:solidFill>
              </a:rPr>
              <a:t>inside out</a:t>
            </a:r>
            <a:r>
              <a:rPr lang="en-US" dirty="0" smtClean="0">
                <a:solidFill>
                  <a:schemeClr val="tx1"/>
                </a:solidFill>
              </a:rPr>
              <a:t>’, where firms open their ideas and technologies for other business to use. </a:t>
            </a:r>
            <a:r>
              <a:rPr lang="fr-FR" dirty="0" smtClean="0">
                <a:solidFill>
                  <a:schemeClr val="tx1"/>
                </a:solidFill>
              </a:rPr>
              <a:t>Amazon as a case</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4</a:t>
            </a:r>
            <a:r>
              <a:rPr lang="en-GB" b="1" dirty="0" smtClean="0">
                <a:solidFill>
                  <a:srgbClr val="FF0000"/>
                </a:solidFill>
              </a:rPr>
              <a:t>-</a:t>
            </a:r>
            <a:r>
              <a:rPr lang="en-US" b="1" dirty="0" smtClean="0">
                <a:solidFill>
                  <a:srgbClr val="FF0000"/>
                </a:solidFill>
              </a:rPr>
              <a:t> Open and Collaborative Processes of Service Innovation</a:t>
            </a:r>
          </a:p>
          <a:p>
            <a:r>
              <a:rPr lang="ar-DZ" dirty="0" smtClean="0">
                <a:solidFill>
                  <a:schemeClr val="tx1"/>
                </a:solidFill>
              </a:rPr>
              <a:t>الابتكار المفتوح والتعاوني في مجال الخدمات </a:t>
            </a:r>
            <a:endParaRPr lang="en-US" dirty="0" smtClean="0">
              <a:solidFill>
                <a:schemeClr val="tx1"/>
              </a:solidFill>
            </a:endParaRPr>
          </a:p>
          <a:p>
            <a:pPr algn="just"/>
            <a:endParaRPr lang="en-US" dirty="0" smtClean="0">
              <a:solidFill>
                <a:schemeClr val="tx1"/>
              </a:solidFill>
            </a:endParaRPr>
          </a:p>
          <a:p>
            <a:pPr algn="just"/>
            <a:r>
              <a:rPr lang="en-US" u="sng" dirty="0" smtClean="0">
                <a:solidFill>
                  <a:schemeClr val="tx1"/>
                </a:solidFill>
              </a:rPr>
              <a:t>The collaborative and distributed processes of open service innovation</a:t>
            </a:r>
            <a:r>
              <a:rPr lang="en-US" dirty="0" smtClean="0">
                <a:solidFill>
                  <a:schemeClr val="tx1"/>
                </a:solidFill>
              </a:rPr>
              <a:t> that combine ideas, knowledge, and resources among a network of actors can be challenging as </a:t>
            </a:r>
            <a:r>
              <a:rPr lang="en-US" u="sng" dirty="0" smtClean="0">
                <a:solidFill>
                  <a:schemeClr val="tx1"/>
                </a:solidFill>
              </a:rPr>
              <a:t>it calls for a balance between multiple aspects </a:t>
            </a:r>
            <a:r>
              <a:rPr lang="en-US" dirty="0" smtClean="0">
                <a:solidFill>
                  <a:schemeClr val="tx1"/>
                </a:solidFill>
              </a:rPr>
              <a:t>such as: (1) identification of the rationale for co-innovation; (2) coordination of the processes and mechanisms of co-innovation; (3) maintenance of policies to deal with conflicts between collaborating entities; and (4) maintenance of service quality and consistency</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4</a:t>
            </a:r>
            <a:r>
              <a:rPr lang="en-GB" b="1" dirty="0" smtClean="0">
                <a:solidFill>
                  <a:srgbClr val="FF0000"/>
                </a:solidFill>
              </a:rPr>
              <a:t>-</a:t>
            </a:r>
            <a:r>
              <a:rPr lang="en-US" b="1" dirty="0" smtClean="0">
                <a:solidFill>
                  <a:srgbClr val="FF0000"/>
                </a:solidFill>
              </a:rPr>
              <a:t> Open and Collaborative Processes of Service Innovation</a:t>
            </a:r>
          </a:p>
          <a:p>
            <a:r>
              <a:rPr lang="ar-DZ" dirty="0" smtClean="0">
                <a:solidFill>
                  <a:schemeClr val="tx1"/>
                </a:solidFill>
              </a:rPr>
              <a:t>الابتكار المفتوح والتعاوني في مجال الخدمات </a:t>
            </a:r>
            <a:endParaRPr lang="en-US" dirty="0" smtClean="0">
              <a:solidFill>
                <a:schemeClr val="tx1"/>
              </a:solidFill>
            </a:endParaRPr>
          </a:p>
          <a:p>
            <a:pPr algn="just"/>
            <a:endParaRPr lang="en-US" dirty="0" smtClean="0">
              <a:solidFill>
                <a:schemeClr val="tx1"/>
              </a:solidFill>
            </a:endParaRPr>
          </a:p>
          <a:p>
            <a:pPr algn="just"/>
            <a:r>
              <a:rPr lang="en-US" dirty="0" smtClean="0">
                <a:solidFill>
                  <a:schemeClr val="tx1"/>
                </a:solidFill>
              </a:rPr>
              <a:t>It is suggested that </a:t>
            </a:r>
            <a:r>
              <a:rPr lang="en-US" u="sng" dirty="0" smtClean="0">
                <a:solidFill>
                  <a:schemeClr val="tx1"/>
                </a:solidFill>
              </a:rPr>
              <a:t>placing customers as the core </a:t>
            </a:r>
            <a:r>
              <a:rPr lang="en-US" dirty="0" smtClean="0">
                <a:solidFill>
                  <a:schemeClr val="tx1"/>
                </a:solidFill>
              </a:rPr>
              <a:t>of the value network, and working closely with all stakeholders to develop </a:t>
            </a:r>
            <a:r>
              <a:rPr lang="en-US" u="sng" dirty="0" smtClean="0">
                <a:solidFill>
                  <a:schemeClr val="tx1"/>
                </a:solidFill>
              </a:rPr>
              <a:t>new solutions that focus on utility rather than product features </a:t>
            </a:r>
            <a:r>
              <a:rPr lang="en-US" dirty="0" smtClean="0">
                <a:solidFill>
                  <a:schemeClr val="tx1"/>
                </a:solidFill>
              </a:rPr>
              <a:t>are core strategies to </a:t>
            </a:r>
            <a:r>
              <a:rPr lang="en-US" u="sng" dirty="0" smtClean="0">
                <a:solidFill>
                  <a:schemeClr val="tx1"/>
                </a:solidFill>
              </a:rPr>
              <a:t>foster</a:t>
            </a:r>
            <a:r>
              <a:rPr lang="en-US" dirty="0" smtClean="0">
                <a:solidFill>
                  <a:schemeClr val="tx1"/>
                </a:solidFill>
              </a:rPr>
              <a:t> open service innovation within organizations.</a:t>
            </a:r>
          </a:p>
          <a:p>
            <a:pPr algn="just"/>
            <a:r>
              <a:rPr lang="en-US" dirty="0" smtClean="0">
                <a:solidFill>
                  <a:schemeClr val="tx1"/>
                </a:solidFill>
              </a:rPr>
              <a:t>One effective way of embracing the open and collaborative processes of service innovation is through the approach of </a:t>
            </a:r>
            <a:r>
              <a:rPr lang="en-US" b="1" u="sng" dirty="0" smtClean="0">
                <a:solidFill>
                  <a:schemeClr val="tx1"/>
                </a:solidFill>
              </a:rPr>
              <a:t>design thinking</a:t>
            </a:r>
            <a:r>
              <a:rPr lang="en-US" dirty="0" smtClean="0">
                <a:solidFill>
                  <a:schemeClr val="tx1"/>
                </a:solidFill>
              </a:rPr>
              <a:t>.</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endParaRPr lang="ar-DZ" b="1" dirty="0" smtClean="0">
              <a:solidFill>
                <a:srgbClr val="FF0000"/>
              </a:solidFill>
            </a:endParaRPr>
          </a:p>
          <a:p>
            <a:r>
              <a:rPr lang="ar-DZ" dirty="0" smtClean="0">
                <a:solidFill>
                  <a:schemeClr val="tx1"/>
                </a:solidFill>
              </a:rPr>
              <a:t>مفهوم الابتكار في الخدمات</a:t>
            </a:r>
            <a:endParaRPr lang="en-US" dirty="0" smtClean="0">
              <a:solidFill>
                <a:schemeClr val="tx1"/>
              </a:solidFill>
            </a:endParaRPr>
          </a:p>
          <a:p>
            <a:pPr algn="just"/>
            <a:r>
              <a:rPr lang="en-US" b="1" dirty="0">
                <a:solidFill>
                  <a:schemeClr val="tx1"/>
                </a:solidFill>
              </a:rPr>
              <a:t>Service innovation</a:t>
            </a:r>
            <a:r>
              <a:rPr lang="en-US" dirty="0">
                <a:solidFill>
                  <a:schemeClr val="tx1"/>
                </a:solidFill>
              </a:rPr>
              <a:t> </a:t>
            </a:r>
            <a:r>
              <a:rPr lang="en-US" dirty="0" smtClean="0">
                <a:solidFill>
                  <a:schemeClr val="tx1"/>
                </a:solidFill>
              </a:rPr>
              <a:t>is a mix of:</a:t>
            </a:r>
          </a:p>
          <a:p>
            <a:pPr algn="just"/>
            <a:r>
              <a:rPr lang="en-US" u="sng" dirty="0" smtClean="0">
                <a:solidFill>
                  <a:schemeClr val="tx1"/>
                </a:solidFill>
              </a:rPr>
              <a:t>Product innovation</a:t>
            </a:r>
            <a:r>
              <a:rPr lang="en-US" dirty="0">
                <a:solidFill>
                  <a:schemeClr val="tx1"/>
                </a:solidFill>
              </a:rPr>
              <a:t>, that is, “the introduction of a new product, or a significant </a:t>
            </a:r>
            <a:r>
              <a:rPr lang="en-US" dirty="0" smtClean="0">
                <a:solidFill>
                  <a:schemeClr val="tx1"/>
                </a:solidFill>
              </a:rPr>
              <a:t>qualitative change </a:t>
            </a:r>
            <a:r>
              <a:rPr lang="en-US" dirty="0">
                <a:solidFill>
                  <a:schemeClr val="tx1"/>
                </a:solidFill>
              </a:rPr>
              <a:t>in an existing product,” </a:t>
            </a:r>
            <a:r>
              <a:rPr lang="en-US" dirty="0" smtClean="0">
                <a:solidFill>
                  <a:schemeClr val="tx1"/>
                </a:solidFill>
              </a:rPr>
              <a:t>and</a:t>
            </a:r>
          </a:p>
          <a:p>
            <a:pPr algn="just"/>
            <a:r>
              <a:rPr lang="en-US" u="sng" dirty="0" smtClean="0">
                <a:solidFill>
                  <a:schemeClr val="tx1"/>
                </a:solidFill>
              </a:rPr>
              <a:t>Process </a:t>
            </a:r>
            <a:r>
              <a:rPr lang="en-US" u="sng" dirty="0">
                <a:solidFill>
                  <a:schemeClr val="tx1"/>
                </a:solidFill>
              </a:rPr>
              <a:t>innovation</a:t>
            </a:r>
            <a:r>
              <a:rPr lang="en-US" dirty="0">
                <a:solidFill>
                  <a:schemeClr val="tx1"/>
                </a:solidFill>
              </a:rPr>
              <a:t>, that is, “the introduction </a:t>
            </a:r>
            <a:r>
              <a:rPr lang="en-US" dirty="0" smtClean="0">
                <a:solidFill>
                  <a:schemeClr val="tx1"/>
                </a:solidFill>
              </a:rPr>
              <a:t>of a </a:t>
            </a:r>
            <a:r>
              <a:rPr lang="en-US" dirty="0">
                <a:solidFill>
                  <a:schemeClr val="tx1"/>
                </a:solidFill>
              </a:rPr>
              <a:t>new process for making or delivering goods and services</a:t>
            </a:r>
            <a:r>
              <a:rPr lang="en-US" dirty="0" smtClean="0">
                <a:solidFill>
                  <a:schemeClr val="tx1"/>
                </a:solidFill>
              </a:rPr>
              <a:t>”.</a:t>
            </a:r>
          </a:p>
          <a:p>
            <a:pPr algn="just"/>
            <a:r>
              <a:rPr lang="en-US" b="1" dirty="0">
                <a:solidFill>
                  <a:schemeClr val="tx1"/>
                </a:solidFill>
              </a:rPr>
              <a:t>Innovation in services </a:t>
            </a:r>
            <a:r>
              <a:rPr lang="en-US" dirty="0">
                <a:solidFill>
                  <a:schemeClr val="tx1"/>
                </a:solidFill>
              </a:rPr>
              <a:t>is an </a:t>
            </a:r>
            <a:r>
              <a:rPr lang="en-US" u="sng" dirty="0" smtClean="0">
                <a:solidFill>
                  <a:schemeClr val="tx1"/>
                </a:solidFill>
              </a:rPr>
              <a:t>interaction</a:t>
            </a:r>
            <a:r>
              <a:rPr lang="en-US" dirty="0" smtClean="0">
                <a:solidFill>
                  <a:schemeClr val="tx1"/>
                </a:solidFill>
              </a:rPr>
              <a:t> </a:t>
            </a:r>
            <a:r>
              <a:rPr lang="en-US" dirty="0">
                <a:solidFill>
                  <a:schemeClr val="tx1"/>
                </a:solidFill>
              </a:rPr>
              <a:t>of service concepts</a:t>
            </a:r>
            <a:r>
              <a:rPr lang="en-US" dirty="0" smtClean="0">
                <a:solidFill>
                  <a:schemeClr val="tx1"/>
                </a:solidFill>
              </a:rPr>
              <a:t>, service </a:t>
            </a:r>
            <a:r>
              <a:rPr lang="en-US" dirty="0">
                <a:solidFill>
                  <a:schemeClr val="tx1"/>
                </a:solidFill>
              </a:rPr>
              <a:t>delivery systems, client interfaces, and </a:t>
            </a:r>
            <a:r>
              <a:rPr lang="en-US" dirty="0" smtClean="0">
                <a:solidFill>
                  <a:schemeClr val="tx1"/>
                </a:solidFill>
              </a:rPr>
              <a:t>technologies, and often </a:t>
            </a:r>
            <a:r>
              <a:rPr lang="en-US" dirty="0">
                <a:solidFill>
                  <a:schemeClr val="tx1"/>
                </a:solidFill>
              </a:rPr>
              <a:t>entails new ways in which customers view and use the </a:t>
            </a:r>
            <a:r>
              <a:rPr lang="en-US" dirty="0" smtClean="0">
                <a:solidFill>
                  <a:schemeClr val="tx1"/>
                </a:solidFill>
              </a:rPr>
              <a:t>service.</a:t>
            </a:r>
            <a:endParaRPr lang="en-US" b="1" dirty="0" smtClean="0">
              <a:solidFill>
                <a:schemeClr val="tx1"/>
              </a:solidFill>
            </a:endParaRPr>
          </a:p>
          <a:p>
            <a:pPr algn="just"/>
            <a:endParaRPr lang="en-US" b="1" dirty="0" smtClean="0">
              <a:solidFill>
                <a:srgbClr val="FF0000"/>
              </a:solidFill>
            </a:endParaRPr>
          </a:p>
          <a:p>
            <a:pPr algn="just"/>
            <a:endParaRPr lang="en-US" b="1" dirty="0">
              <a:solidFill>
                <a:srgbClr val="FF0000"/>
              </a:solidFill>
            </a:endParaRPr>
          </a:p>
          <a:p>
            <a:pPr algn="just"/>
            <a:endParaRPr lang="ar-DZ" b="1" dirty="0" smtClean="0">
              <a:solidFill>
                <a:srgbClr val="FF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lstStyle/>
          <a:p>
            <a:pPr algn="just"/>
            <a:endParaRPr lang="en-GB" dirty="0" smtClean="0">
              <a:solidFill>
                <a:schemeClr val="tx1"/>
              </a:solidFill>
            </a:endParaRPr>
          </a:p>
          <a:p>
            <a:pPr algn="just"/>
            <a:endParaRPr lang="en-GB" dirty="0">
              <a:solidFill>
                <a:schemeClr val="tx1"/>
              </a:solidFill>
            </a:endParaRPr>
          </a:p>
          <a:p>
            <a:pPr algn="just"/>
            <a:r>
              <a:rPr lang="en-GB" b="1" dirty="0" smtClean="0">
                <a:solidFill>
                  <a:schemeClr val="tx1"/>
                </a:solidFill>
              </a:rPr>
              <a:t>Design </a:t>
            </a:r>
            <a:r>
              <a:rPr lang="en-GB" b="1" dirty="0">
                <a:solidFill>
                  <a:schemeClr val="tx1"/>
                </a:solidFill>
              </a:rPr>
              <a:t>thinking </a:t>
            </a:r>
            <a:r>
              <a:rPr lang="en-GB" dirty="0">
                <a:solidFill>
                  <a:schemeClr val="tx1"/>
                </a:solidFill>
              </a:rPr>
              <a:t>is a problem-solving approach that focuses on understanding users, challenging assumptions, and iterating solutions through a human-</a:t>
            </a:r>
            <a:r>
              <a:rPr lang="en-GB" dirty="0" err="1">
                <a:solidFill>
                  <a:schemeClr val="tx1"/>
                </a:solidFill>
              </a:rPr>
              <a:t>centered</a:t>
            </a:r>
            <a:r>
              <a:rPr lang="en-GB" dirty="0">
                <a:solidFill>
                  <a:schemeClr val="tx1"/>
                </a:solidFill>
              </a:rPr>
              <a:t> lens. It is widely used in innovation, product development, and business strategy.</a:t>
            </a:r>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fontScale="85000" lnSpcReduction="10000"/>
          </a:bodyPr>
          <a:lstStyle/>
          <a:p>
            <a:pPr algn="just"/>
            <a:endParaRPr lang="en-GB" dirty="0" smtClean="0">
              <a:solidFill>
                <a:schemeClr val="tx1"/>
              </a:solidFill>
            </a:endParaRPr>
          </a:p>
          <a:p>
            <a:pPr algn="just"/>
            <a:endParaRPr lang="en-GB" dirty="0">
              <a:solidFill>
                <a:schemeClr val="tx1"/>
              </a:solidFill>
            </a:endParaRPr>
          </a:p>
          <a:p>
            <a:pPr algn="just"/>
            <a:r>
              <a:rPr lang="en-GB" b="1" dirty="0">
                <a:solidFill>
                  <a:schemeClr val="tx1"/>
                </a:solidFill>
              </a:rPr>
              <a:t>Key Stages of Design </a:t>
            </a:r>
            <a:r>
              <a:rPr lang="en-GB" b="1" dirty="0" smtClean="0">
                <a:solidFill>
                  <a:schemeClr val="tx1"/>
                </a:solidFill>
              </a:rPr>
              <a:t>Thinking</a:t>
            </a:r>
            <a:r>
              <a:rPr lang="en-GB" dirty="0" smtClean="0">
                <a:solidFill>
                  <a:schemeClr val="tx1"/>
                </a:solidFill>
              </a:rPr>
              <a:t>:</a:t>
            </a:r>
            <a:endParaRPr lang="fr-FR" dirty="0">
              <a:solidFill>
                <a:schemeClr val="tx1"/>
              </a:solidFill>
            </a:endParaRPr>
          </a:p>
          <a:p>
            <a:pPr algn="just"/>
            <a:r>
              <a:rPr lang="en-GB" dirty="0">
                <a:solidFill>
                  <a:schemeClr val="tx1"/>
                </a:solidFill>
              </a:rPr>
              <a:t>1. Empathize – Understand users' needs, emotions, and challenges through research, observation, and engagement.</a:t>
            </a:r>
            <a:endParaRPr lang="fr-FR" dirty="0">
              <a:solidFill>
                <a:schemeClr val="tx1"/>
              </a:solidFill>
            </a:endParaRPr>
          </a:p>
          <a:p>
            <a:pPr algn="just"/>
            <a:r>
              <a:rPr lang="en-GB" dirty="0">
                <a:solidFill>
                  <a:schemeClr val="tx1"/>
                </a:solidFill>
              </a:rPr>
              <a:t>2. Define – Clearly articulate the problem based on insights gathered in the empathize phase.</a:t>
            </a:r>
            <a:endParaRPr lang="fr-FR" dirty="0">
              <a:solidFill>
                <a:schemeClr val="tx1"/>
              </a:solidFill>
            </a:endParaRPr>
          </a:p>
          <a:p>
            <a:pPr algn="just"/>
            <a:r>
              <a:rPr lang="en-GB" dirty="0">
                <a:solidFill>
                  <a:schemeClr val="tx1"/>
                </a:solidFill>
              </a:rPr>
              <a:t>3. Ideate – Brainstorm and explore creative solutions without judgment.</a:t>
            </a:r>
            <a:endParaRPr lang="fr-FR" dirty="0">
              <a:solidFill>
                <a:schemeClr val="tx1"/>
              </a:solidFill>
            </a:endParaRPr>
          </a:p>
          <a:p>
            <a:pPr algn="just"/>
            <a:r>
              <a:rPr lang="en-GB" dirty="0">
                <a:solidFill>
                  <a:schemeClr val="tx1"/>
                </a:solidFill>
              </a:rPr>
              <a:t>4. Prototype – Build simple, low-cost versions of ideas to test feasibility.</a:t>
            </a:r>
            <a:endParaRPr lang="fr-FR" dirty="0">
              <a:solidFill>
                <a:schemeClr val="tx1"/>
              </a:solidFill>
            </a:endParaRPr>
          </a:p>
          <a:p>
            <a:pPr algn="just"/>
            <a:r>
              <a:rPr lang="en-GB" dirty="0">
                <a:solidFill>
                  <a:schemeClr val="tx1"/>
                </a:solidFill>
              </a:rPr>
              <a:t>5. Test – Gather feedback from users, refine the solution, and iterate as needed.</a:t>
            </a:r>
            <a:endParaRPr lang="fr-FR" dirty="0">
              <a:solidFill>
                <a:schemeClr val="tx1"/>
              </a:solidFill>
            </a:endParaRP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algn="just"/>
            <a:r>
              <a:rPr lang="en-GB" b="1" dirty="0">
                <a:solidFill>
                  <a:schemeClr val="tx1"/>
                </a:solidFill>
              </a:rPr>
              <a:t>Why Use Design Thinking?</a:t>
            </a:r>
            <a:endParaRPr lang="fr-FR" b="1" dirty="0">
              <a:solidFill>
                <a:schemeClr val="tx1"/>
              </a:solidFill>
            </a:endParaRPr>
          </a:p>
          <a:p>
            <a:pPr marL="514350" indent="-514350" algn="just">
              <a:buFont typeface="+mj-lt"/>
              <a:buAutoNum type="arabicPeriod"/>
            </a:pPr>
            <a:r>
              <a:rPr lang="en-GB" dirty="0">
                <a:solidFill>
                  <a:schemeClr val="tx1"/>
                </a:solidFill>
              </a:rPr>
              <a:t>Encourages innovation by prioritizing user needs.</a:t>
            </a:r>
            <a:endParaRPr lang="fr-FR" dirty="0">
              <a:solidFill>
                <a:schemeClr val="tx1"/>
              </a:solidFill>
            </a:endParaRPr>
          </a:p>
          <a:p>
            <a:pPr marL="514350" indent="-514350" algn="just">
              <a:buFont typeface="+mj-lt"/>
              <a:buAutoNum type="arabicPeriod"/>
            </a:pPr>
            <a:r>
              <a:rPr lang="en-GB" dirty="0">
                <a:solidFill>
                  <a:schemeClr val="tx1"/>
                </a:solidFill>
              </a:rPr>
              <a:t>Helps solve complex, ambiguous problems.</a:t>
            </a:r>
            <a:endParaRPr lang="fr-FR" dirty="0">
              <a:solidFill>
                <a:schemeClr val="tx1"/>
              </a:solidFill>
            </a:endParaRPr>
          </a:p>
          <a:p>
            <a:pPr marL="514350" indent="-514350" algn="just">
              <a:buFont typeface="+mj-lt"/>
              <a:buAutoNum type="arabicPeriod"/>
            </a:pPr>
            <a:r>
              <a:rPr lang="en-GB" dirty="0">
                <a:solidFill>
                  <a:schemeClr val="tx1"/>
                </a:solidFill>
              </a:rPr>
              <a:t>Promotes collaboration and cross-disciplinary teamwork.</a:t>
            </a:r>
            <a:endParaRPr lang="fr-FR" dirty="0">
              <a:solidFill>
                <a:schemeClr val="tx1"/>
              </a:solidFill>
            </a:endParaRPr>
          </a:p>
          <a:p>
            <a:pPr marL="514350" indent="-514350" algn="just">
              <a:buFont typeface="+mj-lt"/>
              <a:buAutoNum type="arabicPeriod"/>
            </a:pPr>
            <a:r>
              <a:rPr lang="en-GB" dirty="0">
                <a:solidFill>
                  <a:schemeClr val="tx1"/>
                </a:solidFill>
              </a:rPr>
              <a:t>Reduces risks by validating ideas before full-scale implementation.</a:t>
            </a:r>
            <a:endParaRPr lang="fr-FR" dirty="0">
              <a:solidFill>
                <a:schemeClr val="tx1"/>
              </a:solidFill>
            </a:endParaRP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التفكير التصميمي في الرعاية الصحية – تحسين تجربة المرضى في المستشفيات</a:t>
            </a:r>
            <a:endParaRPr lang="fr-FR" b="1" dirty="0">
              <a:solidFill>
                <a:schemeClr val="tx1"/>
              </a:solidFill>
            </a:endParaRPr>
          </a:p>
          <a:p>
            <a:pPr algn="just" rtl="1"/>
            <a:endParaRPr lang="ar-DZ" b="1" dirty="0" smtClean="0">
              <a:solidFill>
                <a:schemeClr val="tx1"/>
              </a:solidFill>
            </a:endParaRPr>
          </a:p>
          <a:p>
            <a:pPr algn="just" rtl="1"/>
            <a:r>
              <a:rPr lang="ar-SA" b="1" dirty="0" smtClean="0">
                <a:solidFill>
                  <a:schemeClr val="tx1"/>
                </a:solidFill>
              </a:rPr>
              <a:t>المشكلة</a:t>
            </a:r>
            <a:r>
              <a:rPr lang="fr-FR" b="1" dirty="0">
                <a:solidFill>
                  <a:schemeClr val="tx1"/>
                </a:solidFill>
              </a:rPr>
              <a:t>:</a:t>
            </a:r>
          </a:p>
          <a:p>
            <a:pPr algn="just" rtl="1"/>
            <a:r>
              <a:rPr lang="ar-SA" dirty="0">
                <a:solidFill>
                  <a:schemeClr val="tx1"/>
                </a:solidFill>
              </a:rPr>
              <a:t>غالبًا ما يواجه المرضى أوقات انتظار طويلة في المستشفيات، مما يؤدي إلى الإحباط وانخفاض رضاهم عن الخدمات الصحية</a:t>
            </a:r>
            <a:r>
              <a:rPr lang="fr-FR"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ar-DZ" b="1" dirty="0" smtClean="0">
              <a:solidFill>
                <a:schemeClr val="tx1"/>
              </a:solidFill>
            </a:endParaRPr>
          </a:p>
          <a:p>
            <a:pPr rtl="1"/>
            <a:endParaRPr lang="fr-FR" b="1" dirty="0">
              <a:solidFill>
                <a:schemeClr val="tx1"/>
              </a:solidFill>
            </a:endParaRPr>
          </a:p>
          <a:p>
            <a:pPr marL="514350" indent="-514350" algn="just" rtl="1">
              <a:buAutoNum type="arabicPlain"/>
            </a:pPr>
            <a:r>
              <a:rPr lang="ar-SA" b="1" dirty="0" smtClean="0">
                <a:solidFill>
                  <a:schemeClr val="tx1"/>
                </a:solidFill>
              </a:rPr>
              <a:t>التعاطف</a:t>
            </a:r>
            <a:r>
              <a:rPr lang="fr-FR" b="1" dirty="0" smtClean="0">
                <a:solidFill>
                  <a:schemeClr val="tx1"/>
                </a:solidFill>
              </a:rPr>
              <a:t> </a:t>
            </a:r>
            <a:r>
              <a:rPr lang="fr-FR" b="1" dirty="0">
                <a:solidFill>
                  <a:schemeClr val="tx1"/>
                </a:solidFill>
              </a:rPr>
              <a:t>(</a:t>
            </a:r>
            <a:r>
              <a:rPr lang="fr-FR" b="1" dirty="0" err="1">
                <a:solidFill>
                  <a:schemeClr val="tx1"/>
                </a:solidFill>
              </a:rPr>
              <a:t>Empathize</a:t>
            </a:r>
            <a:r>
              <a:rPr lang="fr-FR" b="1" dirty="0" smtClean="0">
                <a:solidFill>
                  <a:schemeClr val="tx1"/>
                </a:solidFill>
              </a:rPr>
              <a:t>):</a:t>
            </a:r>
          </a:p>
          <a:p>
            <a:pPr lvl="1" algn="just" rtl="1">
              <a:buFont typeface="Wingdings" pitchFamily="2" charset="2"/>
              <a:buChar char="ü"/>
            </a:pPr>
            <a:r>
              <a:rPr lang="fr-FR" dirty="0" smtClean="0">
                <a:solidFill>
                  <a:schemeClr val="tx1"/>
                </a:solidFill>
              </a:rPr>
              <a:t> </a:t>
            </a:r>
            <a:r>
              <a:rPr lang="ar-SA" sz="3200" dirty="0" smtClean="0">
                <a:solidFill>
                  <a:schemeClr val="tx1"/>
                </a:solidFill>
              </a:rPr>
              <a:t>إجراء </a:t>
            </a:r>
            <a:r>
              <a:rPr lang="ar-SA" sz="3200" dirty="0">
                <a:solidFill>
                  <a:schemeClr val="tx1"/>
                </a:solidFill>
              </a:rPr>
              <a:t>مقابلات مع المرضى والممرضين والأطباء لفهم التحديات التي يواجهونها</a:t>
            </a:r>
            <a:r>
              <a:rPr lang="fr-FR" sz="3200" dirty="0">
                <a:solidFill>
                  <a:schemeClr val="tx1"/>
                </a:solidFill>
              </a:rPr>
              <a:t>.</a:t>
            </a:r>
          </a:p>
          <a:p>
            <a:pPr lvl="1" algn="just" rtl="1">
              <a:buFont typeface="Wingdings" pitchFamily="2" charset="2"/>
              <a:buChar char="ü"/>
            </a:pPr>
            <a:r>
              <a:rPr lang="fr-FR" sz="3200" dirty="0" smtClean="0">
                <a:solidFill>
                  <a:schemeClr val="tx1"/>
                </a:solidFill>
              </a:rPr>
              <a:t> </a:t>
            </a:r>
            <a:r>
              <a:rPr lang="ar-SA" sz="3200" dirty="0" smtClean="0">
                <a:solidFill>
                  <a:schemeClr val="tx1"/>
                </a:solidFill>
              </a:rPr>
              <a:t>مراقبة </a:t>
            </a:r>
            <a:r>
              <a:rPr lang="ar-SA" sz="3200" dirty="0">
                <a:solidFill>
                  <a:schemeClr val="tx1"/>
                </a:solidFill>
              </a:rPr>
              <a:t>مناطق الانتظار وسير العمل لتحديد العوائق</a:t>
            </a:r>
            <a:r>
              <a:rPr lang="fr-FR" sz="3200" dirty="0">
                <a:solidFill>
                  <a:schemeClr val="tx1"/>
                </a:solidFill>
              </a:rPr>
              <a:t>.</a:t>
            </a:r>
          </a:p>
          <a:p>
            <a:pPr lvl="1" algn="just" rtl="1">
              <a:buFont typeface="Wingdings" pitchFamily="2" charset="2"/>
              <a:buChar char="ü"/>
            </a:pPr>
            <a:r>
              <a:rPr lang="fr-FR" sz="3200" dirty="0" smtClean="0">
                <a:solidFill>
                  <a:schemeClr val="tx1"/>
                </a:solidFill>
              </a:rPr>
              <a:t> </a:t>
            </a:r>
            <a:r>
              <a:rPr lang="ar-SA" sz="3200" dirty="0" smtClean="0">
                <a:solidFill>
                  <a:schemeClr val="tx1"/>
                </a:solidFill>
              </a:rPr>
              <a:t>جمع </a:t>
            </a:r>
            <a:r>
              <a:rPr lang="ar-SA" sz="3200" dirty="0">
                <a:solidFill>
                  <a:schemeClr val="tx1"/>
                </a:solidFill>
              </a:rPr>
              <a:t>ملاحظات المرضى حول تجربتهم</a:t>
            </a:r>
            <a:r>
              <a:rPr lang="fr-FR" sz="3200"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ar-DZ" b="1" dirty="0" smtClean="0">
              <a:solidFill>
                <a:schemeClr val="tx1"/>
              </a:solidFill>
            </a:endParaRPr>
          </a:p>
          <a:p>
            <a:pPr rtl="1"/>
            <a:endParaRPr lang="fr-FR" b="1" dirty="0">
              <a:solidFill>
                <a:schemeClr val="tx1"/>
              </a:solidFill>
            </a:endParaRPr>
          </a:p>
          <a:p>
            <a:pPr algn="just" rtl="1"/>
            <a:r>
              <a:rPr lang="fr-FR" dirty="0">
                <a:solidFill>
                  <a:schemeClr val="tx1"/>
                </a:solidFill>
              </a:rPr>
              <a:t> </a:t>
            </a:r>
            <a:r>
              <a:rPr lang="fr-FR" dirty="0" smtClean="0">
                <a:solidFill>
                  <a:schemeClr val="tx1"/>
                </a:solidFill>
              </a:rPr>
              <a:t>  </a:t>
            </a:r>
            <a:r>
              <a:rPr lang="fr-FR" b="1" dirty="0" smtClean="0">
                <a:solidFill>
                  <a:schemeClr val="tx1"/>
                </a:solidFill>
              </a:rPr>
              <a:t>2</a:t>
            </a:r>
            <a:r>
              <a:rPr lang="ar-SA" b="1" dirty="0" smtClean="0">
                <a:solidFill>
                  <a:schemeClr val="tx1"/>
                </a:solidFill>
              </a:rPr>
              <a:t>التعريف</a:t>
            </a:r>
            <a:r>
              <a:rPr lang="fr-FR" b="1" dirty="0" smtClean="0">
                <a:solidFill>
                  <a:schemeClr val="tx1"/>
                </a:solidFill>
              </a:rPr>
              <a:t> </a:t>
            </a:r>
            <a:r>
              <a:rPr lang="fr-FR" b="1" dirty="0">
                <a:solidFill>
                  <a:schemeClr val="tx1"/>
                </a:solidFill>
              </a:rPr>
              <a:t>(</a:t>
            </a:r>
            <a:r>
              <a:rPr lang="fr-FR" b="1" dirty="0" err="1">
                <a:solidFill>
                  <a:schemeClr val="tx1"/>
                </a:solidFill>
              </a:rPr>
              <a:t>Define</a:t>
            </a:r>
            <a:r>
              <a:rPr lang="fr-FR" b="1" dirty="0">
                <a:solidFill>
                  <a:schemeClr val="tx1"/>
                </a:solidFill>
              </a:rPr>
              <a:t>):</a:t>
            </a:r>
          </a:p>
          <a:p>
            <a:pPr algn="just" rtl="1"/>
            <a:r>
              <a:rPr lang="fr-FR" dirty="0">
                <a:solidFill>
                  <a:schemeClr val="tx1"/>
                </a:solidFill>
              </a:rPr>
              <a:t>	</a:t>
            </a:r>
            <a:r>
              <a:rPr lang="ar-SA" dirty="0" smtClean="0">
                <a:solidFill>
                  <a:schemeClr val="tx1"/>
                </a:solidFill>
              </a:rPr>
              <a:t>تحديد </a:t>
            </a:r>
            <a:r>
              <a:rPr lang="ar-SA" dirty="0">
                <a:solidFill>
                  <a:schemeClr val="tx1"/>
                </a:solidFill>
              </a:rPr>
              <a:t>المشكلة بوضوح: "كيف يمكننا تقليل أوقات الانتظار للمرضى مع الحفاظ على جودة الرعاية؟</a:t>
            </a:r>
            <a:r>
              <a:rPr lang="fr-FR"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fr-FR" b="1" dirty="0">
              <a:solidFill>
                <a:schemeClr val="tx1"/>
              </a:solidFill>
            </a:endParaRPr>
          </a:p>
          <a:p>
            <a:pPr algn="just" rtl="1"/>
            <a:r>
              <a:rPr lang="fr-FR" dirty="0">
                <a:solidFill>
                  <a:schemeClr val="tx1"/>
                </a:solidFill>
              </a:rPr>
              <a:t> </a:t>
            </a:r>
            <a:r>
              <a:rPr lang="fr-FR" dirty="0" smtClean="0">
                <a:solidFill>
                  <a:schemeClr val="tx1"/>
                </a:solidFill>
              </a:rPr>
              <a:t>   </a:t>
            </a:r>
            <a:r>
              <a:rPr lang="fr-FR" b="1" dirty="0" smtClean="0">
                <a:solidFill>
                  <a:schemeClr val="tx1"/>
                </a:solidFill>
              </a:rPr>
              <a:t>3</a:t>
            </a:r>
            <a:r>
              <a:rPr lang="fr-FR" dirty="0" smtClean="0">
                <a:solidFill>
                  <a:schemeClr val="tx1"/>
                </a:solidFill>
              </a:rPr>
              <a:t> </a:t>
            </a:r>
            <a:r>
              <a:rPr lang="ar-SA" b="1" dirty="0" smtClean="0">
                <a:solidFill>
                  <a:schemeClr val="tx1"/>
                </a:solidFill>
              </a:rPr>
              <a:t>توليد </a:t>
            </a:r>
            <a:r>
              <a:rPr lang="ar-SA" b="1" dirty="0">
                <a:solidFill>
                  <a:schemeClr val="tx1"/>
                </a:solidFill>
              </a:rPr>
              <a:t>الأفكار</a:t>
            </a:r>
            <a:r>
              <a:rPr lang="fr-FR" b="1" dirty="0">
                <a:solidFill>
                  <a:schemeClr val="tx1"/>
                </a:solidFill>
              </a:rPr>
              <a:t> (</a:t>
            </a:r>
            <a:r>
              <a:rPr lang="fr-FR" b="1" dirty="0" err="1">
                <a:solidFill>
                  <a:schemeClr val="tx1"/>
                </a:solidFill>
              </a:rPr>
              <a:t>Ideate</a:t>
            </a:r>
            <a:r>
              <a:rPr lang="fr-FR" b="1" dirty="0">
                <a:solidFill>
                  <a:schemeClr val="tx1"/>
                </a:solidFill>
              </a:rPr>
              <a:t>):</a:t>
            </a:r>
          </a:p>
          <a:p>
            <a:pPr lvl="1" algn="just" rtl="1"/>
            <a:r>
              <a:rPr lang="ar-SA" sz="3200" dirty="0">
                <a:solidFill>
                  <a:schemeClr val="tx1"/>
                </a:solidFill>
              </a:rPr>
              <a:t>اقتراح حلول مبتكرة مثل</a:t>
            </a:r>
            <a:r>
              <a:rPr lang="fr-FR" sz="3200" dirty="0">
                <a:solidFill>
                  <a:schemeClr val="tx1"/>
                </a:solidFill>
              </a:rPr>
              <a:t>:</a:t>
            </a:r>
          </a:p>
          <a:p>
            <a:pPr lvl="1" algn="just" rtl="1">
              <a:buFont typeface="Wingdings" pitchFamily="2" charset="2"/>
              <a:buChar char="ü"/>
            </a:pPr>
            <a:r>
              <a:rPr lang="ar-SA" sz="3200" dirty="0" smtClean="0">
                <a:solidFill>
                  <a:schemeClr val="tx1"/>
                </a:solidFill>
              </a:rPr>
              <a:t>تطبيق</a:t>
            </a:r>
            <a:r>
              <a:rPr lang="ar-DZ" sz="3200" dirty="0" smtClean="0">
                <a:solidFill>
                  <a:schemeClr val="tx1"/>
                </a:solidFill>
              </a:rPr>
              <a:t>ات</a:t>
            </a:r>
            <a:r>
              <a:rPr lang="ar-SA" sz="3200" dirty="0" smtClean="0">
                <a:solidFill>
                  <a:schemeClr val="tx1"/>
                </a:solidFill>
              </a:rPr>
              <a:t> </a:t>
            </a:r>
            <a:r>
              <a:rPr lang="ar-DZ" sz="3200" dirty="0" smtClean="0">
                <a:solidFill>
                  <a:schemeClr val="tx1"/>
                </a:solidFill>
              </a:rPr>
              <a:t>الهاتف </a:t>
            </a:r>
            <a:r>
              <a:rPr lang="ar-SA" sz="3200" dirty="0" smtClean="0">
                <a:solidFill>
                  <a:schemeClr val="tx1"/>
                </a:solidFill>
              </a:rPr>
              <a:t>لتحديث </a:t>
            </a:r>
            <a:r>
              <a:rPr lang="ar-SA" sz="3200" dirty="0">
                <a:solidFill>
                  <a:schemeClr val="tx1"/>
                </a:solidFill>
              </a:rPr>
              <a:t>المرضى بمواعيد دورهم في الوقت الفعلي</a:t>
            </a:r>
            <a:r>
              <a:rPr lang="fr-FR" sz="3200" dirty="0">
                <a:solidFill>
                  <a:schemeClr val="tx1"/>
                </a:solidFill>
              </a:rPr>
              <a:t>.</a:t>
            </a:r>
          </a:p>
          <a:p>
            <a:pPr lvl="1" algn="just" rtl="1">
              <a:buFont typeface="Wingdings" pitchFamily="2" charset="2"/>
              <a:buChar char="ü"/>
            </a:pPr>
            <a:r>
              <a:rPr lang="ar-SA" sz="3200" dirty="0">
                <a:solidFill>
                  <a:schemeClr val="tx1"/>
                </a:solidFill>
              </a:rPr>
              <a:t>نظام مسار سريع للفحوصات البسيطة</a:t>
            </a:r>
            <a:r>
              <a:rPr lang="fr-FR" sz="3200" dirty="0">
                <a:solidFill>
                  <a:schemeClr val="tx1"/>
                </a:solidFill>
              </a:rPr>
              <a:t>.</a:t>
            </a:r>
          </a:p>
          <a:p>
            <a:pPr lvl="1" algn="just" rtl="1">
              <a:buFont typeface="Wingdings" pitchFamily="2" charset="2"/>
              <a:buChar char="ü"/>
            </a:pPr>
            <a:r>
              <a:rPr lang="ar-SA" sz="3200" dirty="0">
                <a:solidFill>
                  <a:schemeClr val="tx1"/>
                </a:solidFill>
              </a:rPr>
              <a:t>جدولة ذكية باستخدام الذكاء الاصطناعي لتحسين توزيع الموارد</a:t>
            </a:r>
            <a:r>
              <a:rPr lang="fr-FR" sz="3200"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ar-DZ" b="1" dirty="0" smtClean="0">
              <a:solidFill>
                <a:schemeClr val="tx1"/>
              </a:solidFill>
            </a:endParaRPr>
          </a:p>
          <a:p>
            <a:pPr rtl="1"/>
            <a:endParaRPr lang="fr-FR" b="1" dirty="0">
              <a:solidFill>
                <a:schemeClr val="tx1"/>
              </a:solidFill>
            </a:endParaRPr>
          </a:p>
          <a:p>
            <a:pPr algn="just" rtl="1"/>
            <a:r>
              <a:rPr lang="fr-FR" dirty="0">
                <a:solidFill>
                  <a:schemeClr val="tx1"/>
                </a:solidFill>
              </a:rPr>
              <a:t> </a:t>
            </a:r>
            <a:r>
              <a:rPr lang="fr-FR" dirty="0" smtClean="0">
                <a:solidFill>
                  <a:schemeClr val="tx1"/>
                </a:solidFill>
              </a:rPr>
              <a:t>  </a:t>
            </a:r>
            <a:r>
              <a:rPr lang="ar-DZ" dirty="0" smtClean="0">
                <a:solidFill>
                  <a:schemeClr val="tx1"/>
                </a:solidFill>
              </a:rPr>
              <a:t>4</a:t>
            </a:r>
            <a:r>
              <a:rPr lang="fr-FR" dirty="0" smtClean="0">
                <a:solidFill>
                  <a:schemeClr val="tx1"/>
                </a:solidFill>
              </a:rPr>
              <a:t> </a:t>
            </a:r>
            <a:r>
              <a:rPr lang="ar-DZ" dirty="0" smtClean="0">
                <a:solidFill>
                  <a:schemeClr val="tx1"/>
                </a:solidFill>
              </a:rPr>
              <a:t> </a:t>
            </a:r>
            <a:r>
              <a:rPr lang="ar-SA" b="1" dirty="0" smtClean="0">
                <a:solidFill>
                  <a:schemeClr val="tx1"/>
                </a:solidFill>
              </a:rPr>
              <a:t>النمذجة </a:t>
            </a:r>
            <a:r>
              <a:rPr lang="ar-SA" b="1" dirty="0">
                <a:solidFill>
                  <a:schemeClr val="tx1"/>
                </a:solidFill>
              </a:rPr>
              <a:t>الأولية</a:t>
            </a:r>
            <a:r>
              <a:rPr lang="fr-FR" b="1" dirty="0">
                <a:solidFill>
                  <a:schemeClr val="tx1"/>
                </a:solidFill>
              </a:rPr>
              <a:t> (Prototype</a:t>
            </a:r>
            <a:r>
              <a:rPr lang="fr-FR" b="1" dirty="0" smtClean="0">
                <a:solidFill>
                  <a:schemeClr val="tx1"/>
                </a:solidFill>
              </a:rPr>
              <a:t>):</a:t>
            </a:r>
            <a:endParaRPr lang="fr-FR" b="1" dirty="0">
              <a:solidFill>
                <a:schemeClr val="tx1"/>
              </a:solidFill>
            </a:endParaRPr>
          </a:p>
          <a:p>
            <a:pPr lvl="1" algn="just" rtl="1">
              <a:buFont typeface="Wingdings" pitchFamily="2" charset="2"/>
              <a:buChar char="ü"/>
            </a:pPr>
            <a:r>
              <a:rPr lang="ar-SA" sz="3200" dirty="0">
                <a:solidFill>
                  <a:schemeClr val="tx1"/>
                </a:solidFill>
              </a:rPr>
              <a:t>تطوير نسخة أولية من التطبيق الجوّال</a:t>
            </a:r>
            <a:r>
              <a:rPr lang="fr-FR" sz="3200" dirty="0">
                <a:solidFill>
                  <a:schemeClr val="tx1"/>
                </a:solidFill>
              </a:rPr>
              <a:t>.</a:t>
            </a:r>
          </a:p>
          <a:p>
            <a:pPr lvl="1" algn="just" rtl="1">
              <a:buFont typeface="Wingdings" pitchFamily="2" charset="2"/>
              <a:buChar char="ü"/>
            </a:pPr>
            <a:r>
              <a:rPr lang="ar-SA" sz="3200" dirty="0">
                <a:solidFill>
                  <a:schemeClr val="tx1"/>
                </a:solidFill>
              </a:rPr>
              <a:t>اختبار نظام المسار السريع في بعض الأقسام</a:t>
            </a:r>
            <a:r>
              <a:rPr lang="fr-FR" sz="3200" dirty="0">
                <a:solidFill>
                  <a:schemeClr val="tx1"/>
                </a:solidFill>
              </a:rPr>
              <a:t>.</a:t>
            </a:r>
          </a:p>
          <a:p>
            <a:pPr lvl="1" algn="just" rtl="1">
              <a:buFont typeface="Wingdings" pitchFamily="2" charset="2"/>
              <a:buChar char="ü"/>
            </a:pPr>
            <a:r>
              <a:rPr lang="ar-SA" sz="3200" dirty="0">
                <a:solidFill>
                  <a:schemeClr val="tx1"/>
                </a:solidFill>
              </a:rPr>
              <a:t>تطبيق الجدولة الذكية على نطاق محدود</a:t>
            </a:r>
            <a:r>
              <a:rPr lang="fr-FR" sz="3200"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ar-DZ" b="1" dirty="0" smtClean="0">
              <a:solidFill>
                <a:schemeClr val="tx1"/>
              </a:solidFill>
            </a:endParaRPr>
          </a:p>
          <a:p>
            <a:pPr rtl="1"/>
            <a:endParaRPr lang="fr-FR" b="1" dirty="0">
              <a:solidFill>
                <a:schemeClr val="tx1"/>
              </a:solidFill>
            </a:endParaRPr>
          </a:p>
          <a:p>
            <a:pPr algn="just" rtl="1"/>
            <a:r>
              <a:rPr lang="fr-FR" b="1" dirty="0" smtClean="0">
                <a:solidFill>
                  <a:schemeClr val="tx1"/>
                </a:solidFill>
              </a:rPr>
              <a:t>5</a:t>
            </a:r>
            <a:r>
              <a:rPr lang="fr-FR" dirty="0" smtClean="0">
                <a:solidFill>
                  <a:schemeClr val="tx1"/>
                </a:solidFill>
              </a:rPr>
              <a:t> </a:t>
            </a:r>
            <a:r>
              <a:rPr lang="ar-DZ" dirty="0" smtClean="0">
                <a:solidFill>
                  <a:schemeClr val="tx1"/>
                </a:solidFill>
              </a:rPr>
              <a:t>  </a:t>
            </a:r>
            <a:r>
              <a:rPr lang="ar-SA" b="1" dirty="0" smtClean="0">
                <a:solidFill>
                  <a:schemeClr val="tx1"/>
                </a:solidFill>
              </a:rPr>
              <a:t>الاختبار</a:t>
            </a:r>
            <a:r>
              <a:rPr lang="fr-FR" b="1" dirty="0" smtClean="0">
                <a:solidFill>
                  <a:schemeClr val="tx1"/>
                </a:solidFill>
              </a:rPr>
              <a:t> </a:t>
            </a:r>
            <a:r>
              <a:rPr lang="fr-FR" b="1" dirty="0">
                <a:solidFill>
                  <a:schemeClr val="tx1"/>
                </a:solidFill>
              </a:rPr>
              <a:t>(Test):</a:t>
            </a:r>
          </a:p>
          <a:p>
            <a:pPr lvl="1" algn="just" rtl="1">
              <a:buFont typeface="Wingdings" pitchFamily="2" charset="2"/>
              <a:buChar char="ü"/>
            </a:pPr>
            <a:r>
              <a:rPr lang="ar-SA" sz="3200" dirty="0">
                <a:solidFill>
                  <a:schemeClr val="tx1"/>
                </a:solidFill>
              </a:rPr>
              <a:t>جمع ملاحظات المرضى حول سهولة استخدام التطبيق</a:t>
            </a:r>
            <a:r>
              <a:rPr lang="fr-FR" sz="3200" dirty="0">
                <a:solidFill>
                  <a:schemeClr val="tx1"/>
                </a:solidFill>
              </a:rPr>
              <a:t>.</a:t>
            </a:r>
          </a:p>
          <a:p>
            <a:pPr lvl="1" algn="just" rtl="1">
              <a:buFont typeface="Wingdings" pitchFamily="2" charset="2"/>
              <a:buChar char="ü"/>
            </a:pPr>
            <a:r>
              <a:rPr lang="ar-SA" sz="3200" dirty="0">
                <a:solidFill>
                  <a:schemeClr val="tx1"/>
                </a:solidFill>
              </a:rPr>
              <a:t>قياس تأثير المسار السريع على تقليل أوقات الانتظار</a:t>
            </a:r>
            <a:r>
              <a:rPr lang="fr-FR" sz="3200" dirty="0">
                <a:solidFill>
                  <a:schemeClr val="tx1"/>
                </a:solidFill>
              </a:rPr>
              <a:t>.</a:t>
            </a:r>
          </a:p>
          <a:p>
            <a:pPr lvl="1" algn="just" rtl="1">
              <a:buFont typeface="Wingdings" pitchFamily="2" charset="2"/>
              <a:buChar char="ü"/>
            </a:pPr>
            <a:r>
              <a:rPr lang="ar-SA" sz="3200" dirty="0">
                <a:solidFill>
                  <a:schemeClr val="tx1"/>
                </a:solidFill>
              </a:rPr>
              <a:t>تحسين الحلول بناءً على التجربة العملية</a:t>
            </a:r>
            <a:r>
              <a:rPr lang="fr-FR" sz="3200"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71415"/>
            <a:ext cx="5786478" cy="857255"/>
          </a:xfrm>
        </p:spPr>
        <p:txBody>
          <a:bodyPr/>
          <a:lstStyle/>
          <a:p>
            <a:r>
              <a:rPr lang="en-GB" b="1" dirty="0"/>
              <a:t>Design thinking</a:t>
            </a:r>
            <a:endParaRPr lang="fr-FR" b="1" dirty="0"/>
          </a:p>
        </p:txBody>
      </p:sp>
      <p:sp>
        <p:nvSpPr>
          <p:cNvPr id="3" name="Subtitle 2"/>
          <p:cNvSpPr>
            <a:spLocks noGrp="1"/>
          </p:cNvSpPr>
          <p:nvPr>
            <p:ph type="subTitle" idx="1"/>
          </p:nvPr>
        </p:nvSpPr>
        <p:spPr>
          <a:xfrm>
            <a:off x="142844" y="928670"/>
            <a:ext cx="8858312" cy="5781700"/>
          </a:xfrm>
        </p:spPr>
        <p:txBody>
          <a:bodyPr>
            <a:normAutofit/>
          </a:bodyPr>
          <a:lstStyle/>
          <a:p>
            <a:pPr algn="just"/>
            <a:endParaRPr lang="en-GB" dirty="0" smtClean="0">
              <a:solidFill>
                <a:schemeClr val="tx1"/>
              </a:solidFill>
            </a:endParaRPr>
          </a:p>
          <a:p>
            <a:pPr algn="just"/>
            <a:endParaRPr lang="en-GB" dirty="0">
              <a:solidFill>
                <a:schemeClr val="tx1"/>
              </a:solidFill>
            </a:endParaRPr>
          </a:p>
          <a:p>
            <a:pPr rtl="1"/>
            <a:r>
              <a:rPr lang="ar-SA" b="1" dirty="0">
                <a:solidFill>
                  <a:schemeClr val="tx1"/>
                </a:solidFill>
              </a:rPr>
              <a:t>تطبيق التفكير التصميمي</a:t>
            </a:r>
            <a:r>
              <a:rPr lang="fr-FR" b="1" dirty="0" smtClean="0">
                <a:solidFill>
                  <a:schemeClr val="tx1"/>
                </a:solidFill>
              </a:rPr>
              <a:t>:</a:t>
            </a:r>
            <a:endParaRPr lang="ar-DZ" b="1" dirty="0" smtClean="0">
              <a:solidFill>
                <a:schemeClr val="tx1"/>
              </a:solidFill>
            </a:endParaRPr>
          </a:p>
          <a:p>
            <a:pPr rtl="1"/>
            <a:endParaRPr lang="fr-FR" b="1" dirty="0">
              <a:solidFill>
                <a:schemeClr val="tx1"/>
              </a:solidFill>
            </a:endParaRPr>
          </a:p>
          <a:p>
            <a:pPr algn="just" rtl="1"/>
            <a:r>
              <a:rPr lang="ar-SA" b="1" dirty="0">
                <a:solidFill>
                  <a:schemeClr val="tx1"/>
                </a:solidFill>
              </a:rPr>
              <a:t>النتيجة</a:t>
            </a:r>
            <a:r>
              <a:rPr lang="fr-FR" dirty="0">
                <a:solidFill>
                  <a:schemeClr val="tx1"/>
                </a:solidFill>
              </a:rPr>
              <a:t>:</a:t>
            </a:r>
          </a:p>
          <a:p>
            <a:pPr algn="just" rtl="1"/>
            <a:r>
              <a:rPr lang="ar-SA" dirty="0">
                <a:solidFill>
                  <a:schemeClr val="tx1"/>
                </a:solidFill>
              </a:rPr>
              <a:t>مستشفى قام بتنفيذ جدولة ذكية وإدارة طوابير باستخدام تطبيق جوّال تمكن من تقليل أوقات الانتظار بنسبة 30%، مما أدى إلى تحسين كبير في رضا المرضى</a:t>
            </a:r>
            <a:r>
              <a:rPr lang="fr-FR" dirty="0">
                <a:solidFill>
                  <a:schemeClr val="tx1"/>
                </a:solidFill>
              </a:rPr>
              <a:t>.</a:t>
            </a:r>
          </a:p>
          <a:p>
            <a:pPr algn="just"/>
            <a:endParaRPr lang="fr-FR" dirty="0">
              <a:solidFill>
                <a:schemeClr val="tx1"/>
              </a:solidFill>
            </a:endParaRPr>
          </a:p>
          <a:p>
            <a:pPr algn="just"/>
            <a:endParaRPr lang="fr-FR"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مفهوم الابتكار في الخدمات</a:t>
            </a:r>
            <a:endParaRPr lang="en-US" dirty="0" smtClean="0">
              <a:solidFill>
                <a:schemeClr val="tx1"/>
              </a:solidFill>
            </a:endParaRPr>
          </a:p>
          <a:p>
            <a:pPr algn="just"/>
            <a:r>
              <a:rPr lang="en-US" b="1" u="sng" dirty="0" smtClean="0">
                <a:solidFill>
                  <a:schemeClr val="tx1"/>
                </a:solidFill>
              </a:rPr>
              <a:t>service </a:t>
            </a:r>
            <a:r>
              <a:rPr lang="en-US" b="1" u="sng" dirty="0">
                <a:solidFill>
                  <a:schemeClr val="tx1"/>
                </a:solidFill>
              </a:rPr>
              <a:t>innovation</a:t>
            </a:r>
            <a:r>
              <a:rPr lang="en-US" dirty="0">
                <a:solidFill>
                  <a:schemeClr val="tx1"/>
                </a:solidFill>
              </a:rPr>
              <a:t> </a:t>
            </a:r>
            <a:r>
              <a:rPr lang="en-US" dirty="0" smtClean="0">
                <a:solidFill>
                  <a:schemeClr val="tx1"/>
                </a:solidFill>
              </a:rPr>
              <a:t>is a “superior service offering</a:t>
            </a:r>
            <a:r>
              <a:rPr lang="en-US" dirty="0">
                <a:solidFill>
                  <a:schemeClr val="tx1"/>
                </a:solidFill>
              </a:rPr>
              <a:t>” that is made up of “new client interface/customer encounter; new </a:t>
            </a:r>
            <a:r>
              <a:rPr lang="en-US" dirty="0" smtClean="0">
                <a:solidFill>
                  <a:schemeClr val="tx1"/>
                </a:solidFill>
              </a:rPr>
              <a:t>service delivery </a:t>
            </a:r>
            <a:r>
              <a:rPr lang="en-US" dirty="0">
                <a:solidFill>
                  <a:schemeClr val="tx1"/>
                </a:solidFill>
              </a:rPr>
              <a:t>system; new organizational architecture or marketing proposition; </a:t>
            </a:r>
            <a:r>
              <a:rPr lang="en-US" dirty="0" smtClean="0">
                <a:solidFill>
                  <a:schemeClr val="tx1"/>
                </a:solidFill>
              </a:rPr>
              <a:t>and/or improvements </a:t>
            </a:r>
            <a:r>
              <a:rPr lang="en-US" dirty="0">
                <a:solidFill>
                  <a:schemeClr val="tx1"/>
                </a:solidFill>
              </a:rPr>
              <a:t>in productivity and performance through human resource management</a:t>
            </a:r>
            <a:r>
              <a:rPr lang="en-US" dirty="0" smtClean="0">
                <a:solidFill>
                  <a:schemeClr val="tx1"/>
                </a:solidFill>
              </a:rPr>
              <a:t>”.</a:t>
            </a:r>
            <a:endParaRPr lang="en-US" b="1" dirty="0" smtClean="0">
              <a:solidFill>
                <a:schemeClr val="tx1"/>
              </a:solidFill>
            </a:endParaRPr>
          </a:p>
          <a:p>
            <a:pPr algn="just"/>
            <a:endParaRPr lang="en-US" b="1" dirty="0">
              <a:solidFill>
                <a:srgbClr val="FF0000"/>
              </a:solidFill>
            </a:endParaRPr>
          </a:p>
          <a:p>
            <a:pPr algn="just"/>
            <a:endParaRPr lang="ar-DZ" b="1" dirty="0"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مفهوم الابتكار في الخدمات</a:t>
            </a:r>
          </a:p>
          <a:p>
            <a:r>
              <a:rPr lang="ar-DZ" dirty="0" smtClean="0">
                <a:solidFill>
                  <a:schemeClr val="tx1"/>
                </a:solidFill>
              </a:rPr>
              <a:t>خصائص الابتكار في الخدمات منبثقة من خصائص الخدمات</a:t>
            </a:r>
            <a:endParaRPr lang="en-US" b="1" u="sng" dirty="0" smtClean="0">
              <a:solidFill>
                <a:schemeClr val="tx1"/>
              </a:solidFill>
            </a:endParaRPr>
          </a:p>
          <a:p>
            <a:pPr algn="just"/>
            <a:r>
              <a:rPr lang="en-US" b="1" dirty="0">
                <a:solidFill>
                  <a:schemeClr val="tx1"/>
                </a:solidFill>
              </a:rPr>
              <a:t>Innovation in services</a:t>
            </a:r>
            <a:r>
              <a:rPr lang="en-US" dirty="0">
                <a:solidFill>
                  <a:schemeClr val="tx1"/>
                </a:solidFill>
              </a:rPr>
              <a:t> is </a:t>
            </a:r>
            <a:r>
              <a:rPr lang="en-US" u="sng" dirty="0">
                <a:solidFill>
                  <a:schemeClr val="tx1"/>
                </a:solidFill>
              </a:rPr>
              <a:t>different</a:t>
            </a:r>
            <a:r>
              <a:rPr lang="en-US" dirty="0">
                <a:solidFill>
                  <a:schemeClr val="tx1"/>
                </a:solidFill>
              </a:rPr>
              <a:t> from innovation in manufacturing </a:t>
            </a:r>
            <a:r>
              <a:rPr lang="en-US" dirty="0" smtClean="0">
                <a:solidFill>
                  <a:schemeClr val="tx1"/>
                </a:solidFill>
              </a:rPr>
              <a:t>essentially because </a:t>
            </a:r>
            <a:r>
              <a:rPr lang="en-US" dirty="0">
                <a:solidFill>
                  <a:schemeClr val="tx1"/>
                </a:solidFill>
              </a:rPr>
              <a:t>services are characterized by </a:t>
            </a:r>
            <a:r>
              <a:rPr lang="en-US" u="sng" dirty="0">
                <a:solidFill>
                  <a:schemeClr val="tx1"/>
                </a:solidFill>
              </a:rPr>
              <a:t>intangibility</a:t>
            </a:r>
            <a:r>
              <a:rPr lang="en-US" dirty="0">
                <a:solidFill>
                  <a:schemeClr val="tx1"/>
                </a:solidFill>
              </a:rPr>
              <a:t>, </a:t>
            </a:r>
            <a:r>
              <a:rPr lang="en-US" u="sng" dirty="0">
                <a:solidFill>
                  <a:schemeClr val="tx1"/>
                </a:solidFill>
              </a:rPr>
              <a:t>heterogeneity</a:t>
            </a:r>
            <a:r>
              <a:rPr lang="en-US" dirty="0">
                <a:solidFill>
                  <a:schemeClr val="tx1"/>
                </a:solidFill>
              </a:rPr>
              <a:t>, </a:t>
            </a:r>
            <a:r>
              <a:rPr lang="en-US" u="sng" dirty="0" err="1">
                <a:solidFill>
                  <a:schemeClr val="tx1"/>
                </a:solidFill>
              </a:rPr>
              <a:t>perishability</a:t>
            </a:r>
            <a:r>
              <a:rPr lang="en-US" dirty="0" smtClean="0">
                <a:solidFill>
                  <a:schemeClr val="tx1"/>
                </a:solidFill>
              </a:rPr>
              <a:t>, increased </a:t>
            </a:r>
            <a:r>
              <a:rPr lang="en-US" dirty="0">
                <a:solidFill>
                  <a:schemeClr val="tx1"/>
                </a:solidFill>
              </a:rPr>
              <a:t>customer </a:t>
            </a:r>
            <a:r>
              <a:rPr lang="en-US" u="sng" dirty="0">
                <a:solidFill>
                  <a:schemeClr val="tx1"/>
                </a:solidFill>
              </a:rPr>
              <a:t>interactivity</a:t>
            </a:r>
            <a:r>
              <a:rPr lang="en-US" dirty="0">
                <a:solidFill>
                  <a:schemeClr val="tx1"/>
                </a:solidFill>
              </a:rPr>
              <a:t>, and </a:t>
            </a:r>
            <a:r>
              <a:rPr lang="en-US" u="sng" dirty="0">
                <a:solidFill>
                  <a:schemeClr val="tx1"/>
                </a:solidFill>
              </a:rPr>
              <a:t>simultaneity</a:t>
            </a:r>
            <a:r>
              <a:rPr lang="en-US" dirty="0">
                <a:solidFill>
                  <a:schemeClr val="tx1"/>
                </a:solidFill>
              </a:rPr>
              <a:t> between production </a:t>
            </a:r>
            <a:r>
              <a:rPr lang="en-US" dirty="0" smtClean="0">
                <a:solidFill>
                  <a:schemeClr val="tx1"/>
                </a:solidFill>
              </a:rPr>
              <a:t>and consumption</a:t>
            </a:r>
            <a:r>
              <a:rPr lang="fr-FR" dirty="0" smtClean="0"/>
              <a:t>. </a:t>
            </a:r>
          </a:p>
          <a:p>
            <a:pPr algn="just"/>
            <a:endParaRPr lang="en-US" b="1" dirty="0">
              <a:solidFill>
                <a:schemeClr val="tx1"/>
              </a:solidFill>
            </a:endParaRPr>
          </a:p>
          <a:p>
            <a:pPr algn="just"/>
            <a:endParaRPr lang="ar-DZ" b="1" dirty="0" smtClean="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 خصائص الابتكار في الخدمات منبثقة من خصائص الخدمات</a:t>
            </a:r>
            <a:endParaRPr lang="en-US" b="1" u="sng" dirty="0" smtClean="0">
              <a:solidFill>
                <a:schemeClr val="tx1"/>
              </a:solidFill>
            </a:endParaRPr>
          </a:p>
          <a:p>
            <a:pPr algn="just"/>
            <a:r>
              <a:rPr lang="fr-FR" u="sng" dirty="0" smtClean="0">
                <a:solidFill>
                  <a:schemeClr val="tx1"/>
                </a:solidFill>
              </a:rPr>
              <a:t>The </a:t>
            </a:r>
            <a:r>
              <a:rPr lang="fr-FR" u="sng" dirty="0" err="1" smtClean="0">
                <a:solidFill>
                  <a:schemeClr val="tx1"/>
                </a:solidFill>
              </a:rPr>
              <a:t>intangibility</a:t>
            </a:r>
            <a:r>
              <a:rPr lang="fr-FR" dirty="0" smtClean="0">
                <a:solidFill>
                  <a:schemeClr val="tx1"/>
                </a:solidFill>
              </a:rPr>
              <a:t> of </a:t>
            </a:r>
            <a:r>
              <a:rPr lang="en-US" dirty="0" smtClean="0">
                <a:solidFill>
                  <a:schemeClr val="tx1"/>
                </a:solidFill>
              </a:rPr>
              <a:t>services makes service innovation relatively more difficult to make </a:t>
            </a:r>
            <a:r>
              <a:rPr lang="en-US" u="sng" dirty="0" smtClean="0">
                <a:solidFill>
                  <a:schemeClr val="tx1"/>
                </a:solidFill>
              </a:rPr>
              <a:t>inimitable</a:t>
            </a:r>
            <a:r>
              <a:rPr lang="en-US" dirty="0" smtClean="0">
                <a:solidFill>
                  <a:schemeClr val="tx1"/>
                </a:solidFill>
              </a:rPr>
              <a:t> </a:t>
            </a:r>
            <a:r>
              <a:rPr lang="fr-FR" dirty="0" err="1" smtClean="0">
                <a:solidFill>
                  <a:schemeClr val="tx1"/>
                </a:solidFill>
              </a:rPr>
              <a:t>through</a:t>
            </a:r>
            <a:r>
              <a:rPr lang="fr-FR" dirty="0" smtClean="0">
                <a:solidFill>
                  <a:schemeClr val="tx1"/>
                </a:solidFill>
              </a:rPr>
              <a:t> patent protection. </a:t>
            </a:r>
            <a:r>
              <a:rPr lang="en-US" dirty="0" smtClean="0">
                <a:solidFill>
                  <a:schemeClr val="tx1"/>
                </a:solidFill>
              </a:rPr>
              <a:t>and to </a:t>
            </a:r>
            <a:r>
              <a:rPr lang="en-US" u="sng" dirty="0" smtClean="0">
                <a:solidFill>
                  <a:schemeClr val="tx1"/>
                </a:solidFill>
              </a:rPr>
              <a:t>measure</a:t>
            </a:r>
            <a:r>
              <a:rPr lang="en-US" dirty="0" smtClean="0">
                <a:solidFill>
                  <a:schemeClr val="tx1"/>
                </a:solidFill>
              </a:rPr>
              <a:t> as its performance is mostly evaluated on the basis of user perception. </a:t>
            </a:r>
            <a:r>
              <a:rPr lang="fr-FR" dirty="0">
                <a:solidFill>
                  <a:schemeClr val="tx1"/>
                </a:solidFill>
              </a:rPr>
              <a:t>As </a:t>
            </a:r>
            <a:r>
              <a:rPr lang="fr-FR" dirty="0" smtClean="0">
                <a:solidFill>
                  <a:schemeClr val="tx1"/>
                </a:solidFill>
              </a:rPr>
              <a:t>a </a:t>
            </a:r>
            <a:r>
              <a:rPr lang="en-US" dirty="0" smtClean="0">
                <a:solidFill>
                  <a:schemeClr val="tx1"/>
                </a:solidFill>
              </a:rPr>
              <a:t>result</a:t>
            </a:r>
            <a:r>
              <a:rPr lang="en-US" dirty="0">
                <a:solidFill>
                  <a:schemeClr val="tx1"/>
                </a:solidFill>
              </a:rPr>
              <a:t>, a new service innovation is generally tested in the actual market rather than </a:t>
            </a:r>
            <a:r>
              <a:rPr lang="en-US" dirty="0" smtClean="0">
                <a:solidFill>
                  <a:schemeClr val="tx1"/>
                </a:solidFill>
              </a:rPr>
              <a:t>in </a:t>
            </a:r>
            <a:r>
              <a:rPr lang="fr-FR" dirty="0">
                <a:solidFill>
                  <a:schemeClr val="tx1"/>
                </a:solidFill>
              </a:rPr>
              <a:t>R&amp;D </a:t>
            </a:r>
            <a:r>
              <a:rPr lang="fr-FR" dirty="0" err="1" smtClean="0">
                <a:solidFill>
                  <a:schemeClr val="tx1"/>
                </a:solidFill>
              </a:rPr>
              <a:t>laboratories</a:t>
            </a:r>
            <a:r>
              <a:rPr lang="fr-FR" dirty="0" smtClean="0">
                <a:solidFill>
                  <a:schemeClr val="tx1"/>
                </a:solidFill>
              </a:rPr>
              <a:t>.</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 خصائص الابتكار في الخدمات منبثقة من خصائص الخدمات</a:t>
            </a:r>
            <a:endParaRPr lang="en-US" b="1" u="sng" dirty="0" smtClean="0">
              <a:solidFill>
                <a:schemeClr val="tx1"/>
              </a:solidFill>
            </a:endParaRPr>
          </a:p>
          <a:p>
            <a:pPr algn="just"/>
            <a:r>
              <a:rPr lang="fr-FR" u="sng" dirty="0">
                <a:solidFill>
                  <a:schemeClr val="tx1"/>
                </a:solidFill>
              </a:rPr>
              <a:t>The </a:t>
            </a:r>
            <a:r>
              <a:rPr lang="fr-FR" u="sng" dirty="0" err="1">
                <a:solidFill>
                  <a:schemeClr val="tx1"/>
                </a:solidFill>
              </a:rPr>
              <a:t>heterogeneity</a:t>
            </a:r>
            <a:r>
              <a:rPr lang="fr-FR" dirty="0">
                <a:solidFill>
                  <a:schemeClr val="tx1"/>
                </a:solidFill>
              </a:rPr>
              <a:t> </a:t>
            </a:r>
            <a:r>
              <a:rPr lang="fr-FR" dirty="0" smtClean="0">
                <a:solidFill>
                  <a:schemeClr val="tx1"/>
                </a:solidFill>
              </a:rPr>
              <a:t>in </a:t>
            </a:r>
            <a:r>
              <a:rPr lang="en-US" dirty="0" smtClean="0">
                <a:solidFill>
                  <a:schemeClr val="tx1"/>
                </a:solidFill>
              </a:rPr>
              <a:t>services </a:t>
            </a:r>
            <a:r>
              <a:rPr lang="en-US" dirty="0">
                <a:solidFill>
                  <a:schemeClr val="tx1"/>
                </a:solidFill>
              </a:rPr>
              <a:t>means that innovative activities need to be tailored to different </a:t>
            </a:r>
            <a:r>
              <a:rPr lang="en-US" dirty="0" smtClean="0">
                <a:solidFill>
                  <a:schemeClr val="tx1"/>
                </a:solidFill>
              </a:rPr>
              <a:t>service contexts </a:t>
            </a:r>
            <a:r>
              <a:rPr lang="en-US" dirty="0">
                <a:solidFill>
                  <a:schemeClr val="tx1"/>
                </a:solidFill>
              </a:rPr>
              <a:t>calling for a more dynamic approach to organizing innovation in services </a:t>
            </a:r>
            <a:r>
              <a:rPr lang="en-US" dirty="0" smtClean="0">
                <a:solidFill>
                  <a:schemeClr val="tx1"/>
                </a:solidFill>
              </a:rPr>
              <a:t>as compared </a:t>
            </a:r>
            <a:r>
              <a:rPr lang="en-US" dirty="0">
                <a:solidFill>
                  <a:schemeClr val="tx1"/>
                </a:solidFill>
              </a:rPr>
              <a:t>to manufacturing. Some service firms such as fast food restaurants </a:t>
            </a:r>
            <a:r>
              <a:rPr lang="en-US" dirty="0" smtClean="0">
                <a:solidFill>
                  <a:schemeClr val="tx1"/>
                </a:solidFill>
              </a:rPr>
              <a:t>have used </a:t>
            </a:r>
            <a:r>
              <a:rPr lang="en-US" dirty="0">
                <a:solidFill>
                  <a:schemeClr val="tx1"/>
                </a:solidFill>
              </a:rPr>
              <a:t>innovations around application of technology at the customer interface to </a:t>
            </a:r>
            <a:r>
              <a:rPr lang="en-US" dirty="0" smtClean="0">
                <a:solidFill>
                  <a:schemeClr val="tx1"/>
                </a:solidFill>
              </a:rPr>
              <a:t>reduce heterogeneity </a:t>
            </a:r>
            <a:r>
              <a:rPr lang="en-US" dirty="0">
                <a:solidFill>
                  <a:schemeClr val="tx1"/>
                </a:solidFill>
              </a:rPr>
              <a:t>and achieve standardization of processes.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r>
              <a:rPr lang="fr-FR" sz="4000" b="1" dirty="0"/>
              <a:t>Service Innovation</a:t>
            </a:r>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b="1" dirty="0" smtClean="0">
                <a:solidFill>
                  <a:srgbClr val="FF0000"/>
                </a:solidFill>
              </a:rPr>
              <a:t>1- </a:t>
            </a:r>
            <a:r>
              <a:rPr lang="en-US" b="1" dirty="0">
                <a:solidFill>
                  <a:srgbClr val="FF0000"/>
                </a:solidFill>
              </a:rPr>
              <a:t>Service Innovation and Its </a:t>
            </a:r>
            <a:r>
              <a:rPr lang="en-US" b="1" dirty="0" smtClean="0">
                <a:solidFill>
                  <a:srgbClr val="FF0000"/>
                </a:solidFill>
              </a:rPr>
              <a:t>Characteristics</a:t>
            </a:r>
          </a:p>
          <a:p>
            <a:r>
              <a:rPr lang="ar-DZ" dirty="0" smtClean="0">
                <a:solidFill>
                  <a:schemeClr val="tx1"/>
                </a:solidFill>
              </a:rPr>
              <a:t> خصائص الابتكار في الخدمات منبثقة من خصائص الخدمات</a:t>
            </a:r>
            <a:endParaRPr lang="en-US" b="1" u="sng" dirty="0" smtClean="0">
              <a:solidFill>
                <a:schemeClr val="tx1"/>
              </a:solidFill>
            </a:endParaRPr>
          </a:p>
          <a:p>
            <a:pPr algn="just"/>
            <a:endParaRPr lang="en-US" b="1" u="sng" dirty="0" smtClean="0">
              <a:solidFill>
                <a:schemeClr val="tx1"/>
              </a:solidFill>
            </a:endParaRPr>
          </a:p>
          <a:p>
            <a:pPr algn="just"/>
            <a:r>
              <a:rPr lang="fr-FR" u="sng" dirty="0">
                <a:solidFill>
                  <a:schemeClr val="tx1"/>
                </a:solidFill>
              </a:rPr>
              <a:t>The </a:t>
            </a:r>
            <a:r>
              <a:rPr lang="en-US" u="sng" dirty="0" err="1" smtClean="0">
                <a:solidFill>
                  <a:schemeClr val="tx1"/>
                </a:solidFill>
              </a:rPr>
              <a:t>perishability</a:t>
            </a:r>
            <a:r>
              <a:rPr lang="en-US" dirty="0" smtClean="0">
                <a:solidFill>
                  <a:schemeClr val="tx1"/>
                </a:solidFill>
              </a:rPr>
              <a:t>, </a:t>
            </a:r>
            <a:r>
              <a:rPr lang="fr-FR" dirty="0" smtClean="0">
                <a:solidFill>
                  <a:schemeClr val="tx1"/>
                </a:solidFill>
              </a:rPr>
              <a:t>as </a:t>
            </a:r>
            <a:r>
              <a:rPr lang="fr-FR" dirty="0">
                <a:solidFill>
                  <a:schemeClr val="tx1"/>
                </a:solidFill>
              </a:rPr>
              <a:t>services are </a:t>
            </a:r>
            <a:r>
              <a:rPr lang="fr-FR" dirty="0" err="1">
                <a:solidFill>
                  <a:schemeClr val="tx1"/>
                </a:solidFill>
              </a:rPr>
              <a:t>perishable</a:t>
            </a:r>
            <a:r>
              <a:rPr lang="fr-FR" dirty="0" smtClean="0">
                <a:solidFill>
                  <a:schemeClr val="tx1"/>
                </a:solidFill>
              </a:rPr>
              <a:t>, </a:t>
            </a:r>
            <a:r>
              <a:rPr lang="en-US" dirty="0" smtClean="0">
                <a:solidFill>
                  <a:schemeClr val="tx1"/>
                </a:solidFill>
              </a:rPr>
              <a:t>that </a:t>
            </a:r>
            <a:r>
              <a:rPr lang="en-US" dirty="0">
                <a:solidFill>
                  <a:schemeClr val="tx1"/>
                </a:solidFill>
              </a:rPr>
              <a:t>is, they cannot be stored and resold as tangible products can, service </a:t>
            </a:r>
            <a:r>
              <a:rPr lang="en-US" dirty="0" smtClean="0">
                <a:solidFill>
                  <a:schemeClr val="tx1"/>
                </a:solidFill>
              </a:rPr>
              <a:t>innovation also </a:t>
            </a:r>
            <a:r>
              <a:rPr lang="en-US" dirty="0">
                <a:solidFill>
                  <a:schemeClr val="tx1"/>
                </a:solidFill>
              </a:rPr>
              <a:t>entails technology and processes to better manage demand and plan </a:t>
            </a:r>
            <a:r>
              <a:rPr lang="en-US" dirty="0" smtClean="0">
                <a:solidFill>
                  <a:schemeClr val="tx1"/>
                </a:solidFill>
              </a:rPr>
              <a:t>capacity. Research </a:t>
            </a:r>
            <a:r>
              <a:rPr lang="en-US" dirty="0">
                <a:solidFill>
                  <a:schemeClr val="tx1"/>
                </a:solidFill>
              </a:rPr>
              <a:t>has shown that both heterogeneity and </a:t>
            </a:r>
            <a:r>
              <a:rPr lang="en-US" dirty="0" err="1">
                <a:solidFill>
                  <a:schemeClr val="tx1"/>
                </a:solidFill>
              </a:rPr>
              <a:t>perishability</a:t>
            </a:r>
            <a:r>
              <a:rPr lang="en-US" dirty="0">
                <a:solidFill>
                  <a:schemeClr val="tx1"/>
                </a:solidFill>
              </a:rPr>
              <a:t> of </a:t>
            </a:r>
            <a:r>
              <a:rPr lang="en-US" dirty="0" smtClean="0">
                <a:solidFill>
                  <a:schemeClr val="tx1"/>
                </a:solidFill>
              </a:rPr>
              <a:t>services have </a:t>
            </a:r>
            <a:r>
              <a:rPr lang="en-US" dirty="0">
                <a:solidFill>
                  <a:schemeClr val="tx1"/>
                </a:solidFill>
              </a:rPr>
              <a:t>a positive impact on service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872</TotalTime>
  <Words>3535</Words>
  <Application>Microsoft Office PowerPoint</Application>
  <PresentationFormat>On-screen Show (4:3)</PresentationFormat>
  <Paragraphs>309</Paragraphs>
  <Slides>49</Slides>
  <Notes>1</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Service Innovation</vt:lpstr>
      <vt:lpstr>Design thinking</vt:lpstr>
      <vt:lpstr>Design thinking</vt:lpstr>
      <vt:lpstr>Design thinking</vt:lpstr>
      <vt:lpstr>Design thinking</vt:lpstr>
      <vt:lpstr>Design thinking</vt:lpstr>
      <vt:lpstr>Design thinking</vt:lpstr>
      <vt:lpstr>Design thinking</vt:lpstr>
      <vt:lpstr>Design thinking</vt:lpstr>
      <vt:lpstr>Design thinking</vt:lpstr>
      <vt:lpstr>Design thinking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Innovation</dc:title>
  <dc:creator>MS</dc:creator>
  <cp:lastModifiedBy>DELL</cp:lastModifiedBy>
  <cp:revision>73</cp:revision>
  <dcterms:created xsi:type="dcterms:W3CDTF">2024-03-09T14:18:55Z</dcterms:created>
  <dcterms:modified xsi:type="dcterms:W3CDTF">2026-04-13T08:30:34Z</dcterms:modified>
</cp:coreProperties>
</file>