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06" r:id="rId2"/>
    <p:sldId id="307" r:id="rId3"/>
    <p:sldId id="308" r:id="rId4"/>
    <p:sldId id="309"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9" r:id="rId24"/>
    <p:sldId id="328" r:id="rId25"/>
    <p:sldId id="331" r:id="rId26"/>
    <p:sldId id="330" r:id="rId27"/>
    <p:sldId id="333" r:id="rId28"/>
    <p:sldId id="332" r:id="rId29"/>
    <p:sldId id="334" r:id="rId30"/>
    <p:sldId id="335" r:id="rId31"/>
    <p:sldId id="336" r:id="rId32"/>
    <p:sldId id="337" r:id="rId33"/>
    <p:sldId id="339" r:id="rId34"/>
    <p:sldId id="340" r:id="rId35"/>
    <p:sldId id="338" r:id="rId36"/>
    <p:sldId id="341" r:id="rId37"/>
    <p:sldId id="342" r:id="rId38"/>
    <p:sldId id="343" r:id="rId39"/>
    <p:sldId id="344" r:id="rId40"/>
    <p:sldId id="345" r:id="rId41"/>
    <p:sldId id="346" r:id="rId42"/>
    <p:sldId id="347" r:id="rId43"/>
    <p:sldId id="348" r:id="rId44"/>
    <p:sldId id="352" r:id="rId45"/>
    <p:sldId id="349" r:id="rId46"/>
    <p:sldId id="350" r:id="rId47"/>
    <p:sldId id="351" r:id="rId48"/>
    <p:sldId id="353" r:id="rId4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66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F9FB69-CC0E-4F11-AFBA-1B8328A72C1E}" type="datetimeFigureOut">
              <a:rPr lang="fr-FR" smtClean="0"/>
              <a:pPr/>
              <a:t>03/03/2024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466984-CAC9-4329-BCFB-69DB0352A8C0}"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7ABC1A1-015F-4C2F-B269-A44299AB6438}" type="datetimeFigureOut">
              <a:rPr lang="fr-FR" smtClean="0"/>
              <a:pPr/>
              <a:t>03/03/2024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150271-2E74-4D33-8BBD-240576BAED7A}"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ABC1A1-015F-4C2F-B269-A44299AB6438}" type="datetimeFigureOut">
              <a:rPr lang="fr-FR" smtClean="0"/>
              <a:pPr/>
              <a:t>03/03/2024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50271-2E74-4D33-8BBD-240576BAED7A}"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u="sng" dirty="0" smtClean="0">
                <a:solidFill>
                  <a:srgbClr val="FF0000"/>
                </a:solidFill>
              </a:rPr>
              <a:t>Introduction</a:t>
            </a:r>
          </a:p>
          <a:p>
            <a:pPr algn="just"/>
            <a:endParaRPr lang="en-US" dirty="0" smtClean="0">
              <a:solidFill>
                <a:schemeClr val="tx1"/>
              </a:solidFill>
            </a:endParaRPr>
          </a:p>
          <a:p>
            <a:pPr algn="just"/>
            <a:r>
              <a:rPr lang="en-US" b="1" dirty="0" smtClean="0">
                <a:solidFill>
                  <a:schemeClr val="tx1"/>
                </a:solidFill>
              </a:rPr>
              <a:t>There is a view held by many that innovation is the outcome of a free market process. Capitalism, it is argued, creates firms, which then compete in price, quality, and in releasing new products. This “innovation machine” creates the “growth miracle of capitalism.”</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u="sng" dirty="0" err="1" smtClean="0">
                <a:solidFill>
                  <a:srgbClr val="FF0000"/>
                </a:solidFill>
              </a:rPr>
              <a:t>What</a:t>
            </a:r>
            <a:r>
              <a:rPr lang="fr-FR" b="1" u="sng" dirty="0" smtClean="0">
                <a:solidFill>
                  <a:srgbClr val="FF0000"/>
                </a:solidFill>
              </a:rPr>
              <a:t> Is Innovation?</a:t>
            </a:r>
          </a:p>
          <a:p>
            <a:pPr algn="just"/>
            <a:endParaRPr lang="en-US" dirty="0" smtClean="0"/>
          </a:p>
          <a:p>
            <a:pPr algn="just"/>
            <a:r>
              <a:rPr lang="en-US" b="1" u="sng" dirty="0" smtClean="0">
                <a:solidFill>
                  <a:schemeClr val="tx1"/>
                </a:solidFill>
              </a:rPr>
              <a:t>Intangible products </a:t>
            </a:r>
            <a:r>
              <a:rPr lang="en-US" b="1" dirty="0" smtClean="0">
                <a:solidFill>
                  <a:schemeClr val="tx1"/>
                </a:solidFill>
              </a:rPr>
              <a:t>that complement these types of physical equipment include the various pieces of computer software needed to control flows of information through these devices, leading to the delivery of information, the supply of communication services, or the arrival of a correctly heated dinner.</a:t>
            </a:r>
            <a:endParaRPr lang="fr-FR" b="1" dirty="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u="sng" dirty="0" err="1" smtClean="0">
                <a:solidFill>
                  <a:srgbClr val="FF0000"/>
                </a:solidFill>
              </a:rPr>
              <a:t>What</a:t>
            </a:r>
            <a:r>
              <a:rPr lang="fr-FR" b="1" u="sng" dirty="0" smtClean="0">
                <a:solidFill>
                  <a:srgbClr val="FF0000"/>
                </a:solidFill>
              </a:rPr>
              <a:t> Is Innovation?</a:t>
            </a:r>
          </a:p>
          <a:p>
            <a:pPr algn="just"/>
            <a:endParaRPr lang="en-US" b="1" dirty="0" smtClean="0">
              <a:solidFill>
                <a:schemeClr val="tx1"/>
              </a:solidFill>
            </a:endParaRPr>
          </a:p>
          <a:p>
            <a:pPr algn="just"/>
            <a:r>
              <a:rPr lang="en-US" b="1" dirty="0" smtClean="0">
                <a:solidFill>
                  <a:schemeClr val="tx1"/>
                </a:solidFill>
              </a:rPr>
              <a:t>Equally, process innovations, which are new ways of making and doing things, can arise from the use of new combinations of tangible and intangible inputs. A robotic machine to assemble</a:t>
            </a:r>
          </a:p>
          <a:p>
            <a:pPr algn="just"/>
            <a:r>
              <a:rPr lang="en-US" b="1" dirty="0" smtClean="0">
                <a:solidFill>
                  <a:schemeClr val="tx1"/>
                </a:solidFill>
              </a:rPr>
              <a:t>cars can deliver welding services with even greater precision than a human welder, but is only as good as its computer control system.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u="sng" dirty="0" err="1" smtClean="0">
                <a:solidFill>
                  <a:srgbClr val="FF0000"/>
                </a:solidFill>
              </a:rPr>
              <a:t>What</a:t>
            </a:r>
            <a:r>
              <a:rPr lang="fr-FR" b="1" u="sng" dirty="0" smtClean="0">
                <a:solidFill>
                  <a:srgbClr val="FF0000"/>
                </a:solidFill>
              </a:rPr>
              <a:t> Is Innovation?</a:t>
            </a:r>
          </a:p>
          <a:p>
            <a:pPr algn="just"/>
            <a:endParaRPr lang="en-US" b="1" dirty="0" smtClean="0">
              <a:solidFill>
                <a:schemeClr val="tx1"/>
              </a:solidFill>
            </a:endParaRPr>
          </a:p>
          <a:p>
            <a:pPr algn="just"/>
            <a:r>
              <a:rPr lang="en-US" b="1" dirty="0" smtClean="0">
                <a:solidFill>
                  <a:schemeClr val="tx1"/>
                </a:solidFill>
              </a:rPr>
              <a:t>Inherent in the above definitions of </a:t>
            </a:r>
            <a:r>
              <a:rPr lang="en-US" b="1" u="sng" dirty="0" smtClean="0">
                <a:solidFill>
                  <a:schemeClr val="tx1"/>
                </a:solidFill>
              </a:rPr>
              <a:t>innovation</a:t>
            </a:r>
            <a:r>
              <a:rPr lang="en-US" b="1" dirty="0" smtClean="0">
                <a:solidFill>
                  <a:schemeClr val="tx1"/>
                </a:solidFill>
              </a:rPr>
              <a:t> is an element of </a:t>
            </a:r>
            <a:r>
              <a:rPr lang="en-US" b="1" u="sng" dirty="0" smtClean="0">
                <a:solidFill>
                  <a:schemeClr val="tx1"/>
                </a:solidFill>
              </a:rPr>
              <a:t>novelty</a:t>
            </a:r>
            <a:r>
              <a:rPr lang="en-US" b="1" dirty="0" smtClean="0">
                <a:solidFill>
                  <a:schemeClr val="tx1"/>
                </a:solidFill>
              </a:rPr>
              <a:t>. The question then arises as to how much </a:t>
            </a:r>
            <a:r>
              <a:rPr lang="en-US" b="1" u="sng" dirty="0" smtClean="0">
                <a:solidFill>
                  <a:schemeClr val="tx1"/>
                </a:solidFill>
              </a:rPr>
              <a:t>novelty</a:t>
            </a:r>
            <a:r>
              <a:rPr lang="en-US" b="1" dirty="0" smtClean="0">
                <a:solidFill>
                  <a:schemeClr val="tx1"/>
                </a:solidFill>
              </a:rPr>
              <a:t> is enough to identify </a:t>
            </a:r>
            <a:r>
              <a:rPr lang="fr-FR" b="1" dirty="0" err="1" smtClean="0">
                <a:solidFill>
                  <a:schemeClr val="tx1"/>
                </a:solidFill>
              </a:rPr>
              <a:t>any</a:t>
            </a:r>
            <a:r>
              <a:rPr lang="fr-FR" b="1" dirty="0" smtClean="0">
                <a:solidFill>
                  <a:schemeClr val="tx1"/>
                </a:solidFill>
              </a:rPr>
              <a:t> change as “</a:t>
            </a:r>
            <a:r>
              <a:rPr lang="fr-FR" b="1" u="sng" dirty="0" smtClean="0">
                <a:solidFill>
                  <a:schemeClr val="tx1"/>
                </a:solidFill>
              </a:rPr>
              <a:t>innovation</a:t>
            </a:r>
            <a:r>
              <a:rPr lang="fr-FR" b="1" dirty="0" smtClean="0">
                <a:solidFill>
                  <a:schemeClr val="tx1"/>
                </a:solidFill>
              </a:rPr>
              <a:t>.”</a:t>
            </a:r>
          </a:p>
          <a:p>
            <a:pPr algn="just"/>
            <a:r>
              <a:rPr lang="en-US" b="1" dirty="0" smtClean="0">
                <a:solidFill>
                  <a:schemeClr val="tx1"/>
                </a:solidFill>
              </a:rPr>
              <a:t>A key issue here is to distinguish </a:t>
            </a:r>
            <a:r>
              <a:rPr lang="en-US" b="1" u="sng" dirty="0" smtClean="0">
                <a:solidFill>
                  <a:schemeClr val="tx1"/>
                </a:solidFill>
              </a:rPr>
              <a:t>innovation</a:t>
            </a:r>
            <a:r>
              <a:rPr lang="en-US" b="1" dirty="0" smtClean="0">
                <a:solidFill>
                  <a:schemeClr val="tx1"/>
                </a:solidFill>
              </a:rPr>
              <a:t>, the bringing to market of </a:t>
            </a:r>
            <a:r>
              <a:rPr lang="en-US" b="1" u="sng" dirty="0" smtClean="0">
                <a:solidFill>
                  <a:schemeClr val="tx1"/>
                </a:solidFill>
              </a:rPr>
              <a:t>a truly novel item</a:t>
            </a:r>
            <a:r>
              <a:rPr lang="en-US" b="1" dirty="0" smtClean="0">
                <a:solidFill>
                  <a:schemeClr val="tx1"/>
                </a:solidFill>
              </a:rPr>
              <a:t>, from </a:t>
            </a:r>
            <a:r>
              <a:rPr lang="en-US" b="1" u="sng" dirty="0" smtClean="0">
                <a:solidFill>
                  <a:schemeClr val="tx1"/>
                </a:solidFill>
              </a:rPr>
              <a:t>imitation</a:t>
            </a:r>
            <a:r>
              <a:rPr lang="en-US" b="1" dirty="0" smtClean="0">
                <a:solidFill>
                  <a:schemeClr val="tx1"/>
                </a:solidFill>
              </a:rPr>
              <a:t>, the adoption of a </a:t>
            </a:r>
            <a:r>
              <a:rPr lang="en-US" b="1" u="sng" dirty="0" smtClean="0">
                <a:solidFill>
                  <a:schemeClr val="tx1"/>
                </a:solidFill>
              </a:rPr>
              <a:t>new technique </a:t>
            </a:r>
            <a:r>
              <a:rPr lang="en-US" b="1" dirty="0" smtClean="0">
                <a:solidFill>
                  <a:schemeClr val="tx1"/>
                </a:solidFill>
              </a:rPr>
              <a:t>or design that </a:t>
            </a:r>
            <a:r>
              <a:rPr lang="en-US" b="1" u="sng" dirty="0" smtClean="0">
                <a:solidFill>
                  <a:schemeClr val="tx1"/>
                </a:solidFill>
              </a:rPr>
              <a:t>is already in the market</a:t>
            </a:r>
            <a:r>
              <a:rPr lang="en-US" b="1" dirty="0" smtClean="0">
                <a:solidFill>
                  <a:schemeClr val="tx1"/>
                </a:solidFill>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u="sng" dirty="0" err="1" smtClean="0">
                <a:solidFill>
                  <a:srgbClr val="FF0000"/>
                </a:solidFill>
              </a:rPr>
              <a:t>What</a:t>
            </a:r>
            <a:r>
              <a:rPr lang="fr-FR" b="1" u="sng" dirty="0" smtClean="0">
                <a:solidFill>
                  <a:srgbClr val="FF0000"/>
                </a:solidFill>
              </a:rPr>
              <a:t> Is Innovation?</a:t>
            </a:r>
          </a:p>
          <a:p>
            <a:pPr algn="just"/>
            <a:endParaRPr lang="en-US" b="1" dirty="0" smtClean="0">
              <a:solidFill>
                <a:schemeClr val="tx1"/>
              </a:solidFill>
            </a:endParaRPr>
          </a:p>
          <a:p>
            <a:pPr algn="just"/>
            <a:r>
              <a:rPr lang="fr-FR" b="1" dirty="0" smtClean="0">
                <a:solidFill>
                  <a:schemeClr val="tx1"/>
                </a:solidFill>
              </a:rPr>
              <a:t>A </a:t>
            </a:r>
            <a:r>
              <a:rPr lang="en-US" b="1" dirty="0" smtClean="0">
                <a:solidFill>
                  <a:schemeClr val="tx1"/>
                </a:solidFill>
              </a:rPr>
              <a:t>product or process can be new to the </a:t>
            </a:r>
            <a:r>
              <a:rPr lang="en-US" b="1" u="sng" dirty="0" smtClean="0">
                <a:solidFill>
                  <a:schemeClr val="tx1"/>
                </a:solidFill>
              </a:rPr>
              <a:t>firm</a:t>
            </a:r>
            <a:r>
              <a:rPr lang="en-US" b="1" dirty="0" smtClean="0">
                <a:solidFill>
                  <a:schemeClr val="tx1"/>
                </a:solidFill>
              </a:rPr>
              <a:t>, new to the </a:t>
            </a:r>
            <a:r>
              <a:rPr lang="en-US" b="1" u="sng" dirty="0" smtClean="0">
                <a:solidFill>
                  <a:schemeClr val="tx1"/>
                </a:solidFill>
              </a:rPr>
              <a:t>domestic market</a:t>
            </a:r>
            <a:r>
              <a:rPr lang="en-US" b="1" dirty="0" smtClean="0">
                <a:solidFill>
                  <a:schemeClr val="tx1"/>
                </a:solidFill>
              </a:rPr>
              <a:t>, or new to the </a:t>
            </a:r>
            <a:r>
              <a:rPr lang="en-US" b="1" u="sng" dirty="0" smtClean="0">
                <a:solidFill>
                  <a:schemeClr val="tx1"/>
                </a:solidFill>
              </a:rPr>
              <a:t>world market</a:t>
            </a:r>
            <a:r>
              <a:rPr lang="en-US" b="1" dirty="0" smtClean="0">
                <a:solidFill>
                  <a:schemeClr val="tx1"/>
                </a:solidFill>
              </a:rPr>
              <a:t>.</a:t>
            </a:r>
          </a:p>
          <a:p>
            <a:pPr algn="just"/>
            <a:r>
              <a:rPr lang="en-US" b="1" dirty="0" smtClean="0">
                <a:solidFill>
                  <a:schemeClr val="tx1"/>
                </a:solidFill>
              </a:rPr>
              <a:t>Clearly, the last of these, </a:t>
            </a:r>
            <a:r>
              <a:rPr lang="en-US" b="1" u="sng" dirty="0" smtClean="0">
                <a:solidFill>
                  <a:schemeClr val="tx1"/>
                </a:solidFill>
              </a:rPr>
              <a:t>global novelty</a:t>
            </a:r>
            <a:r>
              <a:rPr lang="en-US" b="1" dirty="0" smtClean="0">
                <a:solidFill>
                  <a:schemeClr val="tx1"/>
                </a:solidFill>
              </a:rPr>
              <a:t>, is sufficient to qualify the product or process as an innovation</a:t>
            </a:r>
            <a:r>
              <a:rPr lang="en-US" dirty="0" smtClean="0"/>
              <a:t>.</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u="sng" dirty="0" err="1" smtClean="0">
                <a:solidFill>
                  <a:srgbClr val="FF0000"/>
                </a:solidFill>
              </a:rPr>
              <a:t>What</a:t>
            </a:r>
            <a:r>
              <a:rPr lang="fr-FR" b="1" u="sng" dirty="0" smtClean="0">
                <a:solidFill>
                  <a:srgbClr val="FF0000"/>
                </a:solidFill>
              </a:rPr>
              <a:t> Is Innovation?</a:t>
            </a:r>
          </a:p>
          <a:p>
            <a:pPr algn="just"/>
            <a:endParaRPr lang="fr-FR" b="1" u="sng" dirty="0" smtClean="0">
              <a:solidFill>
                <a:srgbClr val="FF0000"/>
              </a:solidFill>
            </a:endParaRPr>
          </a:p>
          <a:p>
            <a:pPr algn="just"/>
            <a:r>
              <a:rPr lang="fr-FR" b="1" dirty="0" smtClean="0">
                <a:solidFill>
                  <a:schemeClr val="tx1"/>
                </a:solidFill>
              </a:rPr>
              <a:t>For </a:t>
            </a:r>
            <a:r>
              <a:rPr lang="fr-FR" b="1" dirty="0" err="1" smtClean="0">
                <a:solidFill>
                  <a:schemeClr val="tx1"/>
                </a:solidFill>
              </a:rPr>
              <a:t>those</a:t>
            </a:r>
            <a:r>
              <a:rPr lang="fr-FR" b="1" dirty="0" smtClean="0">
                <a:solidFill>
                  <a:schemeClr val="tx1"/>
                </a:solidFill>
              </a:rPr>
              <a:t> </a:t>
            </a:r>
            <a:r>
              <a:rPr lang="en-US" b="1" dirty="0" smtClean="0">
                <a:solidFill>
                  <a:schemeClr val="tx1"/>
                </a:solidFill>
              </a:rPr>
              <a:t>goods and services that are not internationally traded—whether due to the nature of the product, prohibitive transport costs, or restrictions on trade—the test of being “new to the domestic market” is sufficient to establish that there is an innovation within that economy.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u="sng" dirty="0" err="1" smtClean="0">
                <a:solidFill>
                  <a:srgbClr val="FF0000"/>
                </a:solidFill>
              </a:rPr>
              <a:t>What</a:t>
            </a:r>
            <a:r>
              <a:rPr lang="fr-FR" b="1" u="sng" dirty="0" smtClean="0">
                <a:solidFill>
                  <a:srgbClr val="FF0000"/>
                </a:solidFill>
              </a:rPr>
              <a:t> Is Innovation?</a:t>
            </a:r>
          </a:p>
          <a:p>
            <a:pPr algn="just"/>
            <a:endParaRPr lang="fr-FR" b="1" u="sng" dirty="0" smtClean="0">
              <a:solidFill>
                <a:srgbClr val="FF0000"/>
              </a:solidFill>
            </a:endParaRPr>
          </a:p>
          <a:p>
            <a:pPr algn="just"/>
            <a:r>
              <a:rPr lang="fr-FR" b="1" dirty="0" smtClean="0">
                <a:solidFill>
                  <a:schemeClr val="tx1"/>
                </a:solidFill>
              </a:rPr>
              <a:t>In </a:t>
            </a:r>
            <a:r>
              <a:rPr lang="fr-FR" b="1" dirty="0" err="1" smtClean="0">
                <a:solidFill>
                  <a:schemeClr val="tx1"/>
                </a:solidFill>
              </a:rPr>
              <a:t>our</a:t>
            </a:r>
            <a:r>
              <a:rPr lang="fr-FR" b="1" dirty="0" smtClean="0">
                <a:solidFill>
                  <a:schemeClr val="tx1"/>
                </a:solidFill>
              </a:rPr>
              <a:t> </a:t>
            </a:r>
            <a:r>
              <a:rPr lang="fr-FR" b="1" dirty="0" err="1" smtClean="0">
                <a:solidFill>
                  <a:schemeClr val="tx1"/>
                </a:solidFill>
              </a:rPr>
              <a:t>view</a:t>
            </a:r>
            <a:r>
              <a:rPr lang="fr-FR" b="1" dirty="0" smtClean="0">
                <a:solidFill>
                  <a:schemeClr val="tx1"/>
                </a:solidFill>
              </a:rPr>
              <a:t>, </a:t>
            </a:r>
            <a:r>
              <a:rPr lang="en-US" b="1" dirty="0" smtClean="0">
                <a:solidFill>
                  <a:schemeClr val="tx1"/>
                </a:solidFill>
              </a:rPr>
              <a:t>being “new to the firm” is an insufficient test for innovation, as the firm in question may simply be adopting a product design, or a production method, introduced by a competitor. we call this the diffusion </a:t>
            </a:r>
            <a:r>
              <a:rPr lang="fr-FR" b="1" dirty="0" smtClean="0">
                <a:solidFill>
                  <a:schemeClr val="tx1"/>
                </a:solidFill>
              </a:rPr>
              <a:t>of innovation</a:t>
            </a:r>
            <a:r>
              <a:rPr lang="en-US" b="1" dirty="0" smtClean="0">
                <a:solidFill>
                  <a:schemeClr val="tx1"/>
                </a:solidFill>
              </a:rPr>
              <a:t>.</a:t>
            </a:r>
          </a:p>
          <a:p>
            <a:pPr algn="just"/>
            <a:r>
              <a:rPr lang="en-US" b="1" dirty="0" smtClean="0">
                <a:solidFill>
                  <a:schemeClr val="tx1"/>
                </a:solidFill>
              </a:rPr>
              <a:t>We define an innovation as </a:t>
            </a:r>
            <a:r>
              <a:rPr lang="en-US" b="1" i="1" dirty="0" smtClean="0">
                <a:solidFill>
                  <a:schemeClr val="tx1"/>
                </a:solidFill>
              </a:rPr>
              <a:t>new to the firm and new </a:t>
            </a:r>
            <a:r>
              <a:rPr lang="fr-FR" b="1" i="1" dirty="0" smtClean="0">
                <a:solidFill>
                  <a:schemeClr val="tx1"/>
                </a:solidFill>
              </a:rPr>
              <a:t>to the relevant </a:t>
            </a:r>
            <a:r>
              <a:rPr lang="fr-FR" b="1" i="1" dirty="0" err="1" smtClean="0">
                <a:solidFill>
                  <a:schemeClr val="tx1"/>
                </a:solidFill>
              </a:rPr>
              <a:t>market</a:t>
            </a:r>
            <a:r>
              <a:rPr lang="fr-FR" b="1" i="1" dirty="0" smtClean="0">
                <a:solidFill>
                  <a:schemeClr val="tx1"/>
                </a:solidFill>
              </a:rPr>
              <a:t>.</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92500" lnSpcReduction="10000"/>
          </a:bodyPr>
          <a:lstStyle/>
          <a:p>
            <a:pPr algn="just"/>
            <a:r>
              <a:rPr lang="fr-FR" b="1" u="sng" dirty="0" err="1" smtClean="0">
                <a:solidFill>
                  <a:srgbClr val="FF0000"/>
                </a:solidFill>
              </a:rPr>
              <a:t>What</a:t>
            </a:r>
            <a:r>
              <a:rPr lang="fr-FR" b="1" u="sng" dirty="0" smtClean="0">
                <a:solidFill>
                  <a:srgbClr val="FF0000"/>
                </a:solidFill>
              </a:rPr>
              <a:t> Is Innovation?</a:t>
            </a:r>
          </a:p>
          <a:p>
            <a:pPr algn="just"/>
            <a:endParaRPr lang="en-US" b="1" dirty="0" smtClean="0">
              <a:solidFill>
                <a:schemeClr val="tx1"/>
              </a:solidFill>
            </a:endParaRPr>
          </a:p>
          <a:p>
            <a:pPr algn="just"/>
            <a:r>
              <a:rPr lang="en-US" b="1" u="sng" dirty="0" smtClean="0">
                <a:solidFill>
                  <a:schemeClr val="tx1"/>
                </a:solidFill>
              </a:rPr>
              <a:t>Innovation</a:t>
            </a:r>
            <a:r>
              <a:rPr lang="en-US" b="1" dirty="0" smtClean="0">
                <a:solidFill>
                  <a:schemeClr val="tx1"/>
                </a:solidFill>
              </a:rPr>
              <a:t> occurs when bringing to the market new products and processes arising from applications of both existing and new knowledge. Thus innovation is </a:t>
            </a:r>
            <a:r>
              <a:rPr lang="en-US" b="1" u="sng" dirty="0" smtClean="0">
                <a:solidFill>
                  <a:schemeClr val="tx1"/>
                </a:solidFill>
              </a:rPr>
              <a:t>preceded</a:t>
            </a:r>
            <a:r>
              <a:rPr lang="en-US" b="1" dirty="0" smtClean="0">
                <a:solidFill>
                  <a:schemeClr val="tx1"/>
                </a:solidFill>
              </a:rPr>
              <a:t> by </a:t>
            </a:r>
            <a:r>
              <a:rPr lang="en-US" b="1" u="sng" dirty="0" smtClean="0">
                <a:solidFill>
                  <a:schemeClr val="tx1"/>
                </a:solidFill>
              </a:rPr>
              <a:t>inventions</a:t>
            </a:r>
            <a:r>
              <a:rPr lang="en-US" b="1" dirty="0" smtClean="0">
                <a:solidFill>
                  <a:schemeClr val="tx1"/>
                </a:solidFill>
              </a:rPr>
              <a:t> and </a:t>
            </a:r>
            <a:r>
              <a:rPr lang="en-US" b="1" u="sng" dirty="0" smtClean="0">
                <a:solidFill>
                  <a:schemeClr val="tx1"/>
                </a:solidFill>
              </a:rPr>
              <a:t>succeeded</a:t>
            </a:r>
            <a:r>
              <a:rPr lang="en-US" b="1" dirty="0" smtClean="0">
                <a:solidFill>
                  <a:schemeClr val="tx1"/>
                </a:solidFill>
              </a:rPr>
              <a:t> by the widespread </a:t>
            </a:r>
            <a:r>
              <a:rPr lang="en-US" b="1" u="sng" dirty="0" smtClean="0">
                <a:solidFill>
                  <a:schemeClr val="tx1"/>
                </a:solidFill>
              </a:rPr>
              <a:t>adoption</a:t>
            </a:r>
            <a:r>
              <a:rPr lang="en-US" b="1" dirty="0" smtClean="0">
                <a:solidFill>
                  <a:schemeClr val="tx1"/>
                </a:solidFill>
              </a:rPr>
              <a:t> of the new genre of products by customers, or the </a:t>
            </a:r>
            <a:r>
              <a:rPr lang="en-US" b="1" u="sng" dirty="0" smtClean="0">
                <a:solidFill>
                  <a:schemeClr val="tx1"/>
                </a:solidFill>
              </a:rPr>
              <a:t>adoption</a:t>
            </a:r>
            <a:r>
              <a:rPr lang="en-US" b="1" dirty="0" smtClean="0">
                <a:solidFill>
                  <a:schemeClr val="tx1"/>
                </a:solidFill>
              </a:rPr>
              <a:t> of best-practice processes in the majority of firms. We call this final stage </a:t>
            </a:r>
            <a:r>
              <a:rPr lang="en-US" b="1" u="sng" dirty="0" smtClean="0">
                <a:solidFill>
                  <a:schemeClr val="tx1"/>
                </a:solidFill>
              </a:rPr>
              <a:t>diffusion</a:t>
            </a:r>
            <a:r>
              <a:rPr lang="en-US" b="1" i="1" dirty="0" smtClean="0">
                <a:solidFill>
                  <a:schemeClr val="tx1"/>
                </a:solidFill>
              </a:rPr>
              <a:t>, and it is </a:t>
            </a:r>
            <a:r>
              <a:rPr lang="en-US" b="1" dirty="0" smtClean="0">
                <a:solidFill>
                  <a:schemeClr val="tx1"/>
                </a:solidFill>
              </a:rPr>
              <a:t>clear that the benefits of innovation to the economy and its citizens are not fully realized until this has taken place.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The Stages of the Innovation Process</a:t>
            </a:r>
          </a:p>
          <a:p>
            <a:pPr algn="just"/>
            <a:endParaRPr lang="en-US" b="1" dirty="0" smtClean="0">
              <a:solidFill>
                <a:schemeClr val="tx1"/>
              </a:solidFill>
            </a:endParaRPr>
          </a:p>
          <a:p>
            <a:pPr algn="just"/>
            <a:r>
              <a:rPr lang="en-US" b="1" dirty="0" smtClean="0">
                <a:solidFill>
                  <a:schemeClr val="tx1"/>
                </a:solidFill>
              </a:rPr>
              <a:t>The innovation process has a number of stages. At each stage there are activities requiring inputs of knowledge, embodied in skilled personnel and specialized equipment, and investment of time in using these resources. Each stage, produces an output, initially intangible in the form of new knowledge but later tangible if applied to goods for sale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The Stages of the Innovation Process</a:t>
            </a:r>
          </a:p>
          <a:p>
            <a:pPr algn="just"/>
            <a:endParaRPr lang="en-US" b="1" dirty="0" smtClean="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0" y="1571612"/>
            <a:ext cx="9143999" cy="52863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The Stages of the Innovation Process</a:t>
            </a:r>
          </a:p>
          <a:p>
            <a:pPr algn="just"/>
            <a:endParaRPr lang="fr-FR" b="1" dirty="0" smtClean="0">
              <a:solidFill>
                <a:schemeClr val="tx1"/>
              </a:solidFill>
            </a:endParaRPr>
          </a:p>
          <a:p>
            <a:pPr algn="just"/>
            <a:r>
              <a:rPr lang="fr-FR" b="1" dirty="0" smtClean="0">
                <a:solidFill>
                  <a:schemeClr val="tx1"/>
                </a:solidFill>
              </a:rPr>
              <a:t>As </a:t>
            </a:r>
            <a:r>
              <a:rPr lang="fr-FR" b="1" dirty="0" err="1" smtClean="0">
                <a:solidFill>
                  <a:schemeClr val="tx1"/>
                </a:solidFill>
              </a:rPr>
              <a:t>consumers</a:t>
            </a:r>
            <a:r>
              <a:rPr lang="fr-FR" b="1" dirty="0" smtClean="0">
                <a:solidFill>
                  <a:schemeClr val="tx1"/>
                </a:solidFill>
              </a:rPr>
              <a:t>, or </a:t>
            </a:r>
            <a:r>
              <a:rPr lang="fr-FR" b="1" dirty="0" err="1" smtClean="0">
                <a:solidFill>
                  <a:schemeClr val="tx1"/>
                </a:solidFill>
              </a:rPr>
              <a:t>other</a:t>
            </a:r>
            <a:r>
              <a:rPr lang="fr-FR" b="1" dirty="0" smtClean="0">
                <a:solidFill>
                  <a:schemeClr val="tx1"/>
                </a:solidFill>
              </a:rPr>
              <a:t> </a:t>
            </a:r>
            <a:r>
              <a:rPr lang="en-US" b="1" dirty="0" smtClean="0">
                <a:solidFill>
                  <a:schemeClr val="tx1"/>
                </a:solidFill>
              </a:rPr>
              <a:t>firms, start using the innovations, they often adapt or improve them, or relay information on how to do so back to the innovating firms. This type of refinement, or </a:t>
            </a:r>
            <a:r>
              <a:rPr lang="en-US" b="1" u="sng" dirty="0" smtClean="0">
                <a:solidFill>
                  <a:schemeClr val="tx1"/>
                </a:solidFill>
              </a:rPr>
              <a:t>incremental</a:t>
            </a:r>
            <a:r>
              <a:rPr lang="en-US" b="1" dirty="0" smtClean="0">
                <a:solidFill>
                  <a:schemeClr val="tx1"/>
                </a:solidFill>
              </a:rPr>
              <a:t> innovation, is often very important as the initial product or process is rarely perfect.</a:t>
            </a:r>
          </a:p>
          <a:p>
            <a:pPr algn="just"/>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l"/>
            <a:r>
              <a:rPr lang="en-US" b="1" u="sng" dirty="0" smtClean="0">
                <a:solidFill>
                  <a:srgbClr val="FF0000"/>
                </a:solidFill>
              </a:rPr>
              <a:t>Introduction</a:t>
            </a:r>
            <a:endParaRPr lang="en-US" dirty="0" smtClean="0"/>
          </a:p>
          <a:p>
            <a:pPr algn="just"/>
            <a:endParaRPr lang="en-US" b="1" dirty="0" smtClean="0">
              <a:solidFill>
                <a:schemeClr val="tx1"/>
              </a:solidFill>
            </a:endParaRPr>
          </a:p>
          <a:p>
            <a:pPr algn="just"/>
            <a:r>
              <a:rPr lang="en-US" b="1" dirty="0" smtClean="0">
                <a:solidFill>
                  <a:schemeClr val="tx1"/>
                </a:solidFill>
              </a:rPr>
              <a:t>Manufacturing has historically been seen as the heartland of research and development and innovation, with inventions such as the internal combustion engine underpinning the development of the motor industry and the jet engine leading to high-speed aviation.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Types of Innovation</a:t>
            </a:r>
          </a:p>
          <a:p>
            <a:pPr algn="just"/>
            <a:endParaRPr lang="fr-FR" b="1" dirty="0" smtClean="0">
              <a:solidFill>
                <a:schemeClr val="tx1"/>
              </a:solidFill>
            </a:endParaRPr>
          </a:p>
          <a:p>
            <a:pPr algn="just"/>
            <a:r>
              <a:rPr lang="en-US" b="1" u="sng" dirty="0" smtClean="0">
                <a:solidFill>
                  <a:schemeClr val="tx1"/>
                </a:solidFill>
              </a:rPr>
              <a:t>Incremental innovation</a:t>
            </a:r>
            <a:r>
              <a:rPr lang="en-US" b="1" i="1" dirty="0" smtClean="0">
                <a:solidFill>
                  <a:schemeClr val="tx1"/>
                </a:solidFill>
              </a:rPr>
              <a:t> can be contrasted with </a:t>
            </a:r>
            <a:r>
              <a:rPr lang="en-US" b="1" u="sng" dirty="0" smtClean="0">
                <a:solidFill>
                  <a:schemeClr val="tx1"/>
                </a:solidFill>
              </a:rPr>
              <a:t>drastic innovation</a:t>
            </a:r>
            <a:r>
              <a:rPr lang="en-US" b="1" i="1" dirty="0" smtClean="0">
                <a:solidFill>
                  <a:schemeClr val="tx1"/>
                </a:solidFill>
              </a:rPr>
              <a:t>. The </a:t>
            </a:r>
            <a:r>
              <a:rPr lang="en-US" b="1" dirty="0" smtClean="0">
                <a:solidFill>
                  <a:schemeClr val="tx1"/>
                </a:solidFill>
              </a:rPr>
              <a:t>first makes a small change to an existing process or product.</a:t>
            </a:r>
          </a:p>
          <a:p>
            <a:pPr algn="just"/>
            <a:r>
              <a:rPr lang="en-US" b="1" dirty="0" smtClean="0">
                <a:solidFill>
                  <a:schemeClr val="tx1"/>
                </a:solidFill>
              </a:rPr>
              <a:t> Drastic or radical innovation introduces a completely new type of production process with a wide range of applications and gives rise to a whole new </a:t>
            </a:r>
            <a:r>
              <a:rPr lang="fr-FR" b="1" dirty="0" smtClean="0">
                <a:solidFill>
                  <a:schemeClr val="tx1"/>
                </a:solidFill>
              </a:rPr>
              <a:t>genre of </a:t>
            </a:r>
            <a:r>
              <a:rPr lang="fr-FR" b="1" dirty="0" err="1" smtClean="0">
                <a:solidFill>
                  <a:schemeClr val="tx1"/>
                </a:solidFill>
              </a:rPr>
              <a:t>innovative</a:t>
            </a:r>
            <a:r>
              <a:rPr lang="fr-FR" b="1" dirty="0" smtClean="0">
                <a:solidFill>
                  <a:schemeClr val="tx1"/>
                </a:solidFill>
              </a:rPr>
              <a:t> </a:t>
            </a:r>
            <a:r>
              <a:rPr lang="fr-FR" b="1" dirty="0" err="1" smtClean="0">
                <a:solidFill>
                  <a:schemeClr val="tx1"/>
                </a:solidFill>
              </a:rPr>
              <a:t>products</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Types of Innovation</a:t>
            </a:r>
          </a:p>
          <a:p>
            <a:pPr algn="just"/>
            <a:endParaRPr lang="en-US" b="1" dirty="0" smtClean="0">
              <a:solidFill>
                <a:schemeClr val="tx1"/>
              </a:solidFill>
            </a:endParaRPr>
          </a:p>
          <a:p>
            <a:pPr algn="just"/>
            <a:r>
              <a:rPr lang="en-US" b="1" dirty="0" smtClean="0">
                <a:solidFill>
                  <a:schemeClr val="tx1"/>
                </a:solidFill>
              </a:rPr>
              <a:t>Steam engines, the internal combustion engine, electricity, microprocessors, and the Internet can all be considered examples of drastic innovations. Their introduction dramatically changed the way the economy worked and a huge range of other innovations </a:t>
            </a:r>
            <a:r>
              <a:rPr lang="fr-FR" b="1" dirty="0" err="1" smtClean="0">
                <a:solidFill>
                  <a:schemeClr val="tx1"/>
                </a:solidFill>
              </a:rPr>
              <a:t>followed</a:t>
            </a:r>
            <a:r>
              <a:rPr lang="fr-FR" b="1" dirty="0" smtClean="0">
                <a:solidFill>
                  <a:schemeClr val="tx1"/>
                </a:solidFill>
              </a:rPr>
              <a:t> in </a:t>
            </a:r>
            <a:r>
              <a:rPr lang="fr-FR" b="1" dirty="0" err="1" smtClean="0">
                <a:solidFill>
                  <a:schemeClr val="tx1"/>
                </a:solidFill>
              </a:rPr>
              <a:t>their</a:t>
            </a:r>
            <a:r>
              <a:rPr lang="fr-FR" b="1" dirty="0" smtClean="0">
                <a:solidFill>
                  <a:schemeClr val="tx1"/>
                </a:solidFill>
              </a:rPr>
              <a:t> </a:t>
            </a:r>
            <a:r>
              <a:rPr lang="fr-FR" b="1" dirty="0" err="1" smtClean="0">
                <a:solidFill>
                  <a:schemeClr val="tx1"/>
                </a:solidFill>
              </a:rPr>
              <a:t>wake</a:t>
            </a:r>
            <a:r>
              <a:rPr lang="fr-FR" b="1" dirty="0" smtClean="0">
                <a:solidFill>
                  <a:schemeClr val="tx1"/>
                </a:solidFill>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Types of Innovation</a:t>
            </a:r>
          </a:p>
          <a:p>
            <a:pPr algn="just"/>
            <a:endParaRPr lang="en-US" b="1" dirty="0" smtClean="0">
              <a:solidFill>
                <a:srgbClr val="FF0000"/>
              </a:solidFill>
            </a:endParaRPr>
          </a:p>
          <a:p>
            <a:pPr algn="just"/>
            <a:r>
              <a:rPr lang="fr-FR" b="1" dirty="0" smtClean="0">
                <a:solidFill>
                  <a:schemeClr val="tx1"/>
                </a:solidFill>
              </a:rPr>
              <a:t>The </a:t>
            </a:r>
            <a:r>
              <a:rPr lang="en-US" b="1" dirty="0" smtClean="0">
                <a:solidFill>
                  <a:schemeClr val="tx1"/>
                </a:solidFill>
              </a:rPr>
              <a:t>definition of innovation in the Oslo manual, of OECD, can serve to illustrate this: “</a:t>
            </a:r>
            <a:r>
              <a:rPr lang="en-US" b="1" u="sng" dirty="0" smtClean="0">
                <a:solidFill>
                  <a:schemeClr val="tx1"/>
                </a:solidFill>
              </a:rPr>
              <a:t>An innovation</a:t>
            </a:r>
            <a:r>
              <a:rPr lang="en-US" b="1" dirty="0" smtClean="0">
                <a:solidFill>
                  <a:schemeClr val="tx1"/>
                </a:solidFill>
              </a:rPr>
              <a:t> is the implementation of a </a:t>
            </a:r>
            <a:r>
              <a:rPr lang="en-US" b="1" u="sng" dirty="0" smtClean="0">
                <a:solidFill>
                  <a:schemeClr val="tx1"/>
                </a:solidFill>
              </a:rPr>
              <a:t>new</a:t>
            </a:r>
            <a:r>
              <a:rPr lang="en-US" b="1" dirty="0" smtClean="0">
                <a:solidFill>
                  <a:schemeClr val="tx1"/>
                </a:solidFill>
              </a:rPr>
              <a:t> or significantly </a:t>
            </a:r>
            <a:r>
              <a:rPr lang="en-US" b="1" u="sng" dirty="0" smtClean="0">
                <a:solidFill>
                  <a:schemeClr val="tx1"/>
                </a:solidFill>
              </a:rPr>
              <a:t>improved product</a:t>
            </a:r>
            <a:r>
              <a:rPr lang="en-US" b="1" dirty="0" smtClean="0">
                <a:solidFill>
                  <a:schemeClr val="tx1"/>
                </a:solidFill>
              </a:rPr>
              <a:t> (good or service), or </a:t>
            </a:r>
            <a:r>
              <a:rPr lang="en-US" b="1" u="sng" dirty="0" smtClean="0">
                <a:solidFill>
                  <a:schemeClr val="tx1"/>
                </a:solidFill>
              </a:rPr>
              <a:t>process</a:t>
            </a:r>
            <a:r>
              <a:rPr lang="en-US" b="1" dirty="0" smtClean="0">
                <a:solidFill>
                  <a:schemeClr val="tx1"/>
                </a:solidFill>
              </a:rPr>
              <a:t>, a </a:t>
            </a:r>
            <a:r>
              <a:rPr lang="en-US" b="1" u="sng" dirty="0" smtClean="0">
                <a:solidFill>
                  <a:schemeClr val="tx1"/>
                </a:solidFill>
              </a:rPr>
              <a:t>new marketing method</a:t>
            </a:r>
            <a:r>
              <a:rPr lang="en-US" b="1" dirty="0" smtClean="0">
                <a:solidFill>
                  <a:schemeClr val="tx1"/>
                </a:solidFill>
              </a:rPr>
              <a:t>, or a </a:t>
            </a:r>
            <a:r>
              <a:rPr lang="en-US" b="1" u="sng" dirty="0" smtClean="0">
                <a:solidFill>
                  <a:schemeClr val="tx1"/>
                </a:solidFill>
              </a:rPr>
              <a:t>new </a:t>
            </a:r>
            <a:r>
              <a:rPr lang="en-US" b="1" u="sng" dirty="0" err="1" smtClean="0">
                <a:solidFill>
                  <a:schemeClr val="tx1"/>
                </a:solidFill>
              </a:rPr>
              <a:t>organisational</a:t>
            </a:r>
            <a:r>
              <a:rPr lang="en-US" b="1" u="sng" dirty="0" smtClean="0">
                <a:solidFill>
                  <a:schemeClr val="tx1"/>
                </a:solidFill>
              </a:rPr>
              <a:t> method</a:t>
            </a:r>
            <a:r>
              <a:rPr lang="en-US" b="1" dirty="0" smtClean="0">
                <a:solidFill>
                  <a:schemeClr val="tx1"/>
                </a:solidFill>
              </a:rPr>
              <a:t> in business </a:t>
            </a:r>
            <a:r>
              <a:rPr lang="fr-FR" b="1" dirty="0" smtClean="0">
                <a:solidFill>
                  <a:schemeClr val="tx1"/>
                </a:solidFill>
              </a:rPr>
              <a:t>practices, </a:t>
            </a:r>
            <a:r>
              <a:rPr lang="fr-FR" b="1" dirty="0" err="1" smtClean="0">
                <a:solidFill>
                  <a:schemeClr val="tx1"/>
                </a:solidFill>
              </a:rPr>
              <a:t>workplace</a:t>
            </a:r>
            <a:r>
              <a:rPr lang="fr-FR" b="1" dirty="0" smtClean="0">
                <a:solidFill>
                  <a:schemeClr val="tx1"/>
                </a:solidFill>
              </a:rPr>
              <a:t> organisation or </a:t>
            </a:r>
            <a:r>
              <a:rPr lang="fr-FR" b="1" dirty="0" err="1" smtClean="0">
                <a:solidFill>
                  <a:schemeClr val="tx1"/>
                </a:solidFill>
              </a:rPr>
              <a:t>external</a:t>
            </a:r>
            <a:r>
              <a:rPr lang="fr-FR" b="1" dirty="0" smtClean="0">
                <a:solidFill>
                  <a:schemeClr val="tx1"/>
                </a:solidFill>
              </a:rPr>
              <a:t> relations”</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92500" lnSpcReduction="10000"/>
          </a:bodyPr>
          <a:lstStyle/>
          <a:p>
            <a:pPr algn="just"/>
            <a:r>
              <a:rPr lang="en-US" b="1" dirty="0" smtClean="0">
                <a:solidFill>
                  <a:srgbClr val="FF0000"/>
                </a:solidFill>
              </a:rPr>
              <a:t>Types of Innovation</a:t>
            </a:r>
          </a:p>
          <a:p>
            <a:pPr algn="just"/>
            <a:endParaRPr lang="en-US" b="1" dirty="0" smtClean="0">
              <a:solidFill>
                <a:srgbClr val="FF0000"/>
              </a:solidFill>
            </a:endParaRPr>
          </a:p>
          <a:p>
            <a:pPr algn="just"/>
            <a:r>
              <a:rPr lang="fr-FR" b="1" dirty="0" err="1" smtClean="0">
                <a:solidFill>
                  <a:schemeClr val="tx1"/>
                </a:solidFill>
              </a:rPr>
              <a:t>Although</a:t>
            </a:r>
            <a:r>
              <a:rPr lang="fr-FR" b="1" dirty="0" smtClean="0">
                <a:solidFill>
                  <a:schemeClr val="tx1"/>
                </a:solidFill>
              </a:rPr>
              <a:t> </a:t>
            </a:r>
            <a:r>
              <a:rPr lang="fr-FR" b="1" u="sng" dirty="0" err="1" smtClean="0">
                <a:solidFill>
                  <a:schemeClr val="tx1"/>
                </a:solidFill>
              </a:rPr>
              <a:t>product</a:t>
            </a:r>
            <a:r>
              <a:rPr lang="fr-FR" b="1" dirty="0" smtClean="0">
                <a:solidFill>
                  <a:schemeClr val="tx1"/>
                </a:solidFill>
              </a:rPr>
              <a:t> and </a:t>
            </a:r>
            <a:r>
              <a:rPr lang="en-US" b="1" u="sng" dirty="0" smtClean="0">
                <a:solidFill>
                  <a:schemeClr val="tx1"/>
                </a:solidFill>
              </a:rPr>
              <a:t>process</a:t>
            </a:r>
            <a:r>
              <a:rPr lang="en-US" b="1" dirty="0" smtClean="0">
                <a:solidFill>
                  <a:schemeClr val="tx1"/>
                </a:solidFill>
              </a:rPr>
              <a:t> innovation still cover the major types of innovation, scholars have identified a </a:t>
            </a:r>
            <a:r>
              <a:rPr lang="en-US" b="1" u="sng" dirty="0" smtClean="0">
                <a:solidFill>
                  <a:schemeClr val="tx1"/>
                </a:solidFill>
              </a:rPr>
              <a:t>variety of innovation types</a:t>
            </a:r>
            <a:r>
              <a:rPr lang="en-US" b="1" dirty="0" smtClean="0">
                <a:solidFill>
                  <a:schemeClr val="tx1"/>
                </a:solidFill>
              </a:rPr>
              <a:t>, including </a:t>
            </a:r>
            <a:r>
              <a:rPr lang="en-US" b="1" u="sng" dirty="0" smtClean="0">
                <a:solidFill>
                  <a:schemeClr val="tx1"/>
                </a:solidFill>
              </a:rPr>
              <a:t>organizational</a:t>
            </a:r>
            <a:r>
              <a:rPr lang="en-US" b="1" dirty="0" smtClean="0">
                <a:solidFill>
                  <a:schemeClr val="tx1"/>
                </a:solidFill>
              </a:rPr>
              <a:t> innovation, </a:t>
            </a:r>
            <a:r>
              <a:rPr lang="en-US" b="1" u="sng" dirty="0" smtClean="0">
                <a:solidFill>
                  <a:schemeClr val="tx1"/>
                </a:solidFill>
              </a:rPr>
              <a:t>marketing</a:t>
            </a:r>
            <a:r>
              <a:rPr lang="en-US" b="1" dirty="0" smtClean="0">
                <a:solidFill>
                  <a:schemeClr val="tx1"/>
                </a:solidFill>
              </a:rPr>
              <a:t> innovation, </a:t>
            </a:r>
            <a:r>
              <a:rPr lang="en-US" b="1" u="sng" dirty="0" smtClean="0">
                <a:solidFill>
                  <a:schemeClr val="tx1"/>
                </a:solidFill>
              </a:rPr>
              <a:t>service</a:t>
            </a:r>
            <a:r>
              <a:rPr lang="en-US" b="1" dirty="0" smtClean="0">
                <a:solidFill>
                  <a:schemeClr val="tx1"/>
                </a:solidFill>
              </a:rPr>
              <a:t> innovation, </a:t>
            </a:r>
            <a:r>
              <a:rPr lang="en-US" b="1" u="sng" dirty="0" smtClean="0">
                <a:solidFill>
                  <a:schemeClr val="tx1"/>
                </a:solidFill>
              </a:rPr>
              <a:t>supply chain</a:t>
            </a:r>
            <a:r>
              <a:rPr lang="en-US" b="1" dirty="0" smtClean="0">
                <a:solidFill>
                  <a:schemeClr val="tx1"/>
                </a:solidFill>
              </a:rPr>
              <a:t> Innovation</a:t>
            </a:r>
            <a:r>
              <a:rPr lang="en-US" dirty="0" smtClean="0"/>
              <a:t> </a:t>
            </a:r>
            <a:r>
              <a:rPr lang="en-US" b="1" dirty="0" smtClean="0">
                <a:solidFill>
                  <a:schemeClr val="tx1"/>
                </a:solidFill>
              </a:rPr>
              <a:t>and</a:t>
            </a:r>
            <a:r>
              <a:rPr lang="en-US" b="1" dirty="0" smtClean="0"/>
              <a:t> </a:t>
            </a:r>
            <a:r>
              <a:rPr lang="en-US" b="1" u="sng" dirty="0" smtClean="0">
                <a:solidFill>
                  <a:schemeClr val="tx1"/>
                </a:solidFill>
              </a:rPr>
              <a:t>business model</a:t>
            </a:r>
            <a:r>
              <a:rPr lang="en-US" b="1" dirty="0" smtClean="0">
                <a:solidFill>
                  <a:schemeClr val="tx1"/>
                </a:solidFill>
              </a:rPr>
              <a:t> innovation. The term </a:t>
            </a:r>
            <a:r>
              <a:rPr lang="en-US" b="1" u="sng" dirty="0" smtClean="0">
                <a:solidFill>
                  <a:schemeClr val="tx1"/>
                </a:solidFill>
              </a:rPr>
              <a:t>technological innovation</a:t>
            </a:r>
            <a:r>
              <a:rPr lang="en-US" b="1" dirty="0" smtClean="0">
                <a:solidFill>
                  <a:schemeClr val="tx1"/>
                </a:solidFill>
              </a:rPr>
              <a:t> is usually correlated with that of </a:t>
            </a:r>
            <a:r>
              <a:rPr lang="en-US" b="1" u="sng" dirty="0" smtClean="0">
                <a:solidFill>
                  <a:schemeClr val="tx1"/>
                </a:solidFill>
              </a:rPr>
              <a:t>product and process</a:t>
            </a:r>
            <a:r>
              <a:rPr lang="en-US" b="1" dirty="0" smtClean="0">
                <a:solidFill>
                  <a:schemeClr val="tx1"/>
                </a:solidFill>
              </a:rPr>
              <a:t> innovation (Schumpeter naming these product technology and production technology correspondingly)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Types of Innovation</a:t>
            </a:r>
          </a:p>
          <a:p>
            <a:pPr algn="just"/>
            <a:r>
              <a:rPr lang="en-US" b="1" dirty="0" smtClean="0">
                <a:solidFill>
                  <a:schemeClr val="tx1"/>
                </a:solidFill>
              </a:rPr>
              <a:t>Schumpeter, as one of the first researchers in the field, differentiated five types of innovation:</a:t>
            </a:r>
          </a:p>
          <a:p>
            <a:pPr marL="514350" indent="-514350" algn="just">
              <a:buFont typeface="+mj-lt"/>
              <a:buAutoNum type="arabicPeriod"/>
            </a:pPr>
            <a:r>
              <a:rPr lang="en-US" b="1" dirty="0" smtClean="0">
                <a:solidFill>
                  <a:schemeClr val="tx1"/>
                </a:solidFill>
              </a:rPr>
              <a:t> new products,</a:t>
            </a:r>
          </a:p>
          <a:p>
            <a:pPr marL="514350" indent="-514350" algn="just">
              <a:buFont typeface="+mj-lt"/>
              <a:buAutoNum type="arabicPeriod"/>
            </a:pPr>
            <a:r>
              <a:rPr lang="en-US" b="1" dirty="0" smtClean="0">
                <a:solidFill>
                  <a:schemeClr val="tx1"/>
                </a:solidFill>
              </a:rPr>
              <a:t> new methods of production,</a:t>
            </a:r>
          </a:p>
          <a:p>
            <a:pPr marL="514350" indent="-514350" algn="just">
              <a:buFont typeface="+mj-lt"/>
              <a:buAutoNum type="arabicPeriod"/>
            </a:pPr>
            <a:r>
              <a:rPr lang="en-US" b="1" dirty="0" smtClean="0">
                <a:solidFill>
                  <a:schemeClr val="tx1"/>
                </a:solidFill>
              </a:rPr>
              <a:t> new sources of supply,</a:t>
            </a:r>
          </a:p>
          <a:p>
            <a:pPr marL="514350" indent="-514350" algn="just">
              <a:buFont typeface="+mj-lt"/>
              <a:buAutoNum type="arabicPeriod"/>
            </a:pPr>
            <a:r>
              <a:rPr lang="en-US" b="1" dirty="0" smtClean="0">
                <a:solidFill>
                  <a:schemeClr val="tx1"/>
                </a:solidFill>
              </a:rPr>
              <a:t> the exploitation of new markets, and </a:t>
            </a:r>
          </a:p>
          <a:p>
            <a:pPr marL="514350" indent="-514350" algn="just">
              <a:buFont typeface="+mj-lt"/>
              <a:buAutoNum type="arabicPeriod"/>
            </a:pPr>
            <a:r>
              <a:rPr lang="en-US" b="1" dirty="0" smtClean="0">
                <a:solidFill>
                  <a:schemeClr val="tx1"/>
                </a:solidFill>
              </a:rPr>
              <a:t>new ways to organize </a:t>
            </a:r>
            <a:r>
              <a:rPr lang="fr-FR" b="1" dirty="0" smtClean="0">
                <a:solidFill>
                  <a:schemeClr val="tx1"/>
                </a:solidFill>
              </a:rPr>
              <a:t>business. </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Types of Innovation</a:t>
            </a:r>
          </a:p>
          <a:p>
            <a:pPr algn="just"/>
            <a:r>
              <a:rPr lang="en-US" b="1" dirty="0" smtClean="0">
                <a:solidFill>
                  <a:schemeClr val="tx1"/>
                </a:solidFill>
              </a:rPr>
              <a:t>Schumpeter argued that new ideas rarely come into being because firms innovate and transform themselves; rather, capitalism develops through a process of </a:t>
            </a:r>
            <a:r>
              <a:rPr lang="en-US" b="1" u="sng" dirty="0" smtClean="0">
                <a:solidFill>
                  <a:schemeClr val="tx1"/>
                </a:solidFill>
              </a:rPr>
              <a:t>creative destruction</a:t>
            </a:r>
            <a:r>
              <a:rPr lang="en-US" dirty="0" smtClean="0">
                <a:solidFill>
                  <a:schemeClr val="tx1"/>
                </a:solidFill>
              </a:rPr>
              <a:t>.</a:t>
            </a:r>
          </a:p>
          <a:p>
            <a:pPr algn="just" rtl="1"/>
            <a:r>
              <a:rPr lang="ar-DZ" b="1" dirty="0" smtClean="0">
                <a:solidFill>
                  <a:schemeClr val="tx1"/>
                </a:solidFill>
              </a:rPr>
              <a:t>يرى شومبيتر أن الأفكار الجديدة نادراً ما تنشأ بسبب أنّ الشركات تبتكر وتحول نفسها؛ بل بسبب أنّ </a:t>
            </a:r>
            <a:r>
              <a:rPr lang="ar-DZ" b="1" u="sng" dirty="0" smtClean="0">
                <a:solidFill>
                  <a:schemeClr val="tx1"/>
                </a:solidFill>
              </a:rPr>
              <a:t>الرأسمالية</a:t>
            </a:r>
            <a:r>
              <a:rPr lang="ar-DZ" b="1" dirty="0" smtClean="0">
                <a:solidFill>
                  <a:schemeClr val="tx1"/>
                </a:solidFill>
              </a:rPr>
              <a:t> تتطور من خلال </a:t>
            </a:r>
            <a:r>
              <a:rPr lang="ar-DZ" b="1" u="sng" dirty="0" smtClean="0">
                <a:solidFill>
                  <a:schemeClr val="tx1"/>
                </a:solidFill>
              </a:rPr>
              <a:t>عملية التدمير الخلاق</a:t>
            </a:r>
            <a:endParaRPr lang="en-US" b="1" u="sng" dirty="0" smtClean="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Types of Innovation</a:t>
            </a:r>
          </a:p>
          <a:p>
            <a:pPr algn="just"/>
            <a:endParaRPr lang="ar-DZ" b="1" dirty="0" smtClean="0">
              <a:solidFill>
                <a:srgbClr val="FF0000"/>
              </a:solidFill>
            </a:endParaRPr>
          </a:p>
          <a:p>
            <a:pPr algn="just"/>
            <a:r>
              <a:rPr lang="en-US" b="1" dirty="0" smtClean="0">
                <a:solidFill>
                  <a:schemeClr val="tx1"/>
                </a:solidFill>
              </a:rPr>
              <a:t>Schumpeter</a:t>
            </a:r>
            <a:r>
              <a:rPr lang="ar-DZ" b="1" dirty="0" smtClean="0">
                <a:solidFill>
                  <a:schemeClr val="tx1"/>
                </a:solidFill>
              </a:rPr>
              <a:t> </a:t>
            </a:r>
            <a:r>
              <a:rPr lang="en-US" b="1" dirty="0" smtClean="0">
                <a:solidFill>
                  <a:schemeClr val="tx1"/>
                </a:solidFill>
              </a:rPr>
              <a:t>defined the</a:t>
            </a:r>
            <a:r>
              <a:rPr lang="ar-DZ" b="1" dirty="0" smtClean="0">
                <a:solidFill>
                  <a:schemeClr val="tx1"/>
                </a:solidFill>
              </a:rPr>
              <a:t> </a:t>
            </a:r>
            <a:r>
              <a:rPr lang="en-US" b="1" dirty="0" smtClean="0">
                <a:solidFill>
                  <a:schemeClr val="tx1"/>
                </a:solidFill>
              </a:rPr>
              <a:t>notion of </a:t>
            </a:r>
            <a:r>
              <a:rPr lang="en-US" b="1" u="sng" dirty="0" smtClean="0">
                <a:solidFill>
                  <a:schemeClr val="tx1"/>
                </a:solidFill>
              </a:rPr>
              <a:t>creative destruction</a:t>
            </a:r>
            <a:r>
              <a:rPr lang="en-US" b="1" dirty="0" smtClean="0">
                <a:solidFill>
                  <a:schemeClr val="tx1"/>
                </a:solidFill>
              </a:rPr>
              <a:t> as a “process of industrial mutation that incessantly revolutionizes the economic structure from within, incessantly destroying the old one, incessantly creating a new one.” For Schumpeter, extremely significant innovations begin with the creative destruction of existing fields.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Types of Innovation</a:t>
            </a:r>
          </a:p>
          <a:p>
            <a:pPr algn="just"/>
            <a:endParaRPr lang="ar-DZ" b="1" dirty="0" smtClean="0">
              <a:solidFill>
                <a:srgbClr val="FF0000"/>
              </a:solidFill>
            </a:endParaRPr>
          </a:p>
          <a:p>
            <a:pPr algn="just" rtl="1"/>
            <a:r>
              <a:rPr lang="ar-DZ" b="1" dirty="0" smtClean="0">
                <a:solidFill>
                  <a:schemeClr val="tx1"/>
                </a:solidFill>
              </a:rPr>
              <a:t>عرّف شومبيتر مفهوم التدمير الخلاق بأنه "عملية تحوّل صناعي تعمل باستمرار على إحداث ثورة في البنية الاقتصادية من الداخل، وتدمير باستمرار</a:t>
            </a:r>
            <a:r>
              <a:rPr lang="en-GB" b="1" dirty="0" smtClean="0">
                <a:solidFill>
                  <a:schemeClr val="tx1"/>
                </a:solidFill>
              </a:rPr>
              <a:t> </a:t>
            </a:r>
            <a:r>
              <a:rPr lang="ar-DZ" b="1" dirty="0" smtClean="0">
                <a:solidFill>
                  <a:schemeClr val="tx1"/>
                </a:solidFill>
              </a:rPr>
              <a:t>الهيكل القديم، وإنشاء باستمرار</a:t>
            </a:r>
            <a:r>
              <a:rPr lang="en-GB" b="1" dirty="0" smtClean="0">
                <a:solidFill>
                  <a:schemeClr val="tx1"/>
                </a:solidFill>
              </a:rPr>
              <a:t> </a:t>
            </a:r>
            <a:r>
              <a:rPr lang="ar-DZ" b="1" dirty="0" smtClean="0">
                <a:solidFill>
                  <a:schemeClr val="tx1"/>
                </a:solidFill>
              </a:rPr>
              <a:t>هيكل جديد ". </a:t>
            </a:r>
          </a:p>
          <a:p>
            <a:pPr algn="just" rtl="1"/>
            <a:r>
              <a:rPr lang="ar-DZ" b="1" dirty="0" smtClean="0">
                <a:solidFill>
                  <a:schemeClr val="tx1"/>
                </a:solidFill>
              </a:rPr>
              <a:t>بالنسبة لشومبيتر، تبدأ الابتكارات المهمة للغاية بالتدمير الخلاق للمجالات الموجودة.</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92500" lnSpcReduction="10000"/>
          </a:bodyPr>
          <a:lstStyle/>
          <a:p>
            <a:pPr algn="just"/>
            <a:r>
              <a:rPr lang="en-US" b="1" dirty="0" smtClean="0">
                <a:solidFill>
                  <a:srgbClr val="FF0000"/>
                </a:solidFill>
              </a:rPr>
              <a:t>Types of Innovation</a:t>
            </a:r>
          </a:p>
          <a:p>
            <a:pPr algn="just"/>
            <a:r>
              <a:rPr lang="en-US" b="1" dirty="0" smtClean="0">
                <a:solidFill>
                  <a:schemeClr val="tx1"/>
                </a:solidFill>
              </a:rPr>
              <a:t>The key role in </a:t>
            </a:r>
            <a:r>
              <a:rPr lang="en-US" b="1" u="sng" dirty="0" smtClean="0">
                <a:solidFill>
                  <a:schemeClr val="tx1"/>
                </a:solidFill>
              </a:rPr>
              <a:t>creative destruction</a:t>
            </a:r>
            <a:r>
              <a:rPr lang="en-US" b="1" dirty="0" smtClean="0">
                <a:solidFill>
                  <a:schemeClr val="tx1"/>
                </a:solidFill>
              </a:rPr>
              <a:t> is reserved for technological innovations that can </a:t>
            </a:r>
            <a:r>
              <a:rPr lang="en-US" b="1" u="sng" dirty="0" smtClean="0">
                <a:solidFill>
                  <a:schemeClr val="tx1"/>
                </a:solidFill>
              </a:rPr>
              <a:t>outflank</a:t>
            </a:r>
            <a:r>
              <a:rPr lang="en-US" b="1" dirty="0" smtClean="0">
                <a:solidFill>
                  <a:schemeClr val="tx1"/>
                </a:solidFill>
              </a:rPr>
              <a:t> existing products, designs and processes. Over time these form a dominant paradigm within which processes of production become highly efficient and there seem to be few opportunities for </a:t>
            </a:r>
            <a:r>
              <a:rPr lang="en-US" b="1" u="sng" dirty="0" smtClean="0">
                <a:solidFill>
                  <a:schemeClr val="tx1"/>
                </a:solidFill>
              </a:rPr>
              <a:t>radical innovation </a:t>
            </a:r>
            <a:r>
              <a:rPr lang="en-US" b="1" dirty="0" smtClean="0">
                <a:solidFill>
                  <a:schemeClr val="tx1"/>
                </a:solidFill>
              </a:rPr>
              <a:t>within the existing paradigm. These industries are most susceptible to creative destruction by </a:t>
            </a:r>
            <a:r>
              <a:rPr lang="en-US" b="1" u="sng" dirty="0" smtClean="0">
                <a:solidFill>
                  <a:schemeClr val="tx1"/>
                </a:solidFill>
              </a:rPr>
              <a:t>incremental innovation</a:t>
            </a:r>
            <a:r>
              <a:rPr lang="en-US" b="1" dirty="0" smtClean="0">
                <a:solidFill>
                  <a:schemeClr val="tx1"/>
                </a:solidFill>
              </a:rPr>
              <a:t>, often from competitors elsewhere in the world who have been more attuned to improving the product that they are competing against.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en-US" b="1" dirty="0" smtClean="0">
                <a:solidFill>
                  <a:srgbClr val="FF0000"/>
                </a:solidFill>
              </a:rPr>
              <a:t>Types of Innovation</a:t>
            </a:r>
          </a:p>
          <a:p>
            <a:pPr algn="just"/>
            <a:endParaRPr lang="ar-DZ" b="1" dirty="0" smtClean="0">
              <a:solidFill>
                <a:srgbClr val="FF0000"/>
              </a:solidFill>
            </a:endParaRPr>
          </a:p>
          <a:p>
            <a:pPr algn="just" rtl="1"/>
            <a:r>
              <a:rPr lang="ar-DZ" b="1" dirty="0" smtClean="0">
                <a:solidFill>
                  <a:schemeClr val="tx1"/>
                </a:solidFill>
              </a:rPr>
              <a:t>إن الدور الرئيسي في </a:t>
            </a:r>
            <a:r>
              <a:rPr lang="ar-DZ" b="1" u="sng" dirty="0" smtClean="0">
                <a:solidFill>
                  <a:schemeClr val="tx1"/>
                </a:solidFill>
              </a:rPr>
              <a:t>التدمير الخلاق</a:t>
            </a:r>
            <a:r>
              <a:rPr lang="ar-DZ" b="1" dirty="0" smtClean="0">
                <a:solidFill>
                  <a:schemeClr val="tx1"/>
                </a:solidFill>
              </a:rPr>
              <a:t> يرجع للابتكارات التكنولوجية التي </a:t>
            </a:r>
            <a:r>
              <a:rPr lang="ar-DZ" b="1" u="sng" dirty="0" smtClean="0">
                <a:solidFill>
                  <a:schemeClr val="tx1"/>
                </a:solidFill>
              </a:rPr>
              <a:t>تخنق</a:t>
            </a:r>
            <a:r>
              <a:rPr lang="ar-DZ" b="1" dirty="0" smtClean="0">
                <a:solidFill>
                  <a:schemeClr val="tx1"/>
                </a:solidFill>
              </a:rPr>
              <a:t> المنتجات والتصاميم والعمليات الحالية. وبمرور الوقت، تشكل هذه النماذج نموذجًا مهيمنًا تصبح فيه عمليات الإنتاج ذات كفاءة عالية ويبدو أن هناك فرصًا قليلة </a:t>
            </a:r>
            <a:r>
              <a:rPr lang="ar-DZ" b="1" u="sng" dirty="0" smtClean="0">
                <a:solidFill>
                  <a:schemeClr val="tx1"/>
                </a:solidFill>
              </a:rPr>
              <a:t>للابتكار الجذري</a:t>
            </a:r>
            <a:r>
              <a:rPr lang="ar-DZ" b="1" dirty="0" smtClean="0">
                <a:solidFill>
                  <a:schemeClr val="tx1"/>
                </a:solidFill>
              </a:rPr>
              <a:t> ضمن النموذج الحالي. وهذه الصناعات هي الأكثر عرضة للتدمير الخلاق من خلال </a:t>
            </a:r>
            <a:r>
              <a:rPr lang="ar-DZ" b="1" u="sng" dirty="0" smtClean="0">
                <a:solidFill>
                  <a:schemeClr val="tx1"/>
                </a:solidFill>
              </a:rPr>
              <a:t>الابتكار التدريجي</a:t>
            </a:r>
            <a:r>
              <a:rPr lang="ar-DZ" b="1" dirty="0" smtClean="0">
                <a:solidFill>
                  <a:schemeClr val="tx1"/>
                </a:solidFill>
              </a:rPr>
              <a:t>، والذي غالبا ما يكون من المنافسين في أماكن أخرى من العالم الذين كانوا أكثر تفوقا في تحسين المنتج الذي كانوا يتنافسون ضده.</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92500" lnSpcReduction="10000"/>
          </a:bodyPr>
          <a:lstStyle/>
          <a:p>
            <a:pPr algn="just"/>
            <a:r>
              <a:rPr lang="en-US" sz="3500" b="1" u="sng" dirty="0" smtClean="0">
                <a:solidFill>
                  <a:srgbClr val="FF0000"/>
                </a:solidFill>
              </a:rPr>
              <a:t>Introduction</a:t>
            </a:r>
          </a:p>
          <a:p>
            <a:pPr algn="just"/>
            <a:endParaRPr lang="en-US" b="1" dirty="0" smtClean="0">
              <a:solidFill>
                <a:schemeClr val="tx1"/>
              </a:solidFill>
            </a:endParaRPr>
          </a:p>
          <a:p>
            <a:pPr algn="just"/>
            <a:r>
              <a:rPr lang="fr-FR" sz="3500" b="1" dirty="0" smtClean="0">
                <a:solidFill>
                  <a:schemeClr val="tx1"/>
                </a:solidFill>
              </a:rPr>
              <a:t>In </a:t>
            </a:r>
            <a:r>
              <a:rPr lang="fr-FR" sz="3500" b="1" dirty="0" err="1" smtClean="0">
                <a:solidFill>
                  <a:schemeClr val="tx1"/>
                </a:solidFill>
              </a:rPr>
              <a:t>recent</a:t>
            </a:r>
            <a:r>
              <a:rPr lang="fr-FR" sz="3500" b="1" dirty="0" smtClean="0">
                <a:solidFill>
                  <a:schemeClr val="tx1"/>
                </a:solidFill>
              </a:rPr>
              <a:t> </a:t>
            </a:r>
            <a:r>
              <a:rPr lang="fr-FR" sz="3500" b="1" dirty="0" err="1" smtClean="0">
                <a:solidFill>
                  <a:schemeClr val="tx1"/>
                </a:solidFill>
              </a:rPr>
              <a:t>decades</a:t>
            </a:r>
            <a:r>
              <a:rPr lang="fr-FR" sz="3500" b="1" dirty="0" smtClean="0">
                <a:solidFill>
                  <a:schemeClr val="tx1"/>
                </a:solidFill>
              </a:rPr>
              <a:t>, </a:t>
            </a:r>
            <a:r>
              <a:rPr lang="en-US" sz="3500" b="1" dirty="0" smtClean="0">
                <a:solidFill>
                  <a:schemeClr val="tx1"/>
                </a:solidFill>
              </a:rPr>
              <a:t>intangible products, such as computer services and the Internet, have become equally important contributors to innovation and economic growth. Nowadays, we are as likely to think of innovation as the latest feature of interoperability between our mobile telephones and the Internet, which is driven by a combination of tangible silicon chips and intangible </a:t>
            </a:r>
            <a:r>
              <a:rPr lang="fr-FR" sz="3500" b="1" dirty="0" smtClean="0">
                <a:solidFill>
                  <a:schemeClr val="tx1"/>
                </a:solidFill>
              </a:rPr>
              <a:t>computer software.</a:t>
            </a:r>
            <a:endParaRPr lang="en-US" sz="3500" b="1" dirty="0" smtClean="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dirty="0" err="1" smtClean="0">
                <a:solidFill>
                  <a:srgbClr val="FF0000"/>
                </a:solidFill>
              </a:rPr>
              <a:t>Degree</a:t>
            </a:r>
            <a:r>
              <a:rPr lang="fr-FR" b="1" dirty="0" smtClean="0">
                <a:solidFill>
                  <a:srgbClr val="FF0000"/>
                </a:solidFill>
              </a:rPr>
              <a:t> of </a:t>
            </a:r>
            <a:r>
              <a:rPr lang="fr-FR" b="1" dirty="0" err="1" smtClean="0">
                <a:solidFill>
                  <a:srgbClr val="FF0000"/>
                </a:solidFill>
              </a:rPr>
              <a:t>Innovativeness</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Much research on innovation seeks to convey different degrees of innovation by referring to a continuum of </a:t>
            </a:r>
            <a:r>
              <a:rPr lang="en-US" b="1" u="sng" dirty="0" smtClean="0">
                <a:solidFill>
                  <a:schemeClr val="tx1"/>
                </a:solidFill>
              </a:rPr>
              <a:t>incremental</a:t>
            </a:r>
            <a:r>
              <a:rPr lang="en-US" b="1" dirty="0" smtClean="0">
                <a:solidFill>
                  <a:schemeClr val="tx1"/>
                </a:solidFill>
              </a:rPr>
              <a:t> versus </a:t>
            </a:r>
            <a:r>
              <a:rPr lang="en-US" b="1" u="sng" dirty="0" smtClean="0">
                <a:solidFill>
                  <a:schemeClr val="tx1"/>
                </a:solidFill>
              </a:rPr>
              <a:t>radical</a:t>
            </a:r>
            <a:r>
              <a:rPr lang="en-US" b="1" dirty="0" smtClean="0">
                <a:solidFill>
                  <a:schemeClr val="tx1"/>
                </a:solidFill>
              </a:rPr>
              <a:t> innovation.</a:t>
            </a:r>
          </a:p>
          <a:p>
            <a:pPr algn="just"/>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just"/>
            <a:r>
              <a:rPr lang="fr-FR" b="1" dirty="0" err="1" smtClean="0">
                <a:solidFill>
                  <a:srgbClr val="FF0000"/>
                </a:solidFill>
              </a:rPr>
              <a:t>Degree</a:t>
            </a:r>
            <a:r>
              <a:rPr lang="fr-FR" b="1" dirty="0" smtClean="0">
                <a:solidFill>
                  <a:srgbClr val="FF0000"/>
                </a:solidFill>
              </a:rPr>
              <a:t> of </a:t>
            </a:r>
            <a:r>
              <a:rPr lang="fr-FR" b="1" dirty="0" err="1" smtClean="0">
                <a:solidFill>
                  <a:srgbClr val="FF0000"/>
                </a:solidFill>
              </a:rPr>
              <a:t>Innovativeness</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The list of terms stating a variant degree of innovation is long, including systematic, new improvements, minor, major, moderate innovativeness, high innovativeness, incremental, radical, revolutionary, evolutionary, architectural, regular, breakthrough, fusion, disruptive, discontinuous, </a:t>
            </a:r>
            <a:r>
              <a:rPr lang="fr-FR" b="1" dirty="0" err="1" smtClean="0">
                <a:solidFill>
                  <a:schemeClr val="tx1"/>
                </a:solidFill>
              </a:rPr>
              <a:t>continuous</a:t>
            </a:r>
            <a:r>
              <a:rPr lang="fr-FR" b="1" dirty="0" smtClean="0">
                <a:solidFill>
                  <a:schemeClr val="tx1"/>
                </a:solidFill>
              </a:rPr>
              <a:t>, routine, </a:t>
            </a:r>
            <a:r>
              <a:rPr lang="fr-FR" b="1" dirty="0" err="1" smtClean="0">
                <a:solidFill>
                  <a:schemeClr val="tx1"/>
                </a:solidFill>
              </a:rPr>
              <a:t>true</a:t>
            </a:r>
            <a:r>
              <a:rPr lang="fr-FR" b="1" dirty="0" smtClean="0">
                <a:solidFill>
                  <a:schemeClr val="tx1"/>
                </a:solidFill>
              </a:rPr>
              <a:t>, adoption, original, </a:t>
            </a:r>
            <a:r>
              <a:rPr lang="fr-FR" b="1" dirty="0" err="1" smtClean="0">
                <a:solidFill>
                  <a:schemeClr val="tx1"/>
                </a:solidFill>
              </a:rPr>
              <a:t>reformulated</a:t>
            </a:r>
            <a:r>
              <a:rPr lang="fr-FR" b="1" dirty="0" smtClean="0">
                <a:solidFill>
                  <a:schemeClr val="tx1"/>
                </a:solidFill>
              </a:rPr>
              <a:t>, instrumental, ultimate </a:t>
            </a:r>
            <a:r>
              <a:rPr lang="en-US" b="1" dirty="0" smtClean="0">
                <a:solidFill>
                  <a:schemeClr val="tx1"/>
                </a:solidFill>
              </a:rPr>
              <a:t>and the list goes on….</a:t>
            </a:r>
          </a:p>
          <a:p>
            <a:pPr algn="just"/>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Research of innovation at the </a:t>
            </a:r>
            <a:r>
              <a:rPr lang="en-US" b="1" u="sng" dirty="0" smtClean="0">
                <a:solidFill>
                  <a:schemeClr val="tx1"/>
                </a:solidFill>
              </a:rPr>
              <a:t>individual level </a:t>
            </a:r>
            <a:r>
              <a:rPr lang="en-US" b="1" dirty="0" smtClean="0">
                <a:solidFill>
                  <a:schemeClr val="tx1"/>
                </a:solidFill>
              </a:rPr>
              <a:t>include studies of how the entrepreneur, champion or ‘knowledge worker’ can enhance the innovative process in a </a:t>
            </a:r>
            <a:r>
              <a:rPr lang="fr-FR" b="1" dirty="0" err="1" smtClean="0">
                <a:solidFill>
                  <a:schemeClr val="tx1"/>
                </a:solidFill>
              </a:rPr>
              <a:t>firm</a:t>
            </a:r>
            <a:r>
              <a:rPr lang="fr-FR" b="1" dirty="0" smtClean="0">
                <a:solidFill>
                  <a:schemeClr val="tx1"/>
                </a:solidFill>
              </a:rPr>
              <a:t>.</a:t>
            </a:r>
          </a:p>
          <a:p>
            <a:pPr algn="just"/>
            <a:endParaRPr lang="en-GB" b="1" dirty="0" smtClean="0">
              <a:solidFill>
                <a:schemeClr val="tx1"/>
              </a:solidFill>
            </a:endParaRPr>
          </a:p>
          <a:p>
            <a:pPr algn="just"/>
            <a:r>
              <a:rPr lang="en-US" b="1" dirty="0" smtClean="0">
                <a:solidFill>
                  <a:schemeClr val="tx1"/>
                </a:solidFill>
              </a:rPr>
              <a:t>Studies at the </a:t>
            </a:r>
            <a:r>
              <a:rPr lang="en-US" b="1" u="sng" dirty="0" smtClean="0">
                <a:solidFill>
                  <a:schemeClr val="tx1"/>
                </a:solidFill>
              </a:rPr>
              <a:t>individual level </a:t>
            </a:r>
            <a:r>
              <a:rPr lang="en-US" b="1" dirty="0" smtClean="0">
                <a:solidFill>
                  <a:schemeClr val="tx1"/>
                </a:solidFill>
              </a:rPr>
              <a:t>however fall short in many respects, as they often exclude the dynamics of the environment, in which the individual is situated.</a:t>
            </a:r>
          </a:p>
          <a:p>
            <a:pPr algn="just"/>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92500"/>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u="sng" dirty="0" smtClean="0">
                <a:solidFill>
                  <a:schemeClr val="tx1"/>
                </a:solidFill>
              </a:rPr>
              <a:t>At the group</a:t>
            </a:r>
            <a:r>
              <a:rPr lang="en-US" b="1" dirty="0" smtClean="0">
                <a:solidFill>
                  <a:schemeClr val="tx1"/>
                </a:solidFill>
              </a:rPr>
              <a:t> or </a:t>
            </a:r>
            <a:r>
              <a:rPr lang="en-US" b="1" u="sng" dirty="0" smtClean="0">
                <a:solidFill>
                  <a:schemeClr val="tx1"/>
                </a:solidFill>
              </a:rPr>
              <a:t>organizational-level</a:t>
            </a:r>
            <a:r>
              <a:rPr lang="en-US" b="1" dirty="0" smtClean="0">
                <a:solidFill>
                  <a:schemeClr val="tx1"/>
                </a:solidFill>
              </a:rPr>
              <a:t> interaction processes are included as relevant </a:t>
            </a:r>
            <a:r>
              <a:rPr lang="fr-FR" b="1" dirty="0" err="1" smtClean="0">
                <a:solidFill>
                  <a:schemeClr val="tx1"/>
                </a:solidFill>
              </a:rPr>
              <a:t>factors</a:t>
            </a:r>
            <a:r>
              <a:rPr lang="fr-FR" b="1" dirty="0" smtClean="0">
                <a:solidFill>
                  <a:schemeClr val="tx1"/>
                </a:solidFill>
              </a:rPr>
              <a:t> of innovation.</a:t>
            </a:r>
          </a:p>
          <a:p>
            <a:pPr algn="just"/>
            <a:r>
              <a:rPr lang="en-US" b="1" dirty="0" smtClean="0">
                <a:solidFill>
                  <a:schemeClr val="tx1"/>
                </a:solidFill>
              </a:rPr>
              <a:t>Today, a large body of organizational literature exists on innovation and organizational change in general.</a:t>
            </a:r>
          </a:p>
          <a:p>
            <a:pPr algn="just"/>
            <a:r>
              <a:rPr lang="en-US" b="1" dirty="0" smtClean="0">
                <a:solidFill>
                  <a:schemeClr val="tx1"/>
                </a:solidFill>
              </a:rPr>
              <a:t>The literature has </a:t>
            </a:r>
            <a:r>
              <a:rPr lang="en-US" b="1" dirty="0" err="1" smtClean="0">
                <a:solidFill>
                  <a:schemeClr val="tx1"/>
                </a:solidFill>
              </a:rPr>
              <a:t>focussed</a:t>
            </a:r>
            <a:r>
              <a:rPr lang="en-US" b="1" dirty="0" smtClean="0">
                <a:solidFill>
                  <a:schemeClr val="tx1"/>
                </a:solidFill>
              </a:rPr>
              <a:t> on “the influence of organizational structure, because it has been argued that structural variables are the primary </a:t>
            </a:r>
            <a:r>
              <a:rPr lang="fr-FR" b="1" dirty="0" err="1" smtClean="0">
                <a:solidFill>
                  <a:schemeClr val="tx1"/>
                </a:solidFill>
              </a:rPr>
              <a:t>determinants</a:t>
            </a:r>
            <a:r>
              <a:rPr lang="fr-FR" b="1" dirty="0" smtClean="0">
                <a:solidFill>
                  <a:schemeClr val="tx1"/>
                </a:solidFill>
              </a:rPr>
              <a:t> of </a:t>
            </a:r>
            <a:r>
              <a:rPr lang="fr-FR" b="1" dirty="0" err="1" smtClean="0">
                <a:solidFill>
                  <a:schemeClr val="tx1"/>
                </a:solidFill>
              </a:rPr>
              <a:t>organizational</a:t>
            </a:r>
            <a:r>
              <a:rPr lang="fr-FR" b="1" dirty="0" smtClean="0">
                <a:solidFill>
                  <a:schemeClr val="tx1"/>
                </a:solidFill>
              </a:rPr>
              <a:t> innovation”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u="sng" dirty="0" smtClean="0">
                <a:solidFill>
                  <a:schemeClr val="tx1"/>
                </a:solidFill>
              </a:rPr>
              <a:t>At the group</a:t>
            </a:r>
            <a:r>
              <a:rPr lang="en-US" b="1" dirty="0" smtClean="0">
                <a:solidFill>
                  <a:schemeClr val="tx1"/>
                </a:solidFill>
              </a:rPr>
              <a:t> or </a:t>
            </a:r>
            <a:r>
              <a:rPr lang="en-US" b="1" u="sng" dirty="0" smtClean="0">
                <a:solidFill>
                  <a:schemeClr val="tx1"/>
                </a:solidFill>
              </a:rPr>
              <a:t>organizational-level</a:t>
            </a:r>
            <a:r>
              <a:rPr lang="en-US" b="1" dirty="0" smtClean="0">
                <a:solidFill>
                  <a:schemeClr val="tx1"/>
                </a:solidFill>
              </a:rPr>
              <a:t> interaction processes are included as relevant </a:t>
            </a:r>
            <a:r>
              <a:rPr lang="fr-FR" b="1" dirty="0" err="1" smtClean="0">
                <a:solidFill>
                  <a:schemeClr val="tx1"/>
                </a:solidFill>
              </a:rPr>
              <a:t>factors</a:t>
            </a:r>
            <a:r>
              <a:rPr lang="fr-FR" b="1" dirty="0" smtClean="0">
                <a:solidFill>
                  <a:schemeClr val="tx1"/>
                </a:solidFill>
              </a:rPr>
              <a:t> of innovation.</a:t>
            </a:r>
          </a:p>
          <a:p>
            <a:pPr algn="just"/>
            <a:r>
              <a:rPr lang="fr-FR" b="1" dirty="0" smtClean="0">
                <a:solidFill>
                  <a:schemeClr val="tx1"/>
                </a:solidFill>
              </a:rPr>
              <a:t>Innovation by the </a:t>
            </a:r>
            <a:r>
              <a:rPr lang="en-US" b="1" dirty="0" smtClean="0">
                <a:solidFill>
                  <a:schemeClr val="tx1"/>
                </a:solidFill>
              </a:rPr>
              <a:t>assembly of heterogeneous groups is another way to manage and provoke innovations due to its pragmatic character, in the light of its easier </a:t>
            </a:r>
            <a:r>
              <a:rPr lang="fr-FR" b="1" dirty="0" err="1" smtClean="0">
                <a:solidFill>
                  <a:schemeClr val="tx1"/>
                </a:solidFill>
              </a:rPr>
              <a:t>implementation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Research on </a:t>
            </a:r>
            <a:r>
              <a:rPr lang="en-US" b="1" u="sng" dirty="0" smtClean="0">
                <a:solidFill>
                  <a:schemeClr val="tx1"/>
                </a:solidFill>
              </a:rPr>
              <a:t>innovation at the </a:t>
            </a:r>
            <a:r>
              <a:rPr lang="en-US" b="1" u="sng" dirty="0" err="1" smtClean="0">
                <a:solidFill>
                  <a:schemeClr val="tx1"/>
                </a:solidFill>
              </a:rPr>
              <a:t>interorganizational</a:t>
            </a:r>
            <a:r>
              <a:rPr lang="en-US" b="1" u="sng" dirty="0" smtClean="0">
                <a:solidFill>
                  <a:schemeClr val="tx1"/>
                </a:solidFill>
              </a:rPr>
              <a:t> level </a:t>
            </a:r>
            <a:r>
              <a:rPr lang="en-US" b="1" dirty="0" smtClean="0">
                <a:solidFill>
                  <a:schemeClr val="tx1"/>
                </a:solidFill>
              </a:rPr>
              <a:t>encompass studies of  industrial clusters, knowledge sharing and monitoring of other firms in search of new ideas, skills, resources, inputs and sources of inspiration</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Innovation is by its very nature a systemic phenomenon, since it results from continuing interaction between different actors and organizations.</a:t>
            </a:r>
          </a:p>
          <a:p>
            <a:pPr algn="just" rtl="1"/>
            <a:r>
              <a:rPr lang="ar-DZ" dirty="0" smtClean="0">
                <a:solidFill>
                  <a:schemeClr val="tx1"/>
                </a:solidFill>
              </a:rPr>
              <a:t>إن الابتكار بطبيعته ظاهرة نظامية، لأنه ينجم عن التفاعل المستمر بين مختلف الجهات الفاعلة والمنظمات</a:t>
            </a:r>
            <a:endParaRPr lang="fr-FR" dirty="0" smtClean="0">
              <a:solidFill>
                <a:schemeClr val="tx1"/>
              </a:solidFill>
            </a:endParaRPr>
          </a:p>
          <a:p>
            <a:pPr algn="just" rtl="1"/>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92500" lnSpcReduction="10000"/>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Management and organization theorists focus on processes of innovation not only within organizations but also at </a:t>
            </a:r>
            <a:r>
              <a:rPr lang="en-US" b="1" u="sng" dirty="0" smtClean="0">
                <a:solidFill>
                  <a:schemeClr val="tx1"/>
                </a:solidFill>
              </a:rPr>
              <a:t>the inter-organizational level</a:t>
            </a:r>
            <a:r>
              <a:rPr lang="en-US" b="1" dirty="0" smtClean="0">
                <a:solidFill>
                  <a:schemeClr val="tx1"/>
                </a:solidFill>
              </a:rPr>
              <a:t>, supply chains, networks and clusters. Recent changes in the field of information and communication technology (ICT), suggest that innovation can neither be managed nor contained inside organization. Rather, innovations that allow organizations to develop differentiation strategies co-evolve with the  environment. </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92500" lnSpcReduction="20000"/>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The reasons for the shift </a:t>
            </a:r>
            <a:r>
              <a:rPr lang="en-US" b="1" u="sng" dirty="0" smtClean="0">
                <a:solidFill>
                  <a:schemeClr val="tx1"/>
                </a:solidFill>
              </a:rPr>
              <a:t>to co-creation</a:t>
            </a:r>
            <a:r>
              <a:rPr lang="en-US" b="1" dirty="0" smtClean="0">
                <a:solidFill>
                  <a:schemeClr val="tx1"/>
                </a:solidFill>
              </a:rPr>
              <a:t> are threefold, and all three reasons have to do with the rise of the Internet and ICT</a:t>
            </a:r>
          </a:p>
          <a:p>
            <a:pPr algn="just"/>
            <a:r>
              <a:rPr lang="en-US" b="1" dirty="0" smtClean="0">
                <a:solidFill>
                  <a:schemeClr val="tx1"/>
                </a:solidFill>
              </a:rPr>
              <a:t>1. Consumers are more connected than before through social networking sites such </a:t>
            </a:r>
            <a:r>
              <a:rPr lang="fr-FR" b="1" dirty="0" smtClean="0">
                <a:solidFill>
                  <a:schemeClr val="tx1"/>
                </a:solidFill>
              </a:rPr>
              <a:t>as </a:t>
            </a:r>
            <a:r>
              <a:rPr lang="fr-FR" b="1" dirty="0" err="1" smtClean="0">
                <a:solidFill>
                  <a:schemeClr val="tx1"/>
                </a:solidFill>
              </a:rPr>
              <a:t>Facebook</a:t>
            </a:r>
            <a:r>
              <a:rPr lang="fr-FR" b="1" dirty="0" smtClean="0">
                <a:solidFill>
                  <a:schemeClr val="tx1"/>
                </a:solidFill>
              </a:rPr>
              <a:t>.</a:t>
            </a:r>
          </a:p>
          <a:p>
            <a:pPr algn="just"/>
            <a:r>
              <a:rPr lang="en-US" b="1" dirty="0" smtClean="0">
                <a:solidFill>
                  <a:schemeClr val="tx1"/>
                </a:solidFill>
              </a:rPr>
              <a:t>2. Consumers are more informed because of the Internet.</a:t>
            </a:r>
          </a:p>
          <a:p>
            <a:pPr algn="just"/>
            <a:r>
              <a:rPr lang="en-US" b="1" dirty="0" smtClean="0">
                <a:solidFill>
                  <a:schemeClr val="tx1"/>
                </a:solidFill>
              </a:rPr>
              <a:t>3. Consumers feel more empowered and are more active. Think of communities such as Linux where people produce, share and discuss how to solve problems.</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85000" lnSpcReduction="10000"/>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innovation networks evolve through three steps of </a:t>
            </a:r>
            <a:r>
              <a:rPr lang="en-US" b="1" u="sng" dirty="0" smtClean="0">
                <a:solidFill>
                  <a:schemeClr val="tx1"/>
                </a:solidFill>
              </a:rPr>
              <a:t>finding</a:t>
            </a:r>
            <a:r>
              <a:rPr lang="en-US" b="1" dirty="0" smtClean="0">
                <a:solidFill>
                  <a:schemeClr val="tx1"/>
                </a:solidFill>
              </a:rPr>
              <a:t>, </a:t>
            </a:r>
            <a:r>
              <a:rPr lang="en-US" b="1" u="sng" dirty="0" smtClean="0">
                <a:solidFill>
                  <a:schemeClr val="tx1"/>
                </a:solidFill>
              </a:rPr>
              <a:t>forming</a:t>
            </a:r>
            <a:r>
              <a:rPr lang="en-US" b="1" dirty="0" smtClean="0">
                <a:solidFill>
                  <a:schemeClr val="tx1"/>
                </a:solidFill>
              </a:rPr>
              <a:t> and </a:t>
            </a:r>
            <a:r>
              <a:rPr lang="en-US" b="1" u="sng" dirty="0" smtClean="0">
                <a:solidFill>
                  <a:schemeClr val="tx1"/>
                </a:solidFill>
              </a:rPr>
              <a:t>performing</a:t>
            </a:r>
            <a:r>
              <a:rPr lang="en-US" b="1" dirty="0" smtClean="0">
                <a:solidFill>
                  <a:schemeClr val="tx1"/>
                </a:solidFill>
              </a:rPr>
              <a:t>. The key challenges that firms face are twofold: choosing the right partner (</a:t>
            </a:r>
            <a:r>
              <a:rPr lang="en-US" b="1" u="sng" dirty="0" smtClean="0">
                <a:solidFill>
                  <a:schemeClr val="tx1"/>
                </a:solidFill>
              </a:rPr>
              <a:t>finding</a:t>
            </a:r>
            <a:r>
              <a:rPr lang="en-US" b="1" dirty="0" smtClean="0">
                <a:solidFill>
                  <a:schemeClr val="tx1"/>
                </a:solidFill>
              </a:rPr>
              <a:t>), and learning how to work with them (</a:t>
            </a:r>
            <a:r>
              <a:rPr lang="en-US" b="1" u="sng" dirty="0" smtClean="0">
                <a:solidFill>
                  <a:schemeClr val="tx1"/>
                </a:solidFill>
              </a:rPr>
              <a:t>forming</a:t>
            </a:r>
            <a:r>
              <a:rPr lang="en-US" b="1" dirty="0" smtClean="0">
                <a:solidFill>
                  <a:schemeClr val="tx1"/>
                </a:solidFill>
              </a:rPr>
              <a:t>). </a:t>
            </a:r>
            <a:r>
              <a:rPr lang="en-US" b="1" u="sng" dirty="0" smtClean="0">
                <a:solidFill>
                  <a:schemeClr val="tx1"/>
                </a:solidFill>
              </a:rPr>
              <a:t>Performing</a:t>
            </a:r>
            <a:r>
              <a:rPr lang="en-US" b="1" dirty="0" smtClean="0">
                <a:solidFill>
                  <a:schemeClr val="tx1"/>
                </a:solidFill>
              </a:rPr>
              <a:t>, the third steps, follows if one and two have been completed successfully. Of course, this sounds easier than it is. Keys for the performance of the innovation network are the engagement of partners, trust and reciprocity across the network, a good understanding of one’s own position with the network (as opposed to attempting to control it) and, finally, learning when to let go and set your partners (and yourself) free.</a:t>
            </a:r>
            <a:endParaRPr lang="ar-DZ" b="1"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endParaRPr lang="en-US" sz="2800" dirty="0" smtClean="0"/>
          </a:p>
          <a:p>
            <a:pPr algn="just"/>
            <a:r>
              <a:rPr lang="en-US" b="1" u="sng" dirty="0" smtClean="0">
                <a:solidFill>
                  <a:srgbClr val="FF0000"/>
                </a:solidFill>
              </a:rPr>
              <a:t>Introduction</a:t>
            </a:r>
          </a:p>
          <a:p>
            <a:pPr algn="just"/>
            <a:endParaRPr lang="en-US" b="1" dirty="0" smtClean="0">
              <a:solidFill>
                <a:schemeClr val="tx1"/>
              </a:solidFill>
            </a:endParaRPr>
          </a:p>
          <a:p>
            <a:pPr algn="just"/>
            <a:r>
              <a:rPr lang="en-US" b="1" dirty="0" smtClean="0">
                <a:solidFill>
                  <a:schemeClr val="tx1"/>
                </a:solidFill>
              </a:rPr>
              <a:t>Just as innovation provides a competitive weapon for firms in a domestic market, it also provides firms with the ability to compete in international markets, where studies show that product variety and quality are as important as price in capturing market share overseas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u="sng" dirty="0" smtClean="0">
              <a:solidFill>
                <a:schemeClr val="tx1"/>
              </a:solidFill>
            </a:endParaRPr>
          </a:p>
          <a:p>
            <a:pPr algn="just"/>
            <a:endParaRPr lang="en-US" b="1" u="sng" dirty="0" smtClean="0">
              <a:solidFill>
                <a:schemeClr val="tx1"/>
              </a:solidFill>
            </a:endParaRPr>
          </a:p>
          <a:p>
            <a:pPr algn="just"/>
            <a:r>
              <a:rPr lang="en-US" b="1" u="sng" dirty="0" smtClean="0">
                <a:solidFill>
                  <a:schemeClr val="tx1"/>
                </a:solidFill>
              </a:rPr>
              <a:t>Open innovation networks</a:t>
            </a:r>
            <a:r>
              <a:rPr lang="en-US" b="1" dirty="0" smtClean="0">
                <a:solidFill>
                  <a:schemeClr val="tx1"/>
                </a:solidFill>
              </a:rPr>
              <a:t> represent the radicalized version of the </a:t>
            </a:r>
            <a:r>
              <a:rPr lang="en-US" b="1" u="sng" dirty="0" smtClean="0">
                <a:solidFill>
                  <a:schemeClr val="tx1"/>
                </a:solidFill>
              </a:rPr>
              <a:t>inter-organizational</a:t>
            </a:r>
            <a:r>
              <a:rPr lang="en-US" b="1" dirty="0" smtClean="0">
                <a:solidFill>
                  <a:schemeClr val="tx1"/>
                </a:solidFill>
              </a:rPr>
              <a:t>, </a:t>
            </a:r>
            <a:r>
              <a:rPr lang="fr-FR" b="1" u="sng" dirty="0" err="1" smtClean="0">
                <a:solidFill>
                  <a:schemeClr val="tx1"/>
                </a:solidFill>
              </a:rPr>
              <a:t>co</a:t>
            </a:r>
            <a:r>
              <a:rPr lang="fr-FR" b="1" u="sng" dirty="0" smtClean="0">
                <a:solidFill>
                  <a:schemeClr val="tx1"/>
                </a:solidFill>
              </a:rPr>
              <a:t>-</a:t>
            </a:r>
            <a:r>
              <a:rPr lang="fr-FR" b="1" u="sng" dirty="0" err="1" smtClean="0">
                <a:solidFill>
                  <a:schemeClr val="tx1"/>
                </a:solidFill>
              </a:rPr>
              <a:t>creative</a:t>
            </a:r>
            <a:r>
              <a:rPr lang="fr-FR" b="1" dirty="0" smtClean="0">
                <a:solidFill>
                  <a:schemeClr val="tx1"/>
                </a:solidFill>
              </a:rPr>
              <a:t> innovation </a:t>
            </a:r>
            <a:r>
              <a:rPr lang="fr-FR" b="1" dirty="0" err="1" smtClean="0">
                <a:solidFill>
                  <a:schemeClr val="tx1"/>
                </a:solidFill>
              </a:rPr>
              <a:t>approach</a:t>
            </a:r>
            <a:r>
              <a:rPr lang="fr-FR" b="1" dirty="0" smtClean="0">
                <a:solidFill>
                  <a:schemeClr val="tx1"/>
                </a:solidFill>
              </a:rPr>
              <a:t>.</a:t>
            </a:r>
          </a:p>
          <a:p>
            <a:pPr algn="just"/>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92500" lnSpcReduction="20000"/>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The paradigm of </a:t>
            </a:r>
            <a:r>
              <a:rPr lang="en-US" b="1" u="sng" dirty="0" smtClean="0">
                <a:solidFill>
                  <a:schemeClr val="tx1"/>
                </a:solidFill>
              </a:rPr>
              <a:t>closed innovation</a:t>
            </a:r>
            <a:r>
              <a:rPr lang="en-US" b="1" dirty="0" smtClean="0">
                <a:solidFill>
                  <a:schemeClr val="tx1"/>
                </a:solidFill>
              </a:rPr>
              <a:t> assumes that successful innovation requires tight organizational control. According to this model, firms must create ideas, develop them, finance them, and bring them all the way to market themselves. In return, they retain the intellectual property rights. </a:t>
            </a:r>
            <a:r>
              <a:rPr lang="en-US" b="1" u="sng" dirty="0" smtClean="0">
                <a:solidFill>
                  <a:schemeClr val="tx1"/>
                </a:solidFill>
              </a:rPr>
              <a:t>Open innovation</a:t>
            </a:r>
            <a:r>
              <a:rPr lang="en-US" b="1" dirty="0" smtClean="0">
                <a:solidFill>
                  <a:schemeClr val="tx1"/>
                </a:solidFill>
              </a:rPr>
              <a:t> is premised on allowing companies and multiple stakeholders to interact and co-create. Networks, eco-systems and innovation communities become important strategic resources </a:t>
            </a:r>
            <a:r>
              <a:rPr lang="fr-FR" b="1" dirty="0" err="1" smtClean="0">
                <a:solidFill>
                  <a:schemeClr val="tx1"/>
                </a:solidFill>
              </a:rPr>
              <a:t>because</a:t>
            </a:r>
            <a:r>
              <a:rPr lang="fr-FR" b="1" dirty="0" smtClean="0">
                <a:solidFill>
                  <a:schemeClr val="tx1"/>
                </a:solidFill>
              </a:rPr>
              <a:t> </a:t>
            </a:r>
            <a:r>
              <a:rPr lang="fr-FR" b="1" dirty="0" err="1" smtClean="0">
                <a:solidFill>
                  <a:schemeClr val="tx1"/>
                </a:solidFill>
              </a:rPr>
              <a:t>they</a:t>
            </a:r>
            <a:r>
              <a:rPr lang="fr-FR" b="1" dirty="0" smtClean="0">
                <a:solidFill>
                  <a:schemeClr val="tx1"/>
                </a:solidFill>
              </a:rPr>
              <a:t> </a:t>
            </a:r>
            <a:r>
              <a:rPr lang="fr-FR" b="1" dirty="0" err="1" smtClean="0">
                <a:solidFill>
                  <a:schemeClr val="tx1"/>
                </a:solidFill>
              </a:rPr>
              <a:t>allow</a:t>
            </a:r>
            <a:r>
              <a:rPr lang="fr-FR" b="1" dirty="0" smtClean="0">
                <a:solidFill>
                  <a:schemeClr val="tx1"/>
                </a:solidFill>
              </a:rPr>
              <a:t> </a:t>
            </a:r>
            <a:r>
              <a:rPr lang="fr-FR" b="1" dirty="0" err="1" smtClean="0">
                <a:solidFill>
                  <a:schemeClr val="tx1"/>
                </a:solidFill>
              </a:rPr>
              <a:t>co</a:t>
            </a:r>
            <a:r>
              <a:rPr lang="fr-FR" b="1" dirty="0" smtClean="0">
                <a:solidFill>
                  <a:schemeClr val="tx1"/>
                </a:solidFill>
              </a:rPr>
              <a:t>-</a:t>
            </a:r>
            <a:r>
              <a:rPr lang="fr-FR" b="1" dirty="0" err="1" smtClean="0">
                <a:solidFill>
                  <a:schemeClr val="tx1"/>
                </a:solidFill>
              </a:rPr>
              <a:t>creation</a:t>
            </a:r>
            <a:r>
              <a:rPr lang="fr-FR" dirty="0" smtClean="0"/>
              <a:t>.</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Organizations need not only to co-create but also to capture part of the value that is created. In other words, open innovation needs to enhance business value. The term </a:t>
            </a:r>
            <a:r>
              <a:rPr lang="en-US" b="1" u="sng" dirty="0" smtClean="0">
                <a:solidFill>
                  <a:schemeClr val="tx1"/>
                </a:solidFill>
              </a:rPr>
              <a:t>open strategy </a:t>
            </a:r>
            <a:r>
              <a:rPr lang="en-US" b="1" dirty="0" smtClean="0">
                <a:solidFill>
                  <a:schemeClr val="tx1"/>
                </a:solidFill>
              </a:rPr>
              <a:t>describes this balance between creation and capture of value.</a:t>
            </a:r>
          </a:p>
          <a:p>
            <a:pPr algn="just"/>
            <a:r>
              <a:rPr lang="en-US" b="1" dirty="0" smtClean="0">
                <a:solidFill>
                  <a:schemeClr val="tx1"/>
                </a:solidFill>
              </a:rPr>
              <a:t>Four ‘open strategies’ organizations can employ to </a:t>
            </a:r>
            <a:r>
              <a:rPr lang="fr-FR" b="1" dirty="0" err="1" smtClean="0">
                <a:solidFill>
                  <a:schemeClr val="tx1"/>
                </a:solidFill>
              </a:rPr>
              <a:t>benefit</a:t>
            </a:r>
            <a:r>
              <a:rPr lang="fr-FR" b="1" dirty="0" smtClean="0">
                <a:solidFill>
                  <a:schemeClr val="tx1"/>
                </a:solidFill>
              </a:rPr>
              <a:t> </a:t>
            </a:r>
            <a:r>
              <a:rPr lang="fr-FR" b="1" dirty="0" err="1" smtClean="0">
                <a:solidFill>
                  <a:schemeClr val="tx1"/>
                </a:solidFill>
              </a:rPr>
              <a:t>from</a:t>
            </a:r>
            <a:r>
              <a:rPr lang="fr-FR" b="1" dirty="0" smtClean="0">
                <a:solidFill>
                  <a:schemeClr val="tx1"/>
                </a:solidFill>
              </a:rPr>
              <a:t> open innovation:</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85000" lnSpcReduction="20000"/>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algn="just"/>
            <a:r>
              <a:rPr lang="en-US" b="1" dirty="0" smtClean="0">
                <a:solidFill>
                  <a:schemeClr val="tx1"/>
                </a:solidFill>
              </a:rPr>
              <a:t>1. </a:t>
            </a:r>
            <a:r>
              <a:rPr lang="en-US" b="1" u="sng" dirty="0" smtClean="0">
                <a:solidFill>
                  <a:schemeClr val="tx1"/>
                </a:solidFill>
              </a:rPr>
              <a:t>Deployment</a:t>
            </a:r>
            <a:r>
              <a:rPr lang="en-US" b="1" dirty="0" smtClean="0">
                <a:solidFill>
                  <a:schemeClr val="tx1"/>
                </a:solidFill>
              </a:rPr>
              <a:t> innovation increases the user experience and they are willing to pay for the enhanced service. IBM, for instance, makes money from training and consulting on open source software applications.</a:t>
            </a:r>
          </a:p>
          <a:p>
            <a:pPr algn="just"/>
            <a:r>
              <a:rPr lang="en-US" b="1" dirty="0" smtClean="0">
                <a:solidFill>
                  <a:schemeClr val="tx1"/>
                </a:solidFill>
              </a:rPr>
              <a:t>2. </a:t>
            </a:r>
            <a:r>
              <a:rPr lang="en-US" b="1" u="sng" dirty="0" smtClean="0">
                <a:solidFill>
                  <a:schemeClr val="tx1"/>
                </a:solidFill>
              </a:rPr>
              <a:t>Hybridization</a:t>
            </a:r>
            <a:r>
              <a:rPr lang="en-US" b="1" dirty="0" smtClean="0">
                <a:solidFill>
                  <a:schemeClr val="tx1"/>
                </a:solidFill>
              </a:rPr>
              <a:t> firms invest in add-ons to products developed in the open and remain in control of the IP of the add-on.</a:t>
            </a:r>
          </a:p>
          <a:p>
            <a:pPr algn="just"/>
            <a:r>
              <a:rPr lang="en-US" b="1" dirty="0" smtClean="0">
                <a:solidFill>
                  <a:schemeClr val="tx1"/>
                </a:solidFill>
              </a:rPr>
              <a:t>3. </a:t>
            </a:r>
            <a:r>
              <a:rPr lang="en-US" b="1" u="sng" dirty="0" smtClean="0">
                <a:solidFill>
                  <a:schemeClr val="tx1"/>
                </a:solidFill>
              </a:rPr>
              <a:t>Complements</a:t>
            </a:r>
            <a:r>
              <a:rPr lang="en-US" b="1" dirty="0" smtClean="0">
                <a:solidFill>
                  <a:schemeClr val="tx1"/>
                </a:solidFill>
              </a:rPr>
              <a:t> a firm sells a product or service that is related to the use of the open source content. The example in case would be a mobile phone seller who benefits from free software for the mobile.</a:t>
            </a:r>
          </a:p>
          <a:p>
            <a:pPr algn="just"/>
            <a:r>
              <a:rPr lang="en-US" b="1" dirty="0" smtClean="0">
                <a:solidFill>
                  <a:schemeClr val="tx1"/>
                </a:solidFill>
              </a:rPr>
              <a:t>4. </a:t>
            </a:r>
            <a:r>
              <a:rPr lang="en-US" b="1" u="sng" dirty="0" smtClean="0">
                <a:solidFill>
                  <a:schemeClr val="tx1"/>
                </a:solidFill>
              </a:rPr>
              <a:t>Self-service</a:t>
            </a:r>
            <a:r>
              <a:rPr lang="en-US" b="1" dirty="0" smtClean="0">
                <a:solidFill>
                  <a:schemeClr val="tx1"/>
                </a:solidFill>
              </a:rPr>
              <a:t> in this model, the community develops a service for its own needs; no one monetizes its value.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85000" lnSpcReduction="20000"/>
          </a:bodyPr>
          <a:lstStyle/>
          <a:p>
            <a:pPr algn="just"/>
            <a:r>
              <a:rPr lang="fr-FR" b="1" dirty="0" smtClean="0">
                <a:solidFill>
                  <a:srgbClr val="FF0000"/>
                </a:solidFill>
              </a:rPr>
              <a:t>Dimensions: </a:t>
            </a:r>
            <a:r>
              <a:rPr lang="fr-FR" b="1" dirty="0" err="1" smtClean="0">
                <a:solidFill>
                  <a:srgbClr val="FF0000"/>
                </a:solidFill>
              </a:rPr>
              <a:t>Individual</a:t>
            </a:r>
            <a:r>
              <a:rPr lang="fr-FR" b="1" dirty="0" smtClean="0">
                <a:solidFill>
                  <a:srgbClr val="FF0000"/>
                </a:solidFill>
              </a:rPr>
              <a:t>—</a:t>
            </a:r>
            <a:r>
              <a:rPr lang="fr-FR" b="1" dirty="0" err="1" smtClean="0">
                <a:solidFill>
                  <a:srgbClr val="FF0000"/>
                </a:solidFill>
              </a:rPr>
              <a:t>Group—Network</a:t>
            </a:r>
            <a:endParaRPr lang="en-US" b="1" dirty="0" smtClean="0">
              <a:solidFill>
                <a:srgbClr val="FF0000"/>
              </a:solidFill>
            </a:endParaRPr>
          </a:p>
          <a:p>
            <a:pPr algn="just"/>
            <a:endParaRPr lang="en-US" b="1" dirty="0" smtClean="0">
              <a:solidFill>
                <a:schemeClr val="tx1"/>
              </a:solidFill>
            </a:endParaRPr>
          </a:p>
          <a:p>
            <a:pPr marL="514350" indent="-514350" algn="just" rtl="1">
              <a:buAutoNum type="arabicPeriod"/>
            </a:pPr>
            <a:r>
              <a:rPr lang="ar-DZ" b="1" dirty="0" smtClean="0">
                <a:solidFill>
                  <a:schemeClr val="tx1"/>
                </a:solidFill>
              </a:rPr>
              <a:t>النشر: يزيد الابتكار من تجربة المستخدم ويكون على استعداد للدفع مقابل الخدمة المحسنة. على سبيل المثال، تجني شركة </a:t>
            </a:r>
            <a:r>
              <a:rPr lang="fr-FR" b="1" dirty="0" smtClean="0">
                <a:solidFill>
                  <a:schemeClr val="tx1"/>
                </a:solidFill>
              </a:rPr>
              <a:t>IBM </a:t>
            </a:r>
            <a:r>
              <a:rPr lang="ar-DZ" b="1" dirty="0" smtClean="0">
                <a:solidFill>
                  <a:schemeClr val="tx1"/>
                </a:solidFill>
              </a:rPr>
              <a:t>الأموال من التدريب والاستشارات في مجال تطبيقات البرمجيات مفتوحة المصدر. </a:t>
            </a:r>
          </a:p>
          <a:p>
            <a:pPr marL="514350" indent="-514350" algn="just" rtl="1"/>
            <a:r>
              <a:rPr lang="ar-DZ" b="1" dirty="0" smtClean="0">
                <a:solidFill>
                  <a:schemeClr val="tx1"/>
                </a:solidFill>
              </a:rPr>
              <a:t>2. التهجين: تستثمر الشركات في </a:t>
            </a:r>
            <a:r>
              <a:rPr lang="ar-DZ" b="1" dirty="0" smtClean="0">
                <a:solidFill>
                  <a:schemeClr val="tx1"/>
                </a:solidFill>
              </a:rPr>
              <a:t>الاستخدامات الإضافية </a:t>
            </a:r>
            <a:r>
              <a:rPr lang="ar-DZ" b="1" dirty="0" smtClean="0">
                <a:solidFill>
                  <a:schemeClr val="tx1"/>
                </a:solidFill>
              </a:rPr>
              <a:t>للمنتجات التي تم تطويرها بشكل مفتوح وتظل مسيطرة على الملكية الفكرية الخاصة </a:t>
            </a:r>
            <a:r>
              <a:rPr lang="ar-DZ" b="1" dirty="0" smtClean="0">
                <a:solidFill>
                  <a:schemeClr val="tx1"/>
                </a:solidFill>
              </a:rPr>
              <a:t>بالاستخدامات الإضافية</a:t>
            </a:r>
            <a:r>
              <a:rPr lang="ar-DZ" b="1" dirty="0" smtClean="0">
                <a:solidFill>
                  <a:schemeClr val="tx1"/>
                </a:solidFill>
              </a:rPr>
              <a:t>.</a:t>
            </a:r>
          </a:p>
          <a:p>
            <a:pPr marL="514350" indent="-514350" algn="just" rtl="1"/>
            <a:r>
              <a:rPr lang="ar-DZ" b="1" dirty="0" smtClean="0">
                <a:solidFill>
                  <a:schemeClr val="tx1"/>
                </a:solidFill>
              </a:rPr>
              <a:t> 3. المكملات: تقوم </a:t>
            </a:r>
            <a:r>
              <a:rPr lang="ar-DZ" b="1" dirty="0" smtClean="0">
                <a:solidFill>
                  <a:schemeClr val="tx1"/>
                </a:solidFill>
              </a:rPr>
              <a:t>الشركات </a:t>
            </a:r>
            <a:r>
              <a:rPr lang="ar-DZ" b="1" dirty="0" smtClean="0">
                <a:solidFill>
                  <a:schemeClr val="tx1"/>
                </a:solidFill>
              </a:rPr>
              <a:t>ببيع منتجًا أو خدمة تتعلق باستخدام المحتوى مفتوح المصدر. والمثال في هذه الحالة هو بائع الهاتف المحمول الذي يستفيد من البرمجيات المجانية للجوال.</a:t>
            </a:r>
          </a:p>
          <a:p>
            <a:pPr marL="514350" indent="-514350" algn="just" rtl="1"/>
            <a:r>
              <a:rPr lang="ar-DZ" b="1" dirty="0" smtClean="0">
                <a:solidFill>
                  <a:schemeClr val="tx1"/>
                </a:solidFill>
              </a:rPr>
              <a:t> 4. الخدمة الذاتية. في هذا النموذج، يقوم المجتمع بتطوير خدمة تلبي احتياجاته الخاصة.</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lnSpcReduction="10000"/>
          </a:bodyPr>
          <a:lstStyle/>
          <a:p>
            <a:r>
              <a:rPr lang="fr-FR" b="1" dirty="0" err="1" smtClean="0">
                <a:solidFill>
                  <a:srgbClr val="FF0000"/>
                </a:solidFill>
              </a:rPr>
              <a:t>Antecedents</a:t>
            </a:r>
            <a:r>
              <a:rPr lang="fr-FR" b="1" dirty="0" smtClean="0">
                <a:solidFill>
                  <a:srgbClr val="FF0000"/>
                </a:solidFill>
              </a:rPr>
              <a:t> of Innovation </a:t>
            </a:r>
          </a:p>
          <a:p>
            <a:r>
              <a:rPr lang="fr-FR" b="1" dirty="0" smtClean="0">
                <a:solidFill>
                  <a:srgbClr val="FF0000"/>
                </a:solidFill>
              </a:rPr>
              <a:t>(</a:t>
            </a:r>
            <a:r>
              <a:rPr lang="en-US" b="1" dirty="0" smtClean="0">
                <a:solidFill>
                  <a:srgbClr val="FF0000"/>
                </a:solidFill>
              </a:rPr>
              <a:t>factors behind success of innovation)</a:t>
            </a:r>
            <a:endParaRPr lang="fr-FR" b="1" dirty="0" smtClean="0">
              <a:solidFill>
                <a:srgbClr val="FF0000"/>
              </a:solidFill>
            </a:endParaRPr>
          </a:p>
          <a:p>
            <a:pPr algn="just"/>
            <a:r>
              <a:rPr lang="en-US" b="1" dirty="0" smtClean="0">
                <a:solidFill>
                  <a:schemeClr val="tx1"/>
                </a:solidFill>
              </a:rPr>
              <a:t>It is a fact that there are some nations that are undoubtedly more innovative than </a:t>
            </a:r>
            <a:r>
              <a:rPr lang="fr-FR" b="1" dirty="0" err="1" smtClean="0">
                <a:solidFill>
                  <a:schemeClr val="tx1"/>
                </a:solidFill>
              </a:rPr>
              <a:t>others</a:t>
            </a:r>
            <a:r>
              <a:rPr lang="fr-FR" b="1" dirty="0" smtClean="0">
                <a:solidFill>
                  <a:schemeClr val="tx1"/>
                </a:solidFill>
              </a:rPr>
              <a:t>. The case of the United States. </a:t>
            </a:r>
            <a:r>
              <a:rPr lang="fr-FR" b="1" dirty="0" err="1" smtClean="0">
                <a:solidFill>
                  <a:schemeClr val="tx1"/>
                </a:solidFill>
              </a:rPr>
              <a:t>Thus</a:t>
            </a:r>
            <a:r>
              <a:rPr lang="fr-FR" b="1" dirty="0" smtClean="0">
                <a:solidFill>
                  <a:schemeClr val="tx1"/>
                </a:solidFill>
              </a:rPr>
              <a:t>, </a:t>
            </a:r>
            <a:r>
              <a:rPr lang="en-US" b="1" dirty="0" smtClean="0">
                <a:solidFill>
                  <a:schemeClr val="tx1"/>
                </a:solidFill>
              </a:rPr>
              <a:t>the study of co-creation at the firm level needs to be supplemented by co-creation in </a:t>
            </a:r>
            <a:r>
              <a:rPr lang="fr-FR" b="1" dirty="0" smtClean="0">
                <a:solidFill>
                  <a:schemeClr val="tx1"/>
                </a:solidFill>
              </a:rPr>
              <a:t>the national </a:t>
            </a:r>
            <a:r>
              <a:rPr lang="fr-FR" b="1" dirty="0" err="1" smtClean="0">
                <a:solidFill>
                  <a:schemeClr val="tx1"/>
                </a:solidFill>
              </a:rPr>
              <a:t>environment</a:t>
            </a:r>
            <a:r>
              <a:rPr lang="fr-FR" b="1" dirty="0" smtClean="0">
                <a:solidFill>
                  <a:schemeClr val="tx1"/>
                </a:solidFill>
              </a:rPr>
              <a:t>.</a:t>
            </a:r>
          </a:p>
          <a:p>
            <a:pPr algn="just"/>
            <a:r>
              <a:rPr lang="en-US" b="1" dirty="0" smtClean="0">
                <a:solidFill>
                  <a:schemeClr val="tx1"/>
                </a:solidFill>
              </a:rPr>
              <a:t>The likelihood of innovation emerging increases when there is an appropriate national innovation system in place.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lnSpcReduction="10000"/>
          </a:bodyPr>
          <a:lstStyle/>
          <a:p>
            <a:r>
              <a:rPr lang="fr-FR" b="1" dirty="0" err="1" smtClean="0">
                <a:solidFill>
                  <a:srgbClr val="FF0000"/>
                </a:solidFill>
              </a:rPr>
              <a:t>Antecedents</a:t>
            </a:r>
            <a:r>
              <a:rPr lang="fr-FR" b="1" dirty="0" smtClean="0">
                <a:solidFill>
                  <a:srgbClr val="FF0000"/>
                </a:solidFill>
              </a:rPr>
              <a:t> of Innovation </a:t>
            </a:r>
          </a:p>
          <a:p>
            <a:r>
              <a:rPr lang="fr-FR" b="1" dirty="0" smtClean="0">
                <a:solidFill>
                  <a:srgbClr val="FF0000"/>
                </a:solidFill>
              </a:rPr>
              <a:t>(</a:t>
            </a:r>
            <a:r>
              <a:rPr lang="en-US" b="1" dirty="0" smtClean="0">
                <a:solidFill>
                  <a:srgbClr val="FF0000"/>
                </a:solidFill>
              </a:rPr>
              <a:t>factors behind success of innovation)</a:t>
            </a:r>
            <a:endParaRPr lang="fr-FR" b="1" dirty="0" smtClean="0">
              <a:solidFill>
                <a:srgbClr val="FF0000"/>
              </a:solidFill>
            </a:endParaRPr>
          </a:p>
          <a:p>
            <a:pPr algn="just"/>
            <a:r>
              <a:rPr lang="en-US" b="1" dirty="0" smtClean="0">
                <a:solidFill>
                  <a:schemeClr val="tx1"/>
                </a:solidFill>
              </a:rPr>
              <a:t>It is a fact that there are some nations that are undoubtedly more innovative than </a:t>
            </a:r>
            <a:r>
              <a:rPr lang="fr-FR" b="1" dirty="0" err="1" smtClean="0">
                <a:solidFill>
                  <a:schemeClr val="tx1"/>
                </a:solidFill>
              </a:rPr>
              <a:t>others</a:t>
            </a:r>
            <a:r>
              <a:rPr lang="fr-FR" b="1" dirty="0" smtClean="0">
                <a:solidFill>
                  <a:schemeClr val="tx1"/>
                </a:solidFill>
              </a:rPr>
              <a:t>. The case of the United States. </a:t>
            </a:r>
            <a:r>
              <a:rPr lang="fr-FR" b="1" dirty="0" err="1" smtClean="0">
                <a:solidFill>
                  <a:schemeClr val="tx1"/>
                </a:solidFill>
              </a:rPr>
              <a:t>Thus</a:t>
            </a:r>
            <a:r>
              <a:rPr lang="fr-FR" b="1" dirty="0" smtClean="0">
                <a:solidFill>
                  <a:schemeClr val="tx1"/>
                </a:solidFill>
              </a:rPr>
              <a:t>, </a:t>
            </a:r>
            <a:r>
              <a:rPr lang="en-US" b="1" dirty="0" smtClean="0">
                <a:solidFill>
                  <a:schemeClr val="tx1"/>
                </a:solidFill>
              </a:rPr>
              <a:t>the study of co-creation at the firm level needs to be supplemented by co-creation in </a:t>
            </a:r>
            <a:r>
              <a:rPr lang="fr-FR" b="1" dirty="0" smtClean="0">
                <a:solidFill>
                  <a:schemeClr val="tx1"/>
                </a:solidFill>
              </a:rPr>
              <a:t>the national </a:t>
            </a:r>
            <a:r>
              <a:rPr lang="fr-FR" b="1" dirty="0" err="1" smtClean="0">
                <a:solidFill>
                  <a:schemeClr val="tx1"/>
                </a:solidFill>
              </a:rPr>
              <a:t>environment</a:t>
            </a:r>
            <a:r>
              <a:rPr lang="fr-FR" b="1" dirty="0" smtClean="0">
                <a:solidFill>
                  <a:schemeClr val="tx1"/>
                </a:solidFill>
              </a:rPr>
              <a:t>.</a:t>
            </a:r>
          </a:p>
          <a:p>
            <a:pPr algn="just"/>
            <a:r>
              <a:rPr lang="en-US" b="1" dirty="0" smtClean="0">
                <a:solidFill>
                  <a:schemeClr val="tx1"/>
                </a:solidFill>
              </a:rPr>
              <a:t>The likelihood of innovation emerging increases when there is an </a:t>
            </a:r>
            <a:r>
              <a:rPr lang="en-US" b="1" u="sng" dirty="0" smtClean="0">
                <a:solidFill>
                  <a:schemeClr val="tx1"/>
                </a:solidFill>
              </a:rPr>
              <a:t>appropriate national innovation system</a:t>
            </a:r>
            <a:r>
              <a:rPr lang="en-US" b="1" dirty="0" smtClean="0">
                <a:solidFill>
                  <a:schemeClr val="tx1"/>
                </a:solidFill>
              </a:rPr>
              <a:t> in place.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62500" lnSpcReduction="20000"/>
          </a:bodyPr>
          <a:lstStyle/>
          <a:p>
            <a:pPr algn="just"/>
            <a:endParaRPr lang="fr-FR" b="1" dirty="0" smtClean="0">
              <a:solidFill>
                <a:schemeClr val="tx1"/>
              </a:solidFill>
            </a:endParaRPr>
          </a:p>
          <a:p>
            <a:pPr algn="just"/>
            <a:r>
              <a:rPr lang="fr-FR" sz="5100" b="1" dirty="0" err="1" smtClean="0">
                <a:solidFill>
                  <a:srgbClr val="FF0000"/>
                </a:solidFill>
              </a:rPr>
              <a:t>Antecedents</a:t>
            </a:r>
            <a:r>
              <a:rPr lang="fr-FR" sz="5100" b="1" dirty="0" smtClean="0">
                <a:solidFill>
                  <a:srgbClr val="FF0000"/>
                </a:solidFill>
              </a:rPr>
              <a:t> of Innovation </a:t>
            </a:r>
          </a:p>
          <a:p>
            <a:pPr algn="just"/>
            <a:endParaRPr lang="fr-FR" sz="4500" b="1" dirty="0" smtClean="0">
              <a:solidFill>
                <a:schemeClr val="tx1"/>
              </a:solidFill>
            </a:endParaRPr>
          </a:p>
          <a:p>
            <a:pPr algn="just"/>
            <a:r>
              <a:rPr lang="fr-FR" sz="5100" b="1" dirty="0" smtClean="0">
                <a:solidFill>
                  <a:schemeClr val="tx1"/>
                </a:solidFill>
              </a:rPr>
              <a:t>National innovation </a:t>
            </a:r>
            <a:r>
              <a:rPr lang="en-US" sz="5100" b="1" dirty="0" smtClean="0">
                <a:solidFill>
                  <a:schemeClr val="tx1"/>
                </a:solidFill>
              </a:rPr>
              <a:t>systems are composed of different patterns of institutions and </a:t>
            </a:r>
            <a:r>
              <a:rPr lang="en-US" sz="5100" b="1" dirty="0" smtClean="0">
                <a:solidFill>
                  <a:schemeClr val="tx1"/>
                </a:solidFill>
              </a:rPr>
              <a:t>organization</a:t>
            </a:r>
            <a:r>
              <a:rPr lang="en-GB" sz="5100" b="1" dirty="0" smtClean="0">
                <a:solidFill>
                  <a:schemeClr val="tx1"/>
                </a:solidFill>
              </a:rPr>
              <a:t>s</a:t>
            </a:r>
            <a:r>
              <a:rPr lang="en-US" sz="5100" b="1" dirty="0" smtClean="0">
                <a:solidFill>
                  <a:schemeClr val="tx1"/>
                </a:solidFill>
              </a:rPr>
              <a:t>. </a:t>
            </a:r>
            <a:r>
              <a:rPr lang="en-US" sz="5100" b="1" dirty="0" smtClean="0">
                <a:solidFill>
                  <a:schemeClr val="tx1"/>
                </a:solidFill>
              </a:rPr>
              <a:t>It is the specific configuration of relations and institutions that are important in framing the national innovation system. What matters are institutions such as the legal system, especially concerning the ownership and control of intellectual property relations, how national education and training systems are configured,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fontScale="55000" lnSpcReduction="20000"/>
          </a:bodyPr>
          <a:lstStyle/>
          <a:p>
            <a:pPr algn="just"/>
            <a:endParaRPr lang="fr-FR" b="1" dirty="0" smtClean="0">
              <a:solidFill>
                <a:schemeClr val="tx1"/>
              </a:solidFill>
            </a:endParaRPr>
          </a:p>
          <a:p>
            <a:pPr algn="just"/>
            <a:r>
              <a:rPr lang="fr-FR" sz="5100" b="1" dirty="0" err="1" smtClean="0">
                <a:solidFill>
                  <a:srgbClr val="FF0000"/>
                </a:solidFill>
              </a:rPr>
              <a:t>Antecedents</a:t>
            </a:r>
            <a:r>
              <a:rPr lang="fr-FR" sz="5100" b="1" dirty="0" smtClean="0">
                <a:solidFill>
                  <a:srgbClr val="FF0000"/>
                </a:solidFill>
              </a:rPr>
              <a:t> of Innovation </a:t>
            </a:r>
          </a:p>
          <a:p>
            <a:pPr algn="just"/>
            <a:endParaRPr lang="fr-FR" sz="4500" b="1" dirty="0" smtClean="0">
              <a:solidFill>
                <a:schemeClr val="tx1"/>
              </a:solidFill>
            </a:endParaRPr>
          </a:p>
          <a:p>
            <a:pPr algn="just"/>
            <a:r>
              <a:rPr lang="en-US" sz="5800" b="1" dirty="0" smtClean="0">
                <a:solidFill>
                  <a:schemeClr val="tx1"/>
                </a:solidFill>
              </a:rPr>
              <a:t>the  </a:t>
            </a:r>
            <a:r>
              <a:rPr lang="en-US" sz="5800" b="1" dirty="0" smtClean="0">
                <a:solidFill>
                  <a:schemeClr val="tx1"/>
                </a:solidFill>
              </a:rPr>
              <a:t>industry structure of key industries, competitor and  surrounding organizations, the efficiency of capital markets in providing venture capital for innovation, the development of national innovation policies related to science and technology and the crucial role of universities and research </a:t>
            </a:r>
            <a:r>
              <a:rPr lang="en-US" sz="5800" b="1" dirty="0" err="1" smtClean="0">
                <a:solidFill>
                  <a:schemeClr val="tx1"/>
                </a:solidFill>
              </a:rPr>
              <a:t>centres</a:t>
            </a:r>
            <a:r>
              <a:rPr lang="en-US" sz="5800" b="1" dirty="0" smtClean="0">
                <a:solidFill>
                  <a:schemeClr val="tx1"/>
                </a:solidFill>
              </a:rPr>
              <a:t>, as well as national innovation policies related to investments, taxation and other determinants of the ‘rules of the game’ that shape both public and private sector </a:t>
            </a:r>
            <a:r>
              <a:rPr lang="fr-FR" sz="5800" b="1" dirty="0" err="1" smtClean="0">
                <a:solidFill>
                  <a:schemeClr val="tx1"/>
                </a:solidFill>
              </a:rPr>
              <a:t>decision</a:t>
            </a:r>
            <a:r>
              <a:rPr lang="fr-FR" sz="5800" b="1" dirty="0" smtClean="0">
                <a:solidFill>
                  <a:schemeClr val="tx1"/>
                </a:solidFill>
              </a:rPr>
              <a:t>-</a:t>
            </a:r>
            <a:r>
              <a:rPr lang="fr-FR" sz="5800" b="1" dirty="0" err="1" smtClean="0">
                <a:solidFill>
                  <a:schemeClr val="tx1"/>
                </a:solidFill>
              </a:rPr>
              <a:t>making</a:t>
            </a:r>
            <a:endParaRPr lang="en-US" sz="5800" b="1" dirty="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l"/>
            <a:r>
              <a:rPr lang="en-US" b="1" u="sng" dirty="0" smtClean="0">
                <a:solidFill>
                  <a:srgbClr val="FF0000"/>
                </a:solidFill>
              </a:rPr>
              <a:t>Introduction</a:t>
            </a:r>
            <a:endParaRPr lang="en-US" dirty="0" smtClean="0"/>
          </a:p>
          <a:p>
            <a:pPr algn="just"/>
            <a:endParaRPr lang="fr-FR" b="1" dirty="0" smtClean="0">
              <a:solidFill>
                <a:schemeClr val="tx1"/>
              </a:solidFill>
            </a:endParaRPr>
          </a:p>
          <a:p>
            <a:pPr algn="just"/>
            <a:r>
              <a:rPr lang="en-US" b="1" dirty="0" smtClean="0">
                <a:solidFill>
                  <a:schemeClr val="tx1"/>
                </a:solidFill>
              </a:rPr>
              <a:t>This chapter begins by defining what economists mean by </a:t>
            </a:r>
            <a:r>
              <a:rPr lang="en-US" b="1" i="1" dirty="0" smtClean="0">
                <a:solidFill>
                  <a:schemeClr val="tx1"/>
                </a:solidFill>
              </a:rPr>
              <a:t>innovation. </a:t>
            </a:r>
            <a:r>
              <a:rPr lang="en-US" b="1" dirty="0" smtClean="0">
                <a:solidFill>
                  <a:schemeClr val="tx1"/>
                </a:solidFill>
              </a:rPr>
              <a:t>Economists have focused on two main types: </a:t>
            </a:r>
            <a:r>
              <a:rPr lang="en-US" b="1" i="1" dirty="0" smtClean="0">
                <a:solidFill>
                  <a:schemeClr val="tx1"/>
                </a:solidFill>
              </a:rPr>
              <a:t>product and process. </a:t>
            </a:r>
          </a:p>
          <a:p>
            <a:pPr algn="just"/>
            <a:r>
              <a:rPr lang="en-US" b="1" i="1" dirty="0" smtClean="0">
                <a:solidFill>
                  <a:srgbClr val="FF0000"/>
                </a:solidFill>
              </a:rPr>
              <a:t>A product innovation</a:t>
            </a:r>
            <a:r>
              <a:rPr lang="en-US" b="1" i="1" dirty="0" smtClean="0">
                <a:solidFill>
                  <a:schemeClr val="tx1"/>
                </a:solidFill>
              </a:rPr>
              <a:t> is the act of bringing something new to the market </a:t>
            </a:r>
            <a:r>
              <a:rPr lang="en-US" b="1" dirty="0" smtClean="0">
                <a:solidFill>
                  <a:schemeClr val="tx1"/>
                </a:solidFill>
              </a:rPr>
              <a:t>place that improves the range and quality of products on offer: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lnSpcReduction="10000"/>
          </a:bodyPr>
          <a:lstStyle/>
          <a:p>
            <a:pPr algn="l"/>
            <a:r>
              <a:rPr lang="en-US" b="1" u="sng" dirty="0" smtClean="0">
                <a:solidFill>
                  <a:srgbClr val="FF0000"/>
                </a:solidFill>
              </a:rPr>
              <a:t>Introduction</a:t>
            </a:r>
          </a:p>
          <a:p>
            <a:pPr algn="l"/>
            <a:endParaRPr lang="en-US" dirty="0" smtClean="0"/>
          </a:p>
          <a:p>
            <a:pPr algn="just"/>
            <a:r>
              <a:rPr lang="fr-FR" b="1" u="sng" dirty="0" smtClean="0">
                <a:solidFill>
                  <a:schemeClr val="tx1"/>
                </a:solidFill>
              </a:rPr>
              <a:t>for </a:t>
            </a:r>
            <a:r>
              <a:rPr lang="fr-FR" b="1" u="sng" dirty="0" err="1" smtClean="0">
                <a:solidFill>
                  <a:schemeClr val="tx1"/>
                </a:solidFill>
              </a:rPr>
              <a:t>example</a:t>
            </a:r>
            <a:r>
              <a:rPr lang="fr-FR" b="1" dirty="0" smtClean="0">
                <a:solidFill>
                  <a:schemeClr val="tx1"/>
                </a:solidFill>
              </a:rPr>
              <a:t>, </a:t>
            </a:r>
            <a:r>
              <a:rPr lang="en-US" b="1" dirty="0" smtClean="0">
                <a:solidFill>
                  <a:schemeClr val="tx1"/>
                </a:solidFill>
              </a:rPr>
              <a:t>the Apple iPod is an innovation compared with the Sony Walkman, which was an earlier portable device for playing music.</a:t>
            </a:r>
          </a:p>
          <a:p>
            <a:pPr algn="just"/>
            <a:endParaRPr lang="en-US" b="1" dirty="0" smtClean="0">
              <a:solidFill>
                <a:schemeClr val="tx1"/>
              </a:solidFill>
            </a:endParaRPr>
          </a:p>
          <a:p>
            <a:pPr algn="just"/>
            <a:r>
              <a:rPr lang="en-US" b="1" dirty="0" smtClean="0">
                <a:solidFill>
                  <a:schemeClr val="tx1"/>
                </a:solidFill>
              </a:rPr>
              <a:t> </a:t>
            </a:r>
            <a:r>
              <a:rPr lang="en-US" b="1" dirty="0" smtClean="0">
                <a:solidFill>
                  <a:srgbClr val="FF0000"/>
                </a:solidFill>
              </a:rPr>
              <a:t>A </a:t>
            </a:r>
            <a:r>
              <a:rPr lang="en-US" b="1" i="1" dirty="0" smtClean="0">
                <a:solidFill>
                  <a:srgbClr val="FF0000"/>
                </a:solidFill>
              </a:rPr>
              <a:t>process innovation </a:t>
            </a:r>
            <a:r>
              <a:rPr lang="en-US" b="1" dirty="0" smtClean="0">
                <a:solidFill>
                  <a:schemeClr val="tx1"/>
                </a:solidFill>
              </a:rPr>
              <a:t>is a new way of making or delivering goods or services: </a:t>
            </a:r>
            <a:r>
              <a:rPr lang="en-US" b="1" u="sng" dirty="0" smtClean="0">
                <a:solidFill>
                  <a:schemeClr val="tx1"/>
                </a:solidFill>
              </a:rPr>
              <a:t>for example</a:t>
            </a:r>
            <a:r>
              <a:rPr lang="en-US" b="1" dirty="0" smtClean="0">
                <a:solidFill>
                  <a:schemeClr val="tx1"/>
                </a:solidFill>
              </a:rPr>
              <a:t>, going to visit the doctor and recording that you have arrived for your appointment by touching a screen instead of talking to a receptionist.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929330"/>
          </a:xfrm>
        </p:spPr>
        <p:txBody>
          <a:bodyPr>
            <a:normAutofit fontScale="92500" lnSpcReduction="20000"/>
          </a:bodyPr>
          <a:lstStyle/>
          <a:p>
            <a:pPr algn="just"/>
            <a:r>
              <a:rPr lang="fr-FR" sz="3500" b="1" u="sng" dirty="0" err="1" smtClean="0">
                <a:solidFill>
                  <a:srgbClr val="FF0000"/>
                </a:solidFill>
              </a:rPr>
              <a:t>What</a:t>
            </a:r>
            <a:r>
              <a:rPr lang="fr-FR" sz="3500" b="1" u="sng" dirty="0" smtClean="0">
                <a:solidFill>
                  <a:srgbClr val="FF0000"/>
                </a:solidFill>
              </a:rPr>
              <a:t> Is Innovation?</a:t>
            </a:r>
          </a:p>
          <a:p>
            <a:pPr algn="just"/>
            <a:endParaRPr lang="fr-FR" sz="2800" b="1" dirty="0" smtClean="0">
              <a:solidFill>
                <a:schemeClr val="tx1"/>
              </a:solidFill>
            </a:endParaRPr>
          </a:p>
          <a:p>
            <a:pPr algn="just"/>
            <a:r>
              <a:rPr lang="en-US" sz="3000" b="1" i="1" dirty="0" smtClean="0">
                <a:solidFill>
                  <a:schemeClr val="tx1"/>
                </a:solidFill>
              </a:rPr>
              <a:t>Innovation can be defined as the application of new ideas to the products, </a:t>
            </a:r>
            <a:r>
              <a:rPr lang="en-US" sz="3000" b="1" dirty="0" smtClean="0">
                <a:solidFill>
                  <a:schemeClr val="tx1"/>
                </a:solidFill>
              </a:rPr>
              <a:t>processes, or other aspects of the activities of a firm that lead to increased “value.” This “value” is defined in a broad way to include higher value added for the firm and also benefits to consumers or other firms.</a:t>
            </a:r>
          </a:p>
          <a:p>
            <a:pPr algn="just"/>
            <a:endParaRPr lang="en-US" sz="2800" b="1" dirty="0" smtClean="0">
              <a:solidFill>
                <a:schemeClr val="tx1"/>
              </a:solidFill>
            </a:endParaRPr>
          </a:p>
          <a:p>
            <a:pPr algn="just"/>
            <a:r>
              <a:rPr lang="fr-FR" sz="3000" b="1" dirty="0" err="1" smtClean="0">
                <a:solidFill>
                  <a:schemeClr val="tx1"/>
                </a:solidFill>
              </a:rPr>
              <a:t>Two</a:t>
            </a:r>
            <a:r>
              <a:rPr lang="fr-FR" sz="3000" b="1" dirty="0" smtClean="0">
                <a:solidFill>
                  <a:schemeClr val="tx1"/>
                </a:solidFill>
              </a:rPr>
              <a:t> important </a:t>
            </a:r>
            <a:r>
              <a:rPr lang="fr-FR" sz="3000" b="1" dirty="0" err="1" smtClean="0">
                <a:solidFill>
                  <a:schemeClr val="tx1"/>
                </a:solidFill>
              </a:rPr>
              <a:t>definitions</a:t>
            </a:r>
            <a:r>
              <a:rPr lang="fr-FR" sz="3000" b="1" dirty="0" smtClean="0">
                <a:solidFill>
                  <a:schemeClr val="tx1"/>
                </a:solidFill>
              </a:rPr>
              <a:t> are:</a:t>
            </a:r>
          </a:p>
          <a:p>
            <a:pPr algn="just"/>
            <a:r>
              <a:rPr lang="en-US" sz="3000" b="1" i="1" dirty="0" smtClean="0">
                <a:solidFill>
                  <a:schemeClr val="tx1"/>
                </a:solidFill>
              </a:rPr>
              <a:t>• Product innovation: the introduction of a new product, or a significant </a:t>
            </a:r>
            <a:r>
              <a:rPr lang="en-US" sz="3000" b="1" dirty="0" smtClean="0">
                <a:solidFill>
                  <a:schemeClr val="tx1"/>
                </a:solidFill>
              </a:rPr>
              <a:t>qualitative change in an existing product.</a:t>
            </a:r>
          </a:p>
          <a:p>
            <a:pPr algn="just"/>
            <a:r>
              <a:rPr lang="en-US" sz="3000" b="1" i="1" dirty="0" smtClean="0">
                <a:solidFill>
                  <a:schemeClr val="tx1"/>
                </a:solidFill>
              </a:rPr>
              <a:t>• Process innovation: the introduction of a new process for making </a:t>
            </a:r>
            <a:r>
              <a:rPr lang="en-US" sz="3000" b="1" dirty="0" smtClean="0">
                <a:solidFill>
                  <a:schemeClr val="tx1"/>
                </a:solidFill>
              </a:rPr>
              <a:t>or delivering goods and services.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u="sng" dirty="0" err="1" smtClean="0">
                <a:solidFill>
                  <a:srgbClr val="FF0000"/>
                </a:solidFill>
              </a:rPr>
              <a:t>What</a:t>
            </a:r>
            <a:r>
              <a:rPr lang="fr-FR" b="1" u="sng" dirty="0" smtClean="0">
                <a:solidFill>
                  <a:srgbClr val="FF0000"/>
                </a:solidFill>
              </a:rPr>
              <a:t> Is Innovation?</a:t>
            </a:r>
          </a:p>
          <a:p>
            <a:pPr algn="just"/>
            <a:endParaRPr lang="fr-FR" b="1" dirty="0" smtClean="0">
              <a:solidFill>
                <a:schemeClr val="tx1"/>
              </a:solidFill>
            </a:endParaRPr>
          </a:p>
          <a:p>
            <a:pPr algn="just"/>
            <a:r>
              <a:rPr lang="en-US" b="1" dirty="0" smtClean="0">
                <a:solidFill>
                  <a:schemeClr val="tx1"/>
                </a:solidFill>
              </a:rPr>
              <a:t>Some authors have emphasized a third category of innovation, that of </a:t>
            </a:r>
            <a:r>
              <a:rPr lang="en-US" b="1" u="sng" dirty="0" smtClean="0">
                <a:solidFill>
                  <a:schemeClr val="tx1"/>
                </a:solidFill>
              </a:rPr>
              <a:t>organizational change </a:t>
            </a:r>
            <a:r>
              <a:rPr lang="en-US" b="1" dirty="0" smtClean="0">
                <a:solidFill>
                  <a:schemeClr val="tx1"/>
                </a:solidFill>
              </a:rPr>
              <a:t>within the firm, but we see this as being naturally included within the second category, as a type of process innovation.</a:t>
            </a:r>
            <a:endParaRPr lang="fr-FR" b="1"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1"/>
            <a:ext cx="7286676" cy="928670"/>
          </a:xfrm>
        </p:spPr>
        <p:txBody>
          <a:bodyPr>
            <a:normAutofit/>
          </a:bodyPr>
          <a:lstStyle/>
          <a:p>
            <a:pPr rtl="1"/>
            <a:r>
              <a:rPr lang="fr-FR" sz="3600" b="1" dirty="0" smtClean="0"/>
              <a:t>The Nature of Innovation</a:t>
            </a:r>
            <a:endParaRPr lang="fr-FR" sz="3600" b="1" dirty="0"/>
          </a:p>
        </p:txBody>
      </p:sp>
      <p:sp>
        <p:nvSpPr>
          <p:cNvPr id="3" name="Sous-titre 2"/>
          <p:cNvSpPr>
            <a:spLocks noGrp="1"/>
          </p:cNvSpPr>
          <p:nvPr>
            <p:ph type="subTitle" idx="1"/>
          </p:nvPr>
        </p:nvSpPr>
        <p:spPr>
          <a:xfrm>
            <a:off x="285720" y="928670"/>
            <a:ext cx="8501122" cy="5572164"/>
          </a:xfrm>
        </p:spPr>
        <p:txBody>
          <a:bodyPr>
            <a:normAutofit/>
          </a:bodyPr>
          <a:lstStyle/>
          <a:p>
            <a:pPr algn="just"/>
            <a:r>
              <a:rPr lang="fr-FR" b="1" u="sng" dirty="0" err="1" smtClean="0">
                <a:solidFill>
                  <a:srgbClr val="FF0000"/>
                </a:solidFill>
              </a:rPr>
              <a:t>What</a:t>
            </a:r>
            <a:r>
              <a:rPr lang="fr-FR" b="1" u="sng" dirty="0" smtClean="0">
                <a:solidFill>
                  <a:srgbClr val="FF0000"/>
                </a:solidFill>
              </a:rPr>
              <a:t> Is Innovation?</a:t>
            </a:r>
          </a:p>
          <a:p>
            <a:pPr algn="just"/>
            <a:endParaRPr lang="fr-FR" b="1" dirty="0" smtClean="0">
              <a:solidFill>
                <a:schemeClr val="tx1"/>
              </a:solidFill>
            </a:endParaRPr>
          </a:p>
          <a:p>
            <a:pPr algn="just"/>
            <a:r>
              <a:rPr lang="en-US" b="1" dirty="0" smtClean="0">
                <a:solidFill>
                  <a:schemeClr val="tx1"/>
                </a:solidFill>
              </a:rPr>
              <a:t>Product innovations may be tangible manufactured goods, intangible services, or a combination of the two. Examples of recent </a:t>
            </a:r>
            <a:r>
              <a:rPr lang="en-US" b="1" u="sng" dirty="0" smtClean="0">
                <a:solidFill>
                  <a:schemeClr val="tx1"/>
                </a:solidFill>
              </a:rPr>
              <a:t>tangible product innovations</a:t>
            </a:r>
            <a:r>
              <a:rPr lang="en-US" b="1" dirty="0" smtClean="0">
                <a:solidFill>
                  <a:schemeClr val="tx1"/>
                </a:solidFill>
              </a:rPr>
              <a:t> that have had a very significant impact on the way people live and work are personal computers, mobile phones, and microwave </a:t>
            </a:r>
            <a:r>
              <a:rPr lang="fr-FR" b="1" dirty="0" err="1" smtClean="0">
                <a:solidFill>
                  <a:schemeClr val="tx1"/>
                </a:solidFill>
              </a:rPr>
              <a:t>ovens</a:t>
            </a:r>
            <a:r>
              <a:rPr lang="fr-FR" b="1" dirty="0" smtClean="0">
                <a:solidFill>
                  <a:schemeClr val="tx1"/>
                </a:solidFill>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3163</TotalTime>
  <Words>3226</Words>
  <Application>Microsoft Office PowerPoint</Application>
  <PresentationFormat>On-screen Show (4:3)</PresentationFormat>
  <Paragraphs>228</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Thème Office</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lpstr>The Nature of Innovation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Iـ مقدمة عن الخدمات</dc:title>
  <dc:creator>cirta info</dc:creator>
  <cp:lastModifiedBy>DELL</cp:lastModifiedBy>
  <cp:revision>200</cp:revision>
  <dcterms:created xsi:type="dcterms:W3CDTF">2018-10-29T17:19:40Z</dcterms:created>
  <dcterms:modified xsi:type="dcterms:W3CDTF">2024-03-03T19:43:20Z</dcterms:modified>
</cp:coreProperties>
</file>