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1"/>
  </p:notesMasterIdLst>
  <p:sldIdLst>
    <p:sldId id="306" r:id="rId2"/>
    <p:sldId id="354" r:id="rId3"/>
    <p:sldId id="307" r:id="rId4"/>
    <p:sldId id="355" r:id="rId5"/>
    <p:sldId id="308" r:id="rId6"/>
    <p:sldId id="356" r:id="rId7"/>
    <p:sldId id="309" r:id="rId8"/>
    <p:sldId id="357" r:id="rId9"/>
    <p:sldId id="371" r:id="rId10"/>
    <p:sldId id="373" r:id="rId11"/>
    <p:sldId id="372" r:id="rId12"/>
    <p:sldId id="374" r:id="rId13"/>
    <p:sldId id="378" r:id="rId14"/>
    <p:sldId id="379" r:id="rId15"/>
    <p:sldId id="310" r:id="rId16"/>
    <p:sldId id="358" r:id="rId17"/>
    <p:sldId id="311" r:id="rId18"/>
    <p:sldId id="359" r:id="rId19"/>
    <p:sldId id="375" r:id="rId20"/>
    <p:sldId id="376" r:id="rId21"/>
    <p:sldId id="377" r:id="rId22"/>
    <p:sldId id="312" r:id="rId23"/>
    <p:sldId id="381" r:id="rId24"/>
    <p:sldId id="382" r:id="rId25"/>
    <p:sldId id="383" r:id="rId26"/>
    <p:sldId id="384" r:id="rId27"/>
    <p:sldId id="385" r:id="rId28"/>
    <p:sldId id="386" r:id="rId29"/>
    <p:sldId id="387" r:id="rId30"/>
    <p:sldId id="388" r:id="rId31"/>
    <p:sldId id="389" r:id="rId32"/>
    <p:sldId id="390" r:id="rId33"/>
    <p:sldId id="391" r:id="rId34"/>
    <p:sldId id="392" r:id="rId35"/>
    <p:sldId id="393" r:id="rId36"/>
    <p:sldId id="394" r:id="rId37"/>
    <p:sldId id="395" r:id="rId38"/>
    <p:sldId id="396" r:id="rId39"/>
    <p:sldId id="397" r:id="rId40"/>
    <p:sldId id="398" r:id="rId41"/>
    <p:sldId id="380" r:id="rId42"/>
    <p:sldId id="360" r:id="rId43"/>
    <p:sldId id="313" r:id="rId44"/>
    <p:sldId id="361" r:id="rId45"/>
    <p:sldId id="314" r:id="rId46"/>
    <p:sldId id="362" r:id="rId47"/>
    <p:sldId id="315" r:id="rId48"/>
    <p:sldId id="363" r:id="rId49"/>
    <p:sldId id="316" r:id="rId50"/>
    <p:sldId id="364" r:id="rId51"/>
    <p:sldId id="320" r:id="rId52"/>
    <p:sldId id="368" r:id="rId53"/>
    <p:sldId id="321" r:id="rId54"/>
    <p:sldId id="369" r:id="rId55"/>
    <p:sldId id="322" r:id="rId56"/>
    <p:sldId id="323" r:id="rId57"/>
    <p:sldId id="324" r:id="rId58"/>
    <p:sldId id="400" r:id="rId59"/>
    <p:sldId id="325" r:id="rId60"/>
    <p:sldId id="399" r:id="rId61"/>
    <p:sldId id="326" r:id="rId62"/>
    <p:sldId id="327" r:id="rId63"/>
    <p:sldId id="329" r:id="rId64"/>
    <p:sldId id="328" r:id="rId65"/>
    <p:sldId id="331" r:id="rId66"/>
    <p:sldId id="330" r:id="rId67"/>
    <p:sldId id="333" r:id="rId68"/>
    <p:sldId id="332" r:id="rId69"/>
    <p:sldId id="334" r:id="rId70"/>
    <p:sldId id="335" r:id="rId71"/>
    <p:sldId id="336" r:id="rId72"/>
    <p:sldId id="401" r:id="rId73"/>
    <p:sldId id="337" r:id="rId74"/>
    <p:sldId id="339" r:id="rId75"/>
    <p:sldId id="340" r:id="rId76"/>
    <p:sldId id="338" r:id="rId77"/>
    <p:sldId id="341" r:id="rId78"/>
    <p:sldId id="342" r:id="rId79"/>
    <p:sldId id="343" r:id="rId80"/>
    <p:sldId id="344" r:id="rId81"/>
    <p:sldId id="345" r:id="rId82"/>
    <p:sldId id="346" r:id="rId83"/>
    <p:sldId id="370" r:id="rId84"/>
    <p:sldId id="347" r:id="rId85"/>
    <p:sldId id="348" r:id="rId86"/>
    <p:sldId id="352" r:id="rId87"/>
    <p:sldId id="350" r:id="rId88"/>
    <p:sldId id="351" r:id="rId89"/>
    <p:sldId id="353" r:id="rId9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a:srgbClr val="66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0" d="100"/>
          <a:sy n="60" d="100"/>
        </p:scale>
        <p:origin x="-14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F9FB69-CC0E-4F11-AFBA-1B8328A72C1E}" type="datetimeFigureOut">
              <a:rPr lang="fr-FR" smtClean="0"/>
              <a:pPr/>
              <a:t>09/03/2026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466984-CAC9-4329-BCFB-69DB0352A8C0}" type="slidenum">
              <a:rPr lang="fr-FR" smtClean="0"/>
              <a:pPr/>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7ABC1A1-015F-4C2F-B269-A44299AB6438}" type="datetimeFigureOut">
              <a:rPr lang="fr-FR" smtClean="0"/>
              <a:pPr/>
              <a:t>09/03/2026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150271-2E74-4D33-8BBD-240576BAED7A}"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7ABC1A1-015F-4C2F-B269-A44299AB6438}" type="datetimeFigureOut">
              <a:rPr lang="fr-FR" smtClean="0"/>
              <a:pPr/>
              <a:t>09/03/2026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150271-2E74-4D33-8BBD-240576BAED7A}"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7ABC1A1-015F-4C2F-B269-A44299AB6438}" type="datetimeFigureOut">
              <a:rPr lang="fr-FR" smtClean="0"/>
              <a:pPr/>
              <a:t>09/03/2026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150271-2E74-4D33-8BBD-240576BAED7A}"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7ABC1A1-015F-4C2F-B269-A44299AB6438}" type="datetimeFigureOut">
              <a:rPr lang="fr-FR" smtClean="0"/>
              <a:pPr/>
              <a:t>09/03/2026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150271-2E74-4D33-8BBD-240576BAED7A}"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7ABC1A1-015F-4C2F-B269-A44299AB6438}" type="datetimeFigureOut">
              <a:rPr lang="fr-FR" smtClean="0"/>
              <a:pPr/>
              <a:t>09/03/2026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150271-2E74-4D33-8BBD-240576BAED7A}"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7ABC1A1-015F-4C2F-B269-A44299AB6438}" type="datetimeFigureOut">
              <a:rPr lang="fr-FR" smtClean="0"/>
              <a:pPr/>
              <a:t>09/03/2026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150271-2E74-4D33-8BBD-240576BAED7A}"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7ABC1A1-015F-4C2F-B269-A44299AB6438}" type="datetimeFigureOut">
              <a:rPr lang="fr-FR" smtClean="0"/>
              <a:pPr/>
              <a:t>09/03/2026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D150271-2E74-4D33-8BBD-240576BAED7A}"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7ABC1A1-015F-4C2F-B269-A44299AB6438}" type="datetimeFigureOut">
              <a:rPr lang="fr-FR" smtClean="0"/>
              <a:pPr/>
              <a:t>09/03/2026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D150271-2E74-4D33-8BBD-240576BAED7A}"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7ABC1A1-015F-4C2F-B269-A44299AB6438}" type="datetimeFigureOut">
              <a:rPr lang="fr-FR" smtClean="0"/>
              <a:pPr/>
              <a:t>09/03/2026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D150271-2E74-4D33-8BBD-240576BAED7A}"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7ABC1A1-015F-4C2F-B269-A44299AB6438}" type="datetimeFigureOut">
              <a:rPr lang="fr-FR" smtClean="0"/>
              <a:pPr/>
              <a:t>09/03/2026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150271-2E74-4D33-8BBD-240576BAED7A}"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7ABC1A1-015F-4C2F-B269-A44299AB6438}" type="datetimeFigureOut">
              <a:rPr lang="fr-FR" smtClean="0"/>
              <a:pPr/>
              <a:t>09/03/2026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150271-2E74-4D33-8BBD-240576BAED7A}"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ABC1A1-015F-4C2F-B269-A44299AB6438}" type="datetimeFigureOut">
              <a:rPr lang="fr-FR" smtClean="0"/>
              <a:pPr/>
              <a:t>09/03/2026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150271-2E74-4D33-8BBD-240576BAED7A}"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pPr algn="just"/>
            <a:r>
              <a:rPr lang="en-US" b="1" u="sng" dirty="0" smtClean="0">
                <a:solidFill>
                  <a:srgbClr val="FF0000"/>
                </a:solidFill>
              </a:rPr>
              <a:t>Introduction</a:t>
            </a:r>
          </a:p>
          <a:p>
            <a:pPr algn="just" rtl="1"/>
            <a:r>
              <a:rPr lang="ar-DZ" b="1" u="sng" dirty="0" smtClean="0">
                <a:solidFill>
                  <a:schemeClr val="tx1"/>
                </a:solidFill>
              </a:rPr>
              <a:t>الابتكار والاقتصاد:</a:t>
            </a:r>
          </a:p>
          <a:p>
            <a:pPr algn="just" rtl="1"/>
            <a:endParaRPr lang="en-US" b="1" u="sng" dirty="0" smtClean="0">
              <a:solidFill>
                <a:schemeClr val="tx1"/>
              </a:solidFill>
            </a:endParaRPr>
          </a:p>
          <a:p>
            <a:pPr algn="just"/>
            <a:r>
              <a:rPr lang="en-US" b="1" dirty="0" smtClean="0">
                <a:solidFill>
                  <a:schemeClr val="tx1"/>
                </a:solidFill>
              </a:rPr>
              <a:t>There is a view held by many that </a:t>
            </a:r>
            <a:r>
              <a:rPr lang="en-US" b="1" u="sng" dirty="0" smtClean="0">
                <a:solidFill>
                  <a:schemeClr val="tx1"/>
                </a:solidFill>
              </a:rPr>
              <a:t>innovation is the outcome of a free market</a:t>
            </a:r>
            <a:r>
              <a:rPr lang="en-US" b="1" dirty="0" smtClean="0">
                <a:solidFill>
                  <a:schemeClr val="tx1"/>
                </a:solidFill>
              </a:rPr>
              <a:t> process. </a:t>
            </a:r>
            <a:r>
              <a:rPr lang="en-US" b="1" dirty="0" smtClean="0">
                <a:solidFill>
                  <a:srgbClr val="FF0000"/>
                </a:solidFill>
              </a:rPr>
              <a:t>Capitalism</a:t>
            </a:r>
            <a:r>
              <a:rPr lang="en-US" b="1" dirty="0" smtClean="0">
                <a:solidFill>
                  <a:schemeClr val="tx1"/>
                </a:solidFill>
              </a:rPr>
              <a:t>, it is argued, creates firms, which then compete in price, quality, and in releasing new products. This “innovation machine” creates the “growth miracle of capitalism.”</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lnSpcReduction="10000"/>
          </a:bodyPr>
          <a:lstStyle/>
          <a:p>
            <a:endParaRPr lang="en-US" sz="2800" dirty="0" smtClean="0"/>
          </a:p>
          <a:p>
            <a:pPr algn="just"/>
            <a:r>
              <a:rPr lang="en-US" b="1" u="sng" dirty="0" smtClean="0">
                <a:solidFill>
                  <a:srgbClr val="FF0000"/>
                </a:solidFill>
              </a:rPr>
              <a:t>Introduction</a:t>
            </a:r>
          </a:p>
          <a:p>
            <a:pPr algn="just" rtl="1"/>
            <a:r>
              <a:rPr lang="ar-DZ" b="1" u="sng" dirty="0" smtClean="0">
                <a:solidFill>
                  <a:schemeClr val="tx1"/>
                </a:solidFill>
              </a:rPr>
              <a:t>الابتكار وأهميته في الاقتصاد:</a:t>
            </a:r>
            <a:endParaRPr lang="en-US" b="1" u="sng" dirty="0" smtClean="0">
              <a:solidFill>
                <a:schemeClr val="tx1"/>
              </a:solidFill>
            </a:endParaRPr>
          </a:p>
          <a:p>
            <a:pPr algn="just" rtl="1"/>
            <a:endParaRPr lang="en-US" b="1" dirty="0" smtClean="0">
              <a:solidFill>
                <a:schemeClr val="tx1"/>
              </a:solidFill>
            </a:endParaRPr>
          </a:p>
          <a:p>
            <a:pPr algn="just" rtl="1"/>
            <a:r>
              <a:rPr lang="ar-DZ" dirty="0" smtClean="0">
                <a:solidFill>
                  <a:schemeClr val="tx1"/>
                </a:solidFill>
              </a:rPr>
              <a:t>يُعدّ الابتكار سمةً أساسيةً للمجتمع البشري المتطوّر، ومحورياً لنهضة الاقتصاد القائم على المعرفة. فابتكار الأفكار الجديدة وتسويقها يُحفّز نجاح الدول والشركات. تُساهم المنتجات والأساليب والهياكل الجديدة في النمو، وإعادة تشكيل الأسواق، وإنشاء صناعات جديدة أو استبدال أخرى. واليوم، يُحدث التقدم التكنولوجي السريع تحولاً مستمراً في الاقتصاد العالمي من خلال خلق أسواق جديدة وتدمير أسواق أخرى.</a:t>
            </a:r>
            <a:endParaRPr lang="fr-FR" sz="3600"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92500" lnSpcReduction="20000"/>
          </a:bodyPr>
          <a:lstStyle/>
          <a:p>
            <a:endParaRPr lang="en-US" sz="2800" dirty="0" smtClean="0"/>
          </a:p>
          <a:p>
            <a:pPr algn="just"/>
            <a:r>
              <a:rPr lang="en-US" b="1" u="sng" dirty="0" smtClean="0">
                <a:solidFill>
                  <a:srgbClr val="FF0000"/>
                </a:solidFill>
              </a:rPr>
              <a:t>Introduction</a:t>
            </a:r>
          </a:p>
          <a:p>
            <a:pPr algn="just" rtl="1"/>
            <a:r>
              <a:rPr lang="ar-DZ" b="1" u="sng" dirty="0" smtClean="0">
                <a:solidFill>
                  <a:schemeClr val="tx1"/>
                </a:solidFill>
              </a:rPr>
              <a:t>الابتكار وأهميته في الاقتصاد:</a:t>
            </a:r>
            <a:endParaRPr lang="en-US" b="1" u="sng" dirty="0" smtClean="0">
              <a:solidFill>
                <a:schemeClr val="tx1"/>
              </a:solidFill>
            </a:endParaRPr>
          </a:p>
          <a:p>
            <a:pPr algn="just" rtl="1"/>
            <a:endParaRPr lang="en-US" b="1" dirty="0" smtClean="0">
              <a:solidFill>
                <a:schemeClr val="tx1"/>
              </a:solidFill>
            </a:endParaRPr>
          </a:p>
          <a:p>
            <a:pPr algn="just"/>
            <a:r>
              <a:rPr lang="en-GB" dirty="0" smtClean="0">
                <a:solidFill>
                  <a:schemeClr val="tx1"/>
                </a:solidFill>
              </a:rPr>
              <a:t>Innovation has always been essential for firms, regions, and nations to stay competitive. In today’s globalized world, stronger competition makes it crucial for organizations to develop and use knowledge effectively. As societies demand higher living standards and more advanced products and services, faster innovation is required. Although innovation clearly drives success and prosperity, its exact role and impact are complex.</a:t>
            </a:r>
            <a:endParaRPr lang="fr-FR"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lnSpcReduction="10000"/>
          </a:bodyPr>
          <a:lstStyle/>
          <a:p>
            <a:endParaRPr lang="en-US" sz="2800" dirty="0" smtClean="0"/>
          </a:p>
          <a:p>
            <a:pPr algn="just"/>
            <a:r>
              <a:rPr lang="en-US" b="1" u="sng" dirty="0" smtClean="0">
                <a:solidFill>
                  <a:srgbClr val="FF0000"/>
                </a:solidFill>
              </a:rPr>
              <a:t>Introduction</a:t>
            </a:r>
          </a:p>
          <a:p>
            <a:pPr algn="just" rtl="1"/>
            <a:r>
              <a:rPr lang="ar-DZ" b="1" u="sng" dirty="0" smtClean="0">
                <a:solidFill>
                  <a:schemeClr val="tx1"/>
                </a:solidFill>
              </a:rPr>
              <a:t>الابتكار وأهميته في الاقتصاد:</a:t>
            </a:r>
            <a:endParaRPr lang="en-US" b="1" u="sng" dirty="0" smtClean="0">
              <a:solidFill>
                <a:schemeClr val="tx1"/>
              </a:solidFill>
            </a:endParaRPr>
          </a:p>
          <a:p>
            <a:pPr algn="just" rtl="1"/>
            <a:endParaRPr lang="en-US" b="1" dirty="0" smtClean="0">
              <a:solidFill>
                <a:schemeClr val="tx1"/>
              </a:solidFill>
            </a:endParaRPr>
          </a:p>
          <a:p>
            <a:pPr algn="just" rtl="1"/>
            <a:r>
              <a:rPr lang="ar-DZ" dirty="0" smtClean="0">
                <a:solidFill>
                  <a:schemeClr val="tx1"/>
                </a:solidFill>
              </a:rPr>
              <a:t>لطالما كان الابتكار ضروريًا للشركات والمناطق والدول للحفاظ على قدرتها التنافسية. في عالمنا المعاصر المعولم، تُحتّم المنافسة الشديدة على المؤسسات تطوير المعرفة واستخدامها بفعالية. ومع تزايد طلب المجتمعات على مستويات معيشية أعلى ومنتجات وخدمات أكثر تطورًا، تبرز الحاجة إلى ابتكار أسرع. ورغم أن الابتكار يُسهم بلا شك في تحقيق النجاح والازدهار، إلا أن دوره وتأثيره الدقيقين معقدان.</a:t>
            </a:r>
            <a:endParaRPr lang="fr-FR"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92500"/>
          </a:bodyPr>
          <a:lstStyle/>
          <a:p>
            <a:endParaRPr lang="en-US" sz="2800" dirty="0" smtClean="0"/>
          </a:p>
          <a:p>
            <a:pPr algn="just"/>
            <a:r>
              <a:rPr lang="en-US" b="1" u="sng" dirty="0" smtClean="0">
                <a:solidFill>
                  <a:srgbClr val="FF0000"/>
                </a:solidFill>
              </a:rPr>
              <a:t>Introduction</a:t>
            </a:r>
          </a:p>
          <a:p>
            <a:pPr algn="just" rtl="1"/>
            <a:r>
              <a:rPr lang="ar-DZ" b="1" u="sng" dirty="0" smtClean="0">
                <a:solidFill>
                  <a:schemeClr val="tx1"/>
                </a:solidFill>
              </a:rPr>
              <a:t>الابتكار وأهميته في الاقتصاد:</a:t>
            </a:r>
            <a:endParaRPr lang="en-US" b="1" u="sng" dirty="0" smtClean="0">
              <a:solidFill>
                <a:schemeClr val="tx1"/>
              </a:solidFill>
            </a:endParaRPr>
          </a:p>
          <a:p>
            <a:pPr algn="just" rtl="1"/>
            <a:endParaRPr lang="en-US" b="1" dirty="0" smtClean="0">
              <a:solidFill>
                <a:schemeClr val="tx1"/>
              </a:solidFill>
            </a:endParaRPr>
          </a:p>
          <a:p>
            <a:pPr algn="just"/>
            <a:r>
              <a:rPr lang="en-GB" dirty="0" smtClean="0">
                <a:solidFill>
                  <a:schemeClr val="tx1"/>
                </a:solidFill>
              </a:rPr>
              <a:t>Innovation is a source of advancement and development. Firms and nations that continuously innovate manage to sustain economic vibrancy. Thus, it is no coincidence that countries (US, Japan and parts of Europe) in which the highest patent activity or R&amp;D investment intensity is observed are leaders on the ladder of economic development.</a:t>
            </a:r>
            <a:endParaRPr lang="fr-FR"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endParaRPr lang="en-US" sz="2800" dirty="0" smtClean="0"/>
          </a:p>
          <a:p>
            <a:pPr algn="just"/>
            <a:r>
              <a:rPr lang="en-US" b="1" u="sng" dirty="0" smtClean="0">
                <a:solidFill>
                  <a:srgbClr val="FF0000"/>
                </a:solidFill>
              </a:rPr>
              <a:t>Introduction</a:t>
            </a:r>
          </a:p>
          <a:p>
            <a:pPr algn="just" rtl="1"/>
            <a:r>
              <a:rPr lang="ar-DZ" b="1" u="sng" dirty="0" smtClean="0">
                <a:solidFill>
                  <a:schemeClr val="tx1"/>
                </a:solidFill>
              </a:rPr>
              <a:t>الابتكار وأهميته في الاقتصاد:</a:t>
            </a:r>
            <a:endParaRPr lang="en-US" b="1" u="sng" dirty="0" smtClean="0">
              <a:solidFill>
                <a:schemeClr val="tx1"/>
              </a:solidFill>
            </a:endParaRPr>
          </a:p>
          <a:p>
            <a:pPr algn="just" rtl="1"/>
            <a:endParaRPr lang="en-US" b="1" dirty="0" smtClean="0">
              <a:solidFill>
                <a:schemeClr val="tx1"/>
              </a:solidFill>
            </a:endParaRPr>
          </a:p>
          <a:p>
            <a:pPr algn="just" rtl="1"/>
            <a:r>
              <a:rPr lang="ar-DZ" dirty="0" smtClean="0">
                <a:solidFill>
                  <a:schemeClr val="tx1"/>
                </a:solidFill>
              </a:rPr>
              <a:t>الابتكار مصدرٌ للتقدم والتطور. فالشركات والدول التي تُواصل الابتكار تحافظ على ازدهارها الاقتصادي. لذا، ليس من قبيل المصادفة أن تكون الدول (كالولايات المتحدة واليابان وأجزاء من أوروبا) التي تشهد أعلى مستويات نشاط براءات الاختراع أو كثافة الاستثمار في البحث والتطوير، في طليعة الدول المتقدمة اقتصادياً.</a:t>
            </a:r>
            <a:endParaRPr lang="fr-FR"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pPr algn="l"/>
            <a:r>
              <a:rPr lang="en-US" b="1" u="sng" dirty="0" smtClean="0">
                <a:solidFill>
                  <a:srgbClr val="FF0000"/>
                </a:solidFill>
              </a:rPr>
              <a:t>Introduction</a:t>
            </a:r>
            <a:endParaRPr lang="en-US" dirty="0" smtClean="0"/>
          </a:p>
          <a:p>
            <a:pPr algn="just" rtl="1"/>
            <a:r>
              <a:rPr lang="ar-DZ" b="1" u="sng" dirty="0" smtClean="0">
                <a:solidFill>
                  <a:schemeClr val="tx1"/>
                </a:solidFill>
              </a:rPr>
              <a:t>مفهوم الابتكار في الاقتصاد:</a:t>
            </a:r>
            <a:endParaRPr lang="en-US" b="1" u="sng" dirty="0" smtClean="0">
              <a:solidFill>
                <a:schemeClr val="tx1"/>
              </a:solidFill>
            </a:endParaRPr>
          </a:p>
          <a:p>
            <a:pPr algn="just" rtl="1"/>
            <a:endParaRPr lang="fr-FR" b="1" dirty="0" smtClean="0">
              <a:solidFill>
                <a:schemeClr val="tx1"/>
              </a:solidFill>
            </a:endParaRPr>
          </a:p>
          <a:p>
            <a:pPr algn="just"/>
            <a:r>
              <a:rPr lang="en-US" b="1" dirty="0" smtClean="0">
                <a:solidFill>
                  <a:schemeClr val="tx1"/>
                </a:solidFill>
              </a:rPr>
              <a:t>This chapter begins by defining what economists mean by </a:t>
            </a:r>
            <a:r>
              <a:rPr lang="en-US" b="1" i="1" dirty="0" smtClean="0">
                <a:solidFill>
                  <a:schemeClr val="tx1"/>
                </a:solidFill>
              </a:rPr>
              <a:t>innovation. </a:t>
            </a:r>
            <a:r>
              <a:rPr lang="en-US" b="1" dirty="0" smtClean="0">
                <a:solidFill>
                  <a:schemeClr val="tx1"/>
                </a:solidFill>
              </a:rPr>
              <a:t>Economists have focused on two main types: </a:t>
            </a:r>
            <a:r>
              <a:rPr lang="en-US" b="1" i="1" dirty="0" smtClean="0">
                <a:solidFill>
                  <a:schemeClr val="tx1"/>
                </a:solidFill>
              </a:rPr>
              <a:t>product and process. </a:t>
            </a:r>
          </a:p>
          <a:p>
            <a:pPr algn="just"/>
            <a:r>
              <a:rPr lang="en-US" b="1" i="1" dirty="0" smtClean="0">
                <a:solidFill>
                  <a:srgbClr val="FF0000"/>
                </a:solidFill>
              </a:rPr>
              <a:t>A product innovation</a:t>
            </a:r>
            <a:r>
              <a:rPr lang="en-US" b="1" i="1" dirty="0" smtClean="0">
                <a:solidFill>
                  <a:schemeClr val="tx1"/>
                </a:solidFill>
              </a:rPr>
              <a:t> is the act of bringing something new to the market </a:t>
            </a:r>
            <a:r>
              <a:rPr lang="en-US" b="1" dirty="0" smtClean="0">
                <a:solidFill>
                  <a:schemeClr val="tx1"/>
                </a:solidFill>
              </a:rPr>
              <a:t>place that improves the range and quality of products on offer: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pPr algn="l"/>
            <a:r>
              <a:rPr lang="en-US" b="1" u="sng" dirty="0" smtClean="0">
                <a:solidFill>
                  <a:srgbClr val="FF0000"/>
                </a:solidFill>
              </a:rPr>
              <a:t>Introduction</a:t>
            </a:r>
            <a:endParaRPr lang="en-US" dirty="0" smtClean="0"/>
          </a:p>
          <a:p>
            <a:pPr algn="just" rtl="1"/>
            <a:r>
              <a:rPr lang="ar-DZ" b="1" u="sng" dirty="0" smtClean="0">
                <a:solidFill>
                  <a:schemeClr val="tx1"/>
                </a:solidFill>
              </a:rPr>
              <a:t>مفهوم الابتكار في الاقتصاد:</a:t>
            </a:r>
            <a:endParaRPr lang="en-US" b="1" u="sng" dirty="0" smtClean="0">
              <a:solidFill>
                <a:schemeClr val="tx1"/>
              </a:solidFill>
            </a:endParaRPr>
          </a:p>
          <a:p>
            <a:pPr algn="just" rtl="1"/>
            <a:endParaRPr lang="fr-FR" b="1" dirty="0" smtClean="0">
              <a:solidFill>
                <a:schemeClr val="tx1"/>
              </a:solidFill>
            </a:endParaRPr>
          </a:p>
          <a:p>
            <a:pPr algn="just" rtl="1"/>
            <a:r>
              <a:rPr lang="ar-DZ" sz="3600" dirty="0" smtClean="0">
                <a:solidFill>
                  <a:schemeClr val="tx1"/>
                </a:solidFill>
              </a:rPr>
              <a:t>يبدأ هذا الفصل بتعريف ما يعنيه خبراء الاقتصاد بالابتكار. ركز خبراء الاقتصاد على نوعين رئيسيين للابتكار: المنتج والعملية. </a:t>
            </a:r>
          </a:p>
          <a:p>
            <a:pPr algn="just" rtl="1"/>
            <a:r>
              <a:rPr lang="ar-DZ" sz="3600" b="1" u="sng" dirty="0" smtClean="0">
                <a:solidFill>
                  <a:srgbClr val="FF0000"/>
                </a:solidFill>
              </a:rPr>
              <a:t>الابتكار في المنتج</a:t>
            </a:r>
            <a:r>
              <a:rPr lang="ar-DZ" sz="3600" dirty="0" smtClean="0">
                <a:solidFill>
                  <a:schemeClr val="tx1"/>
                </a:solidFill>
              </a:rPr>
              <a:t> هو فعل جلب شيء جديد إلى السوق يعمل على تحسين نطاق وجودة المنتجات المعروضة.</a:t>
            </a:r>
            <a:endParaRPr lang="en-US" sz="3600" b="1" dirty="0" smtClean="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92500" lnSpcReduction="10000"/>
          </a:bodyPr>
          <a:lstStyle/>
          <a:p>
            <a:pPr algn="l"/>
            <a:r>
              <a:rPr lang="en-US" b="1" u="sng" dirty="0" smtClean="0">
                <a:solidFill>
                  <a:srgbClr val="FF0000"/>
                </a:solidFill>
              </a:rPr>
              <a:t>Introduction</a:t>
            </a:r>
          </a:p>
          <a:p>
            <a:pPr algn="r" rtl="1"/>
            <a:r>
              <a:rPr lang="ar-DZ" b="1" u="sng" dirty="0" smtClean="0">
                <a:solidFill>
                  <a:schemeClr val="tx1"/>
                </a:solidFill>
              </a:rPr>
              <a:t>مفهوم الابتكار في الاقتصاد:</a:t>
            </a:r>
            <a:endParaRPr lang="en-US" b="1" u="sng" dirty="0" smtClean="0">
              <a:solidFill>
                <a:schemeClr val="tx1"/>
              </a:solidFill>
            </a:endParaRPr>
          </a:p>
          <a:p>
            <a:pPr algn="r" rtl="1"/>
            <a:endParaRPr lang="en-US" dirty="0" smtClean="0"/>
          </a:p>
          <a:p>
            <a:pPr algn="just"/>
            <a:r>
              <a:rPr lang="fr-FR" b="1" u="sng" dirty="0" smtClean="0">
                <a:solidFill>
                  <a:schemeClr val="tx1"/>
                </a:solidFill>
              </a:rPr>
              <a:t>for </a:t>
            </a:r>
            <a:r>
              <a:rPr lang="fr-FR" b="1" u="sng" dirty="0" err="1" smtClean="0">
                <a:solidFill>
                  <a:schemeClr val="tx1"/>
                </a:solidFill>
              </a:rPr>
              <a:t>example</a:t>
            </a:r>
            <a:r>
              <a:rPr lang="fr-FR" b="1" dirty="0" smtClean="0">
                <a:solidFill>
                  <a:schemeClr val="tx1"/>
                </a:solidFill>
              </a:rPr>
              <a:t>, </a:t>
            </a:r>
            <a:r>
              <a:rPr lang="en-US" b="1" dirty="0" smtClean="0">
                <a:solidFill>
                  <a:schemeClr val="tx1"/>
                </a:solidFill>
              </a:rPr>
              <a:t>the Apple iPod is an innovation compared with the Sony Walkman, which was an earlier portable device for playing music.</a:t>
            </a:r>
          </a:p>
          <a:p>
            <a:pPr algn="just"/>
            <a:endParaRPr lang="en-US" b="1" dirty="0" smtClean="0">
              <a:solidFill>
                <a:schemeClr val="tx1"/>
              </a:solidFill>
            </a:endParaRPr>
          </a:p>
          <a:p>
            <a:pPr algn="just"/>
            <a:r>
              <a:rPr lang="en-US" b="1" dirty="0" smtClean="0">
                <a:solidFill>
                  <a:schemeClr val="tx1"/>
                </a:solidFill>
              </a:rPr>
              <a:t> </a:t>
            </a:r>
            <a:r>
              <a:rPr lang="en-US" b="1" dirty="0" smtClean="0">
                <a:solidFill>
                  <a:srgbClr val="FF0000"/>
                </a:solidFill>
              </a:rPr>
              <a:t>A </a:t>
            </a:r>
            <a:r>
              <a:rPr lang="en-US" b="1" i="1" dirty="0" smtClean="0">
                <a:solidFill>
                  <a:srgbClr val="FF0000"/>
                </a:solidFill>
              </a:rPr>
              <a:t>process innovation </a:t>
            </a:r>
            <a:r>
              <a:rPr lang="en-US" b="1" dirty="0" smtClean="0">
                <a:solidFill>
                  <a:schemeClr val="tx1"/>
                </a:solidFill>
              </a:rPr>
              <a:t>is a new way of making or delivering goods or services: </a:t>
            </a:r>
            <a:r>
              <a:rPr lang="en-US" b="1" u="sng" dirty="0" smtClean="0">
                <a:solidFill>
                  <a:schemeClr val="tx1"/>
                </a:solidFill>
              </a:rPr>
              <a:t>for example</a:t>
            </a:r>
            <a:r>
              <a:rPr lang="en-US" b="1" dirty="0" smtClean="0">
                <a:solidFill>
                  <a:schemeClr val="tx1"/>
                </a:solidFill>
              </a:rPr>
              <a:t>, going to visit the doctor and recording that you have arrived for your appointment by touching a screen instead of talking to a receptionist.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92500" lnSpcReduction="10000"/>
          </a:bodyPr>
          <a:lstStyle/>
          <a:p>
            <a:pPr algn="l"/>
            <a:r>
              <a:rPr lang="en-US" b="1" u="sng" dirty="0" smtClean="0">
                <a:solidFill>
                  <a:srgbClr val="FF0000"/>
                </a:solidFill>
              </a:rPr>
              <a:t>Introduction</a:t>
            </a:r>
          </a:p>
          <a:p>
            <a:pPr algn="r" rtl="1"/>
            <a:r>
              <a:rPr lang="ar-DZ" sz="3600" b="1" u="sng" dirty="0" smtClean="0">
                <a:solidFill>
                  <a:schemeClr val="tx1"/>
                </a:solidFill>
              </a:rPr>
              <a:t>مفهوم الابتكار في الاقتصاد:</a:t>
            </a:r>
            <a:endParaRPr lang="en-US" sz="3600" b="1" u="sng" dirty="0" smtClean="0">
              <a:solidFill>
                <a:schemeClr val="tx1"/>
              </a:solidFill>
            </a:endParaRPr>
          </a:p>
          <a:p>
            <a:pPr algn="r" rtl="1"/>
            <a:endParaRPr lang="en-US" sz="3600" dirty="0" smtClean="0">
              <a:solidFill>
                <a:schemeClr val="tx1"/>
              </a:solidFill>
            </a:endParaRPr>
          </a:p>
          <a:p>
            <a:pPr algn="just" rtl="1"/>
            <a:r>
              <a:rPr lang="ar-DZ" sz="3600" dirty="0" smtClean="0">
                <a:solidFill>
                  <a:schemeClr val="tx1"/>
                </a:solidFill>
              </a:rPr>
              <a:t>على سبيل المثال، يعد جهاز </a:t>
            </a:r>
            <a:r>
              <a:rPr lang="fr-FR" sz="3600" dirty="0" err="1" smtClean="0">
                <a:solidFill>
                  <a:schemeClr val="tx1"/>
                </a:solidFill>
              </a:rPr>
              <a:t>iPod</a:t>
            </a:r>
            <a:r>
              <a:rPr lang="fr-FR" sz="3600" dirty="0" smtClean="0">
                <a:solidFill>
                  <a:schemeClr val="tx1"/>
                </a:solidFill>
              </a:rPr>
              <a:t> </a:t>
            </a:r>
            <a:r>
              <a:rPr lang="ar-DZ" sz="3600" dirty="0" smtClean="0">
                <a:solidFill>
                  <a:schemeClr val="tx1"/>
                </a:solidFill>
              </a:rPr>
              <a:t> من إنتاج شركة   </a:t>
            </a:r>
            <a:r>
              <a:rPr lang="fr-FR" sz="3600" dirty="0" smtClean="0">
                <a:solidFill>
                  <a:schemeClr val="tx1"/>
                </a:solidFill>
              </a:rPr>
              <a:t>Apple </a:t>
            </a:r>
            <a:r>
              <a:rPr lang="ar-DZ" sz="3600" dirty="0" smtClean="0">
                <a:solidFill>
                  <a:schemeClr val="tx1"/>
                </a:solidFill>
              </a:rPr>
              <a:t> ابتكارًا مقارنة بجهاز</a:t>
            </a:r>
            <a:r>
              <a:rPr lang="fr-FR" sz="3600" dirty="0" smtClean="0">
                <a:solidFill>
                  <a:schemeClr val="tx1"/>
                </a:solidFill>
              </a:rPr>
              <a:t>Walkman </a:t>
            </a:r>
            <a:r>
              <a:rPr lang="ar-DZ" sz="3600" dirty="0" smtClean="0">
                <a:solidFill>
                  <a:schemeClr val="tx1"/>
                </a:solidFill>
              </a:rPr>
              <a:t> من إنتاج شركة </a:t>
            </a:r>
            <a:r>
              <a:rPr lang="fr-FR" sz="3600" dirty="0" smtClean="0">
                <a:solidFill>
                  <a:schemeClr val="tx1"/>
                </a:solidFill>
              </a:rPr>
              <a:t>Sony، </a:t>
            </a:r>
            <a:r>
              <a:rPr lang="ar-DZ" sz="3600" dirty="0" smtClean="0">
                <a:solidFill>
                  <a:schemeClr val="tx1"/>
                </a:solidFill>
              </a:rPr>
              <a:t>والذي كان جهازًا محمولًا سابقًا لتشغيل الموسيقى. </a:t>
            </a:r>
          </a:p>
          <a:p>
            <a:pPr algn="just" rtl="1"/>
            <a:endParaRPr lang="ar-DZ" sz="3600" dirty="0" smtClean="0">
              <a:solidFill>
                <a:schemeClr val="tx1"/>
              </a:solidFill>
            </a:endParaRPr>
          </a:p>
          <a:p>
            <a:pPr algn="just" rtl="1"/>
            <a:r>
              <a:rPr lang="ar-DZ" sz="3600" b="1" u="sng" dirty="0" smtClean="0">
                <a:solidFill>
                  <a:srgbClr val="FF0000"/>
                </a:solidFill>
              </a:rPr>
              <a:t>الابتكار في العمليات</a:t>
            </a:r>
            <a:r>
              <a:rPr lang="ar-DZ" sz="3600" dirty="0" smtClean="0">
                <a:solidFill>
                  <a:schemeClr val="tx1"/>
                </a:solidFill>
              </a:rPr>
              <a:t> هو طريقة جديدة لصنع أو تسليم السلع أو الخدمات: على سبيل المثال، الذهاب لزيارة الطبيب وتسجيل وصولك إلى موعدك عن طريق لمس الشاشة بدلاً من التحدث إلى موظف الاستقبال.</a:t>
            </a:r>
            <a:endParaRPr lang="en-US" sz="3600" b="1" dirty="0" smtClean="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pPr algn="l"/>
            <a:r>
              <a:rPr lang="en-US" b="1" u="sng" dirty="0" smtClean="0">
                <a:solidFill>
                  <a:srgbClr val="FF0000"/>
                </a:solidFill>
              </a:rPr>
              <a:t>Introduction</a:t>
            </a:r>
          </a:p>
          <a:p>
            <a:pPr rtl="1"/>
            <a:r>
              <a:rPr lang="ar-SA" sz="3600" b="1" dirty="0" smtClean="0">
                <a:solidFill>
                  <a:schemeClr val="tx1"/>
                </a:solidFill>
              </a:rPr>
              <a:t>تجاهل الابتكار يعرضك للخطر</a:t>
            </a:r>
            <a:endParaRPr lang="fr-FR" sz="3600" dirty="0" smtClean="0">
              <a:solidFill>
                <a:schemeClr val="tx1"/>
              </a:solidFill>
            </a:endParaRPr>
          </a:p>
          <a:p>
            <a:pPr rtl="1"/>
            <a:r>
              <a:rPr lang="en-GB" sz="3600" b="1" dirty="0" smtClean="0">
                <a:solidFill>
                  <a:schemeClr val="tx1"/>
                </a:solidFill>
              </a:rPr>
              <a:t>Ignore innovation at your peril</a:t>
            </a:r>
            <a:endParaRPr lang="fr-FR" sz="3600" dirty="0" smtClean="0">
              <a:solidFill>
                <a:schemeClr val="tx1"/>
              </a:solidFill>
            </a:endParaRPr>
          </a:p>
          <a:p>
            <a:pPr rtl="1"/>
            <a:r>
              <a:rPr lang="ar-DZ" sz="3600" b="1" dirty="0" smtClean="0">
                <a:solidFill>
                  <a:schemeClr val="tx1"/>
                </a:solidFill>
              </a:rPr>
              <a:t> </a:t>
            </a:r>
            <a:endParaRPr lang="fr-FR" sz="3600" dirty="0" smtClean="0">
              <a:solidFill>
                <a:schemeClr val="tx1"/>
              </a:solidFill>
            </a:endParaRPr>
          </a:p>
          <a:p>
            <a:pPr algn="just" rtl="1"/>
            <a:r>
              <a:rPr lang="en-GB" sz="3600" dirty="0" smtClean="0">
                <a:solidFill>
                  <a:schemeClr val="tx1"/>
                </a:solidFill>
              </a:rPr>
              <a:t> </a:t>
            </a:r>
            <a:r>
              <a:rPr lang="ar-SA" sz="3600" dirty="0" smtClean="0">
                <a:solidFill>
                  <a:schemeClr val="tx1"/>
                </a:solidFill>
              </a:rPr>
              <a:t>كانت شركة ليغو</a:t>
            </a:r>
            <a:r>
              <a:rPr lang="en-GB" sz="3600" dirty="0" smtClean="0">
                <a:solidFill>
                  <a:schemeClr val="tx1"/>
                </a:solidFill>
              </a:rPr>
              <a:t>Lego</a:t>
            </a:r>
            <a:r>
              <a:rPr lang="ar-SA" sz="3600" dirty="0" smtClean="0">
                <a:solidFill>
                  <a:schemeClr val="tx1"/>
                </a:solidFill>
              </a:rPr>
              <a:t> الدنماركية لصناعة الألعاب تأسر أحلام الأطفال حول العالم، وكانت موضع حسد في قطاع الألعاب. لكن في ذروة نجاحها، بقيت ساكنة بينما كان الآخرون من حولها يبتكرون</a:t>
            </a:r>
            <a:r>
              <a:rPr lang="en-GB" sz="3600" dirty="0" smtClean="0">
                <a:solidFill>
                  <a:schemeClr val="tx1"/>
                </a:solidFill>
              </a:rPr>
              <a:t>.</a:t>
            </a:r>
            <a:endParaRPr lang="fr-FR" sz="36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pPr algn="just"/>
            <a:r>
              <a:rPr lang="en-US" b="1" u="sng" dirty="0" smtClean="0">
                <a:solidFill>
                  <a:srgbClr val="FF0000"/>
                </a:solidFill>
              </a:rPr>
              <a:t>Introduction</a:t>
            </a:r>
          </a:p>
          <a:p>
            <a:pPr algn="just" rtl="1"/>
            <a:endParaRPr lang="ar-DZ" b="1" u="sng" dirty="0" smtClean="0">
              <a:solidFill>
                <a:schemeClr val="tx1"/>
              </a:solidFill>
            </a:endParaRPr>
          </a:p>
          <a:p>
            <a:pPr algn="just" rtl="1"/>
            <a:r>
              <a:rPr lang="ar-DZ" b="1" u="sng" dirty="0" smtClean="0">
                <a:solidFill>
                  <a:schemeClr val="tx1"/>
                </a:solidFill>
              </a:rPr>
              <a:t>الابتكار والاقتصاد:</a:t>
            </a:r>
          </a:p>
          <a:p>
            <a:pPr algn="just" rtl="1"/>
            <a:endParaRPr lang="en-US" b="1" u="sng" dirty="0" smtClean="0">
              <a:solidFill>
                <a:schemeClr val="tx1"/>
              </a:solidFill>
            </a:endParaRPr>
          </a:p>
          <a:p>
            <a:pPr algn="just" rtl="1"/>
            <a:r>
              <a:rPr lang="ar-DZ" sz="3600" dirty="0" smtClean="0">
                <a:solidFill>
                  <a:schemeClr val="tx1"/>
                </a:solidFill>
              </a:rPr>
              <a:t>هناك وجهة نظر يتبناها كثيرون مفادها </a:t>
            </a:r>
            <a:r>
              <a:rPr lang="ar-DZ" sz="3600" b="1" dirty="0" smtClean="0">
                <a:solidFill>
                  <a:schemeClr val="tx1"/>
                </a:solidFill>
              </a:rPr>
              <a:t>أن </a:t>
            </a:r>
            <a:r>
              <a:rPr lang="ar-DZ" sz="3600" b="1" u="sng" dirty="0" smtClean="0">
                <a:solidFill>
                  <a:schemeClr val="tx1"/>
                </a:solidFill>
              </a:rPr>
              <a:t>الابتكار هو نتاج عملية السوق الحرة</a:t>
            </a:r>
            <a:r>
              <a:rPr lang="ar-DZ" sz="3600" b="1" dirty="0" smtClean="0">
                <a:solidFill>
                  <a:schemeClr val="tx1"/>
                </a:solidFill>
              </a:rPr>
              <a:t>. </a:t>
            </a:r>
            <a:r>
              <a:rPr lang="ar-DZ" sz="3600" dirty="0" smtClean="0">
                <a:solidFill>
                  <a:schemeClr val="tx1"/>
                </a:solidFill>
              </a:rPr>
              <a:t>ويزعمون أن الرأسمالية تخلق شركات تتنافس بدورها في الأسعار والجودة وإطلاق منتجات جديدة. تخلق "آلة الإبداع" هذه معجزة النمو في النظام الرأسمالي".</a:t>
            </a:r>
            <a:endParaRPr lang="ar-DZ" sz="3600" b="1"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92500"/>
          </a:bodyPr>
          <a:lstStyle/>
          <a:p>
            <a:pPr algn="l"/>
            <a:r>
              <a:rPr lang="en-US" b="1" u="sng" dirty="0" smtClean="0">
                <a:solidFill>
                  <a:srgbClr val="FF0000"/>
                </a:solidFill>
              </a:rPr>
              <a:t>Introduction</a:t>
            </a:r>
          </a:p>
          <a:p>
            <a:pPr rtl="1"/>
            <a:r>
              <a:rPr lang="ar-SA" sz="3600" b="1" dirty="0" smtClean="0">
                <a:solidFill>
                  <a:schemeClr val="tx1"/>
                </a:solidFill>
              </a:rPr>
              <a:t>تجاهل الابتكار يعرضك للخطر</a:t>
            </a:r>
            <a:endParaRPr lang="fr-FR" sz="3600" dirty="0" smtClean="0">
              <a:solidFill>
                <a:schemeClr val="tx1"/>
              </a:solidFill>
            </a:endParaRPr>
          </a:p>
          <a:p>
            <a:pPr rtl="1"/>
            <a:r>
              <a:rPr lang="en-GB" sz="3600" b="1" dirty="0" smtClean="0">
                <a:solidFill>
                  <a:schemeClr val="tx1"/>
                </a:solidFill>
              </a:rPr>
              <a:t>Ignore innovation at your peril</a:t>
            </a:r>
            <a:endParaRPr lang="fr-FR" sz="3600" dirty="0" smtClean="0">
              <a:solidFill>
                <a:schemeClr val="tx1"/>
              </a:solidFill>
            </a:endParaRPr>
          </a:p>
          <a:p>
            <a:pPr rtl="1"/>
            <a:r>
              <a:rPr lang="ar-DZ" sz="3600" b="1" dirty="0" smtClean="0">
                <a:solidFill>
                  <a:schemeClr val="tx1"/>
                </a:solidFill>
              </a:rPr>
              <a:t> </a:t>
            </a:r>
            <a:endParaRPr lang="fr-FR" sz="3600" dirty="0" smtClean="0">
              <a:solidFill>
                <a:schemeClr val="tx1"/>
              </a:solidFill>
            </a:endParaRPr>
          </a:p>
          <a:p>
            <a:pPr algn="just" rtl="1"/>
            <a:r>
              <a:rPr lang="en-GB" sz="3600" dirty="0" smtClean="0">
                <a:solidFill>
                  <a:schemeClr val="tx1"/>
                </a:solidFill>
              </a:rPr>
              <a:t> </a:t>
            </a:r>
            <a:r>
              <a:rPr lang="ar-SA" sz="3600" dirty="0" smtClean="0">
                <a:solidFill>
                  <a:schemeClr val="tx1"/>
                </a:solidFill>
              </a:rPr>
              <a:t>خلال أواخر الثمانينيات وأوائل التسعينيات بدأت الألعاب الإلكترونية بالظهور في السوق. في ذلك الوقت، قدمت شركتا سيغا ونينتندو </a:t>
            </a:r>
            <a:r>
              <a:rPr lang="en-GB" sz="3600" dirty="0" smtClean="0">
                <a:solidFill>
                  <a:schemeClr val="tx1"/>
                </a:solidFill>
              </a:rPr>
              <a:t>Sega and Nintendo</a:t>
            </a:r>
            <a:r>
              <a:rPr lang="ar-DZ" sz="3600" dirty="0" smtClean="0">
                <a:solidFill>
                  <a:schemeClr val="tx1"/>
                </a:solidFill>
              </a:rPr>
              <a:t> </a:t>
            </a:r>
            <a:r>
              <a:rPr lang="ar-SA" sz="3600" dirty="0" smtClean="0">
                <a:solidFill>
                  <a:schemeClr val="tx1"/>
                </a:solidFill>
              </a:rPr>
              <a:t>ألعابًا إلكترونية </a:t>
            </a:r>
            <a:r>
              <a:rPr lang="ar-DZ" sz="3600" dirty="0" smtClean="0">
                <a:solidFill>
                  <a:schemeClr val="tx1"/>
                </a:solidFill>
              </a:rPr>
              <a:t>موجهة</a:t>
            </a:r>
            <a:r>
              <a:rPr lang="ar-SA" sz="3600" dirty="0" smtClean="0">
                <a:solidFill>
                  <a:schemeClr val="tx1"/>
                </a:solidFill>
              </a:rPr>
              <a:t> للفئة العليا من السوق. اعتبر مسؤولو ليغو هذه المنتجات غير ذات أهمية، إذ كانوا يبيعون ألعابًا باهظة الثمن للمراهقين وليس للفئة السوقية التي تستهدفها ليغو</a:t>
            </a:r>
            <a:r>
              <a:rPr lang="en-GB" sz="3600" dirty="0" smtClean="0">
                <a:solidFill>
                  <a:schemeClr val="tx1"/>
                </a:solidFill>
              </a:rPr>
              <a:t>.</a:t>
            </a:r>
            <a:endParaRPr lang="fr-FR" sz="3600" dirty="0" smtClean="0">
              <a:solidFill>
                <a:schemeClr val="tx1"/>
              </a:solidFill>
            </a:endParaRPr>
          </a:p>
          <a:p>
            <a:pPr algn="just" rtl="1"/>
            <a:endParaRPr lang="fr-FR" sz="3600" dirty="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lnSpcReduction="10000"/>
          </a:bodyPr>
          <a:lstStyle/>
          <a:p>
            <a:pPr algn="l"/>
            <a:r>
              <a:rPr lang="en-US" b="1" u="sng" dirty="0" smtClean="0">
                <a:solidFill>
                  <a:srgbClr val="FF0000"/>
                </a:solidFill>
              </a:rPr>
              <a:t>Introduction</a:t>
            </a:r>
          </a:p>
          <a:p>
            <a:pPr rtl="1"/>
            <a:r>
              <a:rPr lang="ar-SA" sz="3600" b="1" dirty="0" smtClean="0">
                <a:solidFill>
                  <a:schemeClr val="tx1"/>
                </a:solidFill>
              </a:rPr>
              <a:t>تجاهل الابتكار يعرضك للخطر</a:t>
            </a:r>
            <a:endParaRPr lang="fr-FR" sz="3600" dirty="0" smtClean="0">
              <a:solidFill>
                <a:schemeClr val="tx1"/>
              </a:solidFill>
            </a:endParaRPr>
          </a:p>
          <a:p>
            <a:pPr rtl="1"/>
            <a:r>
              <a:rPr lang="en-GB" sz="3600" b="1" dirty="0" smtClean="0">
                <a:solidFill>
                  <a:schemeClr val="tx1"/>
                </a:solidFill>
              </a:rPr>
              <a:t>Ignore innovation at your peril</a:t>
            </a:r>
            <a:endParaRPr lang="fr-FR" sz="3600" dirty="0" smtClean="0">
              <a:solidFill>
                <a:schemeClr val="tx1"/>
              </a:solidFill>
            </a:endParaRPr>
          </a:p>
          <a:p>
            <a:pPr rtl="1"/>
            <a:r>
              <a:rPr lang="ar-DZ" sz="3600" b="1" dirty="0" smtClean="0">
                <a:solidFill>
                  <a:schemeClr val="tx1"/>
                </a:solidFill>
              </a:rPr>
              <a:t> </a:t>
            </a:r>
            <a:endParaRPr lang="fr-FR" sz="3600" dirty="0" smtClean="0">
              <a:solidFill>
                <a:schemeClr val="tx1"/>
              </a:solidFill>
            </a:endParaRPr>
          </a:p>
          <a:p>
            <a:pPr algn="just" rtl="1"/>
            <a:r>
              <a:rPr lang="ar-SA" sz="3600" dirty="0" smtClean="0">
                <a:solidFill>
                  <a:schemeClr val="tx1"/>
                </a:solidFill>
              </a:rPr>
              <a:t>ومع انخفاض الأسعار، أصبح الجمهور المستهدف أصغر سنًا. استغرق الأمر وقتًا طويلاً حتى تدرك ليغو حجم التهديد الذي تواجهه، وبحلول منتصف التسعينيات كانت لا تزال متأخرة كثيرًا عن منافسيها. واليوم تقوم ليغو بترخيص منتجاتها وعلامتها التجارية لشركات ألعاب إلكترونية أكثر خبرة</a:t>
            </a:r>
            <a:r>
              <a:rPr lang="en-GB" sz="3600" dirty="0" smtClean="0">
                <a:solidFill>
                  <a:schemeClr val="tx1"/>
                </a:solidFill>
              </a:rPr>
              <a:t>.</a:t>
            </a:r>
            <a:endParaRPr lang="fr-FR" sz="3600" dirty="0" smtClean="0">
              <a:solidFill>
                <a:schemeClr val="tx1"/>
              </a:solidFill>
            </a:endParaRPr>
          </a:p>
          <a:p>
            <a:pPr algn="just" rtl="1"/>
            <a:endParaRPr lang="fr-FR" sz="3600" dirty="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p>
          <a:p>
            <a:pPr algn="just"/>
            <a:endParaRPr lang="fr-FR" sz="2800" b="1" dirty="0" smtClean="0">
              <a:solidFill>
                <a:schemeClr val="tx1"/>
              </a:solidFill>
            </a:endParaRPr>
          </a:p>
          <a:p>
            <a:pPr algn="just"/>
            <a:r>
              <a:rPr lang="en-GB" dirty="0" smtClean="0">
                <a:solidFill>
                  <a:schemeClr val="tx1"/>
                </a:solidFill>
              </a:rPr>
              <a:t>What do we actually mean by innovation? The answer is not as easy as one may think on </a:t>
            </a:r>
            <a:r>
              <a:rPr lang="en-GB" dirty="0" err="1" smtClean="0">
                <a:solidFill>
                  <a:schemeClr val="tx1"/>
                </a:solidFill>
              </a:rPr>
              <a:t>ﬁrst</a:t>
            </a:r>
            <a:r>
              <a:rPr lang="en-GB" dirty="0" smtClean="0">
                <a:solidFill>
                  <a:schemeClr val="tx1"/>
                </a:solidFill>
              </a:rPr>
              <a:t> facing the question.</a:t>
            </a:r>
            <a:endParaRPr lang="fr-FR" dirty="0" smtClean="0">
              <a:solidFill>
                <a:schemeClr val="tx1"/>
              </a:solidFill>
            </a:endParaRPr>
          </a:p>
          <a:p>
            <a:pPr algn="just"/>
            <a:endParaRPr lang="ar-DZ" dirty="0" smtClean="0">
              <a:solidFill>
                <a:schemeClr val="tx1"/>
              </a:solidFill>
            </a:endParaRPr>
          </a:p>
          <a:p>
            <a:pPr algn="just"/>
            <a:r>
              <a:rPr lang="en-GB" b="1" dirty="0" smtClean="0">
                <a:solidFill>
                  <a:schemeClr val="tx1"/>
                </a:solidFill>
              </a:rPr>
              <a:t>The management guru Peter </a:t>
            </a:r>
            <a:r>
              <a:rPr lang="en-GB" b="1" dirty="0" err="1" smtClean="0">
                <a:solidFill>
                  <a:schemeClr val="tx1"/>
                </a:solidFill>
              </a:rPr>
              <a:t>Drucker</a:t>
            </a:r>
            <a:r>
              <a:rPr lang="en-GB" b="1" dirty="0" smtClean="0">
                <a:solidFill>
                  <a:schemeClr val="tx1"/>
                </a:solidFill>
              </a:rPr>
              <a:t> </a:t>
            </a:r>
            <a:r>
              <a:rPr lang="en-GB" dirty="0" smtClean="0">
                <a:solidFill>
                  <a:schemeClr val="tx1"/>
                </a:solidFill>
              </a:rPr>
              <a:t>observes that ‘innovation is the </a:t>
            </a:r>
            <a:r>
              <a:rPr lang="en-GB" dirty="0" err="1" smtClean="0">
                <a:solidFill>
                  <a:schemeClr val="tx1"/>
                </a:solidFill>
              </a:rPr>
              <a:t>speciﬁc</a:t>
            </a:r>
            <a:r>
              <a:rPr lang="en-GB" dirty="0" smtClean="0">
                <a:solidFill>
                  <a:schemeClr val="tx1"/>
                </a:solidFill>
              </a:rPr>
              <a:t> tool of entrepreneurs, the means by which they exploit changes as an opportunity’ (</a:t>
            </a:r>
            <a:r>
              <a:rPr lang="en-GB" dirty="0" err="1" smtClean="0">
                <a:solidFill>
                  <a:schemeClr val="tx1"/>
                </a:solidFill>
              </a:rPr>
              <a:t>Drucker</a:t>
            </a:r>
            <a:r>
              <a:rPr lang="en-GB" dirty="0" smtClean="0">
                <a:solidFill>
                  <a:schemeClr val="tx1"/>
                </a:solidFill>
              </a:rPr>
              <a:t>, 1985).</a:t>
            </a:r>
            <a:endParaRPr lang="fr-FR" dirty="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p>
          <a:p>
            <a:pPr algn="just"/>
            <a:endParaRPr lang="fr-FR" sz="2800" b="1" dirty="0" smtClean="0">
              <a:solidFill>
                <a:schemeClr val="tx1"/>
              </a:solidFill>
            </a:endParaRPr>
          </a:p>
          <a:p>
            <a:pPr algn="just"/>
            <a:r>
              <a:rPr lang="en-GB" b="1" dirty="0" err="1" smtClean="0">
                <a:solidFill>
                  <a:schemeClr val="tx1"/>
                </a:solidFill>
              </a:rPr>
              <a:t>Tushman</a:t>
            </a:r>
            <a:r>
              <a:rPr lang="en-GB" b="1" dirty="0" smtClean="0">
                <a:solidFill>
                  <a:schemeClr val="tx1"/>
                </a:solidFill>
              </a:rPr>
              <a:t> and Nadler (1996) </a:t>
            </a:r>
            <a:r>
              <a:rPr lang="en-GB" dirty="0" smtClean="0">
                <a:solidFill>
                  <a:schemeClr val="tx1"/>
                </a:solidFill>
              </a:rPr>
              <a:t>focus on the </a:t>
            </a:r>
            <a:r>
              <a:rPr lang="en-GB" dirty="0" err="1" smtClean="0">
                <a:solidFill>
                  <a:schemeClr val="tx1"/>
                </a:solidFill>
              </a:rPr>
              <a:t>ﬁrm</a:t>
            </a:r>
            <a:r>
              <a:rPr lang="en-GB" dirty="0" smtClean="0">
                <a:solidFill>
                  <a:schemeClr val="tx1"/>
                </a:solidFill>
              </a:rPr>
              <a:t> in noting that ‘innovation is the creation of any product, service or process which is new to the business unit’. </a:t>
            </a:r>
            <a:endParaRPr lang="ar-DZ" dirty="0" smtClean="0">
              <a:solidFill>
                <a:schemeClr val="tx1"/>
              </a:solidFill>
            </a:endParaRPr>
          </a:p>
          <a:p>
            <a:pPr algn="just"/>
            <a:r>
              <a:rPr lang="en-GB" dirty="0" smtClean="0">
                <a:solidFill>
                  <a:schemeClr val="tx1"/>
                </a:solidFill>
              </a:rPr>
              <a:t> Innovation comprises of two parts, the generation of an idea or invention and the fruitful commercialisation of that invention/idea </a:t>
            </a:r>
            <a:endParaRPr lang="ar-DZ" dirty="0" smtClean="0">
              <a:solidFill>
                <a:schemeClr val="tx1"/>
              </a:solidFill>
            </a:endParaRPr>
          </a:p>
          <a:p>
            <a:r>
              <a:rPr lang="en-GB" dirty="0" smtClean="0">
                <a:solidFill>
                  <a:schemeClr val="tx1"/>
                </a:solidFill>
              </a:rPr>
              <a:t>(</a:t>
            </a:r>
            <a:r>
              <a:rPr lang="en-GB" b="1" dirty="0" smtClean="0">
                <a:solidFill>
                  <a:schemeClr val="tx1"/>
                </a:solidFill>
              </a:rPr>
              <a:t>i.e. innovation = invention + exploitation</a:t>
            </a:r>
            <a:r>
              <a:rPr lang="en-GB" dirty="0" smtClean="0">
                <a:solidFill>
                  <a:schemeClr val="tx1"/>
                </a:solidFill>
              </a:rPr>
              <a:t>).</a:t>
            </a:r>
            <a:endParaRPr lang="fr-FR" dirty="0">
              <a:solidFill>
                <a:schemeClr val="tx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p>
          <a:p>
            <a:pPr algn="just"/>
            <a:endParaRPr lang="fr-FR" sz="2800" b="1" dirty="0" smtClean="0">
              <a:solidFill>
                <a:schemeClr val="tx1"/>
              </a:solidFill>
            </a:endParaRPr>
          </a:p>
          <a:p>
            <a:pPr algn="just"/>
            <a:endParaRPr lang="en-GB" dirty="0" smtClean="0">
              <a:solidFill>
                <a:schemeClr val="tx1"/>
              </a:solidFill>
            </a:endParaRPr>
          </a:p>
          <a:p>
            <a:pPr algn="just"/>
            <a:r>
              <a:rPr lang="en-GB" b="1" dirty="0" smtClean="0">
                <a:solidFill>
                  <a:schemeClr val="tx1"/>
                </a:solidFill>
              </a:rPr>
              <a:t>Michael Porter</a:t>
            </a:r>
            <a:r>
              <a:rPr lang="en-GB" dirty="0" smtClean="0">
                <a:solidFill>
                  <a:schemeClr val="tx1"/>
                </a:solidFill>
              </a:rPr>
              <a:t>, shifts the focus of attention by highlighting that innovation cannot be treated solely from an individual or </a:t>
            </a:r>
            <a:r>
              <a:rPr lang="en-GB" dirty="0" err="1" smtClean="0">
                <a:solidFill>
                  <a:schemeClr val="tx1"/>
                </a:solidFill>
              </a:rPr>
              <a:t>ﬁrm</a:t>
            </a:r>
            <a:r>
              <a:rPr lang="en-GB" dirty="0" smtClean="0">
                <a:solidFill>
                  <a:schemeClr val="tx1"/>
                </a:solidFill>
              </a:rPr>
              <a:t> level since the process of innovation is embedded within the national or regional context (Porter, 1990).</a:t>
            </a:r>
            <a:endParaRPr lang="fr-FR" dirty="0">
              <a:solidFill>
                <a:schemeClr val="tx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p>
          <a:p>
            <a:pPr algn="just"/>
            <a:endParaRPr lang="fr-FR" sz="2800" b="1" dirty="0" smtClean="0">
              <a:solidFill>
                <a:schemeClr val="tx1"/>
              </a:solidFill>
            </a:endParaRPr>
          </a:p>
          <a:p>
            <a:pPr algn="just"/>
            <a:endParaRPr lang="en-GB" dirty="0" smtClean="0">
              <a:solidFill>
                <a:schemeClr val="tx1"/>
              </a:solidFill>
            </a:endParaRPr>
          </a:p>
          <a:p>
            <a:pPr algn="just" rtl="1"/>
            <a:r>
              <a:rPr lang="ar-SA" sz="3600" dirty="0" smtClean="0">
                <a:solidFill>
                  <a:schemeClr val="tx1"/>
                </a:solidFill>
              </a:rPr>
              <a:t>توضح هذه الآراء أن الابتكار، بعيدًا عن التعريفات البسيطة، </a:t>
            </a:r>
            <a:r>
              <a:rPr lang="ar-DZ" sz="3600" dirty="0" smtClean="0">
                <a:solidFill>
                  <a:schemeClr val="tx1"/>
                </a:solidFill>
              </a:rPr>
              <a:t>هو</a:t>
            </a:r>
            <a:r>
              <a:rPr lang="ar-SA" sz="3600" dirty="0" smtClean="0">
                <a:solidFill>
                  <a:schemeClr val="tx1"/>
                </a:solidFill>
              </a:rPr>
              <a:t>عملية بالغة التعقيد. وهو في الواقع موضوع يختبر قدرات بعضٍ من أكفأ الباحثين والممارسين على حد سواء.</a:t>
            </a:r>
            <a:endParaRPr lang="fr-FR" sz="3600" dirty="0" smtClean="0">
              <a:solidFill>
                <a:schemeClr val="tx1"/>
              </a:solidFill>
            </a:endParaRPr>
          </a:p>
          <a:p>
            <a:pPr algn="just" rtl="1"/>
            <a:r>
              <a:rPr lang="ar-SA" sz="3600" dirty="0" smtClean="0">
                <a:solidFill>
                  <a:schemeClr val="tx1"/>
                </a:solidFill>
              </a:rPr>
              <a:t>عند النظر إلى تعدد </a:t>
            </a:r>
            <a:r>
              <a:rPr lang="ar-DZ" sz="3600" dirty="0" smtClean="0">
                <a:solidFill>
                  <a:schemeClr val="tx1"/>
                </a:solidFill>
              </a:rPr>
              <a:t>التعاريف والمعاني</a:t>
            </a:r>
            <a:r>
              <a:rPr lang="ar-SA" sz="3600" dirty="0" smtClean="0">
                <a:solidFill>
                  <a:schemeClr val="tx1"/>
                </a:solidFill>
              </a:rPr>
              <a:t> المعطاة للابتكار، يمكن تمييز عدد من الخصائص:</a:t>
            </a:r>
            <a:endParaRPr lang="fr-FR" sz="3600" dirty="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p>
          <a:p>
            <a:pPr algn="just"/>
            <a:endParaRPr lang="fr-FR" sz="2800" b="1" dirty="0" smtClean="0">
              <a:solidFill>
                <a:schemeClr val="tx1"/>
              </a:solidFill>
            </a:endParaRPr>
          </a:p>
          <a:p>
            <a:pPr lvl="0" algn="just">
              <a:buFont typeface="Wingdings" pitchFamily="2" charset="2"/>
              <a:buChar char="Ø"/>
            </a:pPr>
            <a:r>
              <a:rPr lang="en-GB" b="1" dirty="0" smtClean="0">
                <a:solidFill>
                  <a:schemeClr val="tx1"/>
                </a:solidFill>
              </a:rPr>
              <a:t>Innovation as creation </a:t>
            </a:r>
            <a:r>
              <a:rPr lang="en-GB" dirty="0" smtClean="0">
                <a:solidFill>
                  <a:schemeClr val="tx1"/>
                </a:solidFill>
              </a:rPr>
              <a:t>(invention): The focus is on use of resources (people, time and money) to invent or develop a new product, service, new way of doing things, new way of thinking about things.</a:t>
            </a:r>
          </a:p>
          <a:p>
            <a:pPr lvl="0" algn="just"/>
            <a:endParaRPr lang="fr-FR" dirty="0" smtClean="0">
              <a:solidFill>
                <a:schemeClr val="tx1"/>
              </a:solidFill>
            </a:endParaRPr>
          </a:p>
          <a:p>
            <a:pPr lvl="0" algn="just">
              <a:buFont typeface="Wingdings" pitchFamily="2" charset="2"/>
              <a:buChar char="Ø"/>
            </a:pPr>
            <a:r>
              <a:rPr lang="en-GB" b="1" dirty="0" smtClean="0">
                <a:solidFill>
                  <a:schemeClr val="tx1"/>
                </a:solidFill>
              </a:rPr>
              <a:t>Innovation as diffusion and learning</a:t>
            </a:r>
            <a:r>
              <a:rPr lang="en-GB" dirty="0" smtClean="0">
                <a:solidFill>
                  <a:schemeClr val="tx1"/>
                </a:solidFill>
              </a:rPr>
              <a:t>: The focus is on acquiring, supporting or using a product, service or ideas.</a:t>
            </a:r>
            <a:endParaRPr lang="fr-FR" dirty="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lnSpcReduction="10000"/>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p>
          <a:p>
            <a:pPr algn="just"/>
            <a:endParaRPr lang="fr-FR" sz="2800" b="1" dirty="0" smtClean="0">
              <a:solidFill>
                <a:schemeClr val="tx1"/>
              </a:solidFill>
            </a:endParaRPr>
          </a:p>
          <a:p>
            <a:pPr lvl="0" algn="just">
              <a:buFont typeface="Wingdings" pitchFamily="2" charset="2"/>
              <a:buChar char="Ø"/>
            </a:pPr>
            <a:r>
              <a:rPr lang="en-GB" b="1" dirty="0" smtClean="0">
                <a:solidFill>
                  <a:schemeClr val="tx1"/>
                </a:solidFill>
              </a:rPr>
              <a:t>Innovation as an event</a:t>
            </a:r>
            <a:r>
              <a:rPr lang="en-GB" dirty="0" smtClean="0">
                <a:solidFill>
                  <a:schemeClr val="tx1"/>
                </a:solidFill>
              </a:rPr>
              <a:t>: The focus of attention here is on a discrete event, such as the development of a single product, service, idea or decision.</a:t>
            </a:r>
          </a:p>
          <a:p>
            <a:pPr lvl="0" algn="just"/>
            <a:endParaRPr lang="fr-FR" dirty="0" smtClean="0">
              <a:solidFill>
                <a:schemeClr val="tx1"/>
              </a:solidFill>
            </a:endParaRPr>
          </a:p>
          <a:p>
            <a:pPr lvl="0" algn="just">
              <a:buFont typeface="Wingdings" pitchFamily="2" charset="2"/>
              <a:buChar char="Ø"/>
            </a:pPr>
            <a:r>
              <a:rPr lang="en-GB" b="1" dirty="0" smtClean="0">
                <a:solidFill>
                  <a:schemeClr val="tx1"/>
                </a:solidFill>
              </a:rPr>
              <a:t>Innovation as a </a:t>
            </a:r>
            <a:r>
              <a:rPr lang="en-GB" dirty="0" smtClean="0">
                <a:solidFill>
                  <a:schemeClr val="tx1"/>
                </a:solidFill>
              </a:rPr>
              <a:t>(stream of innovations) </a:t>
            </a:r>
            <a:r>
              <a:rPr lang="en-GB" b="1" dirty="0" smtClean="0">
                <a:solidFill>
                  <a:schemeClr val="tx1"/>
                </a:solidFill>
              </a:rPr>
              <a:t>trajectory</a:t>
            </a:r>
            <a:r>
              <a:rPr lang="en-GB" dirty="0" smtClean="0">
                <a:solidFill>
                  <a:schemeClr val="tx1"/>
                </a:solidFill>
              </a:rPr>
              <a:t>: This is recognition that a single act of innovation (as that in a discrete event) can facilitate a family of innovations to be derived from the original source.</a:t>
            </a:r>
            <a:endParaRPr lang="fr-FR" dirty="0">
              <a:solidFill>
                <a:schemeClr val="tx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lnSpcReduction="10000"/>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p>
          <a:p>
            <a:pPr algn="just"/>
            <a:endParaRPr lang="fr-FR" sz="2800" b="1" dirty="0" smtClean="0">
              <a:solidFill>
                <a:schemeClr val="tx1"/>
              </a:solidFill>
            </a:endParaRPr>
          </a:p>
          <a:p>
            <a:pPr lvl="0" algn="just">
              <a:buFont typeface="Wingdings" pitchFamily="2" charset="2"/>
              <a:buChar char="Ø"/>
            </a:pPr>
            <a:r>
              <a:rPr lang="en-GB" b="1" dirty="0" smtClean="0">
                <a:solidFill>
                  <a:schemeClr val="tx1"/>
                </a:solidFill>
              </a:rPr>
              <a:t>Innovation as change </a:t>
            </a:r>
            <a:r>
              <a:rPr lang="en-GB" dirty="0" smtClean="0">
                <a:solidFill>
                  <a:schemeClr val="tx1"/>
                </a:solidFill>
              </a:rPr>
              <a:t>(incremental or radical): Innovation enacts change. Some innovations are minor adjustments whilst other innovations are radical or discontinuous in nature.</a:t>
            </a:r>
          </a:p>
          <a:p>
            <a:pPr lvl="0" algn="just"/>
            <a:endParaRPr lang="fr-FR" dirty="0" smtClean="0">
              <a:solidFill>
                <a:schemeClr val="tx1"/>
              </a:solidFill>
            </a:endParaRPr>
          </a:p>
          <a:p>
            <a:pPr lvl="0" algn="just">
              <a:buFont typeface="Wingdings" pitchFamily="2" charset="2"/>
              <a:buChar char="Ø"/>
            </a:pPr>
            <a:r>
              <a:rPr lang="en-GB" b="1" dirty="0" smtClean="0">
                <a:solidFill>
                  <a:schemeClr val="tx1"/>
                </a:solidFill>
              </a:rPr>
              <a:t>Innovation as a </a:t>
            </a:r>
            <a:r>
              <a:rPr lang="en-GB" dirty="0" smtClean="0">
                <a:solidFill>
                  <a:schemeClr val="tx1"/>
                </a:solidFill>
              </a:rPr>
              <a:t>(</a:t>
            </a:r>
            <a:r>
              <a:rPr lang="en-GB" dirty="0" err="1" smtClean="0">
                <a:solidFill>
                  <a:schemeClr val="tx1"/>
                </a:solidFill>
              </a:rPr>
              <a:t>ﬁrm</a:t>
            </a:r>
            <a:r>
              <a:rPr lang="en-GB" dirty="0" smtClean="0">
                <a:solidFill>
                  <a:schemeClr val="tx1"/>
                </a:solidFill>
              </a:rPr>
              <a:t>-level) </a:t>
            </a:r>
            <a:r>
              <a:rPr lang="en-GB" b="1" dirty="0" smtClean="0">
                <a:solidFill>
                  <a:schemeClr val="tx1"/>
                </a:solidFill>
              </a:rPr>
              <a:t>process</a:t>
            </a:r>
            <a:r>
              <a:rPr lang="en-GB" dirty="0" smtClean="0">
                <a:solidFill>
                  <a:schemeClr val="tx1"/>
                </a:solidFill>
              </a:rPr>
              <a:t>: In this view innovation is not a single act, but a series of activities that are carried out by a </a:t>
            </a:r>
            <a:r>
              <a:rPr lang="en-GB" dirty="0" err="1" smtClean="0">
                <a:solidFill>
                  <a:schemeClr val="tx1"/>
                </a:solidFill>
              </a:rPr>
              <a:t>ﬁrm</a:t>
            </a:r>
            <a:r>
              <a:rPr lang="en-GB" dirty="0" smtClean="0">
                <a:solidFill>
                  <a:schemeClr val="tx1"/>
                </a:solidFill>
              </a:rPr>
              <a:t> to lead to the production of an outcome (namely, the innovation).</a:t>
            </a:r>
            <a:endParaRPr lang="fr-FR" dirty="0">
              <a:solidFill>
                <a:schemeClr val="tx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p>
          <a:p>
            <a:pPr algn="just"/>
            <a:endParaRPr lang="fr-FR" sz="2800" b="1" dirty="0" smtClean="0">
              <a:solidFill>
                <a:schemeClr val="tx1"/>
              </a:solidFill>
            </a:endParaRPr>
          </a:p>
          <a:p>
            <a:pPr lvl="0" algn="just">
              <a:buFont typeface="Wingdings" pitchFamily="2" charset="2"/>
              <a:buChar char="Ø"/>
            </a:pPr>
            <a:r>
              <a:rPr lang="en-GB" b="1" dirty="0" smtClean="0">
                <a:solidFill>
                  <a:schemeClr val="tx1"/>
                </a:solidFill>
              </a:rPr>
              <a:t>Innovation as a context </a:t>
            </a:r>
            <a:r>
              <a:rPr lang="en-GB" dirty="0" smtClean="0">
                <a:solidFill>
                  <a:schemeClr val="tx1"/>
                </a:solidFill>
              </a:rPr>
              <a:t>(region, nation, etc.) </a:t>
            </a:r>
            <a:r>
              <a:rPr lang="en-GB" b="1" dirty="0" smtClean="0">
                <a:solidFill>
                  <a:schemeClr val="tx1"/>
                </a:solidFill>
              </a:rPr>
              <a:t>level process</a:t>
            </a:r>
            <a:r>
              <a:rPr lang="en-GB" dirty="0" smtClean="0">
                <a:solidFill>
                  <a:schemeClr val="tx1"/>
                </a:solidFill>
              </a:rPr>
              <a:t>: This view sees innovation as an act beyond the </a:t>
            </a:r>
            <a:r>
              <a:rPr lang="en-GB" dirty="0" err="1" smtClean="0">
                <a:solidFill>
                  <a:schemeClr val="tx1"/>
                </a:solidFill>
              </a:rPr>
              <a:t>conﬁnes</a:t>
            </a:r>
            <a:r>
              <a:rPr lang="en-GB" dirty="0" smtClean="0">
                <a:solidFill>
                  <a:schemeClr val="tx1"/>
                </a:solidFill>
              </a:rPr>
              <a:t> of an individual or </a:t>
            </a:r>
            <a:r>
              <a:rPr lang="en-GB" dirty="0" err="1" smtClean="0">
                <a:solidFill>
                  <a:schemeClr val="tx1"/>
                </a:solidFill>
              </a:rPr>
              <a:t>ﬁrm</a:t>
            </a:r>
            <a:r>
              <a:rPr lang="en-GB" dirty="0" smtClean="0">
                <a:solidFill>
                  <a:schemeClr val="tx1"/>
                </a:solidFill>
              </a:rPr>
              <a:t>. The view captures institutional frameworks, socio-political networks, and proximal factor endowments as important factors in the act of innovation. The focus is switched from the </a:t>
            </a:r>
            <a:r>
              <a:rPr lang="en-GB" dirty="0" err="1" smtClean="0">
                <a:solidFill>
                  <a:schemeClr val="tx1"/>
                </a:solidFill>
              </a:rPr>
              <a:t>ﬁrm</a:t>
            </a:r>
            <a:r>
              <a:rPr lang="en-GB" dirty="0" smtClean="0">
                <a:solidFill>
                  <a:schemeClr val="tx1"/>
                </a:solidFill>
              </a:rPr>
              <a:t> to the peculiar endowments and characteristics of a </a:t>
            </a:r>
            <a:r>
              <a:rPr lang="en-GB" dirty="0" err="1" smtClean="0">
                <a:solidFill>
                  <a:schemeClr val="tx1"/>
                </a:solidFill>
              </a:rPr>
              <a:t>speciﬁc</a:t>
            </a:r>
            <a:r>
              <a:rPr lang="en-GB" dirty="0" smtClean="0">
                <a:solidFill>
                  <a:schemeClr val="tx1"/>
                </a:solidFill>
              </a:rPr>
              <a:t> context (region, nation, etc.).</a:t>
            </a:r>
            <a:endParaRPr lang="fr-FR"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pPr algn="l"/>
            <a:r>
              <a:rPr lang="en-US" b="1" u="sng" dirty="0" smtClean="0">
                <a:solidFill>
                  <a:srgbClr val="FF0000"/>
                </a:solidFill>
              </a:rPr>
              <a:t>Introduction</a:t>
            </a:r>
            <a:endParaRPr lang="en-US" dirty="0" smtClean="0"/>
          </a:p>
          <a:p>
            <a:pPr algn="just" rtl="1"/>
            <a:endParaRPr lang="ar-DZ" b="1" u="sng" dirty="0" smtClean="0">
              <a:solidFill>
                <a:schemeClr val="tx1"/>
              </a:solidFill>
            </a:endParaRPr>
          </a:p>
          <a:p>
            <a:pPr algn="just" rtl="1"/>
            <a:r>
              <a:rPr lang="ar-DZ" b="1" u="sng" dirty="0" smtClean="0">
                <a:solidFill>
                  <a:schemeClr val="tx1"/>
                </a:solidFill>
              </a:rPr>
              <a:t>الابتكار والاقتصاد:</a:t>
            </a:r>
          </a:p>
          <a:p>
            <a:pPr algn="just" rtl="1"/>
            <a:endParaRPr lang="en-US" b="1" u="sng" dirty="0" smtClean="0">
              <a:solidFill>
                <a:schemeClr val="tx1"/>
              </a:solidFill>
            </a:endParaRPr>
          </a:p>
          <a:p>
            <a:pPr algn="just"/>
            <a:r>
              <a:rPr lang="en-US" b="1" dirty="0" smtClean="0">
                <a:solidFill>
                  <a:schemeClr val="tx1"/>
                </a:solidFill>
              </a:rPr>
              <a:t>Manufacturing has historically been seen as the heartland of </a:t>
            </a:r>
            <a:r>
              <a:rPr lang="en-US" b="1" u="sng" dirty="0" smtClean="0">
                <a:solidFill>
                  <a:schemeClr val="tx1"/>
                </a:solidFill>
              </a:rPr>
              <a:t>research and development and innovation</a:t>
            </a:r>
            <a:r>
              <a:rPr lang="en-US" b="1" dirty="0" smtClean="0">
                <a:solidFill>
                  <a:schemeClr val="tx1"/>
                </a:solidFill>
              </a:rPr>
              <a:t>, with inventions such as </a:t>
            </a:r>
            <a:r>
              <a:rPr lang="en-US" b="1" dirty="0" smtClean="0">
                <a:solidFill>
                  <a:srgbClr val="FF0000"/>
                </a:solidFill>
              </a:rPr>
              <a:t>the internal combustion engine</a:t>
            </a:r>
            <a:r>
              <a:rPr lang="en-US" b="1" dirty="0" smtClean="0">
                <a:solidFill>
                  <a:schemeClr val="tx1"/>
                </a:solidFill>
              </a:rPr>
              <a:t> underpinning the development of the motor industry and the jet engine leading to high-speed aviation.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p>
          <a:p>
            <a:pPr algn="just"/>
            <a:endParaRPr lang="fr-FR" sz="2800" b="1" dirty="0" smtClean="0">
              <a:solidFill>
                <a:schemeClr val="tx1"/>
              </a:solidFill>
            </a:endParaRPr>
          </a:p>
          <a:p>
            <a:pPr algn="just"/>
            <a:endParaRPr lang="fr-FR" sz="2800" b="1" dirty="0" smtClean="0">
              <a:solidFill>
                <a:schemeClr val="tx1"/>
              </a:solidFill>
            </a:endParaRPr>
          </a:p>
          <a:p>
            <a:pPr algn="just"/>
            <a:r>
              <a:rPr lang="en-GB" dirty="0" smtClean="0">
                <a:solidFill>
                  <a:schemeClr val="tx1"/>
                </a:solidFill>
              </a:rPr>
              <a:t>It is clear from the above that innovation is a broad term. </a:t>
            </a:r>
            <a:r>
              <a:rPr lang="en-GB" b="1" u="sng" dirty="0" smtClean="0">
                <a:solidFill>
                  <a:schemeClr val="tx1"/>
                </a:solidFill>
              </a:rPr>
              <a:t>Two observations </a:t>
            </a:r>
            <a:r>
              <a:rPr lang="en-GB" dirty="0" smtClean="0">
                <a:solidFill>
                  <a:schemeClr val="tx1"/>
                </a:solidFill>
              </a:rPr>
              <a:t>worthy of note to be made.</a:t>
            </a:r>
            <a:endParaRPr lang="fr-FR" dirty="0">
              <a:solidFill>
                <a:schemeClr val="tx1"/>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p>
          <a:p>
            <a:pPr rtl="1"/>
            <a:r>
              <a:rPr lang="ar-SA" b="1" u="sng" dirty="0" smtClean="0">
                <a:solidFill>
                  <a:schemeClr val="tx1"/>
                </a:solidFill>
              </a:rPr>
              <a:t>أولاً</a:t>
            </a:r>
            <a:r>
              <a:rPr lang="ar-DZ" dirty="0" smtClean="0">
                <a:solidFill>
                  <a:schemeClr val="tx1"/>
                </a:solidFill>
              </a:rPr>
              <a:t>:</a:t>
            </a:r>
          </a:p>
          <a:p>
            <a:pPr algn="just" rtl="1"/>
            <a:endParaRPr lang="fr-FR" dirty="0" smtClean="0">
              <a:solidFill>
                <a:schemeClr val="tx1"/>
              </a:solidFill>
            </a:endParaRPr>
          </a:p>
          <a:p>
            <a:pPr algn="just" rtl="1"/>
            <a:r>
              <a:rPr lang="ar-SA" dirty="0" smtClean="0">
                <a:solidFill>
                  <a:schemeClr val="tx1"/>
                </a:solidFill>
              </a:rPr>
              <a:t>يمكن النظر إلى الابتكار كعملية </a:t>
            </a:r>
            <a:r>
              <a:rPr lang="ar-SA" b="1" dirty="0" smtClean="0">
                <a:solidFill>
                  <a:schemeClr val="tx1"/>
                </a:solidFill>
              </a:rPr>
              <a:t>تضيف قيمة </a:t>
            </a:r>
            <a:r>
              <a:rPr lang="en-GB" dirty="0" smtClean="0">
                <a:solidFill>
                  <a:schemeClr val="tx1"/>
                </a:solidFill>
              </a:rPr>
              <a:t>value-adding process</a:t>
            </a:r>
            <a:r>
              <a:rPr lang="ar-SA" dirty="0" smtClean="0">
                <a:solidFill>
                  <a:schemeClr val="tx1"/>
                </a:solidFill>
              </a:rPr>
              <a:t>، فضلاً عن كونه </a:t>
            </a:r>
            <a:r>
              <a:rPr lang="ar-SA" b="1" dirty="0" smtClean="0">
                <a:solidFill>
                  <a:schemeClr val="tx1"/>
                </a:solidFill>
              </a:rPr>
              <a:t>نتيجة </a:t>
            </a:r>
            <a:r>
              <a:rPr lang="en-GB" dirty="0" smtClean="0">
                <a:solidFill>
                  <a:schemeClr val="tx1"/>
                </a:solidFill>
              </a:rPr>
              <a:t>outcome</a:t>
            </a:r>
            <a:r>
              <a:rPr lang="ar-SA" dirty="0" smtClean="0">
                <a:solidFill>
                  <a:schemeClr val="tx1"/>
                </a:solidFill>
              </a:rPr>
              <a:t>. فالابتكار، بوصفه نشاطاً </a:t>
            </a:r>
            <a:r>
              <a:rPr lang="ar-SA" b="1" dirty="0" smtClean="0">
                <a:solidFill>
                  <a:schemeClr val="tx1"/>
                </a:solidFill>
              </a:rPr>
              <a:t>يضيف قيمة</a:t>
            </a:r>
            <a:r>
              <a:rPr lang="ar-SA" dirty="0" smtClean="0">
                <a:solidFill>
                  <a:schemeClr val="tx1"/>
                </a:solidFill>
              </a:rPr>
              <a:t>، هوعملية تمكينية. وبصفته عاملاً تمكينياً، فإن الابتكار </a:t>
            </a:r>
            <a:r>
              <a:rPr lang="ar-SA" b="1" u="sng" dirty="0" smtClean="0">
                <a:solidFill>
                  <a:schemeClr val="tx1"/>
                </a:solidFill>
              </a:rPr>
              <a:t>هو القدرة على إضافة قيمة إلى أي نشاط أو نتيجة محددة</a:t>
            </a:r>
            <a:r>
              <a:rPr lang="ar-SA" b="1" dirty="0" smtClean="0">
                <a:solidFill>
                  <a:schemeClr val="tx1"/>
                </a:solidFill>
              </a:rPr>
              <a:t>. </a:t>
            </a:r>
            <a:endParaRPr lang="ar-DZ" b="1" dirty="0" smtClean="0">
              <a:solidFill>
                <a:schemeClr val="tx1"/>
              </a:solidFill>
            </a:endParaRPr>
          </a:p>
          <a:p>
            <a:pPr algn="just" rtl="1"/>
            <a:r>
              <a:rPr lang="ar-SA" dirty="0" smtClean="0">
                <a:solidFill>
                  <a:schemeClr val="tx1"/>
                </a:solidFill>
              </a:rPr>
              <a:t>يجسد الابتكار</a:t>
            </a:r>
            <a:r>
              <a:rPr lang="ar-SA" b="1" dirty="0" smtClean="0">
                <a:solidFill>
                  <a:schemeClr val="tx1"/>
                </a:solidFill>
              </a:rPr>
              <a:t>كنتيجة</a:t>
            </a:r>
            <a:r>
              <a:rPr lang="ar-SA" dirty="0" smtClean="0">
                <a:solidFill>
                  <a:schemeClr val="tx1"/>
                </a:solidFill>
              </a:rPr>
              <a:t> "القيمة</a:t>
            </a:r>
            <a:r>
              <a:rPr lang="ar-DZ" dirty="0" smtClean="0">
                <a:solidFill>
                  <a:schemeClr val="tx1"/>
                </a:solidFill>
              </a:rPr>
              <a:t> </a:t>
            </a:r>
            <a:r>
              <a:rPr lang="ar-SA" dirty="0" smtClean="0">
                <a:solidFill>
                  <a:schemeClr val="tx1"/>
                </a:solidFill>
              </a:rPr>
              <a:t>المضافة" في المنتجات والخدمات والأفكار والسلوكيات.</a:t>
            </a:r>
            <a:endParaRPr lang="fr-FR" dirty="0">
              <a:solidFill>
                <a:schemeClr val="tx1"/>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p>
          <a:p>
            <a:pPr rtl="1"/>
            <a:r>
              <a:rPr lang="ar-SA" b="1" u="sng" dirty="0" smtClean="0">
                <a:solidFill>
                  <a:schemeClr val="tx1"/>
                </a:solidFill>
              </a:rPr>
              <a:t>أولاً</a:t>
            </a:r>
            <a:r>
              <a:rPr lang="ar-DZ" dirty="0" smtClean="0">
                <a:solidFill>
                  <a:schemeClr val="tx1"/>
                </a:solidFill>
              </a:rPr>
              <a:t>:</a:t>
            </a:r>
          </a:p>
          <a:p>
            <a:pPr algn="just" rtl="1"/>
            <a:endParaRPr lang="fr-FR" dirty="0" smtClean="0">
              <a:solidFill>
                <a:schemeClr val="tx1"/>
              </a:solidFill>
            </a:endParaRPr>
          </a:p>
          <a:p>
            <a:pPr algn="just"/>
            <a:r>
              <a:rPr lang="en-GB" dirty="0" smtClean="0">
                <a:solidFill>
                  <a:schemeClr val="tx1"/>
                </a:solidFill>
              </a:rPr>
              <a:t>Thus</a:t>
            </a:r>
            <a:r>
              <a:rPr lang="fr-FR" dirty="0" smtClean="0">
                <a:solidFill>
                  <a:schemeClr val="tx1"/>
                </a:solidFill>
              </a:rPr>
              <a:t>,</a:t>
            </a:r>
            <a:r>
              <a:rPr lang="fr-FR" b="1" dirty="0" smtClean="0">
                <a:solidFill>
                  <a:schemeClr val="tx1"/>
                </a:solidFill>
              </a:rPr>
              <a:t> </a:t>
            </a:r>
            <a:r>
              <a:rPr lang="en-GB" b="1" u="sng" dirty="0" smtClean="0">
                <a:solidFill>
                  <a:schemeClr val="tx1"/>
                </a:solidFill>
              </a:rPr>
              <a:t>Innovation</a:t>
            </a:r>
            <a:r>
              <a:rPr lang="en-GB" b="1" dirty="0" smtClean="0">
                <a:solidFill>
                  <a:schemeClr val="tx1"/>
                </a:solidFill>
              </a:rPr>
              <a:t> </a:t>
            </a:r>
            <a:r>
              <a:rPr lang="en-GB" b="1" u="sng" dirty="0" smtClean="0">
                <a:solidFill>
                  <a:schemeClr val="tx1"/>
                </a:solidFill>
              </a:rPr>
              <a:t>management</a:t>
            </a:r>
            <a:r>
              <a:rPr lang="en-GB" b="1" dirty="0" smtClean="0">
                <a:solidFill>
                  <a:schemeClr val="tx1"/>
                </a:solidFill>
              </a:rPr>
              <a:t> </a:t>
            </a:r>
            <a:r>
              <a:rPr lang="en-GB" dirty="0" smtClean="0">
                <a:solidFill>
                  <a:schemeClr val="tx1"/>
                </a:solidFill>
              </a:rPr>
              <a:t>is the management of the </a:t>
            </a:r>
            <a:r>
              <a:rPr lang="en-GB" b="1" u="sng" dirty="0" smtClean="0">
                <a:solidFill>
                  <a:schemeClr val="tx1"/>
                </a:solidFill>
              </a:rPr>
              <a:t>value-adding process</a:t>
            </a:r>
            <a:r>
              <a:rPr lang="en-GB" b="1" dirty="0" smtClean="0">
                <a:solidFill>
                  <a:schemeClr val="tx1"/>
                </a:solidFill>
              </a:rPr>
              <a:t> </a:t>
            </a:r>
            <a:r>
              <a:rPr lang="en-GB" dirty="0" smtClean="0">
                <a:solidFill>
                  <a:schemeClr val="tx1"/>
                </a:solidFill>
              </a:rPr>
              <a:t>along the entire business chain and across macro and micro-infrastructures within which the agent (</a:t>
            </a:r>
            <a:r>
              <a:rPr lang="en-GB" dirty="0" err="1" smtClean="0">
                <a:solidFill>
                  <a:schemeClr val="tx1"/>
                </a:solidFill>
              </a:rPr>
              <a:t>ﬁrm</a:t>
            </a:r>
            <a:r>
              <a:rPr lang="en-GB" dirty="0" smtClean="0">
                <a:solidFill>
                  <a:schemeClr val="tx1"/>
                </a:solidFill>
              </a:rPr>
              <a:t>, entrepreneur, or individual) is engaged in producing a </a:t>
            </a:r>
            <a:r>
              <a:rPr lang="en-GB" dirty="0" err="1" smtClean="0">
                <a:solidFill>
                  <a:schemeClr val="tx1"/>
                </a:solidFill>
              </a:rPr>
              <a:t>speciﬁed</a:t>
            </a:r>
            <a:r>
              <a:rPr lang="en-GB" dirty="0" smtClean="0">
                <a:solidFill>
                  <a:schemeClr val="tx1"/>
                </a:solidFill>
              </a:rPr>
              <a:t> new or novel outcome(s).</a:t>
            </a:r>
            <a:endParaRPr lang="fr-FR" dirty="0">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p>
          <a:p>
            <a:pPr rtl="1"/>
            <a:r>
              <a:rPr lang="ar-SA" b="1" u="sng" dirty="0" smtClean="0">
                <a:solidFill>
                  <a:schemeClr val="tx1"/>
                </a:solidFill>
              </a:rPr>
              <a:t>أولاً</a:t>
            </a:r>
            <a:r>
              <a:rPr lang="ar-DZ" dirty="0" smtClean="0">
                <a:solidFill>
                  <a:schemeClr val="tx1"/>
                </a:solidFill>
              </a:rPr>
              <a:t>:</a:t>
            </a:r>
          </a:p>
          <a:p>
            <a:pPr algn="just" rtl="1"/>
            <a:endParaRPr lang="fr-FR" dirty="0" smtClean="0">
              <a:solidFill>
                <a:schemeClr val="tx1"/>
              </a:solidFill>
            </a:endParaRPr>
          </a:p>
          <a:p>
            <a:pPr algn="just" rtl="1"/>
            <a:r>
              <a:rPr lang="ar-DZ" b="1" dirty="0" smtClean="0">
                <a:solidFill>
                  <a:schemeClr val="tx1"/>
                </a:solidFill>
              </a:rPr>
              <a:t>وبالتالي فإن إدارة الابتكار </a:t>
            </a:r>
            <a:r>
              <a:rPr lang="ar-DZ" dirty="0" smtClean="0">
                <a:solidFill>
                  <a:schemeClr val="tx1"/>
                </a:solidFill>
              </a:rPr>
              <a:t>هي إدارة </a:t>
            </a:r>
            <a:r>
              <a:rPr lang="ar-DZ" b="1" dirty="0" smtClean="0">
                <a:solidFill>
                  <a:schemeClr val="tx1"/>
                </a:solidFill>
              </a:rPr>
              <a:t>عملية إضافة القيمة </a:t>
            </a:r>
            <a:r>
              <a:rPr lang="ar-DZ" dirty="0" smtClean="0">
                <a:solidFill>
                  <a:schemeClr val="tx1"/>
                </a:solidFill>
              </a:rPr>
              <a:t>(القيمة المضافة) على طول سلسلة الأعمال بأكملها وعبر البنى التحتية الكلية والجزئية التي ينخرط فيها المتعامل (الشركة أو رائد الأعمال أو الفرد) لإنتاج نتيجة (نتائج) جديدة أو مبتكرة</a:t>
            </a:r>
            <a:endParaRPr lang="fr-FR" dirty="0">
              <a:solidFill>
                <a:schemeClr val="tx1"/>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lnSpcReduction="10000"/>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p>
          <a:p>
            <a:pPr rtl="1"/>
            <a:r>
              <a:rPr lang="ar-DZ" b="1" u="sng" dirty="0" smtClean="0">
                <a:solidFill>
                  <a:schemeClr val="tx1"/>
                </a:solidFill>
              </a:rPr>
              <a:t>ثانيا</a:t>
            </a:r>
            <a:r>
              <a:rPr lang="ar-DZ" dirty="0" smtClean="0"/>
              <a:t>.</a:t>
            </a:r>
          </a:p>
          <a:p>
            <a:pPr rtl="1"/>
            <a:endParaRPr lang="fr-FR" dirty="0" smtClean="0"/>
          </a:p>
          <a:p>
            <a:pPr algn="just" rtl="1"/>
            <a:r>
              <a:rPr lang="ar-DZ" dirty="0" smtClean="0">
                <a:solidFill>
                  <a:schemeClr val="tx1"/>
                </a:solidFill>
              </a:rPr>
              <a:t>نلاحظ أن مصطلح الابتكار يُستخدم لوصف مجموعة من العوامل، بعضها فقط تحت سيطرة الشركة، وبعضها الآخر قابل للتأثير، وبعضها خارج عن سيطرتها.   ويُحدد مدى قدرة الشركة على دمج هذه العوامل وتحويلها لصالحها مدى قدرتها التنافسية.</a:t>
            </a:r>
          </a:p>
          <a:p>
            <a:pPr algn="just" rtl="1"/>
            <a:endParaRPr lang="fr-FR" dirty="0" smtClean="0">
              <a:solidFill>
                <a:schemeClr val="tx1"/>
              </a:solidFill>
            </a:endParaRPr>
          </a:p>
          <a:p>
            <a:pPr algn="just" rtl="1"/>
            <a:r>
              <a:rPr lang="ar-DZ" dirty="0" smtClean="0">
                <a:solidFill>
                  <a:schemeClr val="tx1"/>
                </a:solidFill>
              </a:rPr>
              <a:t>وبهذا المعنى، فإن القدرة على التحكم في مختلف العوامل واستخدامها بالشكل الأمثل من خلال عملية الدمج والتنسيق يُحدّد ويُعرّف توجه الشركة نحوالابتكار.</a:t>
            </a:r>
            <a:endParaRPr lang="fr-FR" dirty="0">
              <a:solidFill>
                <a:schemeClr val="tx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r>
              <a:rPr lang="ar-DZ" dirty="0" smtClean="0"/>
              <a:t>.</a:t>
            </a:r>
          </a:p>
          <a:p>
            <a:pPr rtl="1"/>
            <a:endParaRPr lang="en-GB" dirty="0" smtClean="0"/>
          </a:p>
          <a:p>
            <a:pPr rtl="1"/>
            <a:endParaRPr lang="fr-FR" dirty="0" smtClean="0"/>
          </a:p>
          <a:p>
            <a:pPr algn="just"/>
            <a:r>
              <a:rPr lang="en-GB" dirty="0" smtClean="0">
                <a:solidFill>
                  <a:schemeClr val="tx1"/>
                </a:solidFill>
              </a:rPr>
              <a:t>We often encounter the terms </a:t>
            </a:r>
            <a:r>
              <a:rPr lang="en-GB" b="1" dirty="0" smtClean="0">
                <a:solidFill>
                  <a:schemeClr val="tx1"/>
                </a:solidFill>
              </a:rPr>
              <a:t>‘novel’ and ‘new’</a:t>
            </a:r>
            <a:r>
              <a:rPr lang="en-GB" dirty="0" smtClean="0">
                <a:solidFill>
                  <a:schemeClr val="tx1"/>
                </a:solidFill>
              </a:rPr>
              <a:t> to refer to </a:t>
            </a:r>
            <a:r>
              <a:rPr lang="en-GB" b="1" dirty="0" smtClean="0">
                <a:solidFill>
                  <a:schemeClr val="tx1"/>
                </a:solidFill>
              </a:rPr>
              <a:t>innovation</a:t>
            </a:r>
            <a:r>
              <a:rPr lang="en-GB" dirty="0" smtClean="0">
                <a:solidFill>
                  <a:schemeClr val="tx1"/>
                </a:solidFill>
              </a:rPr>
              <a:t>. However, what does ‘new’ itself mean? By focussing on product innovation we can illustrate that there are many shades of newness.</a:t>
            </a:r>
            <a:endParaRPr lang="fr-FR" dirty="0">
              <a:solidFill>
                <a:schemeClr val="tx1"/>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r>
              <a:rPr lang="ar-DZ" dirty="0" smtClean="0"/>
              <a:t>.</a:t>
            </a:r>
          </a:p>
          <a:p>
            <a:pPr rtl="1"/>
            <a:endParaRPr lang="en-GB" dirty="0" smtClean="0"/>
          </a:p>
          <a:p>
            <a:pPr lvl="0" algn="just">
              <a:buFont typeface="Wingdings" pitchFamily="2" charset="2"/>
              <a:buChar char="Ø"/>
            </a:pPr>
            <a:r>
              <a:rPr lang="en-GB" b="1" dirty="0" smtClean="0">
                <a:solidFill>
                  <a:schemeClr val="tx1"/>
                </a:solidFill>
              </a:rPr>
              <a:t>New to world</a:t>
            </a:r>
            <a:r>
              <a:rPr lang="en-GB" dirty="0" smtClean="0">
                <a:solidFill>
                  <a:schemeClr val="tx1"/>
                </a:solidFill>
              </a:rPr>
              <a:t>: Products that are entirely new and novel to the world. For example, the </a:t>
            </a:r>
            <a:r>
              <a:rPr lang="en-GB" dirty="0" err="1" smtClean="0">
                <a:solidFill>
                  <a:schemeClr val="tx1"/>
                </a:solidFill>
              </a:rPr>
              <a:t>ﬁrst</a:t>
            </a:r>
            <a:r>
              <a:rPr lang="en-GB" dirty="0" smtClean="0">
                <a:solidFill>
                  <a:schemeClr val="tx1"/>
                </a:solidFill>
              </a:rPr>
              <a:t> mobile phone, the </a:t>
            </a:r>
            <a:r>
              <a:rPr lang="en-GB" dirty="0" err="1" smtClean="0">
                <a:solidFill>
                  <a:schemeClr val="tx1"/>
                </a:solidFill>
              </a:rPr>
              <a:t>ﬁrst</a:t>
            </a:r>
            <a:r>
              <a:rPr lang="en-GB" dirty="0" smtClean="0">
                <a:solidFill>
                  <a:schemeClr val="tx1"/>
                </a:solidFill>
              </a:rPr>
              <a:t> microwave, the Sony Walkman etc.</a:t>
            </a:r>
          </a:p>
          <a:p>
            <a:pPr lvl="0" algn="just"/>
            <a:endParaRPr lang="fr-FR" dirty="0" smtClean="0">
              <a:solidFill>
                <a:schemeClr val="tx1"/>
              </a:solidFill>
            </a:endParaRPr>
          </a:p>
          <a:p>
            <a:pPr lvl="0" algn="just">
              <a:buFont typeface="Wingdings" pitchFamily="2" charset="2"/>
              <a:buChar char="Ø"/>
            </a:pPr>
            <a:r>
              <a:rPr lang="en-GB" b="1" dirty="0" smtClean="0">
                <a:solidFill>
                  <a:schemeClr val="tx1"/>
                </a:solidFill>
              </a:rPr>
              <a:t>New to </a:t>
            </a:r>
            <a:r>
              <a:rPr lang="en-GB" b="1" dirty="0" err="1" smtClean="0">
                <a:solidFill>
                  <a:schemeClr val="tx1"/>
                </a:solidFill>
              </a:rPr>
              <a:t>ﬁrm</a:t>
            </a:r>
            <a:r>
              <a:rPr lang="en-GB" dirty="0" smtClean="0">
                <a:solidFill>
                  <a:schemeClr val="tx1"/>
                </a:solidFill>
              </a:rPr>
              <a:t>: Products that take a </a:t>
            </a:r>
            <a:r>
              <a:rPr lang="en-GB" dirty="0" err="1" smtClean="0">
                <a:solidFill>
                  <a:schemeClr val="tx1"/>
                </a:solidFill>
              </a:rPr>
              <a:t>ﬁrm</a:t>
            </a:r>
            <a:r>
              <a:rPr lang="en-GB" dirty="0" smtClean="0">
                <a:solidFill>
                  <a:schemeClr val="tx1"/>
                </a:solidFill>
              </a:rPr>
              <a:t> into a new category, but are not new to the world, such as </a:t>
            </a:r>
            <a:r>
              <a:rPr lang="en-GB" dirty="0" err="1" smtClean="0">
                <a:solidFill>
                  <a:schemeClr val="tx1"/>
                </a:solidFill>
              </a:rPr>
              <a:t>Asda’s</a:t>
            </a:r>
            <a:r>
              <a:rPr lang="en-GB" dirty="0" smtClean="0">
                <a:solidFill>
                  <a:schemeClr val="tx1"/>
                </a:solidFill>
              </a:rPr>
              <a:t> move into clothing retailing through the development of the George brand:-</a:t>
            </a:r>
            <a:endParaRPr lang="fr-FR" dirty="0">
              <a:solidFill>
                <a:schemeClr val="tx1"/>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r>
              <a:rPr lang="ar-DZ" dirty="0" smtClean="0"/>
              <a:t>.</a:t>
            </a:r>
          </a:p>
          <a:p>
            <a:pPr rtl="1"/>
            <a:endParaRPr lang="en-GB" dirty="0" smtClean="0"/>
          </a:p>
          <a:p>
            <a:pPr rtl="1"/>
            <a:endParaRPr lang="en-GB" dirty="0" smtClean="0"/>
          </a:p>
          <a:p>
            <a:pPr lvl="0" algn="just">
              <a:buFont typeface="Wingdings" pitchFamily="2" charset="2"/>
              <a:buChar char="Ø"/>
            </a:pPr>
            <a:r>
              <a:rPr lang="en-GB" b="1" dirty="0" smtClean="0">
                <a:solidFill>
                  <a:schemeClr val="tx1"/>
                </a:solidFill>
              </a:rPr>
              <a:t>Product line extension</a:t>
            </a:r>
            <a:r>
              <a:rPr lang="en-GB" dirty="0" smtClean="0">
                <a:solidFill>
                  <a:schemeClr val="tx1"/>
                </a:solidFill>
              </a:rPr>
              <a:t>: These are additions to the current product lines, for instance, Product line extension: These are additions to the current product lines, for instance, </a:t>
            </a:r>
            <a:r>
              <a:rPr lang="en-GB" dirty="0" err="1" smtClean="0">
                <a:solidFill>
                  <a:schemeClr val="tx1"/>
                </a:solidFill>
              </a:rPr>
              <a:t>ﬂanker</a:t>
            </a:r>
            <a:r>
              <a:rPr lang="en-GB" dirty="0" smtClean="0">
                <a:solidFill>
                  <a:schemeClr val="tx1"/>
                </a:solidFill>
              </a:rPr>
              <a:t> brands in the </a:t>
            </a:r>
            <a:r>
              <a:rPr lang="en-GB" dirty="0" err="1" smtClean="0">
                <a:solidFill>
                  <a:schemeClr val="tx1"/>
                </a:solidFill>
              </a:rPr>
              <a:t>ﬁrm’s</a:t>
            </a:r>
            <a:r>
              <a:rPr lang="en-GB" dirty="0" smtClean="0">
                <a:solidFill>
                  <a:schemeClr val="tx1"/>
                </a:solidFill>
              </a:rPr>
              <a:t> current markets. Examples are Persil Bio, Bud </a:t>
            </a:r>
            <a:r>
              <a:rPr lang="en-GB" dirty="0" err="1" smtClean="0">
                <a:solidFill>
                  <a:schemeClr val="tx1"/>
                </a:solidFill>
              </a:rPr>
              <a:t>Lite</a:t>
            </a:r>
            <a:r>
              <a:rPr lang="en-GB" dirty="0" smtClean="0">
                <a:solidFill>
                  <a:schemeClr val="tx1"/>
                </a:solidFill>
              </a:rPr>
              <a:t>, </a:t>
            </a:r>
            <a:r>
              <a:rPr lang="en-GB" dirty="0" err="1" smtClean="0">
                <a:solidFill>
                  <a:schemeClr val="tx1"/>
                </a:solidFill>
              </a:rPr>
              <a:t>caffeinefree</a:t>
            </a:r>
            <a:r>
              <a:rPr lang="en-GB" dirty="0" smtClean="0">
                <a:solidFill>
                  <a:schemeClr val="tx1"/>
                </a:solidFill>
              </a:rPr>
              <a:t> </a:t>
            </a:r>
            <a:r>
              <a:rPr lang="en-GB" dirty="0" err="1" smtClean="0">
                <a:solidFill>
                  <a:schemeClr val="tx1"/>
                </a:solidFill>
              </a:rPr>
              <a:t>Nescafé</a:t>
            </a:r>
            <a:r>
              <a:rPr lang="en-GB" dirty="0" smtClean="0">
                <a:solidFill>
                  <a:schemeClr val="tx1"/>
                </a:solidFill>
              </a:rPr>
              <a:t>, etc.</a:t>
            </a:r>
            <a:endParaRPr lang="fr-FR" dirty="0">
              <a:solidFill>
                <a:schemeClr val="tx1"/>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fontScale="92500" lnSpcReduction="10000"/>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r>
              <a:rPr lang="ar-DZ" dirty="0" smtClean="0"/>
              <a:t>.</a:t>
            </a:r>
          </a:p>
          <a:p>
            <a:pPr rtl="1"/>
            <a:endParaRPr lang="en-GB" dirty="0" smtClean="0"/>
          </a:p>
          <a:p>
            <a:pPr rtl="1"/>
            <a:endParaRPr lang="en-GB" dirty="0" smtClean="0"/>
          </a:p>
          <a:p>
            <a:pPr lvl="0" algn="just">
              <a:buFont typeface="Wingdings" pitchFamily="2" charset="2"/>
              <a:buChar char="Ø"/>
            </a:pPr>
            <a:r>
              <a:rPr lang="en-GB" b="1" dirty="0" smtClean="0">
                <a:solidFill>
                  <a:schemeClr val="tx1"/>
                </a:solidFill>
              </a:rPr>
              <a:t>Product improvements</a:t>
            </a:r>
            <a:r>
              <a:rPr lang="en-GB" dirty="0" smtClean="0">
                <a:solidFill>
                  <a:schemeClr val="tx1"/>
                </a:solidFill>
              </a:rPr>
              <a:t>: Current products that are manufactured to improved standards of performance. Almost all modern-day products are improved, and often throughout their life.</a:t>
            </a:r>
          </a:p>
          <a:p>
            <a:pPr lvl="0" algn="just"/>
            <a:endParaRPr lang="fr-FR" dirty="0" smtClean="0">
              <a:solidFill>
                <a:schemeClr val="tx1"/>
              </a:solidFill>
            </a:endParaRPr>
          </a:p>
          <a:p>
            <a:pPr lvl="0" algn="just">
              <a:buFont typeface="Wingdings" pitchFamily="2" charset="2"/>
              <a:buChar char="Ø"/>
            </a:pPr>
            <a:r>
              <a:rPr lang="en-GB" b="1" dirty="0" smtClean="0">
                <a:solidFill>
                  <a:schemeClr val="tx1"/>
                </a:solidFill>
              </a:rPr>
              <a:t>Product repositioning</a:t>
            </a:r>
            <a:r>
              <a:rPr lang="en-GB" dirty="0" smtClean="0">
                <a:solidFill>
                  <a:schemeClr val="tx1"/>
                </a:solidFill>
              </a:rPr>
              <a:t>: These are products that are targeted to a new segment or put to a new use. Arm and Hammer’s repositioning of baking soda from a fridge deodorant to toothpaste is a classic example of this.</a:t>
            </a:r>
            <a:endParaRPr lang="fr-FR" dirty="0">
              <a:solidFill>
                <a:schemeClr val="tx1"/>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r>
              <a:rPr lang="ar-DZ" dirty="0" smtClean="0"/>
              <a:t>.</a:t>
            </a:r>
          </a:p>
          <a:p>
            <a:pPr rtl="1"/>
            <a:endParaRPr lang="en-GB" dirty="0" smtClean="0"/>
          </a:p>
          <a:p>
            <a:r>
              <a:rPr lang="en-GB" sz="3600" b="1" dirty="0" smtClean="0">
                <a:solidFill>
                  <a:schemeClr val="tx1"/>
                </a:solidFill>
              </a:rPr>
              <a:t>Invention isn’t everything</a:t>
            </a:r>
            <a:endParaRPr lang="fr-FR" sz="3600" dirty="0" smtClean="0">
              <a:solidFill>
                <a:schemeClr val="tx1"/>
              </a:solidFill>
            </a:endParaRPr>
          </a:p>
          <a:p>
            <a:pPr algn="just"/>
            <a:r>
              <a:rPr lang="en-GB" dirty="0" smtClean="0">
                <a:solidFill>
                  <a:schemeClr val="tx1"/>
                </a:solidFill>
              </a:rPr>
              <a:t>Only a few companies invent wholly new products. Most adapt and extend ideas that others have already tried. </a:t>
            </a:r>
            <a:r>
              <a:rPr lang="en-GB" b="1" dirty="0" smtClean="0">
                <a:solidFill>
                  <a:schemeClr val="tx1"/>
                </a:solidFill>
              </a:rPr>
              <a:t>Apple’s iPod </a:t>
            </a:r>
            <a:r>
              <a:rPr lang="en-GB" dirty="0" smtClean="0">
                <a:solidFill>
                  <a:schemeClr val="tx1"/>
                </a:solidFill>
              </a:rPr>
              <a:t>was not the first MP3 player, but added enough to make its version innovative. By developing the iPod personal music player and the </a:t>
            </a:r>
            <a:r>
              <a:rPr lang="en-GB" b="1" dirty="0" smtClean="0">
                <a:solidFill>
                  <a:schemeClr val="tx1"/>
                </a:solidFill>
              </a:rPr>
              <a:t>iTunes</a:t>
            </a:r>
            <a:r>
              <a:rPr lang="en-GB" dirty="0" smtClean="0">
                <a:solidFill>
                  <a:schemeClr val="tx1"/>
                </a:solidFill>
              </a:rPr>
              <a:t> online music store, Apple has dramatically changed the porta</a:t>
            </a:r>
            <a:r>
              <a:rPr lang="en-GB" dirty="0" smtClean="0"/>
              <a:t>ble </a:t>
            </a:r>
            <a:r>
              <a:rPr lang="en-GB" dirty="0" smtClean="0">
                <a:solidFill>
                  <a:schemeClr val="tx1"/>
                </a:solidFill>
              </a:rPr>
              <a:t>digital music industry. </a:t>
            </a:r>
            <a:endParaRPr lang="fr-FR"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pPr algn="l"/>
            <a:r>
              <a:rPr lang="en-US" b="1" u="sng" dirty="0" smtClean="0">
                <a:solidFill>
                  <a:srgbClr val="FF0000"/>
                </a:solidFill>
              </a:rPr>
              <a:t>Introduction</a:t>
            </a:r>
            <a:endParaRPr lang="en-US" dirty="0" smtClean="0"/>
          </a:p>
          <a:p>
            <a:pPr algn="just" rtl="1"/>
            <a:endParaRPr lang="ar-DZ" b="1" dirty="0" smtClean="0">
              <a:solidFill>
                <a:schemeClr val="tx1"/>
              </a:solidFill>
            </a:endParaRPr>
          </a:p>
          <a:p>
            <a:pPr algn="just" rtl="1"/>
            <a:r>
              <a:rPr lang="ar-DZ" b="1" u="sng" dirty="0" smtClean="0">
                <a:solidFill>
                  <a:schemeClr val="tx1"/>
                </a:solidFill>
              </a:rPr>
              <a:t>الابتكار والاقتصاد:</a:t>
            </a:r>
          </a:p>
          <a:p>
            <a:pPr algn="just" rtl="1"/>
            <a:endParaRPr lang="en-US" b="1" u="sng" dirty="0" smtClean="0">
              <a:solidFill>
                <a:schemeClr val="tx1"/>
              </a:solidFill>
            </a:endParaRPr>
          </a:p>
          <a:p>
            <a:pPr algn="just" rtl="1"/>
            <a:r>
              <a:rPr lang="ar-DZ" sz="3600" b="1" dirty="0" smtClean="0">
                <a:solidFill>
                  <a:schemeClr val="tx1"/>
                </a:solidFill>
              </a:rPr>
              <a:t>تاريخيًا،</a:t>
            </a:r>
            <a:r>
              <a:rPr lang="ar-DZ" sz="3600" dirty="0" smtClean="0">
                <a:solidFill>
                  <a:schemeClr val="tx1"/>
                </a:solidFill>
              </a:rPr>
              <a:t> كان يُنظر إلى الصناعة على أنها قلب </a:t>
            </a:r>
            <a:r>
              <a:rPr lang="ar-DZ" sz="3600" u="sng" dirty="0" smtClean="0">
                <a:solidFill>
                  <a:schemeClr val="tx1"/>
                </a:solidFill>
              </a:rPr>
              <a:t>البحث والتطوير والابتكار</a:t>
            </a:r>
            <a:r>
              <a:rPr lang="ar-DZ" sz="3600" dirty="0" smtClean="0">
                <a:solidFill>
                  <a:schemeClr val="tx1"/>
                </a:solidFill>
              </a:rPr>
              <a:t>، حيث دعمت اختراعات مثل </a:t>
            </a:r>
            <a:r>
              <a:rPr lang="ar-DZ" sz="3600" b="1" dirty="0" smtClean="0">
                <a:solidFill>
                  <a:srgbClr val="FF0000"/>
                </a:solidFill>
              </a:rPr>
              <a:t>محرك الاحتراق الداخلي</a:t>
            </a:r>
            <a:r>
              <a:rPr lang="ar-DZ" sz="3600" dirty="0" smtClean="0">
                <a:solidFill>
                  <a:schemeClr val="tx1"/>
                </a:solidFill>
              </a:rPr>
              <a:t> (بديل الآلة البخارية) تطوير صناعة السيارات </a:t>
            </a:r>
            <a:r>
              <a:rPr lang="ar-DZ" sz="3600" b="1" dirty="0" smtClean="0">
                <a:solidFill>
                  <a:srgbClr val="FF0000"/>
                </a:solidFill>
              </a:rPr>
              <a:t>والمحرك النفاث</a:t>
            </a:r>
            <a:r>
              <a:rPr lang="ar-DZ" sz="3600" dirty="0" smtClean="0">
                <a:solidFill>
                  <a:schemeClr val="tx1"/>
                </a:solidFill>
              </a:rPr>
              <a:t> الذي أدى إلى صناعة الطيران عالي السرعة.</a:t>
            </a:r>
            <a:endParaRPr lang="en-US" sz="3600" b="1" dirty="0" smtClean="0">
              <a:solidFill>
                <a:schemeClr val="tx1"/>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r>
              <a:rPr lang="ar-DZ" dirty="0" smtClean="0"/>
              <a:t>.</a:t>
            </a:r>
          </a:p>
          <a:p>
            <a:pPr rtl="1"/>
            <a:endParaRPr lang="en-GB" dirty="0" smtClean="0"/>
          </a:p>
          <a:p>
            <a:r>
              <a:rPr lang="en-GB" sz="3600" b="1" dirty="0" smtClean="0">
                <a:solidFill>
                  <a:schemeClr val="tx1"/>
                </a:solidFill>
              </a:rPr>
              <a:t>Invention isn’t everything</a:t>
            </a:r>
            <a:endParaRPr lang="fr-FR" sz="3600" dirty="0" smtClean="0">
              <a:solidFill>
                <a:schemeClr val="tx1"/>
              </a:solidFill>
            </a:endParaRPr>
          </a:p>
          <a:p>
            <a:pPr algn="just"/>
            <a:r>
              <a:rPr lang="en-GB" dirty="0" smtClean="0">
                <a:solidFill>
                  <a:schemeClr val="tx1"/>
                </a:solidFill>
              </a:rPr>
              <a:t>However, Apple did not invent digital music or portable digital players. It just created a new and better value package by developing an easy-to-use music player with conveniently priced online music. The magic in its success is not of </a:t>
            </a:r>
            <a:r>
              <a:rPr lang="en-GB" b="1" dirty="0" smtClean="0">
                <a:solidFill>
                  <a:schemeClr val="tx1"/>
                </a:solidFill>
              </a:rPr>
              <a:t>radical</a:t>
            </a:r>
            <a:r>
              <a:rPr lang="en-GB" dirty="0" smtClean="0">
                <a:solidFill>
                  <a:schemeClr val="tx1"/>
                </a:solidFill>
              </a:rPr>
              <a:t> technology but the creation of higher </a:t>
            </a:r>
            <a:r>
              <a:rPr lang="en-GB" b="1" dirty="0" smtClean="0">
                <a:solidFill>
                  <a:schemeClr val="tx1"/>
                </a:solidFill>
              </a:rPr>
              <a:t>added value </a:t>
            </a:r>
            <a:r>
              <a:rPr lang="en-GB" dirty="0" smtClean="0">
                <a:solidFill>
                  <a:schemeClr val="tx1"/>
                </a:solidFill>
              </a:rPr>
              <a:t>for customers. </a:t>
            </a:r>
            <a:endParaRPr lang="fr-FR" dirty="0">
              <a:solidFill>
                <a:schemeClr val="tx1"/>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fontScale="85000" lnSpcReduction="10000"/>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p>
          <a:p>
            <a:pPr algn="just"/>
            <a:endParaRPr lang="fr-FR" sz="2800" b="1" dirty="0" smtClean="0">
              <a:solidFill>
                <a:schemeClr val="tx1"/>
              </a:solidFill>
            </a:endParaRPr>
          </a:p>
          <a:p>
            <a:pPr algn="just"/>
            <a:r>
              <a:rPr lang="en-US" b="1" dirty="0" smtClean="0">
                <a:solidFill>
                  <a:schemeClr val="tx1"/>
                </a:solidFill>
              </a:rPr>
              <a:t>Innovation can be defined as the application of new ideas to the products, processes, or other aspects of the activities of a firm that lead to increased “value.” This “value” is defined in a broad way to include higher value added for the firm and also benefits to consumers or other firms.</a:t>
            </a:r>
          </a:p>
          <a:p>
            <a:pPr algn="just"/>
            <a:endParaRPr lang="en-US" b="1" dirty="0" smtClean="0">
              <a:solidFill>
                <a:schemeClr val="tx1"/>
              </a:solidFill>
            </a:endParaRPr>
          </a:p>
          <a:p>
            <a:pPr algn="just"/>
            <a:r>
              <a:rPr lang="en-US" b="1" dirty="0" smtClean="0">
                <a:solidFill>
                  <a:schemeClr val="tx1"/>
                </a:solidFill>
              </a:rPr>
              <a:t>Two important definitions are:</a:t>
            </a:r>
          </a:p>
          <a:p>
            <a:pPr algn="just"/>
            <a:r>
              <a:rPr lang="en-US" b="1" dirty="0" smtClean="0">
                <a:solidFill>
                  <a:schemeClr val="tx1"/>
                </a:solidFill>
              </a:rPr>
              <a:t>• </a:t>
            </a:r>
            <a:r>
              <a:rPr lang="en-US" b="1" u="sng" dirty="0" smtClean="0">
                <a:solidFill>
                  <a:schemeClr val="tx1"/>
                </a:solidFill>
              </a:rPr>
              <a:t>Product innovation</a:t>
            </a:r>
            <a:r>
              <a:rPr lang="en-US" b="1" dirty="0" smtClean="0">
                <a:solidFill>
                  <a:schemeClr val="tx1"/>
                </a:solidFill>
              </a:rPr>
              <a:t>: the introduction of a new product, or a significant qualitative change in an existing product.</a:t>
            </a:r>
          </a:p>
          <a:p>
            <a:pPr algn="just"/>
            <a:r>
              <a:rPr lang="en-US" b="1" dirty="0" smtClean="0">
                <a:solidFill>
                  <a:schemeClr val="tx1"/>
                </a:solidFill>
              </a:rPr>
              <a:t>• </a:t>
            </a:r>
            <a:r>
              <a:rPr lang="en-US" b="1" u="sng" dirty="0" smtClean="0">
                <a:solidFill>
                  <a:schemeClr val="tx1"/>
                </a:solidFill>
              </a:rPr>
              <a:t>Process innovation</a:t>
            </a:r>
            <a:r>
              <a:rPr lang="en-US" b="1" dirty="0" smtClean="0">
                <a:solidFill>
                  <a:schemeClr val="tx1"/>
                </a:solidFill>
              </a:rPr>
              <a:t>: the introduction of a new process for making or delivering goods and services.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929330"/>
          </a:xfrm>
        </p:spPr>
        <p:txBody>
          <a:bodyPr>
            <a:normAutofit lnSpcReduction="10000"/>
          </a:bodyPr>
          <a:lstStyle/>
          <a:p>
            <a:r>
              <a:rPr lang="fr-FR" sz="3500" b="1" dirty="0" smtClean="0">
                <a:solidFill>
                  <a:srgbClr val="FF0000"/>
                </a:solidFill>
              </a:rPr>
              <a:t>1  </a:t>
            </a:r>
            <a:r>
              <a:rPr lang="fr-FR" sz="3500" b="1" u="sng" dirty="0" err="1" smtClean="0">
                <a:solidFill>
                  <a:srgbClr val="FF0000"/>
                </a:solidFill>
              </a:rPr>
              <a:t>What</a:t>
            </a:r>
            <a:r>
              <a:rPr lang="fr-FR" sz="3500" b="1" u="sng" dirty="0" smtClean="0">
                <a:solidFill>
                  <a:srgbClr val="FF0000"/>
                </a:solidFill>
              </a:rPr>
              <a:t> Is Innovation?</a:t>
            </a:r>
          </a:p>
          <a:p>
            <a:pPr algn="just"/>
            <a:endParaRPr lang="fr-FR" sz="2800" b="1" dirty="0" smtClean="0">
              <a:solidFill>
                <a:schemeClr val="tx1"/>
              </a:solidFill>
            </a:endParaRPr>
          </a:p>
          <a:p>
            <a:pPr algn="just" rtl="1"/>
            <a:r>
              <a:rPr lang="ar-DZ" dirty="0" smtClean="0">
                <a:solidFill>
                  <a:schemeClr val="tx1"/>
                </a:solidFill>
              </a:rPr>
              <a:t>يمكن تعريف الابتكار بأنه تطبيق أفكار جديدة على المنتجات أو العمليات أو جوانب أخرى من أنشطة الشركة تؤدي إلى زيادة "القيمة". يتم تعريف هذه "القيمة" على نطاق واسع لتشمل القيمة المضافة الأعلى للشركة وكذلك الفوائد للمستهلكين أو الشركات الأخرى. </a:t>
            </a:r>
          </a:p>
          <a:p>
            <a:pPr algn="just" rtl="1"/>
            <a:r>
              <a:rPr lang="ar-DZ" dirty="0" smtClean="0">
                <a:solidFill>
                  <a:schemeClr val="tx1"/>
                </a:solidFill>
              </a:rPr>
              <a:t>هناك تعريفان مهمان:</a:t>
            </a:r>
          </a:p>
          <a:p>
            <a:pPr algn="just" rtl="1"/>
            <a:r>
              <a:rPr lang="ar-DZ" dirty="0" smtClean="0">
                <a:solidFill>
                  <a:schemeClr val="tx1"/>
                </a:solidFill>
              </a:rPr>
              <a:t> • ابتكار المنتج: تقديم منتج جديد أو تغيير نوعي كبير في منتج موجود.</a:t>
            </a:r>
          </a:p>
          <a:p>
            <a:pPr algn="just" rtl="1"/>
            <a:r>
              <a:rPr lang="ar-DZ" dirty="0" smtClean="0">
                <a:solidFill>
                  <a:schemeClr val="tx1"/>
                </a:solidFill>
              </a:rPr>
              <a:t> • ابتكار العملية: تقديم عملية جديدة لصنع أو تسليم السلع والخدمات.</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1  </a:t>
            </a:r>
            <a:r>
              <a:rPr lang="fr-FR" b="1" u="sng" dirty="0" err="1" smtClean="0">
                <a:solidFill>
                  <a:srgbClr val="FF0000"/>
                </a:solidFill>
              </a:rPr>
              <a:t>What</a:t>
            </a:r>
            <a:r>
              <a:rPr lang="fr-FR" b="1" u="sng" dirty="0" smtClean="0">
                <a:solidFill>
                  <a:srgbClr val="FF0000"/>
                </a:solidFill>
              </a:rPr>
              <a:t> Is Innovation?</a:t>
            </a:r>
          </a:p>
          <a:p>
            <a:pPr algn="just"/>
            <a:endParaRPr lang="fr-FR" b="1" dirty="0" smtClean="0">
              <a:solidFill>
                <a:schemeClr val="tx1"/>
              </a:solidFill>
            </a:endParaRPr>
          </a:p>
          <a:p>
            <a:pPr algn="just"/>
            <a:r>
              <a:rPr lang="en-US" b="1" dirty="0" smtClean="0">
                <a:solidFill>
                  <a:schemeClr val="tx1"/>
                </a:solidFill>
              </a:rPr>
              <a:t>Some authors have emphasized a third category of innovation, that of </a:t>
            </a:r>
            <a:r>
              <a:rPr lang="en-US" b="1" u="sng" dirty="0" smtClean="0">
                <a:solidFill>
                  <a:schemeClr val="tx1"/>
                </a:solidFill>
              </a:rPr>
              <a:t>organizational change </a:t>
            </a:r>
            <a:r>
              <a:rPr lang="en-US" b="1" dirty="0" smtClean="0">
                <a:solidFill>
                  <a:schemeClr val="tx1"/>
                </a:solidFill>
              </a:rPr>
              <a:t>within the firm, but we see this as being naturally included within the second category, as a type of process innovation.</a:t>
            </a:r>
            <a:endParaRPr lang="fr-FR" b="1" dirty="0" smtClean="0">
              <a:solidFill>
                <a:schemeClr val="tx1"/>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1  </a:t>
            </a:r>
            <a:r>
              <a:rPr lang="fr-FR" b="1" u="sng" dirty="0" err="1" smtClean="0">
                <a:solidFill>
                  <a:srgbClr val="FF0000"/>
                </a:solidFill>
              </a:rPr>
              <a:t>What</a:t>
            </a:r>
            <a:r>
              <a:rPr lang="fr-FR" b="1" u="sng" dirty="0" smtClean="0">
                <a:solidFill>
                  <a:srgbClr val="FF0000"/>
                </a:solidFill>
              </a:rPr>
              <a:t> Is Innovation?</a:t>
            </a:r>
          </a:p>
          <a:p>
            <a:pPr algn="just"/>
            <a:endParaRPr lang="fr-FR" b="1" dirty="0" smtClean="0">
              <a:solidFill>
                <a:schemeClr val="tx1"/>
              </a:solidFill>
            </a:endParaRPr>
          </a:p>
          <a:p>
            <a:pPr algn="just" rtl="1"/>
            <a:r>
              <a:rPr lang="ar-DZ" sz="3600" dirty="0" smtClean="0">
                <a:solidFill>
                  <a:schemeClr val="tx1"/>
                </a:solidFill>
              </a:rPr>
              <a:t>وقد أكد بعض المؤلفين على فئة ثالثة من الابتكار، وهي التغيير التنظيمي داخل الشركة، ولكننا نرى أن هذا يندرج بشكل طبيعي ضمن الفئة الثانية، كنوع من ابتكار العمليات.</a:t>
            </a:r>
            <a:endParaRPr lang="fr-FR" sz="3600" b="1" dirty="0" smtClean="0">
              <a:solidFill>
                <a:schemeClr val="tx1"/>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1  </a:t>
            </a:r>
            <a:r>
              <a:rPr lang="fr-FR" b="1" u="sng" dirty="0" err="1" smtClean="0">
                <a:solidFill>
                  <a:srgbClr val="FF0000"/>
                </a:solidFill>
              </a:rPr>
              <a:t>What</a:t>
            </a:r>
            <a:r>
              <a:rPr lang="fr-FR" b="1" u="sng" dirty="0" smtClean="0">
                <a:solidFill>
                  <a:srgbClr val="FF0000"/>
                </a:solidFill>
              </a:rPr>
              <a:t> Is Innovation?</a:t>
            </a:r>
          </a:p>
          <a:p>
            <a:pPr algn="just"/>
            <a:endParaRPr lang="fr-FR" b="1" dirty="0" smtClean="0">
              <a:solidFill>
                <a:schemeClr val="tx1"/>
              </a:solidFill>
            </a:endParaRPr>
          </a:p>
          <a:p>
            <a:pPr algn="just"/>
            <a:r>
              <a:rPr lang="en-US" b="1" dirty="0" smtClean="0">
                <a:solidFill>
                  <a:srgbClr val="FF0000"/>
                </a:solidFill>
              </a:rPr>
              <a:t>Product innovations</a:t>
            </a:r>
            <a:r>
              <a:rPr lang="en-US" b="1" dirty="0" smtClean="0">
                <a:solidFill>
                  <a:schemeClr val="tx1"/>
                </a:solidFill>
              </a:rPr>
              <a:t> may be tangible manufactured goods, intangible services, or a combination of the two. Examples of recent </a:t>
            </a:r>
            <a:r>
              <a:rPr lang="en-US" b="1" u="sng" dirty="0" smtClean="0">
                <a:solidFill>
                  <a:schemeClr val="tx1"/>
                </a:solidFill>
              </a:rPr>
              <a:t>tangible product innovations</a:t>
            </a:r>
            <a:r>
              <a:rPr lang="en-US" b="1" dirty="0" smtClean="0">
                <a:solidFill>
                  <a:schemeClr val="tx1"/>
                </a:solidFill>
              </a:rPr>
              <a:t> that have had a very significant impact on the way people live and work are personal computers, mobile phones, and microwave </a:t>
            </a:r>
            <a:r>
              <a:rPr lang="fr-FR" b="1" dirty="0" err="1" smtClean="0">
                <a:solidFill>
                  <a:schemeClr val="tx1"/>
                </a:solidFill>
              </a:rPr>
              <a:t>ovens</a:t>
            </a:r>
            <a:r>
              <a:rPr lang="fr-FR" b="1" dirty="0" smtClean="0">
                <a:solidFill>
                  <a:schemeClr val="tx1"/>
                </a:solidFill>
              </a:rPr>
              <a:t>.</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1  </a:t>
            </a:r>
            <a:r>
              <a:rPr lang="fr-FR" b="1" u="sng" dirty="0" err="1" smtClean="0">
                <a:solidFill>
                  <a:srgbClr val="FF0000"/>
                </a:solidFill>
              </a:rPr>
              <a:t>What</a:t>
            </a:r>
            <a:r>
              <a:rPr lang="fr-FR" b="1" u="sng" dirty="0" smtClean="0">
                <a:solidFill>
                  <a:srgbClr val="FF0000"/>
                </a:solidFill>
              </a:rPr>
              <a:t> Is Innovation?</a:t>
            </a:r>
          </a:p>
          <a:p>
            <a:pPr algn="just"/>
            <a:endParaRPr lang="fr-FR" b="1" dirty="0" smtClean="0">
              <a:solidFill>
                <a:schemeClr val="tx1"/>
              </a:solidFill>
            </a:endParaRPr>
          </a:p>
          <a:p>
            <a:pPr algn="just" rtl="1"/>
            <a:r>
              <a:rPr lang="ar-DZ" sz="3600" dirty="0" smtClean="0">
                <a:solidFill>
                  <a:schemeClr val="tx1"/>
                </a:solidFill>
              </a:rPr>
              <a:t>قد تكون ابتكارات المنتجات عبارة عن </a:t>
            </a:r>
            <a:r>
              <a:rPr lang="ar-DZ" sz="3600" b="1" u="sng" dirty="0" smtClean="0">
                <a:solidFill>
                  <a:schemeClr val="tx1"/>
                </a:solidFill>
              </a:rPr>
              <a:t>سلع مصنعة </a:t>
            </a:r>
            <a:r>
              <a:rPr lang="ar-DZ" sz="3600" dirty="0" smtClean="0">
                <a:solidFill>
                  <a:schemeClr val="tx1"/>
                </a:solidFill>
              </a:rPr>
              <a:t>ملموسة، أو خدمات غير ملموسة، أو مزيج من الاثنين. ومن الأمثلة على ابتكارات المنتجات الملموسة الحديثة التي كان لها تأثير كبير جدًا على طريقة عيش الناس وعملهم أجهزة الكمبيوتر الشخصية والهواتف المحمولة وأفران الميكروويف.</a:t>
            </a:r>
            <a:endParaRPr lang="fr-FR" sz="3600" b="1" dirty="0" smtClean="0">
              <a:solidFill>
                <a:schemeClr val="tx1"/>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1  </a:t>
            </a:r>
            <a:r>
              <a:rPr lang="fr-FR" b="1" u="sng" dirty="0" err="1" smtClean="0">
                <a:solidFill>
                  <a:srgbClr val="FF0000"/>
                </a:solidFill>
              </a:rPr>
              <a:t>What</a:t>
            </a:r>
            <a:r>
              <a:rPr lang="fr-FR" b="1" u="sng" dirty="0" smtClean="0">
                <a:solidFill>
                  <a:srgbClr val="FF0000"/>
                </a:solidFill>
              </a:rPr>
              <a:t> Is Innovation?</a:t>
            </a:r>
          </a:p>
          <a:p>
            <a:pPr algn="just"/>
            <a:endParaRPr lang="en-US" dirty="0" smtClean="0"/>
          </a:p>
          <a:p>
            <a:pPr algn="just"/>
            <a:r>
              <a:rPr lang="en-US" b="1" u="sng" dirty="0" smtClean="0">
                <a:solidFill>
                  <a:schemeClr val="tx1"/>
                </a:solidFill>
              </a:rPr>
              <a:t>Intangible products </a:t>
            </a:r>
            <a:r>
              <a:rPr lang="en-US" b="1" dirty="0" smtClean="0">
                <a:solidFill>
                  <a:schemeClr val="tx1"/>
                </a:solidFill>
              </a:rPr>
              <a:t>that complement these types of physical equipment include the various pieces of computer software needed to control flows of information through these devices, leading to the delivery of information, the supply of communication services, or the arrival of a correctly heated dinner.</a:t>
            </a:r>
            <a:endParaRPr lang="fr-FR" b="1" dirty="0" smtClean="0">
              <a:solidFill>
                <a:schemeClr val="tx1"/>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1  </a:t>
            </a:r>
            <a:r>
              <a:rPr lang="fr-FR" b="1" u="sng" dirty="0" err="1" smtClean="0">
                <a:solidFill>
                  <a:srgbClr val="FF0000"/>
                </a:solidFill>
              </a:rPr>
              <a:t>What</a:t>
            </a:r>
            <a:r>
              <a:rPr lang="fr-FR" b="1" u="sng" dirty="0" smtClean="0">
                <a:solidFill>
                  <a:srgbClr val="FF0000"/>
                </a:solidFill>
              </a:rPr>
              <a:t> Is Innovation?</a:t>
            </a:r>
          </a:p>
          <a:p>
            <a:pPr algn="just"/>
            <a:endParaRPr lang="en-US" dirty="0" smtClean="0"/>
          </a:p>
          <a:p>
            <a:pPr algn="just" rtl="1"/>
            <a:r>
              <a:rPr lang="ar-DZ" sz="3600" dirty="0" smtClean="0">
                <a:solidFill>
                  <a:schemeClr val="tx1"/>
                </a:solidFill>
              </a:rPr>
              <a:t>وتشمل </a:t>
            </a:r>
            <a:r>
              <a:rPr lang="ar-DZ" sz="3600" b="1" u="sng" dirty="0" smtClean="0">
                <a:solidFill>
                  <a:schemeClr val="tx1"/>
                </a:solidFill>
              </a:rPr>
              <a:t>المنتجات غير الملموسة</a:t>
            </a:r>
            <a:r>
              <a:rPr lang="ar-DZ" sz="3600" dirty="0" smtClean="0">
                <a:solidFill>
                  <a:schemeClr val="tx1"/>
                </a:solidFill>
              </a:rPr>
              <a:t> التي تكمل هذه الأنواع من المعدات المادية قطعًا مختلفة من برامج الكمبيوتر اللازمة للتحكم في تدفقات المعلومات عبر هذه الأجهزة، مما يؤدي إلى توصيل المعلومات، أو توفير خدمات الاتصالات، أو وصول العشاء المُسخن بشكل صحيح.</a:t>
            </a:r>
            <a:endParaRPr lang="fr-FR" sz="3600" b="1" dirty="0" smtClean="0">
              <a:solidFill>
                <a:schemeClr val="tx1"/>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1  </a:t>
            </a:r>
            <a:r>
              <a:rPr lang="fr-FR" b="1" u="sng" dirty="0" err="1" smtClean="0">
                <a:solidFill>
                  <a:srgbClr val="FF0000"/>
                </a:solidFill>
              </a:rPr>
              <a:t>What</a:t>
            </a:r>
            <a:r>
              <a:rPr lang="fr-FR" b="1" u="sng" dirty="0" smtClean="0">
                <a:solidFill>
                  <a:srgbClr val="FF0000"/>
                </a:solidFill>
              </a:rPr>
              <a:t> Is Innovation?</a:t>
            </a:r>
          </a:p>
          <a:p>
            <a:pPr algn="just"/>
            <a:endParaRPr lang="en-US" b="1" dirty="0" smtClean="0">
              <a:solidFill>
                <a:schemeClr val="tx1"/>
              </a:solidFill>
            </a:endParaRPr>
          </a:p>
          <a:p>
            <a:pPr algn="just"/>
            <a:r>
              <a:rPr lang="en-US" b="1" dirty="0" smtClean="0">
                <a:solidFill>
                  <a:schemeClr val="tx1"/>
                </a:solidFill>
              </a:rPr>
              <a:t>Equally, </a:t>
            </a:r>
            <a:r>
              <a:rPr lang="en-US" b="1" u="sng" dirty="0" smtClean="0">
                <a:solidFill>
                  <a:srgbClr val="FF0000"/>
                </a:solidFill>
              </a:rPr>
              <a:t>process innovations</a:t>
            </a:r>
            <a:r>
              <a:rPr lang="en-US" b="1" dirty="0" smtClean="0">
                <a:solidFill>
                  <a:schemeClr val="tx1"/>
                </a:solidFill>
              </a:rPr>
              <a:t>, which are new ways of making and doing things, can arise from the use of new combinations of tangible and intangible inputs. A robotic machine to assemble</a:t>
            </a:r>
          </a:p>
          <a:p>
            <a:pPr algn="just"/>
            <a:r>
              <a:rPr lang="en-US" b="1" dirty="0" smtClean="0">
                <a:solidFill>
                  <a:schemeClr val="tx1"/>
                </a:solidFill>
              </a:rPr>
              <a:t>cars can deliver welding services with even greater precision than a human welder, but is only as good as its computer control system.</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92500" lnSpcReduction="20000"/>
          </a:bodyPr>
          <a:lstStyle/>
          <a:p>
            <a:pPr algn="just"/>
            <a:r>
              <a:rPr lang="en-US" sz="3500" b="1" u="sng" dirty="0" smtClean="0">
                <a:solidFill>
                  <a:srgbClr val="FF0000"/>
                </a:solidFill>
              </a:rPr>
              <a:t>Introduction</a:t>
            </a:r>
          </a:p>
          <a:p>
            <a:pPr algn="just" rtl="1"/>
            <a:r>
              <a:rPr lang="ar-DZ" b="1" u="sng" dirty="0" smtClean="0">
                <a:solidFill>
                  <a:schemeClr val="tx1"/>
                </a:solidFill>
              </a:rPr>
              <a:t>الابتكار والاقتصاد:</a:t>
            </a:r>
            <a:endParaRPr lang="en-US" b="1" u="sng" dirty="0" smtClean="0">
              <a:solidFill>
                <a:schemeClr val="tx1"/>
              </a:solidFill>
            </a:endParaRPr>
          </a:p>
          <a:p>
            <a:pPr algn="just" rtl="1"/>
            <a:endParaRPr lang="en-US" b="1" dirty="0" smtClean="0">
              <a:solidFill>
                <a:schemeClr val="tx1"/>
              </a:solidFill>
            </a:endParaRPr>
          </a:p>
          <a:p>
            <a:pPr algn="just"/>
            <a:r>
              <a:rPr lang="fr-FR" sz="3500" b="1" dirty="0" smtClean="0">
                <a:solidFill>
                  <a:schemeClr val="tx1"/>
                </a:solidFill>
              </a:rPr>
              <a:t>In </a:t>
            </a:r>
            <a:r>
              <a:rPr lang="fr-FR" sz="3500" b="1" dirty="0" err="1" smtClean="0">
                <a:solidFill>
                  <a:schemeClr val="tx1"/>
                </a:solidFill>
              </a:rPr>
              <a:t>recent</a:t>
            </a:r>
            <a:r>
              <a:rPr lang="fr-FR" sz="3500" b="1" dirty="0" smtClean="0">
                <a:solidFill>
                  <a:schemeClr val="tx1"/>
                </a:solidFill>
              </a:rPr>
              <a:t> </a:t>
            </a:r>
            <a:r>
              <a:rPr lang="fr-FR" sz="3500" b="1" dirty="0" err="1" smtClean="0">
                <a:solidFill>
                  <a:schemeClr val="tx1"/>
                </a:solidFill>
              </a:rPr>
              <a:t>decades</a:t>
            </a:r>
            <a:r>
              <a:rPr lang="fr-FR" sz="3500" b="1" dirty="0" smtClean="0">
                <a:solidFill>
                  <a:schemeClr val="tx1"/>
                </a:solidFill>
              </a:rPr>
              <a:t>, </a:t>
            </a:r>
            <a:r>
              <a:rPr lang="en-US" sz="3500" b="1" dirty="0" smtClean="0">
                <a:solidFill>
                  <a:srgbClr val="FF0000"/>
                </a:solidFill>
              </a:rPr>
              <a:t>intangible products</a:t>
            </a:r>
            <a:r>
              <a:rPr lang="en-US" sz="3500" b="1" dirty="0" smtClean="0">
                <a:solidFill>
                  <a:schemeClr val="tx1"/>
                </a:solidFill>
              </a:rPr>
              <a:t>, such as computer services and the Internet, have become equally important contributors to innovation and economic growth. Nowadays, we are as likely to think of innovation as the latest feature of interoperability between our mobile telephones and the Internet, which is driven by a combination of</a:t>
            </a:r>
            <a:r>
              <a:rPr lang="en-GB" sz="3500" b="1" dirty="0" smtClean="0">
                <a:solidFill>
                  <a:schemeClr val="tx1"/>
                </a:solidFill>
              </a:rPr>
              <a:t> innovative</a:t>
            </a:r>
            <a:r>
              <a:rPr lang="en-US" sz="3500" b="1" dirty="0" smtClean="0">
                <a:solidFill>
                  <a:schemeClr val="tx1"/>
                </a:solidFill>
              </a:rPr>
              <a:t> tangible silicon chips and intangible </a:t>
            </a:r>
            <a:r>
              <a:rPr lang="fr-FR" sz="3500" b="1" dirty="0" smtClean="0">
                <a:solidFill>
                  <a:schemeClr val="tx1"/>
                </a:solidFill>
              </a:rPr>
              <a:t>computer software.</a:t>
            </a:r>
            <a:endParaRPr lang="en-US" sz="3500" b="1" dirty="0" smtClean="0">
              <a:solidFill>
                <a:schemeClr val="tx1"/>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1  </a:t>
            </a:r>
            <a:r>
              <a:rPr lang="fr-FR" b="1" u="sng" dirty="0" err="1" smtClean="0">
                <a:solidFill>
                  <a:srgbClr val="FF0000"/>
                </a:solidFill>
              </a:rPr>
              <a:t>What</a:t>
            </a:r>
            <a:r>
              <a:rPr lang="fr-FR" b="1" u="sng" dirty="0" smtClean="0">
                <a:solidFill>
                  <a:srgbClr val="FF0000"/>
                </a:solidFill>
              </a:rPr>
              <a:t> Is Innovation?</a:t>
            </a:r>
          </a:p>
          <a:p>
            <a:pPr algn="just"/>
            <a:endParaRPr lang="en-US" b="1" dirty="0" smtClean="0">
              <a:solidFill>
                <a:schemeClr val="tx1"/>
              </a:solidFill>
            </a:endParaRPr>
          </a:p>
          <a:p>
            <a:pPr algn="just" rtl="1"/>
            <a:r>
              <a:rPr lang="ar-DZ" sz="3600" dirty="0" smtClean="0">
                <a:solidFill>
                  <a:schemeClr val="tx1"/>
                </a:solidFill>
              </a:rPr>
              <a:t>وعلى نحو مماثل، يمكن أن تنشأ </a:t>
            </a:r>
            <a:r>
              <a:rPr lang="ar-DZ" sz="3600" b="1" u="sng" dirty="0" smtClean="0">
                <a:solidFill>
                  <a:schemeClr val="tx1"/>
                </a:solidFill>
              </a:rPr>
              <a:t>ابتكارات في العمليات</a:t>
            </a:r>
            <a:r>
              <a:rPr lang="ar-DZ" sz="3600" dirty="0" smtClean="0">
                <a:solidFill>
                  <a:schemeClr val="tx1"/>
                </a:solidFill>
              </a:rPr>
              <a:t>، وهي طرق جديدة لصنع الأشياء والقيام بها، من خلال استخدام مجموعات جديدة من المدخلات الملموسة وغير الملموسة. فالآلة الروبوتية لتجميع السيارات قادرة على تقديم خدمات اللحام بدقة أكبر من اللحام البشري، ولكنها لا ترقى إلى مستوى جودة نظام التحكم بالكمبيوتر الخاص بها.</a:t>
            </a:r>
            <a:endParaRPr lang="en-US" sz="3600" b="1" dirty="0" smtClean="0">
              <a:solidFill>
                <a:schemeClr val="tx1"/>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1  </a:t>
            </a:r>
            <a:r>
              <a:rPr lang="fr-FR" b="1" u="sng" dirty="0" err="1" smtClean="0">
                <a:solidFill>
                  <a:srgbClr val="FF0000"/>
                </a:solidFill>
              </a:rPr>
              <a:t>What</a:t>
            </a:r>
            <a:r>
              <a:rPr lang="fr-FR" b="1" u="sng" dirty="0" smtClean="0">
                <a:solidFill>
                  <a:srgbClr val="FF0000"/>
                </a:solidFill>
              </a:rPr>
              <a:t> Is Innovation?</a:t>
            </a:r>
          </a:p>
          <a:p>
            <a:pPr algn="just"/>
            <a:endParaRPr lang="fr-FR" b="1" u="sng" dirty="0" smtClean="0">
              <a:solidFill>
                <a:srgbClr val="FF0000"/>
              </a:solidFill>
            </a:endParaRPr>
          </a:p>
          <a:p>
            <a:pPr algn="just"/>
            <a:r>
              <a:rPr lang="fr-FR" b="1" dirty="0" smtClean="0">
                <a:solidFill>
                  <a:schemeClr val="tx1"/>
                </a:solidFill>
              </a:rPr>
              <a:t>In </a:t>
            </a:r>
            <a:r>
              <a:rPr lang="fr-FR" b="1" dirty="0" err="1" smtClean="0">
                <a:solidFill>
                  <a:schemeClr val="tx1"/>
                </a:solidFill>
              </a:rPr>
              <a:t>our</a:t>
            </a:r>
            <a:r>
              <a:rPr lang="fr-FR" b="1" dirty="0" smtClean="0">
                <a:solidFill>
                  <a:schemeClr val="tx1"/>
                </a:solidFill>
              </a:rPr>
              <a:t> </a:t>
            </a:r>
            <a:r>
              <a:rPr lang="fr-FR" b="1" dirty="0" err="1" smtClean="0">
                <a:solidFill>
                  <a:schemeClr val="tx1"/>
                </a:solidFill>
              </a:rPr>
              <a:t>view</a:t>
            </a:r>
            <a:r>
              <a:rPr lang="fr-FR" b="1" dirty="0" smtClean="0">
                <a:solidFill>
                  <a:schemeClr val="tx1"/>
                </a:solidFill>
              </a:rPr>
              <a:t>, </a:t>
            </a:r>
            <a:r>
              <a:rPr lang="en-US" b="1" dirty="0" smtClean="0">
                <a:solidFill>
                  <a:schemeClr val="tx1"/>
                </a:solidFill>
              </a:rPr>
              <a:t>being “new to the firm” is an insufficient test for innovation, as the firm in question may simply be adopting a product design, or a production method, introduced by a competitor. we call this the diffusion </a:t>
            </a:r>
            <a:r>
              <a:rPr lang="fr-FR" b="1" dirty="0" smtClean="0">
                <a:solidFill>
                  <a:schemeClr val="tx1"/>
                </a:solidFill>
              </a:rPr>
              <a:t>of innovation</a:t>
            </a:r>
            <a:r>
              <a:rPr lang="en-US" b="1" dirty="0" smtClean="0">
                <a:solidFill>
                  <a:schemeClr val="tx1"/>
                </a:solidFill>
              </a:rPr>
              <a:t>.</a:t>
            </a:r>
          </a:p>
          <a:p>
            <a:pPr algn="just"/>
            <a:r>
              <a:rPr lang="en-US" b="1" dirty="0" smtClean="0">
                <a:solidFill>
                  <a:schemeClr val="tx1"/>
                </a:solidFill>
              </a:rPr>
              <a:t>We define an innovation as </a:t>
            </a:r>
            <a:r>
              <a:rPr lang="en-US" b="1" i="1" dirty="0" smtClean="0">
                <a:solidFill>
                  <a:schemeClr val="tx1"/>
                </a:solidFill>
              </a:rPr>
              <a:t>new to the firm and new </a:t>
            </a:r>
            <a:r>
              <a:rPr lang="fr-FR" b="1" i="1" dirty="0" smtClean="0">
                <a:solidFill>
                  <a:schemeClr val="tx1"/>
                </a:solidFill>
              </a:rPr>
              <a:t>to the relevant </a:t>
            </a:r>
            <a:r>
              <a:rPr lang="fr-FR" b="1" i="1" dirty="0" err="1" smtClean="0">
                <a:solidFill>
                  <a:schemeClr val="tx1"/>
                </a:solidFill>
              </a:rPr>
              <a:t>market</a:t>
            </a:r>
            <a:r>
              <a:rPr lang="fr-FR" b="1" i="1" dirty="0" smtClean="0">
                <a:solidFill>
                  <a:schemeClr val="tx1"/>
                </a:solidFill>
              </a:rPr>
              <a:t>.</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1  </a:t>
            </a:r>
            <a:r>
              <a:rPr lang="fr-FR" b="1" u="sng" dirty="0" err="1" smtClean="0">
                <a:solidFill>
                  <a:srgbClr val="FF0000"/>
                </a:solidFill>
              </a:rPr>
              <a:t>What</a:t>
            </a:r>
            <a:r>
              <a:rPr lang="fr-FR" b="1" u="sng" dirty="0" smtClean="0">
                <a:solidFill>
                  <a:srgbClr val="FF0000"/>
                </a:solidFill>
              </a:rPr>
              <a:t> Is Innovation?</a:t>
            </a:r>
          </a:p>
          <a:p>
            <a:pPr algn="just"/>
            <a:endParaRPr lang="fr-FR" b="1" u="sng" dirty="0" smtClean="0">
              <a:solidFill>
                <a:srgbClr val="FF0000"/>
              </a:solidFill>
            </a:endParaRPr>
          </a:p>
          <a:p>
            <a:pPr algn="just" rtl="1"/>
            <a:r>
              <a:rPr lang="ar-DZ" sz="3600" dirty="0" smtClean="0">
                <a:solidFill>
                  <a:schemeClr val="tx1"/>
                </a:solidFill>
              </a:rPr>
              <a:t>في رأينا، فإن كون الأمر "جديد على الشركة" لا يعد اختبارًا كافيًا للابتكار، حيث قد تتبنى الشركة المعنية ببساطة تصميم منتج أو طريقة إنتاج قدمها منافس. ونحن نطلق على هذا انتشار الابتكار. </a:t>
            </a:r>
          </a:p>
          <a:p>
            <a:pPr algn="just" rtl="1"/>
            <a:r>
              <a:rPr lang="ar-DZ" sz="3600" dirty="0" smtClean="0">
                <a:solidFill>
                  <a:schemeClr val="tx1"/>
                </a:solidFill>
              </a:rPr>
              <a:t>نعرف الابتكار بأنه جديد على الشركة وجديد على السوق ذات الصلة.</a:t>
            </a:r>
            <a:endParaRPr lang="en-US" sz="3600" b="1" dirty="0" smtClean="0">
              <a:solidFill>
                <a:schemeClr val="tx1"/>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92500" lnSpcReduction="10000"/>
          </a:bodyPr>
          <a:lstStyle/>
          <a:p>
            <a:r>
              <a:rPr lang="fr-FR" b="1" dirty="0" smtClean="0">
                <a:solidFill>
                  <a:srgbClr val="FF0000"/>
                </a:solidFill>
              </a:rPr>
              <a:t>1  </a:t>
            </a:r>
            <a:r>
              <a:rPr lang="fr-FR" b="1" u="sng" dirty="0" err="1" smtClean="0">
                <a:solidFill>
                  <a:srgbClr val="FF0000"/>
                </a:solidFill>
              </a:rPr>
              <a:t>What</a:t>
            </a:r>
            <a:r>
              <a:rPr lang="fr-FR" b="1" u="sng" dirty="0" smtClean="0">
                <a:solidFill>
                  <a:srgbClr val="FF0000"/>
                </a:solidFill>
              </a:rPr>
              <a:t> Is Innovation?</a:t>
            </a:r>
          </a:p>
          <a:p>
            <a:pPr algn="just"/>
            <a:endParaRPr lang="en-US" b="1" dirty="0" smtClean="0">
              <a:solidFill>
                <a:schemeClr val="tx1"/>
              </a:solidFill>
            </a:endParaRPr>
          </a:p>
          <a:p>
            <a:pPr algn="just"/>
            <a:r>
              <a:rPr lang="en-US" b="1" u="sng" dirty="0" smtClean="0">
                <a:solidFill>
                  <a:schemeClr val="tx1"/>
                </a:solidFill>
              </a:rPr>
              <a:t>Innovation</a:t>
            </a:r>
            <a:r>
              <a:rPr lang="en-US" b="1" dirty="0" smtClean="0">
                <a:solidFill>
                  <a:schemeClr val="tx1"/>
                </a:solidFill>
              </a:rPr>
              <a:t> occurs when bringing to the market new products and processes arising from applications of both existing and new knowledge. Thus innovation is </a:t>
            </a:r>
            <a:r>
              <a:rPr lang="en-US" b="1" u="sng" dirty="0" smtClean="0">
                <a:solidFill>
                  <a:schemeClr val="tx1"/>
                </a:solidFill>
              </a:rPr>
              <a:t>preceded</a:t>
            </a:r>
            <a:r>
              <a:rPr lang="en-US" b="1" dirty="0" smtClean="0">
                <a:solidFill>
                  <a:schemeClr val="tx1"/>
                </a:solidFill>
              </a:rPr>
              <a:t> by </a:t>
            </a:r>
            <a:r>
              <a:rPr lang="en-US" b="1" u="sng" dirty="0" smtClean="0">
                <a:solidFill>
                  <a:schemeClr val="tx1"/>
                </a:solidFill>
              </a:rPr>
              <a:t>inventions</a:t>
            </a:r>
            <a:r>
              <a:rPr lang="en-US" b="1" dirty="0" smtClean="0">
                <a:solidFill>
                  <a:schemeClr val="tx1"/>
                </a:solidFill>
              </a:rPr>
              <a:t> and </a:t>
            </a:r>
            <a:r>
              <a:rPr lang="en-US" b="1" u="sng" dirty="0" smtClean="0">
                <a:solidFill>
                  <a:schemeClr val="tx1"/>
                </a:solidFill>
              </a:rPr>
              <a:t>succeeded</a:t>
            </a:r>
            <a:r>
              <a:rPr lang="en-US" b="1" dirty="0" smtClean="0">
                <a:solidFill>
                  <a:schemeClr val="tx1"/>
                </a:solidFill>
              </a:rPr>
              <a:t> by the widespread </a:t>
            </a:r>
            <a:r>
              <a:rPr lang="en-US" b="1" u="sng" dirty="0" smtClean="0">
                <a:solidFill>
                  <a:schemeClr val="tx1"/>
                </a:solidFill>
              </a:rPr>
              <a:t>adoption</a:t>
            </a:r>
            <a:r>
              <a:rPr lang="en-US" b="1" dirty="0" smtClean="0">
                <a:solidFill>
                  <a:schemeClr val="tx1"/>
                </a:solidFill>
              </a:rPr>
              <a:t> of the new genre of products by customers, or the </a:t>
            </a:r>
            <a:r>
              <a:rPr lang="en-US" b="1" u="sng" dirty="0" smtClean="0">
                <a:solidFill>
                  <a:schemeClr val="tx1"/>
                </a:solidFill>
              </a:rPr>
              <a:t>adoption</a:t>
            </a:r>
            <a:r>
              <a:rPr lang="en-US" b="1" dirty="0" smtClean="0">
                <a:solidFill>
                  <a:schemeClr val="tx1"/>
                </a:solidFill>
              </a:rPr>
              <a:t> of best-practice processes in the majority of firms. We call this final stage </a:t>
            </a:r>
            <a:r>
              <a:rPr lang="en-US" b="1" u="sng" dirty="0" smtClean="0">
                <a:solidFill>
                  <a:schemeClr val="tx1"/>
                </a:solidFill>
              </a:rPr>
              <a:t>diffusion</a:t>
            </a:r>
            <a:r>
              <a:rPr lang="en-US" b="1" i="1" dirty="0" smtClean="0">
                <a:solidFill>
                  <a:schemeClr val="tx1"/>
                </a:solidFill>
              </a:rPr>
              <a:t>, and it is </a:t>
            </a:r>
            <a:r>
              <a:rPr lang="en-US" b="1" dirty="0" smtClean="0">
                <a:solidFill>
                  <a:schemeClr val="tx1"/>
                </a:solidFill>
              </a:rPr>
              <a:t>clear that the benefits of innovation to the economy and its citizens are not fully realized until this has taken place.</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lnSpcReduction="10000"/>
          </a:bodyPr>
          <a:lstStyle/>
          <a:p>
            <a:r>
              <a:rPr lang="fr-FR" b="1" dirty="0" smtClean="0">
                <a:solidFill>
                  <a:srgbClr val="FF0000"/>
                </a:solidFill>
              </a:rPr>
              <a:t>1  </a:t>
            </a:r>
            <a:r>
              <a:rPr lang="fr-FR" b="1" u="sng" dirty="0" err="1" smtClean="0">
                <a:solidFill>
                  <a:srgbClr val="FF0000"/>
                </a:solidFill>
              </a:rPr>
              <a:t>What</a:t>
            </a:r>
            <a:r>
              <a:rPr lang="fr-FR" b="1" u="sng" dirty="0" smtClean="0">
                <a:solidFill>
                  <a:srgbClr val="FF0000"/>
                </a:solidFill>
              </a:rPr>
              <a:t> Is Innovation?</a:t>
            </a:r>
          </a:p>
          <a:p>
            <a:pPr algn="just"/>
            <a:endParaRPr lang="en-US" b="1" dirty="0" smtClean="0">
              <a:solidFill>
                <a:schemeClr val="tx1"/>
              </a:solidFill>
            </a:endParaRPr>
          </a:p>
          <a:p>
            <a:pPr algn="just" rtl="1"/>
            <a:r>
              <a:rPr lang="ar-DZ" sz="3600" dirty="0" smtClean="0">
                <a:solidFill>
                  <a:schemeClr val="tx1"/>
                </a:solidFill>
              </a:rPr>
              <a:t>إن الابتكار يحدث عندما يتم طرح منتجات وعمليات جديدة في السوق نتيجة لتطبيقات المعرفة القائمة والجديدة. وعلى هذا فإن الابتكار يسبقه الاختراعات ثم يليه تبني واسع النطاق للنوع الجديد من المنتجات من قِبَل العملاء، أو تبني أفضل الممارسات في أغلب الشركات. ونحن نطلق على هذه المرحلة النهائية اسم الانتشار، ومن الواضح أن الفوائد المترتبة على الابتكار بالنسبة للاقتصاد ومواطنيه لن تتحقق بالكامل إلا بعد حدوث هذا الانتشار.</a:t>
            </a:r>
            <a:endParaRPr lang="en-US" sz="3600" b="1" dirty="0" smtClean="0">
              <a:solidFill>
                <a:schemeClr val="tx1"/>
              </a:solidFill>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2  </a:t>
            </a:r>
            <a:r>
              <a:rPr lang="en-US" b="1" dirty="0" smtClean="0">
                <a:solidFill>
                  <a:srgbClr val="FF0000"/>
                </a:solidFill>
              </a:rPr>
              <a:t>The Stages of the Innovation Process</a:t>
            </a:r>
          </a:p>
          <a:p>
            <a:pPr algn="just"/>
            <a:endParaRPr lang="en-US" b="1" dirty="0" smtClean="0">
              <a:solidFill>
                <a:schemeClr val="tx1"/>
              </a:solidFill>
            </a:endParaRPr>
          </a:p>
          <a:p>
            <a:pPr algn="just"/>
            <a:r>
              <a:rPr lang="en-US" b="1" dirty="0" smtClean="0">
                <a:solidFill>
                  <a:schemeClr val="tx1"/>
                </a:solidFill>
              </a:rPr>
              <a:t>The innovation process has a number of stages. At each stage there are activities requiring inputs of knowledge, embodied in skilled personnel and specialized equipment, and investment of time in using these resources. Each stage, produces an output, initially intangible in the form of new knowledge but later tangible if applied to goods for sale</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2  </a:t>
            </a:r>
            <a:r>
              <a:rPr lang="en-US" b="1" dirty="0" smtClean="0">
                <a:solidFill>
                  <a:srgbClr val="FF0000"/>
                </a:solidFill>
              </a:rPr>
              <a:t>The Stages of the Innovation Process</a:t>
            </a:r>
          </a:p>
          <a:p>
            <a:pPr algn="just"/>
            <a:endParaRPr lang="en-US" b="1" dirty="0" smtClean="0">
              <a:solidFill>
                <a:schemeClr val="tx1"/>
              </a:solidFill>
            </a:endParaRPr>
          </a:p>
        </p:txBody>
      </p:sp>
      <p:pic>
        <p:nvPicPr>
          <p:cNvPr id="1026" name="Picture 2"/>
          <p:cNvPicPr>
            <a:picLocks noChangeAspect="1" noChangeArrowheads="1"/>
          </p:cNvPicPr>
          <p:nvPr/>
        </p:nvPicPr>
        <p:blipFill>
          <a:blip r:embed="rId2"/>
          <a:srcRect/>
          <a:stretch>
            <a:fillRect/>
          </a:stretch>
        </p:blipFill>
        <p:spPr bwMode="auto">
          <a:xfrm>
            <a:off x="0" y="1571612"/>
            <a:ext cx="9143999" cy="52863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2  </a:t>
            </a:r>
            <a:r>
              <a:rPr lang="en-US" b="1" dirty="0" smtClean="0">
                <a:solidFill>
                  <a:srgbClr val="FF0000"/>
                </a:solidFill>
              </a:rPr>
              <a:t>The Stages of the Innovation Process</a:t>
            </a:r>
          </a:p>
          <a:p>
            <a:pPr algn="just"/>
            <a:endParaRPr lang="fr-FR" b="1" dirty="0" smtClean="0">
              <a:solidFill>
                <a:schemeClr val="tx1"/>
              </a:solidFill>
            </a:endParaRPr>
          </a:p>
          <a:p>
            <a:pPr algn="just"/>
            <a:r>
              <a:rPr lang="fr-FR" b="1" dirty="0" smtClean="0">
                <a:solidFill>
                  <a:schemeClr val="tx1"/>
                </a:solidFill>
              </a:rPr>
              <a:t>As </a:t>
            </a:r>
            <a:r>
              <a:rPr lang="fr-FR" b="1" dirty="0" err="1" smtClean="0">
                <a:solidFill>
                  <a:schemeClr val="tx1"/>
                </a:solidFill>
              </a:rPr>
              <a:t>consumers</a:t>
            </a:r>
            <a:r>
              <a:rPr lang="fr-FR" b="1" dirty="0" smtClean="0">
                <a:solidFill>
                  <a:schemeClr val="tx1"/>
                </a:solidFill>
              </a:rPr>
              <a:t>, or </a:t>
            </a:r>
            <a:r>
              <a:rPr lang="fr-FR" b="1" dirty="0" err="1" smtClean="0">
                <a:solidFill>
                  <a:schemeClr val="tx1"/>
                </a:solidFill>
              </a:rPr>
              <a:t>other</a:t>
            </a:r>
            <a:r>
              <a:rPr lang="fr-FR" b="1" dirty="0" smtClean="0">
                <a:solidFill>
                  <a:schemeClr val="tx1"/>
                </a:solidFill>
              </a:rPr>
              <a:t> </a:t>
            </a:r>
            <a:r>
              <a:rPr lang="en-US" b="1" dirty="0" smtClean="0">
                <a:solidFill>
                  <a:schemeClr val="tx1"/>
                </a:solidFill>
              </a:rPr>
              <a:t>firms, start using the innovations, they often adapt or improve them, or relay information on how to do so back to the innovating firms. This type of refinement, or </a:t>
            </a:r>
            <a:r>
              <a:rPr lang="en-US" b="1" u="sng" dirty="0" smtClean="0">
                <a:solidFill>
                  <a:schemeClr val="tx1"/>
                </a:solidFill>
              </a:rPr>
              <a:t>incremental</a:t>
            </a:r>
            <a:r>
              <a:rPr lang="en-US" b="1" dirty="0" smtClean="0">
                <a:solidFill>
                  <a:schemeClr val="tx1"/>
                </a:solidFill>
              </a:rPr>
              <a:t> innovation, is often very important as the initial product or process is rarely perfect.</a:t>
            </a:r>
          </a:p>
          <a:p>
            <a:pPr algn="just"/>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3  </a:t>
            </a:r>
            <a:r>
              <a:rPr lang="en-US" b="1" dirty="0" smtClean="0">
                <a:solidFill>
                  <a:srgbClr val="FF0000"/>
                </a:solidFill>
              </a:rPr>
              <a:t>Types of Innovation</a:t>
            </a:r>
          </a:p>
          <a:p>
            <a:pPr algn="just"/>
            <a:endParaRPr lang="fr-FR" b="1" dirty="0" smtClean="0">
              <a:solidFill>
                <a:schemeClr val="tx1"/>
              </a:solidFill>
            </a:endParaRPr>
          </a:p>
          <a:p>
            <a:pPr algn="just"/>
            <a:r>
              <a:rPr lang="en-US" dirty="0" smtClean="0">
                <a:solidFill>
                  <a:schemeClr val="tx1"/>
                </a:solidFill>
              </a:rPr>
              <a:t>Just as innovation has different meanings, it similarly manifests itself through different formats/types. These formats are derived from the variety of recognized meanings.</a:t>
            </a:r>
          </a:p>
          <a:p>
            <a:pPr algn="just"/>
            <a:r>
              <a:rPr lang="en-US" dirty="0" smtClean="0">
                <a:solidFill>
                  <a:schemeClr val="tx1"/>
                </a:solidFill>
              </a:rPr>
              <a:t> The formats fall broadly into two categories: those that are within a firm’s control and those that reciprocally influence or are outside the firm’s field of influence</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3  </a:t>
            </a:r>
            <a:r>
              <a:rPr lang="en-US" b="1" dirty="0" smtClean="0">
                <a:solidFill>
                  <a:srgbClr val="FF0000"/>
                </a:solidFill>
              </a:rPr>
              <a:t>Types of Innovation</a:t>
            </a:r>
          </a:p>
          <a:p>
            <a:pPr algn="just"/>
            <a:endParaRPr lang="fr-FR" b="1" dirty="0" smtClean="0">
              <a:solidFill>
                <a:schemeClr val="tx1"/>
              </a:solidFill>
            </a:endParaRPr>
          </a:p>
          <a:p>
            <a:pPr algn="just"/>
            <a:r>
              <a:rPr lang="en-US" b="1" u="sng" dirty="0" smtClean="0">
                <a:solidFill>
                  <a:schemeClr val="tx1"/>
                </a:solidFill>
              </a:rPr>
              <a:t>Incremental innovation</a:t>
            </a:r>
            <a:r>
              <a:rPr lang="en-US" b="1" i="1" dirty="0" smtClean="0">
                <a:solidFill>
                  <a:schemeClr val="tx1"/>
                </a:solidFill>
              </a:rPr>
              <a:t> can be contrasted with </a:t>
            </a:r>
            <a:r>
              <a:rPr lang="en-US" b="1" u="sng" dirty="0" smtClean="0">
                <a:solidFill>
                  <a:schemeClr val="tx1"/>
                </a:solidFill>
              </a:rPr>
              <a:t>drastic innovation</a:t>
            </a:r>
            <a:r>
              <a:rPr lang="en-US" b="1" i="1" dirty="0" smtClean="0">
                <a:solidFill>
                  <a:schemeClr val="tx1"/>
                </a:solidFill>
              </a:rPr>
              <a:t>. The </a:t>
            </a:r>
            <a:r>
              <a:rPr lang="en-US" b="1" dirty="0" smtClean="0">
                <a:solidFill>
                  <a:schemeClr val="tx1"/>
                </a:solidFill>
              </a:rPr>
              <a:t>first makes a small change to an existing process or product.</a:t>
            </a:r>
          </a:p>
          <a:p>
            <a:pPr algn="just"/>
            <a:r>
              <a:rPr lang="en-US" b="1" dirty="0" smtClean="0">
                <a:solidFill>
                  <a:schemeClr val="tx1"/>
                </a:solidFill>
              </a:rPr>
              <a:t> Drastic or radical innovation introduces a completely new type of production process with a wide range of applications and gives rise to a whole new </a:t>
            </a:r>
            <a:r>
              <a:rPr lang="fr-FR" b="1" dirty="0" smtClean="0">
                <a:solidFill>
                  <a:schemeClr val="tx1"/>
                </a:solidFill>
              </a:rPr>
              <a:t>genre of </a:t>
            </a:r>
            <a:r>
              <a:rPr lang="fr-FR" b="1" dirty="0" err="1" smtClean="0">
                <a:solidFill>
                  <a:schemeClr val="tx1"/>
                </a:solidFill>
              </a:rPr>
              <a:t>innovative</a:t>
            </a:r>
            <a:r>
              <a:rPr lang="fr-FR" b="1" dirty="0" smtClean="0">
                <a:solidFill>
                  <a:schemeClr val="tx1"/>
                </a:solidFill>
              </a:rPr>
              <a:t> </a:t>
            </a:r>
            <a:r>
              <a:rPr lang="fr-FR" b="1" dirty="0" err="1" smtClean="0">
                <a:solidFill>
                  <a:schemeClr val="tx1"/>
                </a:solidFill>
              </a:rPr>
              <a:t>products</a:t>
            </a:r>
            <a:endParaRPr lang="en-US" b="1" dirty="0" smtClean="0">
              <a:solidFill>
                <a:schemeClr val="tx1"/>
              </a:solidFill>
            </a:endParaRPr>
          </a:p>
        </p:txBody>
      </p:sp>
      <p:pic>
        <p:nvPicPr>
          <p:cNvPr id="1026" name="Picture 2"/>
          <p:cNvPicPr>
            <a:picLocks noChangeAspect="1" noChangeArrowheads="1"/>
          </p:cNvPicPr>
          <p:nvPr/>
        </p:nvPicPr>
        <p:blipFill>
          <a:blip r:embed="rId2"/>
          <a:srcRect/>
          <a:stretch>
            <a:fillRect/>
          </a:stretch>
        </p:blipFill>
        <p:spPr bwMode="auto">
          <a:xfrm>
            <a:off x="1" y="1500174"/>
            <a:ext cx="9144000" cy="535782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lnSpcReduction="10000"/>
          </a:bodyPr>
          <a:lstStyle/>
          <a:p>
            <a:pPr algn="just"/>
            <a:r>
              <a:rPr lang="en-US" sz="3500" b="1" u="sng" dirty="0" smtClean="0">
                <a:solidFill>
                  <a:srgbClr val="FF0000"/>
                </a:solidFill>
              </a:rPr>
              <a:t>Introduction</a:t>
            </a:r>
          </a:p>
          <a:p>
            <a:pPr algn="just" rtl="1"/>
            <a:r>
              <a:rPr lang="ar-DZ" b="1" u="sng" dirty="0" smtClean="0">
                <a:solidFill>
                  <a:schemeClr val="tx1"/>
                </a:solidFill>
              </a:rPr>
              <a:t>الابتكار والاقتصاد:</a:t>
            </a:r>
            <a:endParaRPr lang="en-US" b="1" u="sng" dirty="0" smtClean="0">
              <a:solidFill>
                <a:schemeClr val="tx1"/>
              </a:solidFill>
            </a:endParaRPr>
          </a:p>
          <a:p>
            <a:pPr algn="just" rtl="1"/>
            <a:endParaRPr lang="en-US" b="1" dirty="0" smtClean="0">
              <a:solidFill>
                <a:schemeClr val="tx1"/>
              </a:solidFill>
            </a:endParaRPr>
          </a:p>
          <a:p>
            <a:pPr algn="just" rtl="1"/>
            <a:r>
              <a:rPr lang="ar-DZ" sz="3600" b="1" dirty="0" smtClean="0">
                <a:solidFill>
                  <a:schemeClr val="tx1"/>
                </a:solidFill>
              </a:rPr>
              <a:t>في العقود الأخيرة</a:t>
            </a:r>
            <a:r>
              <a:rPr lang="ar-DZ" sz="3600" dirty="0" smtClean="0">
                <a:solidFill>
                  <a:schemeClr val="tx1"/>
                </a:solidFill>
              </a:rPr>
              <a:t>، ومع اقتصاد الخدمات، </a:t>
            </a:r>
            <a:r>
              <a:rPr lang="ar-DZ" sz="3600" b="1" dirty="0" smtClean="0">
                <a:solidFill>
                  <a:srgbClr val="FF0000"/>
                </a:solidFill>
              </a:rPr>
              <a:t>أصبحت المنتجات غير الملموسة</a:t>
            </a:r>
            <a:r>
              <a:rPr lang="ar-DZ" sz="3600" dirty="0" smtClean="0">
                <a:solidFill>
                  <a:schemeClr val="tx1"/>
                </a:solidFill>
              </a:rPr>
              <a:t>، مثل خدمات الكمبيوتر والإنترنت، أكثر مساهمة في الإبداع والنمو الاقتصادي. واليوم، أصبحنا نفكر في الإبداع باعتباره أحدث سمة من سمات التوافق بين هواتفنا المحمولة والإنترنت، والتي تعمل من خلال مزيج مطوّر ومبتكر من رقائق السيليكون الملموسة وبرامج الكمبيوتر غير الملموسة.</a:t>
            </a:r>
            <a:endParaRPr lang="en-US" sz="3500" b="1" dirty="0" smtClean="0">
              <a:solidFill>
                <a:schemeClr val="tx1"/>
              </a:solidFill>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3  </a:t>
            </a:r>
            <a:r>
              <a:rPr lang="en-US" b="1" dirty="0" smtClean="0">
                <a:solidFill>
                  <a:srgbClr val="FF0000"/>
                </a:solidFill>
              </a:rPr>
              <a:t>Types of Innovation</a:t>
            </a:r>
          </a:p>
          <a:p>
            <a:pPr algn="just"/>
            <a:endParaRPr lang="fr-FR" b="1" dirty="0" smtClean="0">
              <a:solidFill>
                <a:schemeClr val="tx1"/>
              </a:solidFill>
            </a:endParaRPr>
          </a:p>
          <a:p>
            <a:pPr algn="just"/>
            <a:r>
              <a:rPr lang="en-US" b="1" u="sng" dirty="0" smtClean="0">
                <a:solidFill>
                  <a:schemeClr val="tx1"/>
                </a:solidFill>
              </a:rPr>
              <a:t>Incremental innovation</a:t>
            </a:r>
            <a:r>
              <a:rPr lang="en-US" b="1" i="1" dirty="0" smtClean="0">
                <a:solidFill>
                  <a:schemeClr val="tx1"/>
                </a:solidFill>
              </a:rPr>
              <a:t> can be contrasted with </a:t>
            </a:r>
            <a:r>
              <a:rPr lang="en-US" b="1" u="sng" dirty="0" smtClean="0">
                <a:solidFill>
                  <a:schemeClr val="tx1"/>
                </a:solidFill>
              </a:rPr>
              <a:t>drastic innovation</a:t>
            </a:r>
            <a:r>
              <a:rPr lang="en-US" b="1" i="1" dirty="0" smtClean="0">
                <a:solidFill>
                  <a:schemeClr val="tx1"/>
                </a:solidFill>
              </a:rPr>
              <a:t>. The </a:t>
            </a:r>
            <a:r>
              <a:rPr lang="en-US" b="1" dirty="0" smtClean="0">
                <a:solidFill>
                  <a:schemeClr val="tx1"/>
                </a:solidFill>
              </a:rPr>
              <a:t>first makes a small change to an existing process or product.</a:t>
            </a:r>
          </a:p>
          <a:p>
            <a:pPr algn="just"/>
            <a:r>
              <a:rPr lang="en-US" b="1" dirty="0" smtClean="0">
                <a:solidFill>
                  <a:schemeClr val="tx1"/>
                </a:solidFill>
              </a:rPr>
              <a:t> Drastic or radical innovation introduces a completely new type of production process with a wide range of applications and gives rise to a whole new </a:t>
            </a:r>
            <a:r>
              <a:rPr lang="fr-FR" b="1" dirty="0" smtClean="0">
                <a:solidFill>
                  <a:schemeClr val="tx1"/>
                </a:solidFill>
              </a:rPr>
              <a:t>genre of </a:t>
            </a:r>
            <a:r>
              <a:rPr lang="fr-FR" b="1" dirty="0" err="1" smtClean="0">
                <a:solidFill>
                  <a:schemeClr val="tx1"/>
                </a:solidFill>
              </a:rPr>
              <a:t>innovative</a:t>
            </a:r>
            <a:r>
              <a:rPr lang="fr-FR" b="1" dirty="0" smtClean="0">
                <a:solidFill>
                  <a:schemeClr val="tx1"/>
                </a:solidFill>
              </a:rPr>
              <a:t> </a:t>
            </a:r>
            <a:r>
              <a:rPr lang="fr-FR" b="1" dirty="0" err="1" smtClean="0">
                <a:solidFill>
                  <a:schemeClr val="tx1"/>
                </a:solidFill>
              </a:rPr>
              <a:t>products</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3  </a:t>
            </a:r>
            <a:r>
              <a:rPr lang="en-US" b="1" dirty="0" smtClean="0">
                <a:solidFill>
                  <a:srgbClr val="FF0000"/>
                </a:solidFill>
              </a:rPr>
              <a:t>Types of Innovation</a:t>
            </a:r>
          </a:p>
          <a:p>
            <a:pPr algn="just"/>
            <a:endParaRPr lang="en-US" b="1" dirty="0" smtClean="0">
              <a:solidFill>
                <a:schemeClr val="tx1"/>
              </a:solidFill>
            </a:endParaRPr>
          </a:p>
          <a:p>
            <a:pPr algn="just"/>
            <a:r>
              <a:rPr lang="en-US" b="1" dirty="0" smtClean="0">
                <a:solidFill>
                  <a:schemeClr val="tx1"/>
                </a:solidFill>
              </a:rPr>
              <a:t>Steam engines, the internal combustion engine, electricity, microprocessors, and the Internet can all be considered examples of drastic innovations. Their introduction dramatically changed the way the economy worked and a huge range of other innovations </a:t>
            </a:r>
            <a:r>
              <a:rPr lang="fr-FR" b="1" dirty="0" err="1" smtClean="0">
                <a:solidFill>
                  <a:schemeClr val="tx1"/>
                </a:solidFill>
              </a:rPr>
              <a:t>followed</a:t>
            </a:r>
            <a:r>
              <a:rPr lang="fr-FR" b="1" dirty="0" smtClean="0">
                <a:solidFill>
                  <a:schemeClr val="tx1"/>
                </a:solidFill>
              </a:rPr>
              <a:t> in </a:t>
            </a:r>
            <a:r>
              <a:rPr lang="fr-FR" b="1" dirty="0" err="1" smtClean="0">
                <a:solidFill>
                  <a:schemeClr val="tx1"/>
                </a:solidFill>
              </a:rPr>
              <a:t>their</a:t>
            </a:r>
            <a:r>
              <a:rPr lang="fr-FR" b="1" dirty="0" smtClean="0">
                <a:solidFill>
                  <a:schemeClr val="tx1"/>
                </a:solidFill>
              </a:rPr>
              <a:t> </a:t>
            </a:r>
            <a:r>
              <a:rPr lang="fr-FR" b="1" dirty="0" err="1" smtClean="0">
                <a:solidFill>
                  <a:schemeClr val="tx1"/>
                </a:solidFill>
              </a:rPr>
              <a:t>wake</a:t>
            </a:r>
            <a:r>
              <a:rPr lang="fr-FR" b="1" dirty="0" smtClean="0">
                <a:solidFill>
                  <a:schemeClr val="tx1"/>
                </a:solidFill>
              </a:rPr>
              <a:t>.</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3  </a:t>
            </a:r>
            <a:r>
              <a:rPr lang="en-US" b="1" dirty="0" smtClean="0">
                <a:solidFill>
                  <a:srgbClr val="FF0000"/>
                </a:solidFill>
              </a:rPr>
              <a:t>Types of Innovation</a:t>
            </a:r>
          </a:p>
          <a:p>
            <a:pPr algn="just"/>
            <a:endParaRPr lang="en-US" b="1" dirty="0" smtClean="0">
              <a:solidFill>
                <a:srgbClr val="FF0000"/>
              </a:solidFill>
            </a:endParaRPr>
          </a:p>
          <a:p>
            <a:pPr algn="just"/>
            <a:r>
              <a:rPr lang="fr-FR" b="1" dirty="0" smtClean="0">
                <a:solidFill>
                  <a:schemeClr val="tx1"/>
                </a:solidFill>
              </a:rPr>
              <a:t>The </a:t>
            </a:r>
            <a:r>
              <a:rPr lang="en-US" b="1" dirty="0" smtClean="0">
                <a:solidFill>
                  <a:schemeClr val="tx1"/>
                </a:solidFill>
              </a:rPr>
              <a:t>definition of innovation in the Oslo manual, of OECD, can serve to illustrate this: “</a:t>
            </a:r>
            <a:r>
              <a:rPr lang="en-US" b="1" u="sng" dirty="0" smtClean="0">
                <a:solidFill>
                  <a:schemeClr val="tx1"/>
                </a:solidFill>
              </a:rPr>
              <a:t>An innovation</a:t>
            </a:r>
            <a:r>
              <a:rPr lang="en-US" b="1" dirty="0" smtClean="0">
                <a:solidFill>
                  <a:schemeClr val="tx1"/>
                </a:solidFill>
              </a:rPr>
              <a:t> is the implementation of a </a:t>
            </a:r>
            <a:r>
              <a:rPr lang="en-US" b="1" u="sng" dirty="0" smtClean="0">
                <a:solidFill>
                  <a:schemeClr val="tx1"/>
                </a:solidFill>
              </a:rPr>
              <a:t>new</a:t>
            </a:r>
            <a:r>
              <a:rPr lang="en-US" b="1" dirty="0" smtClean="0">
                <a:solidFill>
                  <a:schemeClr val="tx1"/>
                </a:solidFill>
              </a:rPr>
              <a:t> or significantly </a:t>
            </a:r>
            <a:r>
              <a:rPr lang="en-US" b="1" u="sng" dirty="0" smtClean="0">
                <a:solidFill>
                  <a:schemeClr val="tx1"/>
                </a:solidFill>
              </a:rPr>
              <a:t>improved product</a:t>
            </a:r>
            <a:r>
              <a:rPr lang="en-US" b="1" dirty="0" smtClean="0">
                <a:solidFill>
                  <a:schemeClr val="tx1"/>
                </a:solidFill>
              </a:rPr>
              <a:t> (good or service), or </a:t>
            </a:r>
            <a:r>
              <a:rPr lang="en-US" b="1" u="sng" dirty="0" smtClean="0">
                <a:solidFill>
                  <a:schemeClr val="tx1"/>
                </a:solidFill>
              </a:rPr>
              <a:t>process</a:t>
            </a:r>
            <a:r>
              <a:rPr lang="en-US" b="1" dirty="0" smtClean="0">
                <a:solidFill>
                  <a:schemeClr val="tx1"/>
                </a:solidFill>
              </a:rPr>
              <a:t>, a </a:t>
            </a:r>
            <a:r>
              <a:rPr lang="en-US" b="1" u="sng" dirty="0" smtClean="0">
                <a:solidFill>
                  <a:schemeClr val="tx1"/>
                </a:solidFill>
              </a:rPr>
              <a:t>new marketing method</a:t>
            </a:r>
            <a:r>
              <a:rPr lang="en-US" b="1" dirty="0" smtClean="0">
                <a:solidFill>
                  <a:schemeClr val="tx1"/>
                </a:solidFill>
              </a:rPr>
              <a:t>, or a </a:t>
            </a:r>
            <a:r>
              <a:rPr lang="en-US" b="1" u="sng" dirty="0" smtClean="0">
                <a:solidFill>
                  <a:schemeClr val="tx1"/>
                </a:solidFill>
              </a:rPr>
              <a:t>new </a:t>
            </a:r>
            <a:r>
              <a:rPr lang="en-US" b="1" u="sng" dirty="0" err="1" smtClean="0">
                <a:solidFill>
                  <a:schemeClr val="tx1"/>
                </a:solidFill>
              </a:rPr>
              <a:t>organisational</a:t>
            </a:r>
            <a:r>
              <a:rPr lang="en-US" b="1" u="sng" dirty="0" smtClean="0">
                <a:solidFill>
                  <a:schemeClr val="tx1"/>
                </a:solidFill>
              </a:rPr>
              <a:t> method</a:t>
            </a:r>
            <a:r>
              <a:rPr lang="en-US" b="1" dirty="0" smtClean="0">
                <a:solidFill>
                  <a:schemeClr val="tx1"/>
                </a:solidFill>
              </a:rPr>
              <a:t> in business </a:t>
            </a:r>
            <a:r>
              <a:rPr lang="fr-FR" b="1" dirty="0" smtClean="0">
                <a:solidFill>
                  <a:schemeClr val="tx1"/>
                </a:solidFill>
              </a:rPr>
              <a:t>practices, </a:t>
            </a:r>
            <a:r>
              <a:rPr lang="fr-FR" b="1" dirty="0" err="1" smtClean="0">
                <a:solidFill>
                  <a:schemeClr val="tx1"/>
                </a:solidFill>
              </a:rPr>
              <a:t>workplace</a:t>
            </a:r>
            <a:r>
              <a:rPr lang="fr-FR" b="1" dirty="0" smtClean="0">
                <a:solidFill>
                  <a:schemeClr val="tx1"/>
                </a:solidFill>
              </a:rPr>
              <a:t> organisation or </a:t>
            </a:r>
            <a:r>
              <a:rPr lang="fr-FR" b="1" dirty="0" err="1" smtClean="0">
                <a:solidFill>
                  <a:schemeClr val="tx1"/>
                </a:solidFill>
              </a:rPr>
              <a:t>external</a:t>
            </a:r>
            <a:r>
              <a:rPr lang="fr-FR" b="1" dirty="0" smtClean="0">
                <a:solidFill>
                  <a:schemeClr val="tx1"/>
                </a:solidFill>
              </a:rPr>
              <a:t> relations”</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92500" lnSpcReduction="10000"/>
          </a:bodyPr>
          <a:lstStyle/>
          <a:p>
            <a:r>
              <a:rPr lang="fr-FR" b="1" dirty="0" smtClean="0">
                <a:solidFill>
                  <a:srgbClr val="FF0000"/>
                </a:solidFill>
              </a:rPr>
              <a:t>3  </a:t>
            </a:r>
            <a:r>
              <a:rPr lang="en-US" b="1" dirty="0" smtClean="0">
                <a:solidFill>
                  <a:srgbClr val="FF0000"/>
                </a:solidFill>
              </a:rPr>
              <a:t>Types of Innovation</a:t>
            </a:r>
          </a:p>
          <a:p>
            <a:pPr algn="just"/>
            <a:endParaRPr lang="en-US" b="1" dirty="0" smtClean="0">
              <a:solidFill>
                <a:srgbClr val="FF0000"/>
              </a:solidFill>
            </a:endParaRPr>
          </a:p>
          <a:p>
            <a:pPr algn="just">
              <a:buFont typeface="Wingdings" pitchFamily="2" charset="2"/>
              <a:buChar char="q"/>
            </a:pPr>
            <a:r>
              <a:rPr lang="fr-FR" b="1" dirty="0" smtClean="0">
                <a:solidFill>
                  <a:schemeClr val="tx1"/>
                </a:solidFill>
              </a:rPr>
              <a:t> </a:t>
            </a:r>
            <a:r>
              <a:rPr lang="fr-FR" b="1" dirty="0" err="1" smtClean="0">
                <a:solidFill>
                  <a:schemeClr val="tx1"/>
                </a:solidFill>
              </a:rPr>
              <a:t>Although</a:t>
            </a:r>
            <a:r>
              <a:rPr lang="fr-FR" b="1" dirty="0" smtClean="0">
                <a:solidFill>
                  <a:schemeClr val="tx1"/>
                </a:solidFill>
              </a:rPr>
              <a:t> </a:t>
            </a:r>
            <a:r>
              <a:rPr lang="fr-FR" b="1" u="sng" dirty="0" err="1" smtClean="0">
                <a:solidFill>
                  <a:schemeClr val="tx1"/>
                </a:solidFill>
              </a:rPr>
              <a:t>product</a:t>
            </a:r>
            <a:r>
              <a:rPr lang="fr-FR" b="1" dirty="0" smtClean="0">
                <a:solidFill>
                  <a:schemeClr val="tx1"/>
                </a:solidFill>
              </a:rPr>
              <a:t> and </a:t>
            </a:r>
            <a:r>
              <a:rPr lang="en-US" b="1" u="sng" dirty="0" smtClean="0">
                <a:solidFill>
                  <a:schemeClr val="tx1"/>
                </a:solidFill>
              </a:rPr>
              <a:t>process</a:t>
            </a:r>
            <a:r>
              <a:rPr lang="en-US" b="1" dirty="0" smtClean="0">
                <a:solidFill>
                  <a:schemeClr val="tx1"/>
                </a:solidFill>
              </a:rPr>
              <a:t> innovation still cover the major types of innovation, scholars have identified a </a:t>
            </a:r>
            <a:r>
              <a:rPr lang="en-US" b="1" u="sng" dirty="0" smtClean="0">
                <a:solidFill>
                  <a:schemeClr val="tx1"/>
                </a:solidFill>
              </a:rPr>
              <a:t>variety of innovation types</a:t>
            </a:r>
            <a:r>
              <a:rPr lang="en-US" b="1" dirty="0" smtClean="0">
                <a:solidFill>
                  <a:schemeClr val="tx1"/>
                </a:solidFill>
              </a:rPr>
              <a:t>, including </a:t>
            </a:r>
            <a:r>
              <a:rPr lang="en-US" b="1" u="sng" dirty="0" smtClean="0">
                <a:solidFill>
                  <a:schemeClr val="tx1"/>
                </a:solidFill>
              </a:rPr>
              <a:t>organizational</a:t>
            </a:r>
            <a:r>
              <a:rPr lang="en-US" b="1" dirty="0" smtClean="0">
                <a:solidFill>
                  <a:schemeClr val="tx1"/>
                </a:solidFill>
              </a:rPr>
              <a:t> innovation, </a:t>
            </a:r>
            <a:r>
              <a:rPr lang="en-US" b="1" u="sng" dirty="0" smtClean="0">
                <a:solidFill>
                  <a:schemeClr val="tx1"/>
                </a:solidFill>
              </a:rPr>
              <a:t>marketing</a:t>
            </a:r>
            <a:r>
              <a:rPr lang="en-US" b="1" dirty="0" smtClean="0">
                <a:solidFill>
                  <a:schemeClr val="tx1"/>
                </a:solidFill>
              </a:rPr>
              <a:t> innovation, </a:t>
            </a:r>
            <a:r>
              <a:rPr lang="en-US" b="1" u="sng" dirty="0" smtClean="0">
                <a:solidFill>
                  <a:schemeClr val="tx1"/>
                </a:solidFill>
              </a:rPr>
              <a:t>service</a:t>
            </a:r>
            <a:r>
              <a:rPr lang="en-US" b="1" dirty="0" smtClean="0">
                <a:solidFill>
                  <a:schemeClr val="tx1"/>
                </a:solidFill>
              </a:rPr>
              <a:t> innovation, </a:t>
            </a:r>
            <a:r>
              <a:rPr lang="en-US" b="1" u="sng" dirty="0" smtClean="0">
                <a:solidFill>
                  <a:schemeClr val="tx1"/>
                </a:solidFill>
              </a:rPr>
              <a:t>supply chain</a:t>
            </a:r>
            <a:r>
              <a:rPr lang="en-US" b="1" dirty="0" smtClean="0">
                <a:solidFill>
                  <a:schemeClr val="tx1"/>
                </a:solidFill>
              </a:rPr>
              <a:t> Innovation</a:t>
            </a:r>
            <a:r>
              <a:rPr lang="en-US" dirty="0" smtClean="0"/>
              <a:t> </a:t>
            </a:r>
            <a:r>
              <a:rPr lang="en-US" b="1" dirty="0" smtClean="0">
                <a:solidFill>
                  <a:schemeClr val="tx1"/>
                </a:solidFill>
              </a:rPr>
              <a:t>and</a:t>
            </a:r>
            <a:r>
              <a:rPr lang="en-US" b="1" dirty="0" smtClean="0"/>
              <a:t> </a:t>
            </a:r>
            <a:r>
              <a:rPr lang="en-US" b="1" u="sng" dirty="0" smtClean="0">
                <a:solidFill>
                  <a:schemeClr val="tx1"/>
                </a:solidFill>
              </a:rPr>
              <a:t>business model</a:t>
            </a:r>
            <a:r>
              <a:rPr lang="en-US" b="1" dirty="0" smtClean="0">
                <a:solidFill>
                  <a:schemeClr val="tx1"/>
                </a:solidFill>
              </a:rPr>
              <a:t> innovation. The term </a:t>
            </a:r>
            <a:r>
              <a:rPr lang="en-US" b="1" u="sng" dirty="0" smtClean="0">
                <a:solidFill>
                  <a:schemeClr val="tx1"/>
                </a:solidFill>
              </a:rPr>
              <a:t>technological innovation</a:t>
            </a:r>
            <a:r>
              <a:rPr lang="en-US" b="1" dirty="0" smtClean="0">
                <a:solidFill>
                  <a:schemeClr val="tx1"/>
                </a:solidFill>
              </a:rPr>
              <a:t> is usually correlated with that of </a:t>
            </a:r>
            <a:r>
              <a:rPr lang="en-US" b="1" u="sng" dirty="0" smtClean="0">
                <a:solidFill>
                  <a:schemeClr val="tx1"/>
                </a:solidFill>
              </a:rPr>
              <a:t>product and process</a:t>
            </a:r>
            <a:r>
              <a:rPr lang="en-US" b="1" dirty="0" smtClean="0">
                <a:solidFill>
                  <a:schemeClr val="tx1"/>
                </a:solidFill>
              </a:rPr>
              <a:t> innovation (Schumpeter naming these product technology and production technology correspondingly)</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3  </a:t>
            </a:r>
            <a:r>
              <a:rPr lang="en-US" b="1" dirty="0" smtClean="0">
                <a:solidFill>
                  <a:srgbClr val="FF0000"/>
                </a:solidFill>
              </a:rPr>
              <a:t>Types of Innovation</a:t>
            </a:r>
          </a:p>
          <a:p>
            <a:pPr algn="just"/>
            <a:r>
              <a:rPr lang="en-US" b="1" dirty="0" smtClean="0">
                <a:solidFill>
                  <a:schemeClr val="tx1"/>
                </a:solidFill>
              </a:rPr>
              <a:t>Schumpeter, as one of the first researchers in the field, differentiated five types of innovation:</a:t>
            </a:r>
          </a:p>
          <a:p>
            <a:pPr marL="514350" indent="-514350" algn="just">
              <a:buFont typeface="+mj-lt"/>
              <a:buAutoNum type="arabicPeriod"/>
            </a:pPr>
            <a:r>
              <a:rPr lang="en-US" b="1" dirty="0" smtClean="0">
                <a:solidFill>
                  <a:schemeClr val="tx1"/>
                </a:solidFill>
              </a:rPr>
              <a:t> new products,</a:t>
            </a:r>
          </a:p>
          <a:p>
            <a:pPr marL="514350" indent="-514350" algn="just">
              <a:buFont typeface="+mj-lt"/>
              <a:buAutoNum type="arabicPeriod"/>
            </a:pPr>
            <a:r>
              <a:rPr lang="en-US" b="1" dirty="0" smtClean="0">
                <a:solidFill>
                  <a:schemeClr val="tx1"/>
                </a:solidFill>
              </a:rPr>
              <a:t> new methods of production,</a:t>
            </a:r>
          </a:p>
          <a:p>
            <a:pPr marL="514350" indent="-514350" algn="just">
              <a:buFont typeface="+mj-lt"/>
              <a:buAutoNum type="arabicPeriod"/>
            </a:pPr>
            <a:r>
              <a:rPr lang="en-US" b="1" dirty="0" smtClean="0">
                <a:solidFill>
                  <a:schemeClr val="tx1"/>
                </a:solidFill>
              </a:rPr>
              <a:t> new sources of supply,</a:t>
            </a:r>
          </a:p>
          <a:p>
            <a:pPr marL="514350" indent="-514350" algn="just">
              <a:buFont typeface="+mj-lt"/>
              <a:buAutoNum type="arabicPeriod"/>
            </a:pPr>
            <a:r>
              <a:rPr lang="en-US" b="1" dirty="0" smtClean="0">
                <a:solidFill>
                  <a:schemeClr val="tx1"/>
                </a:solidFill>
              </a:rPr>
              <a:t> the exploitation of new markets, and </a:t>
            </a:r>
          </a:p>
          <a:p>
            <a:pPr marL="514350" indent="-514350" algn="just">
              <a:buFont typeface="+mj-lt"/>
              <a:buAutoNum type="arabicPeriod"/>
            </a:pPr>
            <a:r>
              <a:rPr lang="en-US" b="1" dirty="0" smtClean="0">
                <a:solidFill>
                  <a:schemeClr val="tx1"/>
                </a:solidFill>
              </a:rPr>
              <a:t>new ways to organize </a:t>
            </a:r>
            <a:r>
              <a:rPr lang="fr-FR" b="1" dirty="0" smtClean="0">
                <a:solidFill>
                  <a:schemeClr val="tx1"/>
                </a:solidFill>
              </a:rPr>
              <a:t>business. </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3  </a:t>
            </a:r>
            <a:r>
              <a:rPr lang="en-US" b="1" dirty="0" smtClean="0">
                <a:solidFill>
                  <a:srgbClr val="FF0000"/>
                </a:solidFill>
              </a:rPr>
              <a:t>Types of Innovation</a:t>
            </a:r>
          </a:p>
          <a:p>
            <a:pPr algn="just"/>
            <a:r>
              <a:rPr lang="en-US" b="1" dirty="0" smtClean="0">
                <a:solidFill>
                  <a:schemeClr val="tx1"/>
                </a:solidFill>
              </a:rPr>
              <a:t>Schumpeter argued that new ideas rarely come into being because firms innovate and transform themselves; rather, capitalism develops through a process of </a:t>
            </a:r>
            <a:r>
              <a:rPr lang="en-US" b="1" u="sng" dirty="0" smtClean="0">
                <a:solidFill>
                  <a:schemeClr val="tx1"/>
                </a:solidFill>
              </a:rPr>
              <a:t>creative destruction</a:t>
            </a:r>
            <a:r>
              <a:rPr lang="en-US" dirty="0" smtClean="0">
                <a:solidFill>
                  <a:schemeClr val="tx1"/>
                </a:solidFill>
              </a:rPr>
              <a:t>.</a:t>
            </a:r>
          </a:p>
          <a:p>
            <a:pPr algn="just" rtl="1"/>
            <a:r>
              <a:rPr lang="ar-DZ" b="1" dirty="0" smtClean="0">
                <a:solidFill>
                  <a:schemeClr val="tx1"/>
                </a:solidFill>
              </a:rPr>
              <a:t>يرى شومبيتر أن الأفكار الجديدة نادراً ما تنشأ بسبب أنّ الشركات تبتكر وتحول نفسها؛ بل بسبب أنّ </a:t>
            </a:r>
            <a:r>
              <a:rPr lang="ar-DZ" b="1" u="sng" dirty="0" smtClean="0">
                <a:solidFill>
                  <a:schemeClr val="tx1"/>
                </a:solidFill>
              </a:rPr>
              <a:t>الرأسمالية</a:t>
            </a:r>
            <a:r>
              <a:rPr lang="ar-DZ" b="1" dirty="0" smtClean="0">
                <a:solidFill>
                  <a:schemeClr val="tx1"/>
                </a:solidFill>
              </a:rPr>
              <a:t> تتطور من خلال </a:t>
            </a:r>
            <a:r>
              <a:rPr lang="ar-DZ" b="1" u="sng" dirty="0" smtClean="0">
                <a:solidFill>
                  <a:schemeClr val="tx1"/>
                </a:solidFill>
              </a:rPr>
              <a:t>عملية التدمير الخلاق</a:t>
            </a:r>
            <a:endParaRPr lang="en-US" b="1" u="sng" dirty="0" smtClean="0">
              <a:solidFill>
                <a:schemeClr val="tx1"/>
              </a:solidFill>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3  </a:t>
            </a:r>
            <a:r>
              <a:rPr lang="en-US" b="1" dirty="0" smtClean="0">
                <a:solidFill>
                  <a:srgbClr val="FF0000"/>
                </a:solidFill>
              </a:rPr>
              <a:t>Types of Innovation</a:t>
            </a:r>
          </a:p>
          <a:p>
            <a:pPr algn="just"/>
            <a:endParaRPr lang="ar-DZ" b="1" dirty="0" smtClean="0">
              <a:solidFill>
                <a:srgbClr val="FF0000"/>
              </a:solidFill>
            </a:endParaRPr>
          </a:p>
          <a:p>
            <a:pPr algn="just"/>
            <a:r>
              <a:rPr lang="en-US" b="1" dirty="0" smtClean="0">
                <a:solidFill>
                  <a:schemeClr val="tx1"/>
                </a:solidFill>
              </a:rPr>
              <a:t>Schumpeter</a:t>
            </a:r>
            <a:r>
              <a:rPr lang="ar-DZ" b="1" dirty="0" smtClean="0">
                <a:solidFill>
                  <a:schemeClr val="tx1"/>
                </a:solidFill>
              </a:rPr>
              <a:t> </a:t>
            </a:r>
            <a:r>
              <a:rPr lang="en-US" b="1" dirty="0" smtClean="0">
                <a:solidFill>
                  <a:schemeClr val="tx1"/>
                </a:solidFill>
              </a:rPr>
              <a:t>defined the</a:t>
            </a:r>
            <a:r>
              <a:rPr lang="ar-DZ" b="1" dirty="0" smtClean="0">
                <a:solidFill>
                  <a:schemeClr val="tx1"/>
                </a:solidFill>
              </a:rPr>
              <a:t> </a:t>
            </a:r>
            <a:r>
              <a:rPr lang="en-US" b="1" dirty="0" smtClean="0">
                <a:solidFill>
                  <a:schemeClr val="tx1"/>
                </a:solidFill>
              </a:rPr>
              <a:t>notion of </a:t>
            </a:r>
            <a:r>
              <a:rPr lang="en-US" b="1" u="sng" dirty="0" smtClean="0">
                <a:solidFill>
                  <a:schemeClr val="tx1"/>
                </a:solidFill>
              </a:rPr>
              <a:t>creative destruction</a:t>
            </a:r>
            <a:r>
              <a:rPr lang="en-US" b="1" dirty="0" smtClean="0">
                <a:solidFill>
                  <a:schemeClr val="tx1"/>
                </a:solidFill>
              </a:rPr>
              <a:t> as a “process of industrial mutation that incessantly revolutionizes the economic structure from within, incessantly destroying the old one, incessantly creating a new one.” For Schumpeter, extremely significant innovations begin with the creative destruction of existing fields.</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3  </a:t>
            </a:r>
            <a:r>
              <a:rPr lang="en-US" b="1" dirty="0" smtClean="0">
                <a:solidFill>
                  <a:srgbClr val="FF0000"/>
                </a:solidFill>
              </a:rPr>
              <a:t>Types of Innovation</a:t>
            </a:r>
          </a:p>
          <a:p>
            <a:pPr algn="just"/>
            <a:endParaRPr lang="ar-DZ" b="1" dirty="0" smtClean="0">
              <a:solidFill>
                <a:srgbClr val="FF0000"/>
              </a:solidFill>
            </a:endParaRPr>
          </a:p>
          <a:p>
            <a:pPr algn="just" rtl="1"/>
            <a:r>
              <a:rPr lang="ar-DZ" b="1" dirty="0" smtClean="0">
                <a:solidFill>
                  <a:schemeClr val="tx1"/>
                </a:solidFill>
              </a:rPr>
              <a:t>عرّف شومبيتر مفهوم </a:t>
            </a:r>
            <a:r>
              <a:rPr lang="ar-DZ" b="1" dirty="0" smtClean="0">
                <a:solidFill>
                  <a:srgbClr val="FF0000"/>
                </a:solidFill>
              </a:rPr>
              <a:t>التدمير الخلاق</a:t>
            </a:r>
            <a:r>
              <a:rPr lang="ar-DZ" b="1" dirty="0" smtClean="0">
                <a:solidFill>
                  <a:schemeClr val="tx1"/>
                </a:solidFill>
              </a:rPr>
              <a:t> بأنه "عملية تحوّل صناعي تعمل باستمرار على إحداث ثورة في البنية الاقتصادية من الداخل، وتدمير باستمرار</a:t>
            </a:r>
            <a:r>
              <a:rPr lang="en-GB" b="1" dirty="0" smtClean="0">
                <a:solidFill>
                  <a:schemeClr val="tx1"/>
                </a:solidFill>
              </a:rPr>
              <a:t> </a:t>
            </a:r>
            <a:r>
              <a:rPr lang="ar-DZ" b="1" dirty="0" smtClean="0">
                <a:solidFill>
                  <a:schemeClr val="tx1"/>
                </a:solidFill>
              </a:rPr>
              <a:t>الهيكل القديم، وإنشاء باستمرار</a:t>
            </a:r>
            <a:r>
              <a:rPr lang="en-GB" b="1" dirty="0" smtClean="0">
                <a:solidFill>
                  <a:schemeClr val="tx1"/>
                </a:solidFill>
              </a:rPr>
              <a:t> </a:t>
            </a:r>
            <a:r>
              <a:rPr lang="ar-DZ" b="1" dirty="0" smtClean="0">
                <a:solidFill>
                  <a:schemeClr val="tx1"/>
                </a:solidFill>
              </a:rPr>
              <a:t>هيكل جديد ". </a:t>
            </a:r>
          </a:p>
          <a:p>
            <a:pPr algn="just" rtl="1"/>
            <a:r>
              <a:rPr lang="ar-DZ" b="1" dirty="0" smtClean="0">
                <a:solidFill>
                  <a:schemeClr val="tx1"/>
                </a:solidFill>
              </a:rPr>
              <a:t>بالنسبة لشومبيتر، تبدأ الابتكارات المهمة للغاية بالتدمير الخلاق للمجالات الموجودة.</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92500" lnSpcReduction="10000"/>
          </a:bodyPr>
          <a:lstStyle/>
          <a:p>
            <a:r>
              <a:rPr lang="fr-FR" b="1" dirty="0" smtClean="0">
                <a:solidFill>
                  <a:srgbClr val="FF0000"/>
                </a:solidFill>
              </a:rPr>
              <a:t>3  </a:t>
            </a:r>
            <a:r>
              <a:rPr lang="en-US" b="1" dirty="0" smtClean="0">
                <a:solidFill>
                  <a:srgbClr val="FF0000"/>
                </a:solidFill>
              </a:rPr>
              <a:t>Types of Innovation</a:t>
            </a:r>
          </a:p>
          <a:p>
            <a:pPr algn="just"/>
            <a:r>
              <a:rPr lang="en-US" b="1" dirty="0" smtClean="0">
                <a:solidFill>
                  <a:schemeClr val="tx1"/>
                </a:solidFill>
              </a:rPr>
              <a:t>The key role in </a:t>
            </a:r>
            <a:r>
              <a:rPr lang="en-US" b="1" u="sng" dirty="0" smtClean="0">
                <a:solidFill>
                  <a:schemeClr val="tx1"/>
                </a:solidFill>
              </a:rPr>
              <a:t>creative destruction</a:t>
            </a:r>
            <a:r>
              <a:rPr lang="en-US" b="1" dirty="0" smtClean="0">
                <a:solidFill>
                  <a:schemeClr val="tx1"/>
                </a:solidFill>
              </a:rPr>
              <a:t> is reserved for technological innovations that can </a:t>
            </a:r>
            <a:r>
              <a:rPr lang="en-US" b="1" u="sng" dirty="0" smtClean="0">
                <a:solidFill>
                  <a:schemeClr val="tx1"/>
                </a:solidFill>
              </a:rPr>
              <a:t>outflank</a:t>
            </a:r>
            <a:r>
              <a:rPr lang="en-US" b="1" dirty="0" smtClean="0">
                <a:solidFill>
                  <a:schemeClr val="tx1"/>
                </a:solidFill>
              </a:rPr>
              <a:t> existing products, designs and processes. Over time these form a dominant paradigm within which processes of production become highly efficient and there seem to be few opportunities for </a:t>
            </a:r>
            <a:r>
              <a:rPr lang="en-US" b="1" u="sng" dirty="0" smtClean="0">
                <a:solidFill>
                  <a:schemeClr val="tx1"/>
                </a:solidFill>
              </a:rPr>
              <a:t>radical innovation </a:t>
            </a:r>
            <a:r>
              <a:rPr lang="en-US" b="1" dirty="0" smtClean="0">
                <a:solidFill>
                  <a:schemeClr val="tx1"/>
                </a:solidFill>
              </a:rPr>
              <a:t>within the existing paradigm. These industries are most susceptible to creative destruction by </a:t>
            </a:r>
            <a:r>
              <a:rPr lang="en-US" b="1" u="sng" dirty="0" smtClean="0">
                <a:solidFill>
                  <a:schemeClr val="tx1"/>
                </a:solidFill>
              </a:rPr>
              <a:t>incremental innovation</a:t>
            </a:r>
            <a:r>
              <a:rPr lang="en-US" b="1" dirty="0" smtClean="0">
                <a:solidFill>
                  <a:schemeClr val="tx1"/>
                </a:solidFill>
              </a:rPr>
              <a:t>, often from competitors elsewhere in the world who have been more attuned to improving the product that they are competing against.</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en-US" b="1" dirty="0" smtClean="0">
                <a:solidFill>
                  <a:srgbClr val="FF0000"/>
                </a:solidFill>
              </a:rPr>
              <a:t>3  Types of Innovation</a:t>
            </a:r>
          </a:p>
          <a:p>
            <a:pPr algn="just"/>
            <a:endParaRPr lang="ar-DZ" b="1" dirty="0" smtClean="0">
              <a:solidFill>
                <a:srgbClr val="FF0000"/>
              </a:solidFill>
            </a:endParaRPr>
          </a:p>
          <a:p>
            <a:pPr algn="just" rtl="1"/>
            <a:r>
              <a:rPr lang="ar-DZ" b="1" dirty="0" smtClean="0">
                <a:solidFill>
                  <a:schemeClr val="tx1"/>
                </a:solidFill>
              </a:rPr>
              <a:t>إن الدور الرئيسي في </a:t>
            </a:r>
            <a:r>
              <a:rPr lang="ar-DZ" b="1" u="sng" dirty="0" smtClean="0">
                <a:solidFill>
                  <a:schemeClr val="tx1"/>
                </a:solidFill>
              </a:rPr>
              <a:t>التدمير الخلاق</a:t>
            </a:r>
            <a:r>
              <a:rPr lang="ar-DZ" b="1" dirty="0" smtClean="0">
                <a:solidFill>
                  <a:schemeClr val="tx1"/>
                </a:solidFill>
              </a:rPr>
              <a:t> يرجع للابتكارات التكنولوجية التي </a:t>
            </a:r>
            <a:r>
              <a:rPr lang="ar-DZ" b="1" u="sng" dirty="0" smtClean="0">
                <a:solidFill>
                  <a:schemeClr val="tx1"/>
                </a:solidFill>
              </a:rPr>
              <a:t>تخنق</a:t>
            </a:r>
            <a:r>
              <a:rPr lang="ar-DZ" b="1" dirty="0" smtClean="0">
                <a:solidFill>
                  <a:schemeClr val="tx1"/>
                </a:solidFill>
              </a:rPr>
              <a:t> المنتجات والتصاميم والعمليات الحالية. وبمرور الوقت، تشكل هذه النماذج نموذجًا مهيمنًا تصبح فيه عمليات الإنتاج ذات كفاءة عالية ويبدو أن هناك فرصًا قليلة </a:t>
            </a:r>
            <a:r>
              <a:rPr lang="ar-DZ" b="1" u="sng" dirty="0" smtClean="0">
                <a:solidFill>
                  <a:schemeClr val="tx1"/>
                </a:solidFill>
              </a:rPr>
              <a:t>للابتكار الجذري</a:t>
            </a:r>
            <a:r>
              <a:rPr lang="ar-DZ" b="1" dirty="0" smtClean="0">
                <a:solidFill>
                  <a:schemeClr val="tx1"/>
                </a:solidFill>
              </a:rPr>
              <a:t> ضمن النموذج الحالي. وهذه الصناعات هي الأكثر عرضة للتدمير الخلاق من خلال </a:t>
            </a:r>
            <a:r>
              <a:rPr lang="ar-DZ" b="1" u="sng" dirty="0" smtClean="0">
                <a:solidFill>
                  <a:schemeClr val="tx1"/>
                </a:solidFill>
              </a:rPr>
              <a:t>الابتكار التدريجي</a:t>
            </a:r>
            <a:r>
              <a:rPr lang="ar-DZ" b="1" dirty="0" smtClean="0">
                <a:solidFill>
                  <a:schemeClr val="tx1"/>
                </a:solidFill>
              </a:rPr>
              <a:t>، والذي غالبا ما يكون من المنافسين في أماكن أخرى من العالم الذين كانوا أكثر تفوقا في تحسين المنتج الذي كانوا يتنافسون ضده.</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endParaRPr lang="en-US" sz="2800" dirty="0" smtClean="0"/>
          </a:p>
          <a:p>
            <a:pPr algn="just"/>
            <a:r>
              <a:rPr lang="en-US" b="1" u="sng" dirty="0" smtClean="0">
                <a:solidFill>
                  <a:srgbClr val="FF0000"/>
                </a:solidFill>
              </a:rPr>
              <a:t>Introduction</a:t>
            </a:r>
          </a:p>
          <a:p>
            <a:pPr algn="just" rtl="1"/>
            <a:r>
              <a:rPr lang="ar-DZ" b="1" u="sng" dirty="0" smtClean="0">
                <a:solidFill>
                  <a:schemeClr val="tx1"/>
                </a:solidFill>
              </a:rPr>
              <a:t>الابتكار وأهميته في الاقتصاد:</a:t>
            </a:r>
            <a:endParaRPr lang="en-US" b="1" u="sng" dirty="0" smtClean="0">
              <a:solidFill>
                <a:schemeClr val="tx1"/>
              </a:solidFill>
            </a:endParaRPr>
          </a:p>
          <a:p>
            <a:pPr algn="just" rtl="1"/>
            <a:endParaRPr lang="en-US" b="1" dirty="0" smtClean="0">
              <a:solidFill>
                <a:schemeClr val="tx1"/>
              </a:solidFill>
            </a:endParaRPr>
          </a:p>
          <a:p>
            <a:pPr algn="just"/>
            <a:r>
              <a:rPr lang="en-US" b="1" dirty="0" smtClean="0">
                <a:solidFill>
                  <a:schemeClr val="tx1"/>
                </a:solidFill>
              </a:rPr>
              <a:t>Just as innovation provides a </a:t>
            </a:r>
            <a:r>
              <a:rPr lang="en-US" b="1" dirty="0" smtClean="0">
                <a:solidFill>
                  <a:srgbClr val="FF0000"/>
                </a:solidFill>
              </a:rPr>
              <a:t>competitive weapon</a:t>
            </a:r>
            <a:r>
              <a:rPr lang="en-US" b="1" dirty="0" smtClean="0">
                <a:solidFill>
                  <a:schemeClr val="tx1"/>
                </a:solidFill>
              </a:rPr>
              <a:t> for firms in a domestic market, it also provides firms with the ability to compete in international markets, where studies show that product variety and quality are as important as price in capturing market share overseas</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4  </a:t>
            </a:r>
            <a:r>
              <a:rPr lang="fr-FR" b="1" dirty="0" err="1" smtClean="0">
                <a:solidFill>
                  <a:srgbClr val="FF0000"/>
                </a:solidFill>
              </a:rPr>
              <a:t>Degree</a:t>
            </a:r>
            <a:r>
              <a:rPr lang="fr-FR" b="1" dirty="0" smtClean="0">
                <a:solidFill>
                  <a:srgbClr val="FF0000"/>
                </a:solidFill>
              </a:rPr>
              <a:t> of </a:t>
            </a:r>
            <a:r>
              <a:rPr lang="fr-FR" b="1" dirty="0" err="1" smtClean="0">
                <a:solidFill>
                  <a:srgbClr val="FF0000"/>
                </a:solidFill>
              </a:rPr>
              <a:t>Innovativeness</a:t>
            </a:r>
            <a:endParaRPr lang="en-US" b="1" dirty="0" smtClean="0">
              <a:solidFill>
                <a:srgbClr val="FF0000"/>
              </a:solidFill>
            </a:endParaRPr>
          </a:p>
          <a:p>
            <a:pPr algn="just"/>
            <a:endParaRPr lang="en-US" b="1" dirty="0" smtClean="0">
              <a:solidFill>
                <a:schemeClr val="tx1"/>
              </a:solidFill>
            </a:endParaRPr>
          </a:p>
          <a:p>
            <a:pPr algn="just"/>
            <a:r>
              <a:rPr lang="en-US" b="1" dirty="0" smtClean="0">
                <a:solidFill>
                  <a:schemeClr val="tx1"/>
                </a:solidFill>
              </a:rPr>
              <a:t>Much research on innovation seeks to convey different degrees of innovation by referring to a continuum of </a:t>
            </a:r>
            <a:r>
              <a:rPr lang="en-US" b="1" u="sng" dirty="0" smtClean="0">
                <a:solidFill>
                  <a:schemeClr val="tx1"/>
                </a:solidFill>
              </a:rPr>
              <a:t>incremental</a:t>
            </a:r>
            <a:r>
              <a:rPr lang="en-US" b="1" dirty="0" smtClean="0">
                <a:solidFill>
                  <a:schemeClr val="tx1"/>
                </a:solidFill>
              </a:rPr>
              <a:t> versus </a:t>
            </a:r>
            <a:r>
              <a:rPr lang="en-US" b="1" u="sng" dirty="0" smtClean="0">
                <a:solidFill>
                  <a:schemeClr val="tx1"/>
                </a:solidFill>
              </a:rPr>
              <a:t>radical</a:t>
            </a:r>
            <a:r>
              <a:rPr lang="en-US" b="1" dirty="0" smtClean="0">
                <a:solidFill>
                  <a:schemeClr val="tx1"/>
                </a:solidFill>
              </a:rPr>
              <a:t> innovation.</a:t>
            </a:r>
          </a:p>
          <a:p>
            <a:pPr algn="just"/>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lnSpcReduction="10000"/>
          </a:bodyPr>
          <a:lstStyle/>
          <a:p>
            <a:r>
              <a:rPr lang="fr-FR" b="1" dirty="0" smtClean="0">
                <a:solidFill>
                  <a:srgbClr val="FF0000"/>
                </a:solidFill>
              </a:rPr>
              <a:t>4  </a:t>
            </a:r>
            <a:r>
              <a:rPr lang="fr-FR" b="1" dirty="0" err="1" smtClean="0">
                <a:solidFill>
                  <a:srgbClr val="FF0000"/>
                </a:solidFill>
              </a:rPr>
              <a:t>Degree</a:t>
            </a:r>
            <a:r>
              <a:rPr lang="fr-FR" b="1" dirty="0" smtClean="0">
                <a:solidFill>
                  <a:srgbClr val="FF0000"/>
                </a:solidFill>
              </a:rPr>
              <a:t> of </a:t>
            </a:r>
            <a:r>
              <a:rPr lang="fr-FR" b="1" dirty="0" err="1" smtClean="0">
                <a:solidFill>
                  <a:srgbClr val="FF0000"/>
                </a:solidFill>
              </a:rPr>
              <a:t>Innovativeness</a:t>
            </a:r>
            <a:endParaRPr lang="en-US" b="1" dirty="0" smtClean="0">
              <a:solidFill>
                <a:srgbClr val="FF0000"/>
              </a:solidFill>
            </a:endParaRPr>
          </a:p>
          <a:p>
            <a:pPr algn="just"/>
            <a:endParaRPr lang="en-US" b="1" dirty="0" smtClean="0">
              <a:solidFill>
                <a:schemeClr val="tx1"/>
              </a:solidFill>
            </a:endParaRPr>
          </a:p>
          <a:p>
            <a:pPr algn="just"/>
            <a:r>
              <a:rPr lang="en-US" b="1" dirty="0" smtClean="0">
                <a:solidFill>
                  <a:schemeClr val="tx1"/>
                </a:solidFill>
              </a:rPr>
              <a:t>The list of terms stating a variant degree of innovation is long, including systematic, new improvements, minor, major, moderate innovativeness, high innovativeness, incremental, radical, revolutionary, evolutionary, architectural, regular, breakthrough, fusion, disruptive, discontinuous, </a:t>
            </a:r>
            <a:r>
              <a:rPr lang="fr-FR" b="1" dirty="0" err="1" smtClean="0">
                <a:solidFill>
                  <a:schemeClr val="tx1"/>
                </a:solidFill>
              </a:rPr>
              <a:t>continuous</a:t>
            </a:r>
            <a:r>
              <a:rPr lang="fr-FR" b="1" dirty="0" smtClean="0">
                <a:solidFill>
                  <a:schemeClr val="tx1"/>
                </a:solidFill>
              </a:rPr>
              <a:t>, routine, </a:t>
            </a:r>
            <a:r>
              <a:rPr lang="fr-FR" b="1" dirty="0" err="1" smtClean="0">
                <a:solidFill>
                  <a:schemeClr val="tx1"/>
                </a:solidFill>
              </a:rPr>
              <a:t>true</a:t>
            </a:r>
            <a:r>
              <a:rPr lang="fr-FR" b="1" dirty="0" smtClean="0">
                <a:solidFill>
                  <a:schemeClr val="tx1"/>
                </a:solidFill>
              </a:rPr>
              <a:t>, adoption, original, </a:t>
            </a:r>
            <a:r>
              <a:rPr lang="fr-FR" b="1" dirty="0" err="1" smtClean="0">
                <a:solidFill>
                  <a:schemeClr val="tx1"/>
                </a:solidFill>
              </a:rPr>
              <a:t>reformulated</a:t>
            </a:r>
            <a:r>
              <a:rPr lang="fr-FR" b="1" dirty="0" smtClean="0">
                <a:solidFill>
                  <a:schemeClr val="tx1"/>
                </a:solidFill>
              </a:rPr>
              <a:t>, instrumental, ultimate </a:t>
            </a:r>
            <a:r>
              <a:rPr lang="en-US" b="1" dirty="0" smtClean="0">
                <a:solidFill>
                  <a:schemeClr val="tx1"/>
                </a:solidFill>
              </a:rPr>
              <a:t>and the list goes on….</a:t>
            </a:r>
          </a:p>
          <a:p>
            <a:pPr algn="just"/>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lnSpcReduction="10000"/>
          </a:bodyPr>
          <a:lstStyle/>
          <a:p>
            <a:r>
              <a:rPr lang="fr-FR" b="1" dirty="0" smtClean="0">
                <a:solidFill>
                  <a:srgbClr val="FF0000"/>
                </a:solidFill>
              </a:rPr>
              <a:t>4  </a:t>
            </a:r>
            <a:r>
              <a:rPr lang="fr-FR" b="1" dirty="0" err="1" smtClean="0">
                <a:solidFill>
                  <a:srgbClr val="FF0000"/>
                </a:solidFill>
              </a:rPr>
              <a:t>Degree</a:t>
            </a:r>
            <a:r>
              <a:rPr lang="fr-FR" b="1" dirty="0" smtClean="0">
                <a:solidFill>
                  <a:srgbClr val="FF0000"/>
                </a:solidFill>
              </a:rPr>
              <a:t> of </a:t>
            </a:r>
            <a:r>
              <a:rPr lang="fr-FR" b="1" dirty="0" err="1" smtClean="0">
                <a:solidFill>
                  <a:srgbClr val="FF0000"/>
                </a:solidFill>
              </a:rPr>
              <a:t>Innovativeness</a:t>
            </a:r>
            <a:endParaRPr lang="en-US" b="1" dirty="0" smtClean="0">
              <a:solidFill>
                <a:srgbClr val="FF0000"/>
              </a:solidFill>
            </a:endParaRPr>
          </a:p>
          <a:p>
            <a:pPr algn="just"/>
            <a:endParaRPr lang="en-US" b="1" dirty="0" smtClean="0">
              <a:solidFill>
                <a:schemeClr val="tx1"/>
              </a:solidFill>
            </a:endParaRPr>
          </a:p>
          <a:p>
            <a:pPr algn="just"/>
            <a:r>
              <a:rPr lang="en-US" b="1" dirty="0" smtClean="0">
                <a:solidFill>
                  <a:schemeClr val="tx1"/>
                </a:solidFill>
              </a:rPr>
              <a:t>The list of terms stating a variant degree of innovation is long, including systematic, new improvements, minor, major, moderate innovativeness, high innovativeness, incremental, radical, revolutionary, evolutionary, architectural, regular, breakthrough, fusion, disruptive, discontinuous, </a:t>
            </a:r>
            <a:r>
              <a:rPr lang="fr-FR" b="1" dirty="0" err="1" smtClean="0">
                <a:solidFill>
                  <a:schemeClr val="tx1"/>
                </a:solidFill>
              </a:rPr>
              <a:t>continuous</a:t>
            </a:r>
            <a:r>
              <a:rPr lang="fr-FR" b="1" dirty="0" smtClean="0">
                <a:solidFill>
                  <a:schemeClr val="tx1"/>
                </a:solidFill>
              </a:rPr>
              <a:t>, routine, </a:t>
            </a:r>
            <a:r>
              <a:rPr lang="fr-FR" b="1" dirty="0" err="1" smtClean="0">
                <a:solidFill>
                  <a:schemeClr val="tx1"/>
                </a:solidFill>
              </a:rPr>
              <a:t>true</a:t>
            </a:r>
            <a:r>
              <a:rPr lang="fr-FR" b="1" dirty="0" smtClean="0">
                <a:solidFill>
                  <a:schemeClr val="tx1"/>
                </a:solidFill>
              </a:rPr>
              <a:t>, adoption, original, </a:t>
            </a:r>
            <a:r>
              <a:rPr lang="fr-FR" b="1" dirty="0" err="1" smtClean="0">
                <a:solidFill>
                  <a:schemeClr val="tx1"/>
                </a:solidFill>
              </a:rPr>
              <a:t>reformulated</a:t>
            </a:r>
            <a:r>
              <a:rPr lang="fr-FR" b="1" dirty="0" smtClean="0">
                <a:solidFill>
                  <a:schemeClr val="tx1"/>
                </a:solidFill>
              </a:rPr>
              <a:t>, instrumental, ultimate </a:t>
            </a:r>
            <a:r>
              <a:rPr lang="en-US" b="1" dirty="0" smtClean="0">
                <a:solidFill>
                  <a:schemeClr val="tx1"/>
                </a:solidFill>
              </a:rPr>
              <a:t>and the list goes on….</a:t>
            </a:r>
          </a:p>
          <a:p>
            <a:pPr algn="just"/>
            <a:endParaRPr lang="ar-DZ" b="1" dirty="0" smtClean="0">
              <a:solidFill>
                <a:schemeClr val="tx1"/>
              </a:solidFill>
            </a:endParaRPr>
          </a:p>
        </p:txBody>
      </p:sp>
      <p:pic>
        <p:nvPicPr>
          <p:cNvPr id="2050" name="Picture 2"/>
          <p:cNvPicPr>
            <a:picLocks noChangeAspect="1" noChangeArrowheads="1"/>
          </p:cNvPicPr>
          <p:nvPr/>
        </p:nvPicPr>
        <p:blipFill>
          <a:blip r:embed="rId2"/>
          <a:srcRect/>
          <a:stretch>
            <a:fillRect/>
          </a:stretch>
        </p:blipFill>
        <p:spPr bwMode="auto">
          <a:xfrm>
            <a:off x="-1" y="1571612"/>
            <a:ext cx="9144001" cy="52863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lnSpcReduction="10000"/>
          </a:bodyPr>
          <a:lstStyle/>
          <a:p>
            <a:r>
              <a:rPr lang="fr-FR" b="1" dirty="0" smtClean="0">
                <a:solidFill>
                  <a:srgbClr val="FF0000"/>
                </a:solidFill>
              </a:rPr>
              <a:t>5  Dimensions: </a:t>
            </a:r>
            <a:r>
              <a:rPr lang="fr-FR" b="1" dirty="0" err="1" smtClean="0">
                <a:solidFill>
                  <a:srgbClr val="FF0000"/>
                </a:solidFill>
              </a:rPr>
              <a:t>Individual</a:t>
            </a:r>
            <a:r>
              <a:rPr lang="fr-FR" b="1" dirty="0" smtClean="0">
                <a:solidFill>
                  <a:srgbClr val="FF0000"/>
                </a:solidFill>
              </a:rPr>
              <a:t>—</a:t>
            </a:r>
            <a:r>
              <a:rPr lang="fr-FR" b="1" dirty="0" err="1" smtClean="0">
                <a:solidFill>
                  <a:srgbClr val="FF0000"/>
                </a:solidFill>
              </a:rPr>
              <a:t>Group—Network</a:t>
            </a:r>
            <a:endParaRPr lang="en-US" b="1" dirty="0" smtClean="0">
              <a:solidFill>
                <a:srgbClr val="FF0000"/>
              </a:solidFill>
            </a:endParaRPr>
          </a:p>
          <a:p>
            <a:pPr algn="just"/>
            <a:endParaRPr lang="en-US" b="1" dirty="0" smtClean="0">
              <a:solidFill>
                <a:schemeClr val="tx1"/>
              </a:solidFill>
            </a:endParaRPr>
          </a:p>
          <a:p>
            <a:pPr algn="just"/>
            <a:r>
              <a:rPr lang="en-US" b="1" dirty="0" smtClean="0">
                <a:solidFill>
                  <a:schemeClr val="tx1"/>
                </a:solidFill>
              </a:rPr>
              <a:t>Research of innovation at the </a:t>
            </a:r>
            <a:r>
              <a:rPr lang="en-US" b="1" u="sng" dirty="0" smtClean="0">
                <a:solidFill>
                  <a:schemeClr val="tx1"/>
                </a:solidFill>
              </a:rPr>
              <a:t>individual level </a:t>
            </a:r>
            <a:r>
              <a:rPr lang="en-US" b="1" dirty="0" smtClean="0">
                <a:solidFill>
                  <a:schemeClr val="tx1"/>
                </a:solidFill>
              </a:rPr>
              <a:t>include studies of how the entrepreneur, champion or ‘knowledge worker’ can enhance the innovative process in a </a:t>
            </a:r>
            <a:r>
              <a:rPr lang="fr-FR" b="1" dirty="0" err="1" smtClean="0">
                <a:solidFill>
                  <a:schemeClr val="tx1"/>
                </a:solidFill>
              </a:rPr>
              <a:t>firm</a:t>
            </a:r>
            <a:r>
              <a:rPr lang="fr-FR" b="1" dirty="0" smtClean="0">
                <a:solidFill>
                  <a:schemeClr val="tx1"/>
                </a:solidFill>
              </a:rPr>
              <a:t>.</a:t>
            </a:r>
          </a:p>
          <a:p>
            <a:pPr algn="just"/>
            <a:endParaRPr lang="en-GB" b="1" dirty="0" smtClean="0">
              <a:solidFill>
                <a:schemeClr val="tx1"/>
              </a:solidFill>
            </a:endParaRPr>
          </a:p>
          <a:p>
            <a:pPr algn="just"/>
            <a:r>
              <a:rPr lang="en-US" b="1" dirty="0" smtClean="0">
                <a:solidFill>
                  <a:schemeClr val="tx1"/>
                </a:solidFill>
              </a:rPr>
              <a:t>Studies at the </a:t>
            </a:r>
            <a:r>
              <a:rPr lang="en-US" b="1" u="sng" dirty="0" smtClean="0">
                <a:solidFill>
                  <a:schemeClr val="tx1"/>
                </a:solidFill>
              </a:rPr>
              <a:t>individual level </a:t>
            </a:r>
            <a:r>
              <a:rPr lang="en-US" b="1" dirty="0" smtClean="0">
                <a:solidFill>
                  <a:schemeClr val="tx1"/>
                </a:solidFill>
              </a:rPr>
              <a:t>however fall short in many respects, as they often exclude the dynamics of the environment, in which the individual is situated.</a:t>
            </a:r>
          </a:p>
          <a:p>
            <a:pPr algn="just"/>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92500"/>
          </a:bodyPr>
          <a:lstStyle/>
          <a:p>
            <a:r>
              <a:rPr lang="fr-FR" b="1" dirty="0" smtClean="0">
                <a:solidFill>
                  <a:srgbClr val="FF0000"/>
                </a:solidFill>
              </a:rPr>
              <a:t>5  Dimensions: </a:t>
            </a:r>
            <a:r>
              <a:rPr lang="fr-FR" b="1" dirty="0" err="1" smtClean="0">
                <a:solidFill>
                  <a:srgbClr val="FF0000"/>
                </a:solidFill>
              </a:rPr>
              <a:t>Individual</a:t>
            </a:r>
            <a:r>
              <a:rPr lang="fr-FR" b="1" dirty="0" smtClean="0">
                <a:solidFill>
                  <a:srgbClr val="FF0000"/>
                </a:solidFill>
              </a:rPr>
              <a:t>—</a:t>
            </a:r>
            <a:r>
              <a:rPr lang="fr-FR" b="1" dirty="0" err="1" smtClean="0">
                <a:solidFill>
                  <a:srgbClr val="FF0000"/>
                </a:solidFill>
              </a:rPr>
              <a:t>Group—Network</a:t>
            </a:r>
            <a:endParaRPr lang="en-US" b="1" dirty="0" smtClean="0">
              <a:solidFill>
                <a:srgbClr val="FF0000"/>
              </a:solidFill>
            </a:endParaRPr>
          </a:p>
          <a:p>
            <a:pPr algn="just"/>
            <a:endParaRPr lang="en-US" b="1" dirty="0" smtClean="0">
              <a:solidFill>
                <a:schemeClr val="tx1"/>
              </a:solidFill>
            </a:endParaRPr>
          </a:p>
          <a:p>
            <a:pPr algn="just"/>
            <a:r>
              <a:rPr lang="en-US" b="1" u="sng" dirty="0" smtClean="0">
                <a:solidFill>
                  <a:schemeClr val="tx1"/>
                </a:solidFill>
              </a:rPr>
              <a:t>At the group</a:t>
            </a:r>
            <a:r>
              <a:rPr lang="en-US" b="1" dirty="0" smtClean="0">
                <a:solidFill>
                  <a:schemeClr val="tx1"/>
                </a:solidFill>
              </a:rPr>
              <a:t> or </a:t>
            </a:r>
            <a:r>
              <a:rPr lang="en-US" b="1" u="sng" dirty="0" smtClean="0">
                <a:solidFill>
                  <a:schemeClr val="tx1"/>
                </a:solidFill>
              </a:rPr>
              <a:t>organizational-level</a:t>
            </a:r>
            <a:r>
              <a:rPr lang="en-US" b="1" dirty="0" smtClean="0">
                <a:solidFill>
                  <a:schemeClr val="tx1"/>
                </a:solidFill>
              </a:rPr>
              <a:t> interaction processes are included as relevant </a:t>
            </a:r>
            <a:r>
              <a:rPr lang="fr-FR" b="1" dirty="0" err="1" smtClean="0">
                <a:solidFill>
                  <a:schemeClr val="tx1"/>
                </a:solidFill>
              </a:rPr>
              <a:t>factors</a:t>
            </a:r>
            <a:r>
              <a:rPr lang="fr-FR" b="1" dirty="0" smtClean="0">
                <a:solidFill>
                  <a:schemeClr val="tx1"/>
                </a:solidFill>
              </a:rPr>
              <a:t> of innovation.</a:t>
            </a:r>
          </a:p>
          <a:p>
            <a:pPr algn="just"/>
            <a:r>
              <a:rPr lang="en-US" b="1" dirty="0" smtClean="0">
                <a:solidFill>
                  <a:schemeClr val="tx1"/>
                </a:solidFill>
              </a:rPr>
              <a:t>Today, a large body of organizational literature exists on innovation and organizational change in general.</a:t>
            </a:r>
          </a:p>
          <a:p>
            <a:pPr algn="just"/>
            <a:r>
              <a:rPr lang="en-US" b="1" dirty="0" smtClean="0">
                <a:solidFill>
                  <a:schemeClr val="tx1"/>
                </a:solidFill>
              </a:rPr>
              <a:t>The literature has </a:t>
            </a:r>
            <a:r>
              <a:rPr lang="en-US" b="1" dirty="0" err="1" smtClean="0">
                <a:solidFill>
                  <a:schemeClr val="tx1"/>
                </a:solidFill>
              </a:rPr>
              <a:t>focussed</a:t>
            </a:r>
            <a:r>
              <a:rPr lang="en-US" b="1" dirty="0" smtClean="0">
                <a:solidFill>
                  <a:schemeClr val="tx1"/>
                </a:solidFill>
              </a:rPr>
              <a:t> on “the influence of organizational structure, because it has been argued that structural variables are the primary </a:t>
            </a:r>
            <a:r>
              <a:rPr lang="fr-FR" b="1" dirty="0" err="1" smtClean="0">
                <a:solidFill>
                  <a:schemeClr val="tx1"/>
                </a:solidFill>
              </a:rPr>
              <a:t>determinants</a:t>
            </a:r>
            <a:r>
              <a:rPr lang="fr-FR" b="1" dirty="0" smtClean="0">
                <a:solidFill>
                  <a:schemeClr val="tx1"/>
                </a:solidFill>
              </a:rPr>
              <a:t> of </a:t>
            </a:r>
            <a:r>
              <a:rPr lang="fr-FR" b="1" dirty="0" err="1" smtClean="0">
                <a:solidFill>
                  <a:schemeClr val="tx1"/>
                </a:solidFill>
              </a:rPr>
              <a:t>organizational</a:t>
            </a:r>
            <a:r>
              <a:rPr lang="fr-FR" b="1" dirty="0" smtClean="0">
                <a:solidFill>
                  <a:schemeClr val="tx1"/>
                </a:solidFill>
              </a:rPr>
              <a:t> innovation”</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5  Dimensions: </a:t>
            </a:r>
            <a:r>
              <a:rPr lang="fr-FR" b="1" dirty="0" err="1" smtClean="0">
                <a:solidFill>
                  <a:srgbClr val="FF0000"/>
                </a:solidFill>
              </a:rPr>
              <a:t>Individual</a:t>
            </a:r>
            <a:r>
              <a:rPr lang="fr-FR" b="1" dirty="0" smtClean="0">
                <a:solidFill>
                  <a:srgbClr val="FF0000"/>
                </a:solidFill>
              </a:rPr>
              <a:t>—</a:t>
            </a:r>
            <a:r>
              <a:rPr lang="fr-FR" b="1" dirty="0" err="1" smtClean="0">
                <a:solidFill>
                  <a:srgbClr val="FF0000"/>
                </a:solidFill>
              </a:rPr>
              <a:t>Group—Network</a:t>
            </a:r>
            <a:endParaRPr lang="en-US" b="1" dirty="0" smtClean="0">
              <a:solidFill>
                <a:srgbClr val="FF0000"/>
              </a:solidFill>
            </a:endParaRPr>
          </a:p>
          <a:p>
            <a:pPr algn="just"/>
            <a:endParaRPr lang="en-US" b="1" dirty="0" smtClean="0">
              <a:solidFill>
                <a:schemeClr val="tx1"/>
              </a:solidFill>
            </a:endParaRPr>
          </a:p>
          <a:p>
            <a:pPr algn="just"/>
            <a:r>
              <a:rPr lang="en-US" b="1" u="sng" dirty="0" smtClean="0">
                <a:solidFill>
                  <a:schemeClr val="tx1"/>
                </a:solidFill>
              </a:rPr>
              <a:t>At the group</a:t>
            </a:r>
            <a:r>
              <a:rPr lang="en-US" b="1" dirty="0" smtClean="0">
                <a:solidFill>
                  <a:schemeClr val="tx1"/>
                </a:solidFill>
              </a:rPr>
              <a:t> or </a:t>
            </a:r>
            <a:r>
              <a:rPr lang="en-US" b="1" u="sng" dirty="0" smtClean="0">
                <a:solidFill>
                  <a:schemeClr val="tx1"/>
                </a:solidFill>
              </a:rPr>
              <a:t>organizational-level</a:t>
            </a:r>
            <a:r>
              <a:rPr lang="en-US" b="1" dirty="0" smtClean="0">
                <a:solidFill>
                  <a:schemeClr val="tx1"/>
                </a:solidFill>
              </a:rPr>
              <a:t> interaction processes are included as relevant </a:t>
            </a:r>
            <a:r>
              <a:rPr lang="fr-FR" b="1" dirty="0" err="1" smtClean="0">
                <a:solidFill>
                  <a:schemeClr val="tx1"/>
                </a:solidFill>
              </a:rPr>
              <a:t>factors</a:t>
            </a:r>
            <a:r>
              <a:rPr lang="fr-FR" b="1" dirty="0" smtClean="0">
                <a:solidFill>
                  <a:schemeClr val="tx1"/>
                </a:solidFill>
              </a:rPr>
              <a:t> of innovation.</a:t>
            </a:r>
          </a:p>
          <a:p>
            <a:pPr algn="just"/>
            <a:r>
              <a:rPr lang="fr-FR" b="1" dirty="0" smtClean="0">
                <a:solidFill>
                  <a:schemeClr val="tx1"/>
                </a:solidFill>
              </a:rPr>
              <a:t>Innovation by the </a:t>
            </a:r>
            <a:r>
              <a:rPr lang="en-US" b="1" dirty="0" smtClean="0">
                <a:solidFill>
                  <a:schemeClr val="tx1"/>
                </a:solidFill>
              </a:rPr>
              <a:t>assembly of heterogeneous groups is another way to manage and provoke innovations due to its pragmatic character, in the light of its easier </a:t>
            </a:r>
            <a:r>
              <a:rPr lang="fr-FR" b="1" dirty="0" err="1" smtClean="0">
                <a:solidFill>
                  <a:schemeClr val="tx1"/>
                </a:solidFill>
              </a:rPr>
              <a:t>implementation</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5  Dimensions: </a:t>
            </a:r>
            <a:r>
              <a:rPr lang="fr-FR" b="1" dirty="0" err="1" smtClean="0">
                <a:solidFill>
                  <a:srgbClr val="FF0000"/>
                </a:solidFill>
              </a:rPr>
              <a:t>Individual</a:t>
            </a:r>
            <a:r>
              <a:rPr lang="fr-FR" b="1" dirty="0" smtClean="0">
                <a:solidFill>
                  <a:srgbClr val="FF0000"/>
                </a:solidFill>
              </a:rPr>
              <a:t>—</a:t>
            </a:r>
            <a:r>
              <a:rPr lang="fr-FR" b="1" dirty="0" err="1" smtClean="0">
                <a:solidFill>
                  <a:srgbClr val="FF0000"/>
                </a:solidFill>
              </a:rPr>
              <a:t>Group—Network</a:t>
            </a:r>
            <a:endParaRPr lang="en-US" b="1" dirty="0" smtClean="0">
              <a:solidFill>
                <a:srgbClr val="FF0000"/>
              </a:solidFill>
            </a:endParaRPr>
          </a:p>
          <a:p>
            <a:pPr algn="just"/>
            <a:endParaRPr lang="en-US" b="1" dirty="0" smtClean="0">
              <a:solidFill>
                <a:schemeClr val="tx1"/>
              </a:solidFill>
            </a:endParaRPr>
          </a:p>
          <a:p>
            <a:pPr algn="just"/>
            <a:r>
              <a:rPr lang="en-US" b="1" dirty="0" smtClean="0">
                <a:solidFill>
                  <a:schemeClr val="tx1"/>
                </a:solidFill>
              </a:rPr>
              <a:t>Research on </a:t>
            </a:r>
            <a:r>
              <a:rPr lang="en-US" b="1" u="sng" dirty="0" smtClean="0">
                <a:solidFill>
                  <a:schemeClr val="tx1"/>
                </a:solidFill>
              </a:rPr>
              <a:t>innovation at the </a:t>
            </a:r>
            <a:r>
              <a:rPr lang="en-US" b="1" u="sng" dirty="0" err="1" smtClean="0">
                <a:solidFill>
                  <a:schemeClr val="tx1"/>
                </a:solidFill>
              </a:rPr>
              <a:t>interorganizational</a:t>
            </a:r>
            <a:r>
              <a:rPr lang="en-US" b="1" u="sng" dirty="0" smtClean="0">
                <a:solidFill>
                  <a:schemeClr val="tx1"/>
                </a:solidFill>
              </a:rPr>
              <a:t> level </a:t>
            </a:r>
            <a:r>
              <a:rPr lang="en-US" b="1" dirty="0" smtClean="0">
                <a:solidFill>
                  <a:schemeClr val="tx1"/>
                </a:solidFill>
              </a:rPr>
              <a:t>encompass studies of  industrial clusters, knowledge sharing and monitoring of other firms in search of new ideas, skills, resources, inputs and sources of inspiration</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5  Dimensions: </a:t>
            </a:r>
            <a:r>
              <a:rPr lang="fr-FR" b="1" dirty="0" err="1" smtClean="0">
                <a:solidFill>
                  <a:srgbClr val="FF0000"/>
                </a:solidFill>
              </a:rPr>
              <a:t>Individual</a:t>
            </a:r>
            <a:r>
              <a:rPr lang="fr-FR" b="1" dirty="0" smtClean="0">
                <a:solidFill>
                  <a:srgbClr val="FF0000"/>
                </a:solidFill>
              </a:rPr>
              <a:t>—</a:t>
            </a:r>
            <a:r>
              <a:rPr lang="fr-FR" b="1" dirty="0" err="1" smtClean="0">
                <a:solidFill>
                  <a:srgbClr val="FF0000"/>
                </a:solidFill>
              </a:rPr>
              <a:t>Group—Network</a:t>
            </a:r>
            <a:endParaRPr lang="en-US" b="1" dirty="0" smtClean="0">
              <a:solidFill>
                <a:srgbClr val="FF0000"/>
              </a:solidFill>
            </a:endParaRPr>
          </a:p>
          <a:p>
            <a:pPr algn="just"/>
            <a:endParaRPr lang="en-US" b="1" dirty="0" smtClean="0">
              <a:solidFill>
                <a:schemeClr val="tx1"/>
              </a:solidFill>
            </a:endParaRPr>
          </a:p>
          <a:p>
            <a:pPr algn="just"/>
            <a:r>
              <a:rPr lang="en-US" b="1" dirty="0" smtClean="0">
                <a:solidFill>
                  <a:schemeClr val="tx1"/>
                </a:solidFill>
              </a:rPr>
              <a:t>Innovation is by its very nature a systemic phenomenon, since it results from continuing interaction between different actors and organizations.</a:t>
            </a:r>
          </a:p>
          <a:p>
            <a:pPr algn="just" rtl="1"/>
            <a:r>
              <a:rPr lang="ar-DZ" dirty="0" smtClean="0">
                <a:solidFill>
                  <a:schemeClr val="tx1"/>
                </a:solidFill>
              </a:rPr>
              <a:t>إن الابتكار بطبيعته ظاهرة نظامية، لأنه ينجم عن التفاعل المستمر بين مختلف الجهات الفاعلة والمنظمات</a:t>
            </a:r>
            <a:endParaRPr lang="fr-FR" dirty="0" smtClean="0">
              <a:solidFill>
                <a:schemeClr val="tx1"/>
              </a:solidFill>
            </a:endParaRPr>
          </a:p>
          <a:p>
            <a:pPr algn="just" rtl="1"/>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92500" lnSpcReduction="10000"/>
          </a:bodyPr>
          <a:lstStyle/>
          <a:p>
            <a:r>
              <a:rPr lang="fr-FR" b="1" dirty="0" smtClean="0">
                <a:solidFill>
                  <a:srgbClr val="FF0000"/>
                </a:solidFill>
              </a:rPr>
              <a:t>5  Dimensions: </a:t>
            </a:r>
            <a:r>
              <a:rPr lang="fr-FR" b="1" dirty="0" err="1" smtClean="0">
                <a:solidFill>
                  <a:srgbClr val="FF0000"/>
                </a:solidFill>
              </a:rPr>
              <a:t>Individual</a:t>
            </a:r>
            <a:r>
              <a:rPr lang="fr-FR" b="1" dirty="0" smtClean="0">
                <a:solidFill>
                  <a:srgbClr val="FF0000"/>
                </a:solidFill>
              </a:rPr>
              <a:t>—</a:t>
            </a:r>
            <a:r>
              <a:rPr lang="fr-FR" b="1" dirty="0" err="1" smtClean="0">
                <a:solidFill>
                  <a:srgbClr val="FF0000"/>
                </a:solidFill>
              </a:rPr>
              <a:t>Group—Network</a:t>
            </a:r>
            <a:endParaRPr lang="en-US" b="1" dirty="0" smtClean="0">
              <a:solidFill>
                <a:srgbClr val="FF0000"/>
              </a:solidFill>
            </a:endParaRPr>
          </a:p>
          <a:p>
            <a:pPr algn="just"/>
            <a:endParaRPr lang="en-US" b="1" dirty="0" smtClean="0">
              <a:solidFill>
                <a:schemeClr val="tx1"/>
              </a:solidFill>
            </a:endParaRPr>
          </a:p>
          <a:p>
            <a:pPr algn="just"/>
            <a:r>
              <a:rPr lang="en-US" b="1" dirty="0" smtClean="0">
                <a:solidFill>
                  <a:schemeClr val="tx1"/>
                </a:solidFill>
              </a:rPr>
              <a:t>Management and organization theorists focus on processes of innovation not only within organizations but also at </a:t>
            </a:r>
            <a:r>
              <a:rPr lang="en-US" b="1" u="sng" dirty="0" smtClean="0">
                <a:solidFill>
                  <a:schemeClr val="tx1"/>
                </a:solidFill>
              </a:rPr>
              <a:t>the inter-organizational level</a:t>
            </a:r>
            <a:r>
              <a:rPr lang="en-US" b="1" dirty="0" smtClean="0">
                <a:solidFill>
                  <a:schemeClr val="tx1"/>
                </a:solidFill>
              </a:rPr>
              <a:t>, supply chains, networks and clusters. Recent changes in the field of information and communication technology (ICT), suggest that innovation can neither be managed nor contained inside organization. Rather, innovations that allow organizations to develop differentiation strategies co-evolve with the  environment. </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92500" lnSpcReduction="20000"/>
          </a:bodyPr>
          <a:lstStyle/>
          <a:p>
            <a:r>
              <a:rPr lang="fr-FR" b="1" dirty="0" smtClean="0">
                <a:solidFill>
                  <a:srgbClr val="FF0000"/>
                </a:solidFill>
              </a:rPr>
              <a:t>5  Dimensions: </a:t>
            </a:r>
            <a:r>
              <a:rPr lang="fr-FR" b="1" dirty="0" err="1" smtClean="0">
                <a:solidFill>
                  <a:srgbClr val="FF0000"/>
                </a:solidFill>
              </a:rPr>
              <a:t>Individual</a:t>
            </a:r>
            <a:r>
              <a:rPr lang="fr-FR" b="1" dirty="0" smtClean="0">
                <a:solidFill>
                  <a:srgbClr val="FF0000"/>
                </a:solidFill>
              </a:rPr>
              <a:t>—</a:t>
            </a:r>
            <a:r>
              <a:rPr lang="fr-FR" b="1" dirty="0" err="1" smtClean="0">
                <a:solidFill>
                  <a:srgbClr val="FF0000"/>
                </a:solidFill>
              </a:rPr>
              <a:t>Group—Network</a:t>
            </a:r>
            <a:endParaRPr lang="en-US" b="1" dirty="0" smtClean="0">
              <a:solidFill>
                <a:srgbClr val="FF0000"/>
              </a:solidFill>
            </a:endParaRPr>
          </a:p>
          <a:p>
            <a:pPr algn="just"/>
            <a:endParaRPr lang="en-US" b="1" dirty="0" smtClean="0">
              <a:solidFill>
                <a:schemeClr val="tx1"/>
              </a:solidFill>
            </a:endParaRPr>
          </a:p>
          <a:p>
            <a:pPr algn="just"/>
            <a:r>
              <a:rPr lang="en-US" b="1" dirty="0" smtClean="0">
                <a:solidFill>
                  <a:schemeClr val="tx1"/>
                </a:solidFill>
              </a:rPr>
              <a:t>The reasons for the shift </a:t>
            </a:r>
            <a:r>
              <a:rPr lang="en-US" b="1" u="sng" dirty="0" smtClean="0">
                <a:solidFill>
                  <a:schemeClr val="tx1"/>
                </a:solidFill>
              </a:rPr>
              <a:t>to co-creation</a:t>
            </a:r>
            <a:r>
              <a:rPr lang="en-US" b="1" dirty="0" smtClean="0">
                <a:solidFill>
                  <a:schemeClr val="tx1"/>
                </a:solidFill>
              </a:rPr>
              <a:t> are threefold, and all three reasons have to do with the rise of the Internet and ICT</a:t>
            </a:r>
          </a:p>
          <a:p>
            <a:pPr algn="just"/>
            <a:r>
              <a:rPr lang="en-US" b="1" dirty="0" smtClean="0">
                <a:solidFill>
                  <a:schemeClr val="tx1"/>
                </a:solidFill>
              </a:rPr>
              <a:t>1. Consumers are more connected than before through social networking sites such </a:t>
            </a:r>
            <a:r>
              <a:rPr lang="fr-FR" b="1" dirty="0" smtClean="0">
                <a:solidFill>
                  <a:schemeClr val="tx1"/>
                </a:solidFill>
              </a:rPr>
              <a:t>as </a:t>
            </a:r>
            <a:r>
              <a:rPr lang="fr-FR" b="1" dirty="0" err="1" smtClean="0">
                <a:solidFill>
                  <a:schemeClr val="tx1"/>
                </a:solidFill>
              </a:rPr>
              <a:t>Facebook</a:t>
            </a:r>
            <a:r>
              <a:rPr lang="fr-FR" b="1" dirty="0" smtClean="0">
                <a:solidFill>
                  <a:schemeClr val="tx1"/>
                </a:solidFill>
              </a:rPr>
              <a:t>.</a:t>
            </a:r>
          </a:p>
          <a:p>
            <a:pPr algn="just"/>
            <a:r>
              <a:rPr lang="en-US" b="1" dirty="0" smtClean="0">
                <a:solidFill>
                  <a:schemeClr val="tx1"/>
                </a:solidFill>
              </a:rPr>
              <a:t>2. Consumers are more informed because of the Internet.</a:t>
            </a:r>
          </a:p>
          <a:p>
            <a:pPr algn="just"/>
            <a:r>
              <a:rPr lang="en-US" b="1" dirty="0" smtClean="0">
                <a:solidFill>
                  <a:schemeClr val="tx1"/>
                </a:solidFill>
              </a:rPr>
              <a:t>3. Consumers feel more empowered and are more active. Think of communities such as Linux where people produce, share and discuss how to solve problems.</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endParaRPr lang="en-US" sz="2800" dirty="0" smtClean="0"/>
          </a:p>
          <a:p>
            <a:pPr algn="just"/>
            <a:r>
              <a:rPr lang="en-US" b="1" u="sng" dirty="0" smtClean="0">
                <a:solidFill>
                  <a:srgbClr val="FF0000"/>
                </a:solidFill>
              </a:rPr>
              <a:t>Introduction</a:t>
            </a:r>
          </a:p>
          <a:p>
            <a:pPr algn="just" rtl="1"/>
            <a:r>
              <a:rPr lang="ar-DZ" b="1" u="sng" dirty="0" smtClean="0">
                <a:solidFill>
                  <a:schemeClr val="tx1"/>
                </a:solidFill>
              </a:rPr>
              <a:t>الابتكار وأهميته في الاقتصاد:</a:t>
            </a:r>
            <a:endParaRPr lang="en-US" b="1" u="sng" dirty="0" smtClean="0">
              <a:solidFill>
                <a:schemeClr val="tx1"/>
              </a:solidFill>
            </a:endParaRPr>
          </a:p>
          <a:p>
            <a:pPr algn="just" rtl="1"/>
            <a:endParaRPr lang="en-US" b="1" dirty="0" smtClean="0">
              <a:solidFill>
                <a:schemeClr val="tx1"/>
              </a:solidFill>
            </a:endParaRPr>
          </a:p>
          <a:p>
            <a:pPr algn="just" rtl="1"/>
            <a:r>
              <a:rPr lang="ar-DZ" sz="3600" dirty="0" smtClean="0">
                <a:solidFill>
                  <a:schemeClr val="tx1"/>
                </a:solidFill>
              </a:rPr>
              <a:t>وكما يوفر الابتكار </a:t>
            </a:r>
            <a:r>
              <a:rPr lang="ar-DZ" sz="3600" b="1" dirty="0" smtClean="0">
                <a:solidFill>
                  <a:srgbClr val="FF0000"/>
                </a:solidFill>
              </a:rPr>
              <a:t>سلاحاً تنافسياً</a:t>
            </a:r>
            <a:r>
              <a:rPr lang="ar-DZ" sz="3600" dirty="0" smtClean="0">
                <a:solidFill>
                  <a:schemeClr val="tx1"/>
                </a:solidFill>
              </a:rPr>
              <a:t> للشركات في السوق المحلية، فإنه يوفر أيضاً للشركات القدرة على المنافسة في الأسواق الدولية، حيث تظهر الدراسات أن تنوع المنتجات والجودة لا يقلان أهمية عن السعر في الاستحواذ على حصة سوقية في الخارج.</a:t>
            </a:r>
            <a:endParaRPr lang="en-US" sz="3600" b="1" dirty="0" smtClean="0">
              <a:solidFill>
                <a:schemeClr val="tx1"/>
              </a:solidFill>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85000" lnSpcReduction="10000"/>
          </a:bodyPr>
          <a:lstStyle/>
          <a:p>
            <a:r>
              <a:rPr lang="fr-FR" b="1" dirty="0" smtClean="0">
                <a:solidFill>
                  <a:srgbClr val="FF0000"/>
                </a:solidFill>
              </a:rPr>
              <a:t>5  Dimensions: </a:t>
            </a:r>
            <a:r>
              <a:rPr lang="fr-FR" b="1" dirty="0" err="1" smtClean="0">
                <a:solidFill>
                  <a:srgbClr val="FF0000"/>
                </a:solidFill>
              </a:rPr>
              <a:t>Individual</a:t>
            </a:r>
            <a:r>
              <a:rPr lang="fr-FR" b="1" dirty="0" smtClean="0">
                <a:solidFill>
                  <a:srgbClr val="FF0000"/>
                </a:solidFill>
              </a:rPr>
              <a:t>—</a:t>
            </a:r>
            <a:r>
              <a:rPr lang="fr-FR" b="1" dirty="0" err="1" smtClean="0">
                <a:solidFill>
                  <a:srgbClr val="FF0000"/>
                </a:solidFill>
              </a:rPr>
              <a:t>Group—Network</a:t>
            </a:r>
            <a:endParaRPr lang="en-US" b="1" dirty="0" smtClean="0">
              <a:solidFill>
                <a:srgbClr val="FF0000"/>
              </a:solidFill>
            </a:endParaRPr>
          </a:p>
          <a:p>
            <a:pPr algn="just"/>
            <a:endParaRPr lang="en-US" b="1" dirty="0" smtClean="0">
              <a:solidFill>
                <a:schemeClr val="tx1"/>
              </a:solidFill>
            </a:endParaRPr>
          </a:p>
          <a:p>
            <a:pPr algn="just"/>
            <a:r>
              <a:rPr lang="en-US" b="1" dirty="0" smtClean="0">
                <a:solidFill>
                  <a:schemeClr val="tx1"/>
                </a:solidFill>
              </a:rPr>
              <a:t>innovation networks evolve through three steps of </a:t>
            </a:r>
            <a:r>
              <a:rPr lang="en-US" b="1" u="sng" dirty="0" smtClean="0">
                <a:solidFill>
                  <a:schemeClr val="tx1"/>
                </a:solidFill>
              </a:rPr>
              <a:t>finding</a:t>
            </a:r>
            <a:r>
              <a:rPr lang="en-US" b="1" dirty="0" smtClean="0">
                <a:solidFill>
                  <a:schemeClr val="tx1"/>
                </a:solidFill>
              </a:rPr>
              <a:t>, </a:t>
            </a:r>
            <a:r>
              <a:rPr lang="en-US" b="1" u="sng" dirty="0" smtClean="0">
                <a:solidFill>
                  <a:schemeClr val="tx1"/>
                </a:solidFill>
              </a:rPr>
              <a:t>forming</a:t>
            </a:r>
            <a:r>
              <a:rPr lang="en-US" b="1" dirty="0" smtClean="0">
                <a:solidFill>
                  <a:schemeClr val="tx1"/>
                </a:solidFill>
              </a:rPr>
              <a:t> and </a:t>
            </a:r>
            <a:r>
              <a:rPr lang="en-US" b="1" u="sng" dirty="0" smtClean="0">
                <a:solidFill>
                  <a:schemeClr val="tx1"/>
                </a:solidFill>
              </a:rPr>
              <a:t>performing</a:t>
            </a:r>
            <a:r>
              <a:rPr lang="en-US" b="1" dirty="0" smtClean="0">
                <a:solidFill>
                  <a:schemeClr val="tx1"/>
                </a:solidFill>
              </a:rPr>
              <a:t>. The key challenges that firms face are twofold: choosing the right partner (</a:t>
            </a:r>
            <a:r>
              <a:rPr lang="en-US" b="1" u="sng" dirty="0" smtClean="0">
                <a:solidFill>
                  <a:schemeClr val="tx1"/>
                </a:solidFill>
              </a:rPr>
              <a:t>finding</a:t>
            </a:r>
            <a:r>
              <a:rPr lang="en-US" b="1" dirty="0" smtClean="0">
                <a:solidFill>
                  <a:schemeClr val="tx1"/>
                </a:solidFill>
              </a:rPr>
              <a:t>), and learning how to work with them (</a:t>
            </a:r>
            <a:r>
              <a:rPr lang="en-US" b="1" u="sng" dirty="0" smtClean="0">
                <a:solidFill>
                  <a:schemeClr val="tx1"/>
                </a:solidFill>
              </a:rPr>
              <a:t>forming</a:t>
            </a:r>
            <a:r>
              <a:rPr lang="en-US" b="1" dirty="0" smtClean="0">
                <a:solidFill>
                  <a:schemeClr val="tx1"/>
                </a:solidFill>
              </a:rPr>
              <a:t>). </a:t>
            </a:r>
            <a:r>
              <a:rPr lang="en-US" b="1" u="sng" dirty="0" smtClean="0">
                <a:solidFill>
                  <a:schemeClr val="tx1"/>
                </a:solidFill>
              </a:rPr>
              <a:t>Performing</a:t>
            </a:r>
            <a:r>
              <a:rPr lang="en-US" b="1" dirty="0" smtClean="0">
                <a:solidFill>
                  <a:schemeClr val="tx1"/>
                </a:solidFill>
              </a:rPr>
              <a:t>, the third steps, follows if one and two have been completed successfully. Of course, this sounds easier than it is. Keys for the performance of the innovation network are the engagement of partners, trust and reciprocity across the network, a good understanding of one’s own position with the network (as opposed to attempting to control it) and, finally, learning when to let go and set your partners (and yourself) free.</a:t>
            </a:r>
            <a:endParaRPr lang="ar-DZ" b="1" dirty="0" smtClean="0">
              <a:solidFill>
                <a:schemeClr val="tx1"/>
              </a:solidFill>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5  Dimensions: </a:t>
            </a:r>
            <a:r>
              <a:rPr lang="fr-FR" b="1" dirty="0" err="1" smtClean="0">
                <a:solidFill>
                  <a:srgbClr val="FF0000"/>
                </a:solidFill>
              </a:rPr>
              <a:t>Individual</a:t>
            </a:r>
            <a:r>
              <a:rPr lang="fr-FR" b="1" dirty="0" smtClean="0">
                <a:solidFill>
                  <a:srgbClr val="FF0000"/>
                </a:solidFill>
              </a:rPr>
              <a:t>—</a:t>
            </a:r>
            <a:r>
              <a:rPr lang="fr-FR" b="1" dirty="0" err="1" smtClean="0">
                <a:solidFill>
                  <a:srgbClr val="FF0000"/>
                </a:solidFill>
              </a:rPr>
              <a:t>Group—Network</a:t>
            </a:r>
            <a:endParaRPr lang="en-US" b="1" dirty="0" smtClean="0">
              <a:solidFill>
                <a:srgbClr val="FF0000"/>
              </a:solidFill>
            </a:endParaRPr>
          </a:p>
          <a:p>
            <a:pPr algn="just"/>
            <a:endParaRPr lang="en-US" b="1" u="sng" dirty="0" smtClean="0">
              <a:solidFill>
                <a:schemeClr val="tx1"/>
              </a:solidFill>
            </a:endParaRPr>
          </a:p>
          <a:p>
            <a:pPr algn="just"/>
            <a:endParaRPr lang="en-US" b="1" u="sng" dirty="0" smtClean="0">
              <a:solidFill>
                <a:schemeClr val="tx1"/>
              </a:solidFill>
            </a:endParaRPr>
          </a:p>
          <a:p>
            <a:pPr algn="just"/>
            <a:r>
              <a:rPr lang="en-US" b="1" u="sng" dirty="0" smtClean="0">
                <a:solidFill>
                  <a:schemeClr val="tx1"/>
                </a:solidFill>
              </a:rPr>
              <a:t>Open innovation networks</a:t>
            </a:r>
            <a:r>
              <a:rPr lang="en-US" b="1" dirty="0" smtClean="0">
                <a:solidFill>
                  <a:schemeClr val="tx1"/>
                </a:solidFill>
              </a:rPr>
              <a:t> represent the radicalized version of the </a:t>
            </a:r>
            <a:r>
              <a:rPr lang="en-US" b="1" u="sng" dirty="0" smtClean="0">
                <a:solidFill>
                  <a:schemeClr val="tx1"/>
                </a:solidFill>
              </a:rPr>
              <a:t>inter-organizational</a:t>
            </a:r>
            <a:r>
              <a:rPr lang="en-US" b="1" dirty="0" smtClean="0">
                <a:solidFill>
                  <a:schemeClr val="tx1"/>
                </a:solidFill>
              </a:rPr>
              <a:t>, </a:t>
            </a:r>
            <a:r>
              <a:rPr lang="fr-FR" b="1" u="sng" dirty="0" err="1" smtClean="0">
                <a:solidFill>
                  <a:schemeClr val="tx1"/>
                </a:solidFill>
              </a:rPr>
              <a:t>co</a:t>
            </a:r>
            <a:r>
              <a:rPr lang="fr-FR" b="1" u="sng" dirty="0" smtClean="0">
                <a:solidFill>
                  <a:schemeClr val="tx1"/>
                </a:solidFill>
              </a:rPr>
              <a:t>-</a:t>
            </a:r>
            <a:r>
              <a:rPr lang="fr-FR" b="1" u="sng" dirty="0" err="1" smtClean="0">
                <a:solidFill>
                  <a:schemeClr val="tx1"/>
                </a:solidFill>
              </a:rPr>
              <a:t>creative</a:t>
            </a:r>
            <a:r>
              <a:rPr lang="fr-FR" b="1" dirty="0" smtClean="0">
                <a:solidFill>
                  <a:schemeClr val="tx1"/>
                </a:solidFill>
              </a:rPr>
              <a:t> innovation </a:t>
            </a:r>
            <a:r>
              <a:rPr lang="fr-FR" b="1" dirty="0" err="1" smtClean="0">
                <a:solidFill>
                  <a:schemeClr val="tx1"/>
                </a:solidFill>
              </a:rPr>
              <a:t>approach</a:t>
            </a:r>
            <a:r>
              <a:rPr lang="fr-FR" b="1" dirty="0" smtClean="0">
                <a:solidFill>
                  <a:schemeClr val="tx1"/>
                </a:solidFill>
              </a:rPr>
              <a:t>.</a:t>
            </a:r>
          </a:p>
          <a:p>
            <a:pPr algn="just"/>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92500" lnSpcReduction="20000"/>
          </a:bodyPr>
          <a:lstStyle/>
          <a:p>
            <a:r>
              <a:rPr lang="fr-FR" b="1" dirty="0" smtClean="0">
                <a:solidFill>
                  <a:srgbClr val="FF0000"/>
                </a:solidFill>
              </a:rPr>
              <a:t>5  Dimensions: </a:t>
            </a:r>
            <a:r>
              <a:rPr lang="fr-FR" b="1" dirty="0" err="1" smtClean="0">
                <a:solidFill>
                  <a:srgbClr val="FF0000"/>
                </a:solidFill>
              </a:rPr>
              <a:t>Individual</a:t>
            </a:r>
            <a:r>
              <a:rPr lang="fr-FR" b="1" dirty="0" smtClean="0">
                <a:solidFill>
                  <a:srgbClr val="FF0000"/>
                </a:solidFill>
              </a:rPr>
              <a:t>—</a:t>
            </a:r>
            <a:r>
              <a:rPr lang="fr-FR" b="1" dirty="0" err="1" smtClean="0">
                <a:solidFill>
                  <a:srgbClr val="FF0000"/>
                </a:solidFill>
              </a:rPr>
              <a:t>Group—Network</a:t>
            </a:r>
            <a:endParaRPr lang="en-US" b="1" dirty="0" smtClean="0">
              <a:solidFill>
                <a:srgbClr val="FF0000"/>
              </a:solidFill>
            </a:endParaRPr>
          </a:p>
          <a:p>
            <a:pPr algn="just"/>
            <a:endParaRPr lang="en-US" b="1" dirty="0" smtClean="0">
              <a:solidFill>
                <a:schemeClr val="tx1"/>
              </a:solidFill>
            </a:endParaRPr>
          </a:p>
          <a:p>
            <a:pPr algn="just"/>
            <a:r>
              <a:rPr lang="en-US" b="1" dirty="0" smtClean="0">
                <a:solidFill>
                  <a:schemeClr val="tx1"/>
                </a:solidFill>
              </a:rPr>
              <a:t>The paradigm of </a:t>
            </a:r>
            <a:r>
              <a:rPr lang="en-US" b="1" u="sng" dirty="0" smtClean="0">
                <a:solidFill>
                  <a:schemeClr val="tx1"/>
                </a:solidFill>
              </a:rPr>
              <a:t>closed innovation</a:t>
            </a:r>
            <a:r>
              <a:rPr lang="en-US" b="1" dirty="0" smtClean="0">
                <a:solidFill>
                  <a:schemeClr val="tx1"/>
                </a:solidFill>
              </a:rPr>
              <a:t> assumes that successful innovation requires tight organizational control. According to this model, firms must create ideas, develop them, finance them, and bring them all the way to market themselves. In return, they retain the intellectual property rights. </a:t>
            </a:r>
            <a:r>
              <a:rPr lang="en-US" b="1" u="sng" dirty="0" smtClean="0">
                <a:solidFill>
                  <a:schemeClr val="tx1"/>
                </a:solidFill>
              </a:rPr>
              <a:t>Open innovation</a:t>
            </a:r>
            <a:r>
              <a:rPr lang="en-US" b="1" dirty="0" smtClean="0">
                <a:solidFill>
                  <a:schemeClr val="tx1"/>
                </a:solidFill>
              </a:rPr>
              <a:t> is premised on allowing companies and multiple stakeholders to interact and co-create. Networks, eco-systems and innovation communities become important strategic resources </a:t>
            </a:r>
            <a:r>
              <a:rPr lang="fr-FR" b="1" dirty="0" err="1" smtClean="0">
                <a:solidFill>
                  <a:schemeClr val="tx1"/>
                </a:solidFill>
              </a:rPr>
              <a:t>because</a:t>
            </a:r>
            <a:r>
              <a:rPr lang="fr-FR" b="1" dirty="0" smtClean="0">
                <a:solidFill>
                  <a:schemeClr val="tx1"/>
                </a:solidFill>
              </a:rPr>
              <a:t> </a:t>
            </a:r>
            <a:r>
              <a:rPr lang="fr-FR" b="1" dirty="0" err="1" smtClean="0">
                <a:solidFill>
                  <a:schemeClr val="tx1"/>
                </a:solidFill>
              </a:rPr>
              <a:t>they</a:t>
            </a:r>
            <a:r>
              <a:rPr lang="fr-FR" b="1" dirty="0" smtClean="0">
                <a:solidFill>
                  <a:schemeClr val="tx1"/>
                </a:solidFill>
              </a:rPr>
              <a:t> </a:t>
            </a:r>
            <a:r>
              <a:rPr lang="fr-FR" b="1" dirty="0" err="1" smtClean="0">
                <a:solidFill>
                  <a:schemeClr val="tx1"/>
                </a:solidFill>
              </a:rPr>
              <a:t>allow</a:t>
            </a:r>
            <a:r>
              <a:rPr lang="fr-FR" b="1" dirty="0" smtClean="0">
                <a:solidFill>
                  <a:schemeClr val="tx1"/>
                </a:solidFill>
              </a:rPr>
              <a:t> </a:t>
            </a:r>
            <a:r>
              <a:rPr lang="fr-FR" b="1" dirty="0" err="1" smtClean="0">
                <a:solidFill>
                  <a:schemeClr val="tx1"/>
                </a:solidFill>
              </a:rPr>
              <a:t>co</a:t>
            </a:r>
            <a:r>
              <a:rPr lang="fr-FR" b="1" dirty="0" smtClean="0">
                <a:solidFill>
                  <a:schemeClr val="tx1"/>
                </a:solidFill>
              </a:rPr>
              <a:t>-</a:t>
            </a:r>
            <a:r>
              <a:rPr lang="fr-FR" b="1" dirty="0" err="1" smtClean="0">
                <a:solidFill>
                  <a:schemeClr val="tx1"/>
                </a:solidFill>
              </a:rPr>
              <a:t>creation</a:t>
            </a:r>
            <a:r>
              <a:rPr lang="fr-FR" dirty="0" smtClean="0"/>
              <a:t>.</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5  Dimensions: </a:t>
            </a:r>
            <a:r>
              <a:rPr lang="fr-FR" b="1" dirty="0" err="1" smtClean="0">
                <a:solidFill>
                  <a:srgbClr val="FF0000"/>
                </a:solidFill>
              </a:rPr>
              <a:t>Individual</a:t>
            </a:r>
            <a:r>
              <a:rPr lang="fr-FR" b="1" dirty="0" smtClean="0">
                <a:solidFill>
                  <a:srgbClr val="FF0000"/>
                </a:solidFill>
              </a:rPr>
              <a:t>—</a:t>
            </a:r>
            <a:r>
              <a:rPr lang="fr-FR" b="1" dirty="0" err="1" smtClean="0">
                <a:solidFill>
                  <a:srgbClr val="FF0000"/>
                </a:solidFill>
              </a:rPr>
              <a:t>Group—Network</a:t>
            </a:r>
            <a:endParaRPr lang="en-US" b="1" dirty="0" smtClean="0">
              <a:solidFill>
                <a:srgbClr val="FF0000"/>
              </a:solidFill>
            </a:endParaRPr>
          </a:p>
          <a:p>
            <a:pPr algn="just"/>
            <a:endParaRPr lang="en-US" b="1" dirty="0" smtClean="0">
              <a:solidFill>
                <a:schemeClr val="tx1"/>
              </a:solidFill>
            </a:endParaRPr>
          </a:p>
          <a:p>
            <a:pPr algn="just"/>
            <a:r>
              <a:rPr lang="fr-FR" b="1" dirty="0" smtClean="0">
                <a:solidFill>
                  <a:schemeClr val="tx1"/>
                </a:solidFill>
              </a:rPr>
              <a:t>	FDI:  (</a:t>
            </a:r>
            <a:r>
              <a:rPr lang="fr-FR" b="1" dirty="0" err="1" smtClean="0">
                <a:solidFill>
                  <a:schemeClr val="tx1"/>
                </a:solidFill>
              </a:rPr>
              <a:t>Foreign</a:t>
            </a:r>
            <a:r>
              <a:rPr lang="fr-FR" b="1" dirty="0" smtClean="0">
                <a:solidFill>
                  <a:schemeClr val="tx1"/>
                </a:solidFill>
              </a:rPr>
              <a:t> Direct </a:t>
            </a:r>
            <a:r>
              <a:rPr lang="fr-FR" b="1" dirty="0" err="1" smtClean="0">
                <a:solidFill>
                  <a:schemeClr val="tx1"/>
                </a:solidFill>
              </a:rPr>
              <a:t>Investment</a:t>
            </a:r>
            <a:r>
              <a:rPr lang="fr-FR" b="1" dirty="0" smtClean="0">
                <a:solidFill>
                  <a:schemeClr val="tx1"/>
                </a:solidFill>
              </a:rPr>
              <a:t>)</a:t>
            </a:r>
          </a:p>
          <a:p>
            <a:pPr algn="just"/>
            <a:r>
              <a:rPr lang="fr-FR" b="1" dirty="0" smtClean="0">
                <a:solidFill>
                  <a:schemeClr val="tx1"/>
                </a:solidFill>
              </a:rPr>
              <a:t>	</a:t>
            </a:r>
            <a:r>
              <a:rPr lang="fr-FR" b="1" dirty="0" err="1" smtClean="0">
                <a:solidFill>
                  <a:schemeClr val="tx1"/>
                </a:solidFill>
              </a:rPr>
              <a:t>FSAs</a:t>
            </a:r>
            <a:r>
              <a:rPr lang="fr-FR" b="1" dirty="0" smtClean="0">
                <a:solidFill>
                  <a:schemeClr val="tx1"/>
                </a:solidFill>
              </a:rPr>
              <a:t>: (</a:t>
            </a:r>
            <a:r>
              <a:rPr lang="fr-FR" b="1" dirty="0" err="1" smtClean="0">
                <a:solidFill>
                  <a:schemeClr val="tx1"/>
                </a:solidFill>
              </a:rPr>
              <a:t>Firm</a:t>
            </a:r>
            <a:r>
              <a:rPr lang="fr-FR" b="1" dirty="0" smtClean="0">
                <a:solidFill>
                  <a:schemeClr val="tx1"/>
                </a:solidFill>
              </a:rPr>
              <a:t> </a:t>
            </a:r>
            <a:r>
              <a:rPr lang="fr-FR" b="1" dirty="0" err="1" smtClean="0">
                <a:solidFill>
                  <a:schemeClr val="tx1"/>
                </a:solidFill>
              </a:rPr>
              <a:t>Specific</a:t>
            </a:r>
            <a:r>
              <a:rPr lang="fr-FR" b="1" dirty="0" smtClean="0">
                <a:solidFill>
                  <a:schemeClr val="tx1"/>
                </a:solidFill>
              </a:rPr>
              <a:t> </a:t>
            </a:r>
            <a:r>
              <a:rPr lang="fr-FR" b="1" dirty="0" err="1" smtClean="0">
                <a:solidFill>
                  <a:schemeClr val="tx1"/>
                </a:solidFill>
              </a:rPr>
              <a:t>Advantages</a:t>
            </a:r>
            <a:r>
              <a:rPr lang="fr-FR" b="1" dirty="0" smtClean="0">
                <a:solidFill>
                  <a:schemeClr val="tx1"/>
                </a:solidFill>
              </a:rPr>
              <a:t>)</a:t>
            </a:r>
          </a:p>
          <a:p>
            <a:pPr algn="just"/>
            <a:endParaRPr lang="fr-FR" b="1" dirty="0" smtClean="0">
              <a:solidFill>
                <a:schemeClr val="tx1"/>
              </a:solidFill>
            </a:endParaRPr>
          </a:p>
          <a:p>
            <a:pPr algn="just"/>
            <a:r>
              <a:rPr lang="fr-FR" b="1" dirty="0" smtClean="0">
                <a:solidFill>
                  <a:schemeClr val="tx1"/>
                </a:solidFill>
              </a:rPr>
              <a:t>	(THE INTERNALISATION PROCESS)</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a:bodyPr>
          <a:lstStyle/>
          <a:p>
            <a:r>
              <a:rPr lang="fr-FR" b="1" dirty="0" smtClean="0">
                <a:solidFill>
                  <a:srgbClr val="FF0000"/>
                </a:solidFill>
              </a:rPr>
              <a:t>5  Dimensions: </a:t>
            </a:r>
            <a:r>
              <a:rPr lang="fr-FR" b="1" dirty="0" err="1" smtClean="0">
                <a:solidFill>
                  <a:srgbClr val="FF0000"/>
                </a:solidFill>
              </a:rPr>
              <a:t>Individual</a:t>
            </a:r>
            <a:r>
              <a:rPr lang="fr-FR" b="1" dirty="0" smtClean="0">
                <a:solidFill>
                  <a:srgbClr val="FF0000"/>
                </a:solidFill>
              </a:rPr>
              <a:t>—</a:t>
            </a:r>
            <a:r>
              <a:rPr lang="fr-FR" b="1" dirty="0" err="1" smtClean="0">
                <a:solidFill>
                  <a:srgbClr val="FF0000"/>
                </a:solidFill>
              </a:rPr>
              <a:t>Group—Network</a:t>
            </a:r>
            <a:endParaRPr lang="en-US" b="1" dirty="0" smtClean="0">
              <a:solidFill>
                <a:srgbClr val="FF0000"/>
              </a:solidFill>
            </a:endParaRPr>
          </a:p>
          <a:p>
            <a:pPr algn="just"/>
            <a:endParaRPr lang="en-US" b="1" dirty="0" smtClean="0">
              <a:solidFill>
                <a:schemeClr val="tx1"/>
              </a:solidFill>
            </a:endParaRPr>
          </a:p>
          <a:p>
            <a:pPr algn="just"/>
            <a:r>
              <a:rPr lang="en-US" b="1" dirty="0" smtClean="0">
                <a:solidFill>
                  <a:schemeClr val="tx1"/>
                </a:solidFill>
              </a:rPr>
              <a:t>Organizations need not only to co-create but also to capture part of the value that is created. In other words, open innovation needs to enhance business value. The term </a:t>
            </a:r>
            <a:r>
              <a:rPr lang="en-US" b="1" u="sng" dirty="0" smtClean="0">
                <a:solidFill>
                  <a:schemeClr val="tx1"/>
                </a:solidFill>
              </a:rPr>
              <a:t>open strategy </a:t>
            </a:r>
            <a:r>
              <a:rPr lang="en-US" b="1" dirty="0" smtClean="0">
                <a:solidFill>
                  <a:schemeClr val="tx1"/>
                </a:solidFill>
              </a:rPr>
              <a:t>describes this balance between creation and capture of value.</a:t>
            </a:r>
          </a:p>
          <a:p>
            <a:pPr algn="just"/>
            <a:r>
              <a:rPr lang="en-US" b="1" dirty="0" smtClean="0">
                <a:solidFill>
                  <a:schemeClr val="tx1"/>
                </a:solidFill>
              </a:rPr>
              <a:t>Four ‘open strategies’ organizations can employ to </a:t>
            </a:r>
            <a:r>
              <a:rPr lang="fr-FR" b="1" dirty="0" err="1" smtClean="0">
                <a:solidFill>
                  <a:schemeClr val="tx1"/>
                </a:solidFill>
              </a:rPr>
              <a:t>benefit</a:t>
            </a:r>
            <a:r>
              <a:rPr lang="fr-FR" b="1" dirty="0" smtClean="0">
                <a:solidFill>
                  <a:schemeClr val="tx1"/>
                </a:solidFill>
              </a:rPr>
              <a:t> </a:t>
            </a:r>
            <a:r>
              <a:rPr lang="fr-FR" b="1" dirty="0" err="1" smtClean="0">
                <a:solidFill>
                  <a:schemeClr val="tx1"/>
                </a:solidFill>
              </a:rPr>
              <a:t>from</a:t>
            </a:r>
            <a:r>
              <a:rPr lang="fr-FR" b="1" dirty="0" smtClean="0">
                <a:solidFill>
                  <a:schemeClr val="tx1"/>
                </a:solidFill>
              </a:rPr>
              <a:t> open innovation:</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85000" lnSpcReduction="20000"/>
          </a:bodyPr>
          <a:lstStyle/>
          <a:p>
            <a:r>
              <a:rPr lang="fr-FR" b="1" dirty="0" smtClean="0">
                <a:solidFill>
                  <a:srgbClr val="FF0000"/>
                </a:solidFill>
              </a:rPr>
              <a:t>5  Dimensions: </a:t>
            </a:r>
            <a:r>
              <a:rPr lang="fr-FR" b="1" dirty="0" err="1" smtClean="0">
                <a:solidFill>
                  <a:srgbClr val="FF0000"/>
                </a:solidFill>
              </a:rPr>
              <a:t>Individual</a:t>
            </a:r>
            <a:r>
              <a:rPr lang="fr-FR" b="1" dirty="0" smtClean="0">
                <a:solidFill>
                  <a:srgbClr val="FF0000"/>
                </a:solidFill>
              </a:rPr>
              <a:t>—</a:t>
            </a:r>
            <a:r>
              <a:rPr lang="fr-FR" b="1" dirty="0" err="1" smtClean="0">
                <a:solidFill>
                  <a:srgbClr val="FF0000"/>
                </a:solidFill>
              </a:rPr>
              <a:t>Group—Network</a:t>
            </a:r>
            <a:endParaRPr lang="en-US" b="1" dirty="0" smtClean="0">
              <a:solidFill>
                <a:srgbClr val="FF0000"/>
              </a:solidFill>
            </a:endParaRPr>
          </a:p>
          <a:p>
            <a:pPr algn="just"/>
            <a:endParaRPr lang="en-US" b="1" dirty="0" smtClean="0">
              <a:solidFill>
                <a:schemeClr val="tx1"/>
              </a:solidFill>
            </a:endParaRPr>
          </a:p>
          <a:p>
            <a:pPr algn="just"/>
            <a:r>
              <a:rPr lang="en-US" b="1" dirty="0" smtClean="0">
                <a:solidFill>
                  <a:schemeClr val="tx1"/>
                </a:solidFill>
              </a:rPr>
              <a:t>1. </a:t>
            </a:r>
            <a:r>
              <a:rPr lang="en-US" b="1" u="sng" dirty="0" smtClean="0">
                <a:solidFill>
                  <a:schemeClr val="tx1"/>
                </a:solidFill>
              </a:rPr>
              <a:t>Deployment</a:t>
            </a:r>
            <a:r>
              <a:rPr lang="en-US" b="1" dirty="0" smtClean="0">
                <a:solidFill>
                  <a:schemeClr val="tx1"/>
                </a:solidFill>
              </a:rPr>
              <a:t> innovation increases the user experience and they are willing to pay for the enhanced service. IBM, for instance, makes money from training and consulting on open source software applications.</a:t>
            </a:r>
          </a:p>
          <a:p>
            <a:pPr algn="just"/>
            <a:r>
              <a:rPr lang="en-US" b="1" dirty="0" smtClean="0">
                <a:solidFill>
                  <a:schemeClr val="tx1"/>
                </a:solidFill>
              </a:rPr>
              <a:t>2. </a:t>
            </a:r>
            <a:r>
              <a:rPr lang="en-US" b="1" u="sng" dirty="0" smtClean="0">
                <a:solidFill>
                  <a:schemeClr val="tx1"/>
                </a:solidFill>
              </a:rPr>
              <a:t>Hybridization</a:t>
            </a:r>
            <a:r>
              <a:rPr lang="en-US" b="1" dirty="0" smtClean="0">
                <a:solidFill>
                  <a:schemeClr val="tx1"/>
                </a:solidFill>
              </a:rPr>
              <a:t> firms invest in add-ons to products developed in the open and remain in control of the IP of the add-on.</a:t>
            </a:r>
          </a:p>
          <a:p>
            <a:pPr algn="just"/>
            <a:r>
              <a:rPr lang="en-US" b="1" dirty="0" smtClean="0">
                <a:solidFill>
                  <a:schemeClr val="tx1"/>
                </a:solidFill>
              </a:rPr>
              <a:t>3. </a:t>
            </a:r>
            <a:r>
              <a:rPr lang="en-US" b="1" u="sng" dirty="0" smtClean="0">
                <a:solidFill>
                  <a:schemeClr val="tx1"/>
                </a:solidFill>
              </a:rPr>
              <a:t>Complements</a:t>
            </a:r>
            <a:r>
              <a:rPr lang="en-US" b="1" dirty="0" smtClean="0">
                <a:solidFill>
                  <a:schemeClr val="tx1"/>
                </a:solidFill>
              </a:rPr>
              <a:t> a firm sells a product or service that is related to the use of the open source content. The example in case would be a mobile phone seller who benefits from free software for the mobile.</a:t>
            </a:r>
          </a:p>
          <a:p>
            <a:pPr algn="just"/>
            <a:r>
              <a:rPr lang="en-US" b="1" dirty="0" smtClean="0">
                <a:solidFill>
                  <a:schemeClr val="tx1"/>
                </a:solidFill>
              </a:rPr>
              <a:t>4. </a:t>
            </a:r>
            <a:r>
              <a:rPr lang="en-US" b="1" u="sng" dirty="0" smtClean="0">
                <a:solidFill>
                  <a:schemeClr val="tx1"/>
                </a:solidFill>
              </a:rPr>
              <a:t>Self-service</a:t>
            </a:r>
            <a:r>
              <a:rPr lang="en-US" b="1" dirty="0" smtClean="0">
                <a:solidFill>
                  <a:schemeClr val="tx1"/>
                </a:solidFill>
              </a:rPr>
              <a:t> in this model, the community develops a service for its own needs; no one monetizes its value.</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85000" lnSpcReduction="20000"/>
          </a:bodyPr>
          <a:lstStyle/>
          <a:p>
            <a:r>
              <a:rPr lang="fr-FR" b="1" dirty="0" smtClean="0">
                <a:solidFill>
                  <a:srgbClr val="FF0000"/>
                </a:solidFill>
              </a:rPr>
              <a:t>5  Dimensions: </a:t>
            </a:r>
            <a:r>
              <a:rPr lang="fr-FR" b="1" dirty="0" err="1" smtClean="0">
                <a:solidFill>
                  <a:srgbClr val="FF0000"/>
                </a:solidFill>
              </a:rPr>
              <a:t>Individual</a:t>
            </a:r>
            <a:r>
              <a:rPr lang="fr-FR" b="1" dirty="0" smtClean="0">
                <a:solidFill>
                  <a:srgbClr val="FF0000"/>
                </a:solidFill>
              </a:rPr>
              <a:t>—</a:t>
            </a:r>
            <a:r>
              <a:rPr lang="fr-FR" b="1" dirty="0" err="1" smtClean="0">
                <a:solidFill>
                  <a:srgbClr val="FF0000"/>
                </a:solidFill>
              </a:rPr>
              <a:t>Group—Network</a:t>
            </a:r>
            <a:endParaRPr lang="en-US" b="1" dirty="0" smtClean="0">
              <a:solidFill>
                <a:srgbClr val="FF0000"/>
              </a:solidFill>
            </a:endParaRPr>
          </a:p>
          <a:p>
            <a:pPr algn="just"/>
            <a:endParaRPr lang="en-US" b="1" dirty="0" smtClean="0">
              <a:solidFill>
                <a:schemeClr val="tx1"/>
              </a:solidFill>
            </a:endParaRPr>
          </a:p>
          <a:p>
            <a:pPr marL="514350" indent="-514350" algn="just" rtl="1">
              <a:buAutoNum type="arabicPeriod"/>
            </a:pPr>
            <a:r>
              <a:rPr lang="ar-DZ" b="1" dirty="0" smtClean="0">
                <a:solidFill>
                  <a:schemeClr val="tx1"/>
                </a:solidFill>
              </a:rPr>
              <a:t>النشر: يزيد الابتكار من تجربة المستخدم ويكون على استعداد للدفع مقابل الخدمة المحسنة. على سبيل المثال، تجني شركة </a:t>
            </a:r>
            <a:r>
              <a:rPr lang="fr-FR" b="1" dirty="0" smtClean="0">
                <a:solidFill>
                  <a:schemeClr val="tx1"/>
                </a:solidFill>
              </a:rPr>
              <a:t>IBM </a:t>
            </a:r>
            <a:r>
              <a:rPr lang="ar-DZ" b="1" dirty="0" smtClean="0">
                <a:solidFill>
                  <a:schemeClr val="tx1"/>
                </a:solidFill>
              </a:rPr>
              <a:t>الأموال من التدريب والاستشارات في مجال تطبيقات البرمجيات مفتوحة المصدر. </a:t>
            </a:r>
          </a:p>
          <a:p>
            <a:pPr marL="514350" indent="-514350" algn="just" rtl="1"/>
            <a:r>
              <a:rPr lang="ar-DZ" b="1" dirty="0" smtClean="0">
                <a:solidFill>
                  <a:schemeClr val="tx1"/>
                </a:solidFill>
              </a:rPr>
              <a:t>2. التهجين: تستثمر الشركات في الاستخدامات الإضافية للمنتجات التي تم تطويرها بشكل مفتوح وتظل مسيطرة على الملكية الفكرية الخاصة بالاستخدامات الإضافية.</a:t>
            </a:r>
          </a:p>
          <a:p>
            <a:pPr marL="514350" indent="-514350" algn="just" rtl="1"/>
            <a:r>
              <a:rPr lang="ar-DZ" b="1" dirty="0" smtClean="0">
                <a:solidFill>
                  <a:schemeClr val="tx1"/>
                </a:solidFill>
              </a:rPr>
              <a:t> 3. المكملات: تقوم الشركات ببيع منتجًا أو خدمة تتعلق باستخدام المحتوى مفتوح المصدر. والمثال في هذه الحالة هو بائع الهاتف المحمول الذي يستفيد من البرمجيات المجانية للجوال.</a:t>
            </a:r>
          </a:p>
          <a:p>
            <a:pPr marL="514350" indent="-514350" algn="just" rtl="1"/>
            <a:r>
              <a:rPr lang="ar-DZ" b="1" dirty="0" smtClean="0">
                <a:solidFill>
                  <a:schemeClr val="tx1"/>
                </a:solidFill>
              </a:rPr>
              <a:t> 4. الخدمة الذاتية. في هذا النموذج، يقوم المجتمع بتطوير خدمة تلبي احتياجاته الخاصة.</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lnSpcReduction="10000"/>
          </a:bodyPr>
          <a:lstStyle/>
          <a:p>
            <a:r>
              <a:rPr lang="fr-FR" b="1" dirty="0" smtClean="0">
                <a:solidFill>
                  <a:srgbClr val="FF0000"/>
                </a:solidFill>
              </a:rPr>
              <a:t>6  </a:t>
            </a:r>
            <a:r>
              <a:rPr lang="fr-FR" b="1" dirty="0" err="1" smtClean="0">
                <a:solidFill>
                  <a:srgbClr val="FF0000"/>
                </a:solidFill>
              </a:rPr>
              <a:t>Antecedents</a:t>
            </a:r>
            <a:r>
              <a:rPr lang="fr-FR" b="1" dirty="0" smtClean="0">
                <a:solidFill>
                  <a:srgbClr val="FF0000"/>
                </a:solidFill>
              </a:rPr>
              <a:t> of Innovation </a:t>
            </a:r>
          </a:p>
          <a:p>
            <a:r>
              <a:rPr lang="fr-FR" b="1" dirty="0" smtClean="0">
                <a:solidFill>
                  <a:srgbClr val="FF0000"/>
                </a:solidFill>
              </a:rPr>
              <a:t>(</a:t>
            </a:r>
            <a:r>
              <a:rPr lang="en-US" b="1" dirty="0" smtClean="0">
                <a:solidFill>
                  <a:srgbClr val="FF0000"/>
                </a:solidFill>
              </a:rPr>
              <a:t>factors behind success of innovation)</a:t>
            </a:r>
            <a:endParaRPr lang="fr-FR" b="1" dirty="0" smtClean="0">
              <a:solidFill>
                <a:srgbClr val="FF0000"/>
              </a:solidFill>
            </a:endParaRPr>
          </a:p>
          <a:p>
            <a:pPr algn="just"/>
            <a:r>
              <a:rPr lang="en-US" b="1" dirty="0" smtClean="0">
                <a:solidFill>
                  <a:schemeClr val="tx1"/>
                </a:solidFill>
              </a:rPr>
              <a:t>It is a fact that there are some nations that are undoubtedly more innovative than </a:t>
            </a:r>
            <a:r>
              <a:rPr lang="fr-FR" b="1" dirty="0" err="1" smtClean="0">
                <a:solidFill>
                  <a:schemeClr val="tx1"/>
                </a:solidFill>
              </a:rPr>
              <a:t>others</a:t>
            </a:r>
            <a:r>
              <a:rPr lang="fr-FR" b="1" dirty="0" smtClean="0">
                <a:solidFill>
                  <a:schemeClr val="tx1"/>
                </a:solidFill>
              </a:rPr>
              <a:t>. The case of the United States. </a:t>
            </a:r>
            <a:r>
              <a:rPr lang="fr-FR" b="1" dirty="0" err="1" smtClean="0">
                <a:solidFill>
                  <a:schemeClr val="tx1"/>
                </a:solidFill>
              </a:rPr>
              <a:t>Thus</a:t>
            </a:r>
            <a:r>
              <a:rPr lang="fr-FR" b="1" dirty="0" smtClean="0">
                <a:solidFill>
                  <a:schemeClr val="tx1"/>
                </a:solidFill>
              </a:rPr>
              <a:t>, </a:t>
            </a:r>
            <a:r>
              <a:rPr lang="en-US" b="1" dirty="0" smtClean="0">
                <a:solidFill>
                  <a:schemeClr val="tx1"/>
                </a:solidFill>
              </a:rPr>
              <a:t>the study of co-creation at the firm level needs to be supplemented by co-creation in </a:t>
            </a:r>
            <a:r>
              <a:rPr lang="fr-FR" b="1" dirty="0" smtClean="0">
                <a:solidFill>
                  <a:schemeClr val="tx1"/>
                </a:solidFill>
              </a:rPr>
              <a:t>the national </a:t>
            </a:r>
            <a:r>
              <a:rPr lang="fr-FR" b="1" dirty="0" err="1" smtClean="0">
                <a:solidFill>
                  <a:schemeClr val="tx1"/>
                </a:solidFill>
              </a:rPr>
              <a:t>environment</a:t>
            </a:r>
            <a:r>
              <a:rPr lang="fr-FR" b="1" dirty="0" smtClean="0">
                <a:solidFill>
                  <a:schemeClr val="tx1"/>
                </a:solidFill>
              </a:rPr>
              <a:t>.</a:t>
            </a:r>
          </a:p>
          <a:p>
            <a:pPr algn="just"/>
            <a:r>
              <a:rPr lang="en-US" b="1" dirty="0" smtClean="0">
                <a:solidFill>
                  <a:schemeClr val="tx1"/>
                </a:solidFill>
              </a:rPr>
              <a:t>The likelihood of innovation emerging increases when there is an </a:t>
            </a:r>
            <a:r>
              <a:rPr lang="en-US" b="1" u="sng" dirty="0" smtClean="0">
                <a:solidFill>
                  <a:schemeClr val="tx1"/>
                </a:solidFill>
              </a:rPr>
              <a:t>appropriate national innovation system</a:t>
            </a:r>
            <a:r>
              <a:rPr lang="en-US" b="1" dirty="0" smtClean="0">
                <a:solidFill>
                  <a:schemeClr val="tx1"/>
                </a:solidFill>
              </a:rPr>
              <a:t> in place.</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62500" lnSpcReduction="20000"/>
          </a:bodyPr>
          <a:lstStyle/>
          <a:p>
            <a:pPr algn="just"/>
            <a:endParaRPr lang="fr-FR" b="1" dirty="0" smtClean="0">
              <a:solidFill>
                <a:schemeClr val="tx1"/>
              </a:solidFill>
            </a:endParaRPr>
          </a:p>
          <a:p>
            <a:r>
              <a:rPr lang="fr-FR" sz="5100" b="1" dirty="0" smtClean="0">
                <a:solidFill>
                  <a:srgbClr val="FF0000"/>
                </a:solidFill>
              </a:rPr>
              <a:t>6  </a:t>
            </a:r>
            <a:r>
              <a:rPr lang="fr-FR" sz="5100" b="1" dirty="0" err="1" smtClean="0">
                <a:solidFill>
                  <a:srgbClr val="FF0000"/>
                </a:solidFill>
              </a:rPr>
              <a:t>Antecedents</a:t>
            </a:r>
            <a:r>
              <a:rPr lang="fr-FR" sz="5100" b="1" dirty="0" smtClean="0">
                <a:solidFill>
                  <a:srgbClr val="FF0000"/>
                </a:solidFill>
              </a:rPr>
              <a:t> of Innovation </a:t>
            </a:r>
          </a:p>
          <a:p>
            <a:pPr algn="just"/>
            <a:endParaRPr lang="fr-FR" sz="4500" b="1" dirty="0" smtClean="0">
              <a:solidFill>
                <a:schemeClr val="tx1"/>
              </a:solidFill>
            </a:endParaRPr>
          </a:p>
          <a:p>
            <a:pPr algn="just"/>
            <a:r>
              <a:rPr lang="fr-FR" sz="5100" b="1" u="sng" dirty="0" smtClean="0">
                <a:solidFill>
                  <a:schemeClr val="tx1"/>
                </a:solidFill>
              </a:rPr>
              <a:t>National innovation </a:t>
            </a:r>
            <a:r>
              <a:rPr lang="en-US" sz="5100" b="1" u="sng" dirty="0" smtClean="0">
                <a:solidFill>
                  <a:schemeClr val="tx1"/>
                </a:solidFill>
              </a:rPr>
              <a:t>systems</a:t>
            </a:r>
            <a:r>
              <a:rPr lang="en-US" sz="5100" b="1" dirty="0" smtClean="0">
                <a:solidFill>
                  <a:schemeClr val="tx1"/>
                </a:solidFill>
              </a:rPr>
              <a:t> are composed of different patterns of institutions and organization</a:t>
            </a:r>
            <a:r>
              <a:rPr lang="en-GB" sz="5100" b="1" dirty="0" smtClean="0">
                <a:solidFill>
                  <a:schemeClr val="tx1"/>
                </a:solidFill>
              </a:rPr>
              <a:t>s</a:t>
            </a:r>
            <a:r>
              <a:rPr lang="en-US" sz="5100" b="1" dirty="0" smtClean="0">
                <a:solidFill>
                  <a:schemeClr val="tx1"/>
                </a:solidFill>
              </a:rPr>
              <a:t>. It is the specific configuration of relations and institutions that are important in framing the national innovation system. What matters are institutions such as the legal system, especially concerning the ownership and control of intellectual property relations, how national education and training systems are configured, </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55000" lnSpcReduction="20000"/>
          </a:bodyPr>
          <a:lstStyle/>
          <a:p>
            <a:pPr algn="just"/>
            <a:endParaRPr lang="fr-FR" b="1" dirty="0" smtClean="0">
              <a:solidFill>
                <a:schemeClr val="tx1"/>
              </a:solidFill>
            </a:endParaRPr>
          </a:p>
          <a:p>
            <a:r>
              <a:rPr lang="fr-FR" sz="5100" b="1" dirty="0" smtClean="0">
                <a:solidFill>
                  <a:srgbClr val="FF0000"/>
                </a:solidFill>
              </a:rPr>
              <a:t>6  </a:t>
            </a:r>
            <a:r>
              <a:rPr lang="fr-FR" sz="5100" b="1" dirty="0" err="1" smtClean="0">
                <a:solidFill>
                  <a:srgbClr val="FF0000"/>
                </a:solidFill>
              </a:rPr>
              <a:t>Antecedents</a:t>
            </a:r>
            <a:r>
              <a:rPr lang="fr-FR" sz="5100" b="1" dirty="0" smtClean="0">
                <a:solidFill>
                  <a:srgbClr val="FF0000"/>
                </a:solidFill>
              </a:rPr>
              <a:t> of Innovation </a:t>
            </a:r>
          </a:p>
          <a:p>
            <a:pPr algn="just"/>
            <a:endParaRPr lang="fr-FR" sz="4500" b="1" dirty="0" smtClean="0">
              <a:solidFill>
                <a:schemeClr val="tx1"/>
              </a:solidFill>
            </a:endParaRPr>
          </a:p>
          <a:p>
            <a:pPr algn="just"/>
            <a:r>
              <a:rPr lang="en-US" sz="5800" b="1" dirty="0" smtClean="0">
                <a:solidFill>
                  <a:schemeClr val="tx1"/>
                </a:solidFill>
              </a:rPr>
              <a:t>the  industry structure of key industries, competitor and  surrounding organizations, the efficiency of capital markets in providing venture capital for innovation, the development of national innovation policies related to science and technology and the crucial role of universities and research centers, as well as national innovation policies related to investments, taxation and other determinants of the ‘rules of the game’ that shape both public and private sector </a:t>
            </a:r>
            <a:r>
              <a:rPr lang="fr-FR" sz="5800" b="1" dirty="0" err="1" smtClean="0">
                <a:solidFill>
                  <a:schemeClr val="tx1"/>
                </a:solidFill>
              </a:rPr>
              <a:t>decision</a:t>
            </a:r>
            <a:r>
              <a:rPr lang="fr-FR" sz="5800" b="1" dirty="0" smtClean="0">
                <a:solidFill>
                  <a:schemeClr val="tx1"/>
                </a:solidFill>
              </a:rPr>
              <a:t>-</a:t>
            </a:r>
            <a:r>
              <a:rPr lang="fr-FR" sz="5800" b="1" dirty="0" err="1" smtClean="0">
                <a:solidFill>
                  <a:schemeClr val="tx1"/>
                </a:solidFill>
              </a:rPr>
              <a:t>making</a:t>
            </a:r>
            <a:endParaRPr lang="en-US" sz="5800" b="1" dirty="0" smtClean="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1"/>
            <a:ext cx="7286676" cy="928670"/>
          </a:xfrm>
        </p:spPr>
        <p:txBody>
          <a:bodyPr>
            <a:normAutofit/>
          </a:bodyPr>
          <a:lstStyle/>
          <a:p>
            <a:pPr rtl="1"/>
            <a:r>
              <a:rPr lang="fr-FR" sz="3600" b="1" dirty="0" smtClean="0"/>
              <a:t>The Nature of Innovation</a:t>
            </a:r>
            <a:endParaRPr lang="fr-FR" sz="3600" b="1" dirty="0"/>
          </a:p>
        </p:txBody>
      </p:sp>
      <p:sp>
        <p:nvSpPr>
          <p:cNvPr id="3" name="Sous-titre 2"/>
          <p:cNvSpPr>
            <a:spLocks noGrp="1"/>
          </p:cNvSpPr>
          <p:nvPr>
            <p:ph type="subTitle" idx="1"/>
          </p:nvPr>
        </p:nvSpPr>
        <p:spPr>
          <a:xfrm>
            <a:off x="285720" y="928670"/>
            <a:ext cx="8501122" cy="5572164"/>
          </a:xfrm>
        </p:spPr>
        <p:txBody>
          <a:bodyPr>
            <a:normAutofit fontScale="85000" lnSpcReduction="20000"/>
          </a:bodyPr>
          <a:lstStyle/>
          <a:p>
            <a:endParaRPr lang="en-US" sz="2800" dirty="0" smtClean="0"/>
          </a:p>
          <a:p>
            <a:pPr algn="just"/>
            <a:r>
              <a:rPr lang="en-US" b="1" u="sng" dirty="0" smtClean="0">
                <a:solidFill>
                  <a:srgbClr val="FF0000"/>
                </a:solidFill>
              </a:rPr>
              <a:t>Introduction</a:t>
            </a:r>
          </a:p>
          <a:p>
            <a:pPr algn="just" rtl="1"/>
            <a:r>
              <a:rPr lang="ar-DZ" b="1" u="sng" dirty="0" smtClean="0">
                <a:solidFill>
                  <a:schemeClr val="tx1"/>
                </a:solidFill>
              </a:rPr>
              <a:t>الابتكار وأهميته في الاقتصاد:</a:t>
            </a:r>
            <a:endParaRPr lang="en-US" b="1" u="sng" dirty="0" smtClean="0">
              <a:solidFill>
                <a:schemeClr val="tx1"/>
              </a:solidFill>
            </a:endParaRPr>
          </a:p>
          <a:p>
            <a:pPr algn="just" rtl="1"/>
            <a:endParaRPr lang="en-US" b="1" dirty="0" smtClean="0">
              <a:solidFill>
                <a:schemeClr val="tx1"/>
              </a:solidFill>
            </a:endParaRPr>
          </a:p>
          <a:p>
            <a:pPr algn="just"/>
            <a:r>
              <a:rPr lang="en-GB" sz="3600" dirty="0" smtClean="0">
                <a:solidFill>
                  <a:schemeClr val="tx1"/>
                </a:solidFill>
              </a:rPr>
              <a:t>Innovation is a key feature of human society and central to the rise of the knowledge-based economy. Creating and commercializing new ideas drives the success of countries and businesses. New products, methods, and structures fuel growth, reshape markets, and create or replace industries. Today, rapid technological progress constantly transforms the global economy through ongoing market creation and destruction.</a:t>
            </a:r>
            <a:endParaRPr lang="fr-FR" sz="3600"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3689</TotalTime>
  <Words>5742</Words>
  <Application>Microsoft Office PowerPoint</Application>
  <PresentationFormat>On-screen Show (4:3)</PresentationFormat>
  <Paragraphs>465</Paragraphs>
  <Slides>89</Slides>
  <Notes>0</Notes>
  <HiddenSlides>0</HiddenSlides>
  <MMClips>0</MMClips>
  <ScaleCrop>false</ScaleCrop>
  <HeadingPairs>
    <vt:vector size="4" baseType="variant">
      <vt:variant>
        <vt:lpstr>Theme</vt:lpstr>
      </vt:variant>
      <vt:variant>
        <vt:i4>1</vt:i4>
      </vt:variant>
      <vt:variant>
        <vt:lpstr>Slide Titles</vt:lpstr>
      </vt:variant>
      <vt:variant>
        <vt:i4>89</vt:i4>
      </vt:variant>
    </vt:vector>
  </HeadingPairs>
  <TitlesOfParts>
    <vt:vector size="90" baseType="lpstr">
      <vt:lpstr>Thème Office</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lpstr>The Nature of Innovation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Iـ مقدمة عن الخدمات</dc:title>
  <dc:creator>cirta info</dc:creator>
  <cp:lastModifiedBy>DELL</cp:lastModifiedBy>
  <cp:revision>220</cp:revision>
  <dcterms:created xsi:type="dcterms:W3CDTF">2018-10-29T17:19:40Z</dcterms:created>
  <dcterms:modified xsi:type="dcterms:W3CDTF">2026-03-09T06:35:05Z</dcterms:modified>
</cp:coreProperties>
</file>