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 snapToGrid="0">
      <p:cViewPr varScale="1">
        <p:scale>
          <a:sx n="87" d="100"/>
          <a:sy n="87" d="100"/>
        </p:scale>
        <p:origin x="-22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95724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57355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179019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583392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141377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190555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a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576645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490468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89755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5506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19360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44307643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44188270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59431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56879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75186068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25192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AB6C667-096E-4290-8BA6-A52941826938}" type="datetimeFigureOut">
              <a:rPr lang="ar-DZ" smtClean="0"/>
              <a:pPr/>
              <a:t>13-02-1400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D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B3BF9DC-ECD3-41D1-A3F4-DFC3CFAB7F4B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8097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9CF19E72-99B0-4F55-AE75-597787BC4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332" y="0"/>
            <a:ext cx="2147668" cy="21476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C404A7A-471F-440A-BA24-27A9843370C7}"/>
              </a:ext>
            </a:extLst>
          </p:cNvPr>
          <p:cNvSpPr/>
          <p:nvPr/>
        </p:nvSpPr>
        <p:spPr>
          <a:xfrm>
            <a:off x="2515774" y="492594"/>
            <a:ext cx="7160443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altLang="fr-FR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implified Arabic" panose="02020603050405020304" pitchFamily="18" charset="-78"/>
                <a:ea typeface="Calibri" pitchFamily="34" charset="0"/>
                <a:cs typeface="Simplified Arabic" panose="02020603050405020304" pitchFamily="18" charset="-78"/>
              </a:rPr>
              <a:t>الجمهورية الجزائرية الشعبية الديمقراطية</a:t>
            </a:r>
            <a:endParaRPr lang="fr-FR" altLang="fr-FR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fr-FR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implified Arabic" panose="02020603050405020304" pitchFamily="18" charset="-78"/>
                <a:ea typeface="Calibri" pitchFamily="34" charset="0"/>
                <a:cs typeface="Simplified Arabic" panose="02020603050405020304" pitchFamily="18" charset="-78"/>
              </a:rPr>
              <a:t>وزارة التعليم العالي والبحث العلمي </a:t>
            </a:r>
            <a:endParaRPr lang="fr-FR" altLang="fr-FR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fr-FR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implified Arabic" panose="02020603050405020304" pitchFamily="18" charset="-78"/>
                <a:ea typeface="Calibri" pitchFamily="34" charset="0"/>
                <a:cs typeface="Simplified Arabic" panose="02020603050405020304" pitchFamily="18" charset="-78"/>
              </a:rPr>
              <a:t>جامعة العربي بن مهيدي </a:t>
            </a:r>
            <a:endParaRPr lang="fr-FR" altLang="fr-FR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fr-FR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implified Arabic" panose="02020603050405020304" pitchFamily="18" charset="-78"/>
                <a:ea typeface="Calibri" pitchFamily="34" charset="0"/>
                <a:cs typeface="Simplified Arabic" panose="02020603050405020304" pitchFamily="18" charset="-78"/>
              </a:rPr>
              <a:t>أم البواقي</a:t>
            </a:r>
            <a:endParaRPr lang="fr-FR" altLang="fr-FR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fr-FR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implified Arabic" panose="02020603050405020304" pitchFamily="18" charset="-78"/>
                <a:ea typeface="Calibri" pitchFamily="34" charset="0"/>
                <a:cs typeface="Simplified Arabic" panose="02020603050405020304" pitchFamily="18" charset="-78"/>
              </a:rPr>
              <a:t>كلية: العلوم الاقتصادية والتجارية وعلوم التسيير</a:t>
            </a:r>
            <a:endParaRPr lang="fr-FR" altLang="fr-FR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B911A3A0-5916-4AE2-A3AB-424947221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" y="0"/>
            <a:ext cx="2147668" cy="21476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FD63E80-7FE7-4E88-B4D8-827686E4E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814" y="3039757"/>
            <a:ext cx="8126361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rtl="1" fontAlgn="base">
              <a:spcBef>
                <a:spcPct val="0"/>
              </a:spcBef>
              <a:spcAft>
                <a:spcPct val="0"/>
              </a:spcAft>
            </a:pPr>
            <a:r>
              <a:rPr lang="ar-SA" altLang="fr-FR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ea typeface="Calibri" pitchFamily="34" charset="0"/>
              </a:rPr>
              <a:t>دراسة حالة </a:t>
            </a:r>
            <a:endParaRPr lang="ar-DZ" altLang="fr-FR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itchFamily="18" charset="0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3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98333E4-92BF-4081-AFFB-2F7D2FB4A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sz="6000" b="1" dirty="0"/>
              <a:t>مقدمة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2828836"/>
            <a:ext cx="67818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dirty="0"/>
              <a:t>يهدف هدا التقرير الى تقديم مقارنة بين سنتين في تطبيق </a:t>
            </a:r>
            <a:r>
              <a:rPr lang="ar-AE" sz="2800" dirty="0" smtClean="0"/>
              <a:t>نموذج </a:t>
            </a:r>
            <a:r>
              <a:rPr lang="ar-AE" sz="2800" dirty="0"/>
              <a:t>الادارة الاستراتيجية في بنك جزائري تجاري لتقييم فعالية </a:t>
            </a:r>
            <a:r>
              <a:rPr lang="ar-AE" sz="2800" dirty="0" smtClean="0"/>
              <a:t>النموذج </a:t>
            </a:r>
            <a:r>
              <a:rPr lang="ar-AE" sz="2800" dirty="0"/>
              <a:t>و مدى </a:t>
            </a:r>
            <a:r>
              <a:rPr lang="ar-AE" sz="2800" dirty="0" smtClean="0"/>
              <a:t>تأثيره </a:t>
            </a:r>
            <a:r>
              <a:rPr lang="ar-AE" sz="2800" dirty="0"/>
              <a:t>على اداء البنك </a:t>
            </a:r>
          </a:p>
          <a:p>
            <a:pPr algn="ctr"/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19535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57BA8BC-22FF-4F23-B062-3DF059EC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63" y="832991"/>
            <a:ext cx="9632644" cy="700387"/>
          </a:xfrm>
        </p:spPr>
        <p:txBody>
          <a:bodyPr/>
          <a:lstStyle/>
          <a:p>
            <a:pPr algn="ctr"/>
            <a:r>
              <a:rPr lang="ar-SA" sz="4000" b="1" dirty="0" smtClean="0"/>
              <a:t>النموذج المستخدم</a:t>
            </a:r>
            <a:endParaRPr lang="ar-DZ" sz="4000" b="1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0099E6B-3FE8-4326-9E5C-C42869C6840B}"/>
              </a:ext>
            </a:extLst>
          </p:cNvPr>
          <p:cNvSpPr/>
          <p:nvPr/>
        </p:nvSpPr>
        <p:spPr>
          <a:xfrm>
            <a:off x="812288" y="2639907"/>
            <a:ext cx="10567423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ar-DZ" sz="2400" b="1" dirty="0" smtClean="0">
              <a:latin typeface="Simplified Arabic" panose="02020603050405020304" pitchFamily="18" charset="-78"/>
              <a:ea typeface="Arial" panose="020B0604020202020204" pitchFamily="34" charset="0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ar-DZ" sz="2400" b="1" dirty="0" smtClean="0">
              <a:latin typeface="Simplified Arabic" panose="02020603050405020304" pitchFamily="18" charset="-78"/>
              <a:ea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3538" y="2357064"/>
            <a:ext cx="70619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DZ" sz="2400" dirty="0" smtClean="0"/>
          </a:p>
          <a:p>
            <a:pPr algn="ctr" rtl="1"/>
            <a:r>
              <a:rPr lang="ar-SA" sz="2400" b="1" u="sng" dirty="0" smtClean="0"/>
              <a:t>نموذج </a:t>
            </a:r>
            <a:r>
              <a:rPr lang="ar-SA" sz="2400" b="1" u="sng" dirty="0" err="1" smtClean="0"/>
              <a:t>بورتر</a:t>
            </a:r>
            <a:r>
              <a:rPr lang="ar-SA" sz="2400" b="1" u="sng" dirty="0" smtClean="0"/>
              <a:t> الخماسي</a:t>
            </a:r>
            <a:r>
              <a:rPr lang="ar-SA" sz="2400" dirty="0" smtClean="0"/>
              <a:t>:</a:t>
            </a:r>
          </a:p>
          <a:p>
            <a:pPr algn="ctr" rtl="1"/>
            <a:r>
              <a:rPr lang="ar-SA" sz="2400" dirty="0" smtClean="0"/>
              <a:t>التحليل الاستراتيجي</a:t>
            </a:r>
          </a:p>
          <a:p>
            <a:pPr algn="ctr" rtl="1"/>
            <a:r>
              <a:rPr lang="ar-SA" sz="2400" dirty="0" smtClean="0"/>
              <a:t>التخطيط الاستراتيجي</a:t>
            </a:r>
          </a:p>
          <a:p>
            <a:pPr algn="ctr" rtl="1"/>
            <a:r>
              <a:rPr lang="ar-SA" sz="2400" dirty="0" smtClean="0"/>
              <a:t>التنفيذ الاستراتيجي</a:t>
            </a:r>
          </a:p>
          <a:p>
            <a:pPr algn="ctr" rtl="1"/>
            <a:r>
              <a:rPr lang="ar-SA" sz="2400" dirty="0" smtClean="0"/>
              <a:t>الرقابة الاستراتيجية</a:t>
            </a:r>
          </a:p>
          <a:p>
            <a:pPr algn="ctr" rtl="1"/>
            <a:r>
              <a:rPr lang="ar-SA" sz="2400" dirty="0" smtClean="0"/>
              <a:t>النتائج</a:t>
            </a:r>
            <a:endParaRPr lang="ar-DZ" sz="2400" dirty="0" smtClean="0"/>
          </a:p>
        </p:txBody>
      </p:sp>
    </p:spTree>
    <p:extLst>
      <p:ext uri="{BB962C8B-B14F-4D97-AF65-F5344CB8AC3E}">
        <p14:creationId xmlns:p14="http://schemas.microsoft.com/office/powerpoint/2010/main" val="73954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FAA6A2F-7891-40CA-897B-1F7C0E7DAE49}"/>
              </a:ext>
            </a:extLst>
          </p:cNvPr>
          <p:cNvSpPr/>
          <p:nvPr/>
        </p:nvSpPr>
        <p:spPr>
          <a:xfrm>
            <a:off x="140677" y="1186781"/>
            <a:ext cx="119106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sz="2400" b="1" dirty="0" smtClean="0">
                <a:latin typeface="Arial" panose="020B0604020202020204" pitchFamily="34" charset="0"/>
                <a:ea typeface="Arial" panose="020B0604020202020204" pitchFamily="34" charset="0"/>
                <a:cs typeface="Simplified Arabic" panose="02020603050405020304" pitchFamily="18" charset="-78"/>
              </a:rPr>
              <a:t>-2 النتائج:</a:t>
            </a: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endParaRPr lang="ar-SA" sz="2400" b="1" dirty="0" smtClean="0">
              <a:latin typeface="Arial" panose="020B0604020202020204" pitchFamily="34" charset="0"/>
              <a:ea typeface="Arial" panose="020B0604020202020204" pitchFamily="34" charset="0"/>
              <a:cs typeface="Simplified Arabic" panose="02020603050405020304" pitchFamily="18" charset="-78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421992"/>
              </p:ext>
            </p:extLst>
          </p:nvPr>
        </p:nvGraphicFramePr>
        <p:xfrm>
          <a:off x="2032000" y="1687285"/>
          <a:ext cx="8128000" cy="2264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566057">
                <a:tc>
                  <a:txBody>
                    <a:bodyPr/>
                    <a:lstStyle/>
                    <a:p>
                      <a:r>
                        <a:rPr lang="ar-SA" dirty="0" smtClean="0"/>
                        <a:t>المؤشر                                          السنة</a:t>
                      </a:r>
                      <a:r>
                        <a:rPr lang="ar-SA" baseline="0" dirty="0" smtClean="0"/>
                        <a:t> الاولى                             السنة الثانية</a:t>
                      </a:r>
                      <a:endParaRPr lang="fr-FR" dirty="0"/>
                    </a:p>
                  </a:txBody>
                  <a:tcPr/>
                </a:tc>
              </a:tr>
              <a:tr h="566057">
                <a:tc>
                  <a:txBody>
                    <a:bodyPr/>
                    <a:lstStyle/>
                    <a:p>
                      <a:r>
                        <a:rPr lang="ar-SA" dirty="0" smtClean="0"/>
                        <a:t>حصة السوق                                      زيادة</a:t>
                      </a:r>
                      <a:r>
                        <a:rPr lang="ar-SA" baseline="0" dirty="0" smtClean="0"/>
                        <a:t> بنسبة 5  %                       زيادة بنسبة 10% </a:t>
                      </a:r>
                      <a:endParaRPr lang="fr-FR" dirty="0"/>
                    </a:p>
                  </a:txBody>
                  <a:tcPr/>
                </a:tc>
              </a:tr>
              <a:tr h="566057">
                <a:tc>
                  <a:txBody>
                    <a:bodyPr/>
                    <a:lstStyle/>
                    <a:p>
                      <a:r>
                        <a:rPr lang="ar-SA" dirty="0" smtClean="0"/>
                        <a:t>الارباح                                       زيادة بنسبة 8 %                              زيادة</a:t>
                      </a:r>
                      <a:r>
                        <a:rPr lang="ar-SA" baseline="0" dirty="0" smtClean="0"/>
                        <a:t> بنسبة 15 % </a:t>
                      </a:r>
                      <a:endParaRPr lang="fr-FR" dirty="0"/>
                    </a:p>
                  </a:txBody>
                  <a:tcPr/>
                </a:tc>
              </a:tr>
              <a:tr h="566057">
                <a:tc>
                  <a:txBody>
                    <a:bodyPr/>
                    <a:lstStyle/>
                    <a:p>
                      <a:r>
                        <a:rPr lang="ar-SA" dirty="0" smtClean="0"/>
                        <a:t>رضا</a:t>
                      </a:r>
                      <a:r>
                        <a:rPr lang="ar-SA" baseline="0" dirty="0" smtClean="0"/>
                        <a:t> العملاء                               تحسن طفيف                               تحسن كبير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1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2556146-112A-4831-ADDF-610CF9206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30" y="997114"/>
            <a:ext cx="10911139" cy="706964"/>
          </a:xfrm>
        </p:spPr>
        <p:txBody>
          <a:bodyPr/>
          <a:lstStyle/>
          <a:p>
            <a:pPr algn="ctr"/>
            <a:r>
              <a:rPr lang="ar-SA" b="1" dirty="0" smtClean="0"/>
              <a:t>الاستنتاج</a:t>
            </a:r>
            <a:endParaRPr lang="ar-DZ" b="1" dirty="0"/>
          </a:p>
        </p:txBody>
      </p:sp>
      <p:sp>
        <p:nvSpPr>
          <p:cNvPr id="7" name="Rectangle 6"/>
          <p:cNvSpPr/>
          <p:nvPr/>
        </p:nvSpPr>
        <p:spPr>
          <a:xfrm>
            <a:off x="3713871" y="3029135"/>
            <a:ext cx="62038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 smtClean="0"/>
              <a:t>- اظهر تطبيق نموذج الادارة الاستراتيجية نتائج ايجابية على اداء البنك </a:t>
            </a:r>
          </a:p>
          <a:p>
            <a:pPr marL="342900" indent="-342900" algn="r" rtl="1">
              <a:buFontTx/>
              <a:buChar char="-"/>
            </a:pPr>
            <a:r>
              <a:rPr lang="ar-SA" sz="2000" dirty="0" smtClean="0"/>
              <a:t>تحديث التحليل الاستراتيجي و مراجعة الخطة الاستراتيجية الى تحسين فعالية النموذج</a:t>
            </a:r>
          </a:p>
          <a:p>
            <a:pPr marL="342900" indent="-342900" algn="r" rtl="1">
              <a:buFontTx/>
              <a:buChar char="-"/>
            </a:pPr>
            <a:r>
              <a:rPr lang="ar-SA" sz="2000" dirty="0" smtClean="0"/>
              <a:t>ساعد تحسين نظام الرقابة الاستراتيجية على قياس الاداء بشكل دقيق و اجراء التعديلات اللازمة </a:t>
            </a:r>
            <a:endParaRPr lang="ar-DZ" sz="2000" dirty="0" smtClean="0"/>
          </a:p>
        </p:txBody>
      </p:sp>
    </p:spTree>
    <p:extLst>
      <p:ext uri="{BB962C8B-B14F-4D97-AF65-F5344CB8AC3E}">
        <p14:creationId xmlns:p14="http://schemas.microsoft.com/office/powerpoint/2010/main" val="2369573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التوصيات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20437" y="2244435"/>
            <a:ext cx="108065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 smtClean="0"/>
              <a:t>-</a:t>
            </a:r>
            <a:r>
              <a:rPr lang="ar-SA" sz="2800" dirty="0" smtClean="0"/>
              <a:t>الاستمرار في تطبيق نموذج الادارة الاستراتيجية و تطويره بشكل مستمر </a:t>
            </a:r>
          </a:p>
          <a:p>
            <a:pPr algn="r" rtl="1"/>
            <a:r>
              <a:rPr lang="ar-SA" sz="2800" dirty="0" smtClean="0"/>
              <a:t>- اجراء تحليلات دورية للبيئة لتحديد التغيرات التي قد تؤثر على اداء البنك</a:t>
            </a:r>
          </a:p>
          <a:p>
            <a:pPr marL="342900" indent="-342900" algn="r" rtl="1">
              <a:buFontTx/>
              <a:buChar char="-"/>
            </a:pPr>
            <a:r>
              <a:rPr lang="ar-SA" sz="2800" dirty="0" smtClean="0"/>
              <a:t>مراجعة الخطة الاستراتيجية بشكل دوري و اجراء التعديلات  اللازمة لضمان مواكبتها للتغيرات في البيئة </a:t>
            </a:r>
          </a:p>
          <a:p>
            <a:pPr marL="342900" indent="-342900" algn="r" rtl="1">
              <a:buFontTx/>
              <a:buChar char="-"/>
            </a:pPr>
            <a:r>
              <a:rPr lang="ar-SA" sz="2800" dirty="0" smtClean="0"/>
              <a:t>الاستثمار في تطوير انظمة الرقابة الاستراتيجية لقياس الاداء بشكل دقيق</a:t>
            </a:r>
            <a:endParaRPr lang="fr-F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Salle Ion</Template>
  <TotalTime>632</TotalTime>
  <Words>186</Words>
  <Application>Microsoft Office PowerPoint</Application>
  <PresentationFormat>Personnalisé</PresentationFormat>
  <Paragraphs>30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Salle d’ions</vt:lpstr>
      <vt:lpstr>Présentation PowerPoint</vt:lpstr>
      <vt:lpstr>مقدمة</vt:lpstr>
      <vt:lpstr>النموذج المستخدم</vt:lpstr>
      <vt:lpstr>Présentation PowerPoint</vt:lpstr>
      <vt:lpstr>الاستنتاج</vt:lpstr>
      <vt:lpstr>التوصيات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SEM</cp:lastModifiedBy>
  <cp:revision>76</cp:revision>
  <dcterms:created xsi:type="dcterms:W3CDTF">2023-12-02T13:26:10Z</dcterms:created>
  <dcterms:modified xsi:type="dcterms:W3CDTF">1980-01-01T01:40:06Z</dcterms:modified>
</cp:coreProperties>
</file>