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71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8911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797778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247154" y="1877258"/>
            <a:ext cx="7477601" cy="16663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Food Products</a:t>
            </a:r>
            <a:endParaRPr lang="en-US" sz="5249" dirty="0"/>
          </a:p>
        </p:txBody>
      </p:sp>
      <p:sp>
        <p:nvSpPr>
          <p:cNvPr id="6" name="Text 2"/>
          <p:cNvSpPr/>
          <p:nvPr/>
        </p:nvSpPr>
        <p:spPr>
          <a:xfrm>
            <a:off x="5719109" y="4152841"/>
            <a:ext cx="74776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799"/>
              </a:lnSpc>
            </a:pPr>
            <a:r>
              <a:rPr lang="en-US" sz="200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food products are grown and processed without synthetic pesticides, chemicals, or GMOs. They prioritize sustainability and the well-being of the environment.</a:t>
            </a:r>
            <a:r>
              <a:rPr lang="en-GB" sz="1800" b="1" kern="100" baseline="300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000" b="1" kern="100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GB" sz="20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Text 3"/>
          <p:cNvSpPr/>
          <p:nvPr/>
        </p:nvSpPr>
        <p:spPr>
          <a:xfrm>
            <a:off x="6319599" y="5292328"/>
            <a:ext cx="7477601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endParaRPr lang="en-US" sz="1750" dirty="0"/>
          </a:p>
        </p:txBody>
      </p:sp>
      <p:sp>
        <p:nvSpPr>
          <p:cNvPr id="8" name="Text 4"/>
          <p:cNvSpPr/>
          <p:nvPr/>
        </p:nvSpPr>
        <p:spPr>
          <a:xfrm>
            <a:off x="5732577" y="7094264"/>
            <a:ext cx="2926001" cy="46929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Dr Dammene Debbih Ouafa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706874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Benefits of Organic Food Products</a:t>
            </a:r>
            <a:endParaRPr lang="en-US" sz="4374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824" y="2799624"/>
            <a:ext cx="4255977" cy="263035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5976104"/>
            <a:ext cx="3403283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Health Benefits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1749778" y="6456521"/>
            <a:ext cx="5398735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foods are rich in nutrients and antioxidants, promoting overall health and reducing </a:t>
            </a:r>
            <a:r>
              <a:rPr lang="en-US" sz="1750" dirty="0">
                <a:solidFill>
                  <a:schemeClr val="bg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the risk of diseases.</a:t>
            </a:r>
            <a:r>
              <a:rPr lang="en-GB" sz="18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3</a:t>
            </a:r>
            <a:endParaRPr lang="en-US" sz="1750" dirty="0">
              <a:solidFill>
                <a:schemeClr val="bg1"/>
              </a:solidFill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1725" y="2799624"/>
            <a:ext cx="4255916" cy="263035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978480" y="5976103"/>
            <a:ext cx="5110639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Environmental Benefits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7744640" y="6462104"/>
            <a:ext cx="5110639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farming practices help preserve ecosystems, protect wildlife, and reduce </a:t>
            </a:r>
            <a:r>
              <a:rPr lang="en-US" sz="1750" dirty="0">
                <a:solidFill>
                  <a:schemeClr val="bg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pollution.</a:t>
            </a:r>
            <a:r>
              <a:rPr lang="en-GB" sz="1800" b="1" baseline="300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4</a:t>
            </a:r>
            <a:endParaRPr lang="en-US" sz="175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2051328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Farming Practices </a:t>
            </a:r>
            <a:r>
              <a:rPr lang="en-GB" sz="2800" b="1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2037993" y="3995499"/>
            <a:ext cx="4700707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Sustainable Methods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037993" y="4564856"/>
            <a:ext cx="500622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200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farming involves crop rotation, composting, and natural pest control methods to maintain soil fertility and ecosystem balance.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7593806" y="3995499"/>
            <a:ext cx="5006221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Biodiversity Preservation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7571281" y="4564855"/>
            <a:ext cx="500622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200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Farmers embrace biodiversity by promoting natural habitats for beneficial insects, birds, and wildlife within their fields.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2181939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Certification and Labelling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407753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2199799" y="4119205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4"/>
          <p:cNvSpPr/>
          <p:nvPr/>
        </p:nvSpPr>
        <p:spPr>
          <a:xfrm>
            <a:off x="2760107" y="4153853"/>
            <a:ext cx="444400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Regulatory Standards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2760107" y="4981456"/>
            <a:ext cx="44440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just">
              <a:lnSpc>
                <a:spcPts val="2799"/>
              </a:lnSpc>
            </a:pPr>
            <a:r>
              <a:rPr lang="en-US" sz="200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Certification ensures compliance with strict organic agriculture regulations and ethical food production practices.</a:t>
            </a:r>
            <a:r>
              <a:rPr lang="en-GB" sz="1800" b="1" kern="100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6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ts val="2799"/>
              </a:lnSpc>
              <a:buNone/>
            </a:pPr>
            <a:endParaRPr lang="en-US" sz="2000" dirty="0"/>
          </a:p>
        </p:txBody>
      </p:sp>
      <p:sp>
        <p:nvSpPr>
          <p:cNvPr id="9" name="Shape 6"/>
          <p:cNvSpPr/>
          <p:nvPr/>
        </p:nvSpPr>
        <p:spPr>
          <a:xfrm>
            <a:off x="7426285" y="407753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509034" y="4119205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8"/>
          <p:cNvSpPr/>
          <p:nvPr/>
        </p:nvSpPr>
        <p:spPr>
          <a:xfrm>
            <a:off x="8148399" y="4153853"/>
            <a:ext cx="3549015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Consumer Trust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8148399" y="4981455"/>
            <a:ext cx="4444008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just">
              <a:lnSpc>
                <a:spcPts val="2799"/>
              </a:lnSpc>
              <a:buNone/>
            </a:pPr>
            <a:r>
              <a:rPr lang="en-US" sz="200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Clear labelling helps consumers identify genuine organic products and fosters transparency in the food industry.</a:t>
            </a:r>
            <a:r>
              <a:rPr lang="en-GB" sz="1800" b="1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7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706755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Popular Organic Food Products</a:t>
            </a:r>
            <a:endParaRPr lang="en-US" sz="4374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993" y="2539841"/>
            <a:ext cx="4416158" cy="272934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597598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Superfoods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6456402"/>
            <a:ext cx="5110520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Quinoa, chia seeds, and acai berries are popular organic superfoods known for their high nutritional value.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1769" y="2539842"/>
            <a:ext cx="4416158" cy="2729388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481768" y="5976104"/>
            <a:ext cx="2895957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Bakery Items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7481768" y="6456521"/>
            <a:ext cx="5110639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bread, muffins, and pastries are widely consumed due to their natural ingredients and health benefits.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3867"/>
            <a:ext cx="14630400" cy="224648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37993" y="2945010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Organic Food Market Trends</a:t>
            </a:r>
            <a:endParaRPr lang="en-US" sz="4374" dirty="0"/>
          </a:p>
        </p:txBody>
      </p:sp>
      <p:sp>
        <p:nvSpPr>
          <p:cNvPr id="6" name="Shape 2"/>
          <p:cNvSpPr/>
          <p:nvPr/>
        </p:nvSpPr>
        <p:spPr>
          <a:xfrm>
            <a:off x="2037993" y="4955822"/>
            <a:ext cx="5166122" cy="2411765"/>
          </a:xfrm>
          <a:prstGeom prst="roundRect">
            <a:avLst>
              <a:gd name="adj" fmla="val 498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2267783" y="5334773"/>
            <a:ext cx="389024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Global Expansion</a:t>
            </a:r>
            <a:endParaRPr lang="en-US" sz="2187" dirty="0"/>
          </a:p>
        </p:txBody>
      </p:sp>
      <p:sp>
        <p:nvSpPr>
          <p:cNvPr id="8" name="Text 4"/>
          <p:cNvSpPr/>
          <p:nvPr/>
        </p:nvSpPr>
        <p:spPr>
          <a:xfrm>
            <a:off x="2267783" y="5815190"/>
            <a:ext cx="470654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The organic food market is expanding worldwide, driven by increasing health consciousness and environmental concerns.</a:t>
            </a:r>
            <a:r>
              <a:rPr lang="en-GB" sz="1800" b="1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8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7426285" y="4955822"/>
            <a:ext cx="5166122" cy="2411765"/>
          </a:xfrm>
          <a:prstGeom prst="roundRect">
            <a:avLst>
              <a:gd name="adj" fmla="val 498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7656076" y="5334773"/>
            <a:ext cx="4201835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Product Innovation</a:t>
            </a:r>
            <a:endParaRPr lang="en-US" sz="2187" dirty="0"/>
          </a:p>
        </p:txBody>
      </p:sp>
      <p:sp>
        <p:nvSpPr>
          <p:cNvPr id="11" name="Text 7"/>
          <p:cNvSpPr/>
          <p:nvPr/>
        </p:nvSpPr>
        <p:spPr>
          <a:xfrm>
            <a:off x="7656076" y="5815190"/>
            <a:ext cx="470654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New organic food varieties and innovative packaging solutions are emerging to meet diverse consumer demands.</a:t>
            </a:r>
            <a:r>
              <a:rPr lang="en-GB" sz="1800" b="1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9, 10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>
              <a:alpha val="80000"/>
            </a:srgbClr>
          </a:solidFill>
          <a:ln/>
        </p:spPr>
      </p:sp>
      <p:sp>
        <p:nvSpPr>
          <p:cNvPr id="6" name="Text 2"/>
          <p:cNvSpPr/>
          <p:nvPr/>
        </p:nvSpPr>
        <p:spPr>
          <a:xfrm>
            <a:off x="2037993" y="925473"/>
            <a:ext cx="1026318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Consumer Preferences </a:t>
            </a:r>
            <a:r>
              <a:rPr lang="en-GB" sz="2800" b="1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11, 12</a:t>
            </a:r>
            <a:endParaRPr lang="en-US" sz="2800" dirty="0"/>
          </a:p>
        </p:txBody>
      </p:sp>
      <p:sp>
        <p:nvSpPr>
          <p:cNvPr id="7" name="Shape 3"/>
          <p:cNvSpPr/>
          <p:nvPr/>
        </p:nvSpPr>
        <p:spPr>
          <a:xfrm>
            <a:off x="2349103" y="1953101"/>
            <a:ext cx="44410" cy="5351026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8" name="Shape 4"/>
          <p:cNvSpPr/>
          <p:nvPr/>
        </p:nvSpPr>
        <p:spPr>
          <a:xfrm>
            <a:off x="2621220" y="2354401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9" name="Shape 5"/>
          <p:cNvSpPr/>
          <p:nvPr/>
        </p:nvSpPr>
        <p:spPr>
          <a:xfrm>
            <a:off x="2121277" y="212669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2283083" y="2168366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624" dirty="0"/>
          </a:p>
        </p:txBody>
      </p:sp>
      <p:sp>
        <p:nvSpPr>
          <p:cNvPr id="11" name="Text 7"/>
          <p:cNvSpPr/>
          <p:nvPr/>
        </p:nvSpPr>
        <p:spPr>
          <a:xfrm>
            <a:off x="3593306" y="2175272"/>
            <a:ext cx="3875842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Quality Emphasis</a:t>
            </a:r>
            <a:endParaRPr lang="en-US" sz="2187" dirty="0"/>
          </a:p>
        </p:txBody>
      </p:sp>
      <p:sp>
        <p:nvSpPr>
          <p:cNvPr id="12" name="Text 8"/>
          <p:cNvSpPr/>
          <p:nvPr/>
        </p:nvSpPr>
        <p:spPr>
          <a:xfrm>
            <a:off x="3593306" y="2655689"/>
            <a:ext cx="89991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Consumers prioritize organic products due to their superior taste, freshness, and nutritional quality.</a:t>
            </a:r>
            <a:endParaRPr lang="en-US" sz="1750" dirty="0"/>
          </a:p>
        </p:txBody>
      </p:sp>
      <p:sp>
        <p:nvSpPr>
          <p:cNvPr id="13" name="Shape 9"/>
          <p:cNvSpPr/>
          <p:nvPr/>
        </p:nvSpPr>
        <p:spPr>
          <a:xfrm>
            <a:off x="2621220" y="4212134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4" name="Shape 10"/>
          <p:cNvSpPr/>
          <p:nvPr/>
        </p:nvSpPr>
        <p:spPr>
          <a:xfrm>
            <a:off x="2121277" y="398442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2204025" y="4026098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624" dirty="0"/>
          </a:p>
        </p:txBody>
      </p:sp>
      <p:sp>
        <p:nvSpPr>
          <p:cNvPr id="16" name="Text 12"/>
          <p:cNvSpPr/>
          <p:nvPr/>
        </p:nvSpPr>
        <p:spPr>
          <a:xfrm>
            <a:off x="3593306" y="4033004"/>
            <a:ext cx="4642961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Sustainable Sourcing</a:t>
            </a:r>
            <a:endParaRPr lang="en-US" sz="2187" dirty="0"/>
          </a:p>
        </p:txBody>
      </p:sp>
      <p:sp>
        <p:nvSpPr>
          <p:cNvPr id="17" name="Text 13"/>
          <p:cNvSpPr/>
          <p:nvPr/>
        </p:nvSpPr>
        <p:spPr>
          <a:xfrm>
            <a:off x="3593306" y="4513421"/>
            <a:ext cx="89991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There's a growing preference for organic foods sourced from local, sustainable farms and ethical supply chains.</a:t>
            </a:r>
            <a:endParaRPr lang="en-US" sz="1750" dirty="0"/>
          </a:p>
        </p:txBody>
      </p:sp>
      <p:sp>
        <p:nvSpPr>
          <p:cNvPr id="18" name="Shape 14"/>
          <p:cNvSpPr/>
          <p:nvPr/>
        </p:nvSpPr>
        <p:spPr>
          <a:xfrm>
            <a:off x="2621220" y="6069866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9" name="Shape 15"/>
          <p:cNvSpPr/>
          <p:nvPr/>
        </p:nvSpPr>
        <p:spPr>
          <a:xfrm>
            <a:off x="2121277" y="5842159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2195453" y="5883831"/>
            <a:ext cx="35159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624" dirty="0"/>
          </a:p>
        </p:txBody>
      </p:sp>
      <p:sp>
        <p:nvSpPr>
          <p:cNvPr id="21" name="Text 17"/>
          <p:cNvSpPr/>
          <p:nvPr/>
        </p:nvSpPr>
        <p:spPr>
          <a:xfrm>
            <a:off x="3593306" y="5890736"/>
            <a:ext cx="310538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Ethical Values</a:t>
            </a:r>
            <a:endParaRPr lang="en-US" sz="2187" dirty="0"/>
          </a:p>
        </p:txBody>
      </p:sp>
      <p:sp>
        <p:nvSpPr>
          <p:cNvPr id="22" name="Text 18"/>
          <p:cNvSpPr/>
          <p:nvPr/>
        </p:nvSpPr>
        <p:spPr>
          <a:xfrm>
            <a:off x="3593306" y="6371153"/>
            <a:ext cx="89991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Many consumers choose organic foods to support ethical and transparent food production practices.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  <p:txBody>
          <a:bodyPr/>
          <a:lstStyle/>
          <a:p>
            <a:endParaRPr lang="fr-FR" dirty="0"/>
          </a:p>
        </p:txBody>
      </p:sp>
      <p:sp>
        <p:nvSpPr>
          <p:cNvPr id="4" name="Text 1"/>
          <p:cNvSpPr/>
          <p:nvPr/>
        </p:nvSpPr>
        <p:spPr>
          <a:xfrm>
            <a:off x="2037993" y="1476256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Challenges and Future Prospects </a:t>
            </a:r>
            <a:r>
              <a:rPr lang="en-GB" sz="2400" b="1" baseline="300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13, 14</a:t>
            </a:r>
            <a:endParaRPr lang="en-US" sz="24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7993" y="3198257"/>
            <a:ext cx="1110972" cy="177748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482221" y="342042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Challenges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3482221" y="3900845"/>
            <a:ext cx="911018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The organic food industry faces challenges related to scalability, distribution, and maintaining price competitiveness.</a:t>
            </a:r>
            <a:endParaRPr lang="en-US" sz="17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7993" y="4975741"/>
            <a:ext cx="1110972" cy="177748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482221" y="5197912"/>
            <a:ext cx="321135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Future Growth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3482221" y="5678329"/>
            <a:ext cx="911018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Despite challenges, the organic sector shows resilience, growth potential, and a commitment to sustainable agriculture.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B80D2E72-E550-403A-A8A9-280660B3D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>
            <a:extLst>
              <a:ext uri="{FF2B5EF4-FFF2-40B4-BE49-F238E27FC236}">
                <a16:creationId xmlns:a16="http://schemas.microsoft.com/office/drawing/2014/main" id="{BF5019F3-0B33-464D-B511-5A2DD0CFC6D9}"/>
              </a:ext>
            </a:extLst>
          </p:cNvPr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  <p:txBody>
          <a:bodyPr/>
          <a:lstStyle/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EC7955F-4FF8-4A80-9FDE-08BC30094272}"/>
              </a:ext>
            </a:extLst>
          </p:cNvPr>
          <p:cNvSpPr txBox="1"/>
          <p:nvPr/>
        </p:nvSpPr>
        <p:spPr>
          <a:xfrm>
            <a:off x="417690" y="642631"/>
            <a:ext cx="13151554" cy="6944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kern="1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References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Ghorbani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Koocheki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Brandt, K.;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Wilcockson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Leifert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C. J. s., organic farming, climate change; science, s., Organic agriculture and food production: Ecological, environmental, food safety and nutritional quality issues.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2010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77-107.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2.	Tandon, A.;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Dhir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Kaur, P.;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Kushwah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Salo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 J. J. o. R.; Services, C., Why do people buy organic food? The moderating role of environmental concerns and trust.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2020,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57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102247.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Crinnion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W. J. J. A. M. R., Organic foods contain higher levels of certain nutrients, lower levels of pesticides, and may provide health benefits for the consumer.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2010,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15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(1).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4.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Gomiero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T.; Pimentel, D.;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Paoletti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 G. J. C. r.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p. s., Environmental impact of different agricultural management practices: conventional vs. organic agriculture.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2011,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30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(1-2), 95-124.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Bavec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Bavec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F. J. B.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E. L. S.; Function, Y.-H. L., Juan A. Blanco; Roy, S., Impact of organic farming on biodiversity.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2015,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185-202.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6.	Browne, A. W.; Harris, P. J.;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Hofny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-Collins, A. H.;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Pasiecznik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N.; Wallace, R. R. J. F. p., Organic production and ethical trade: definition, practice and links.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2000,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25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(1), 69-89.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7.	Aitken, R.; Watkins, L.; Williams, J.; Kean, A. J. J. o. C. P., The positive role of labelling on consumers’ perceived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behavioural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control and intention to purchase organic food.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2020,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255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120334.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8.	Arvanitoyannis, I. S.;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Krystallis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Krystallis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 J. J. o. I. F.; Marketing, A., Health and environmental consciousness: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greek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consumers' attitudes toward the organic, HACCP and ISO14000 certifications on food.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2004,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15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(1-2), 93-136.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9.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Schleenbecker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R.; Hamm, U. J. A., Consumers’ perception of organic product characteristics. A review.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2013,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71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420-429.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10.	Nguyen, A. T.; Parker, L.; Brennan, L.;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Lockrey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S. J. J. o. C. P., A consumer definition of eco-friendly packaging.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2020,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252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119792.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11.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Azzurra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Massimiliano, A.; Angela, M. J. S. p.; consumption, Measuring sustainable food consumption: A case study on organic food.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2019,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17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95-107.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12.	Zander, K.; Hamm, U. J. F. q.; preference, Consumer preferences for additional ethical attributes of organic food.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2010,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21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(5), 495-503.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13.	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Halberg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N.;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Alrøe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H. F.; Knudsen, M. T.; Kristensen, E. S.,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Global development of organic agriculture: challenges and prospects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CABI Publishing: 2006.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14.	Muller, A.;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Schader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C.; El-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Hage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Scialabba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N.;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Brüggemann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J.;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Isensee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A.;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Erb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K.-H.; Smith, P.;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Klocke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P.;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Leiber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F.; </a:t>
            </a:r>
            <a:r>
              <a:rPr lang="en-US" sz="1400" kern="100" dirty="0" err="1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Stolze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, M. J. N. c., Strategies for feeding the world more sustainably with organic agriculture. </a:t>
            </a:r>
            <a:r>
              <a:rPr lang="en-US" sz="1400" b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2017,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1400" i="1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  <a:r>
              <a:rPr lang="en-US" sz="1400" kern="100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(1), 1-13.</a:t>
            </a:r>
            <a:endParaRPr lang="fr-FR" sz="1400" kern="10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260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1075</Words>
  <Application>Microsoft Office PowerPoint</Application>
  <PresentationFormat>Personnalisé</PresentationFormat>
  <Paragraphs>68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Syne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13</cp:revision>
  <dcterms:created xsi:type="dcterms:W3CDTF">2024-02-24T14:28:04Z</dcterms:created>
  <dcterms:modified xsi:type="dcterms:W3CDTF">2024-03-02T16:05:04Z</dcterms:modified>
</cp:coreProperties>
</file>