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71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726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19599" y="1559957"/>
            <a:ext cx="7477601" cy="24995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6561"/>
              </a:lnSpc>
              <a:buNone/>
            </a:pPr>
            <a:r>
              <a:rPr lang="en-US" sz="5249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Introduction to Aquatic Food Products</a:t>
            </a:r>
            <a:endParaRPr lang="en-US" sz="5249" dirty="0"/>
          </a:p>
        </p:txBody>
      </p:sp>
      <p:sp>
        <p:nvSpPr>
          <p:cNvPr id="6" name="Text 3"/>
          <p:cNvSpPr/>
          <p:nvPr/>
        </p:nvSpPr>
        <p:spPr>
          <a:xfrm>
            <a:off x="6319599" y="4392811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Explore the fascinating world of aquatic food products, from the depths of the ocean to freshwater sources. </a:t>
            </a:r>
          </a:p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Discover the diverse range of edible items that contribute to a healthy and sustainable diet.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319599" y="5708928"/>
            <a:ext cx="7477601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6319599" y="6314242"/>
            <a:ext cx="7477601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Dr </a:t>
            </a:r>
            <a:r>
              <a:rPr lang="en-US" sz="1750" b="1" dirty="0" err="1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Dammene</a:t>
            </a:r>
            <a:r>
              <a:rPr lang="en-US" sz="175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Debbih Ouafa</a:t>
            </a:r>
            <a:endParaRPr lang="en-US" sz="175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  <p:txBody>
          <a:bodyPr/>
          <a:lstStyle/>
          <a:p>
            <a:endParaRPr lang="fr-FR" dirty="0"/>
          </a:p>
        </p:txBody>
      </p:sp>
      <p:sp>
        <p:nvSpPr>
          <p:cNvPr id="5" name="Text 2"/>
          <p:cNvSpPr/>
          <p:nvPr/>
        </p:nvSpPr>
        <p:spPr>
          <a:xfrm>
            <a:off x="3130629" y="2687003"/>
            <a:ext cx="6926818" cy="55066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4335"/>
              </a:lnSpc>
            </a:pPr>
            <a:r>
              <a:rPr lang="en-US" sz="3468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Types of Aquatic Food Products</a:t>
            </a:r>
            <a:r>
              <a:rPr lang="en-GB" sz="2400" b="1" kern="100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</a:t>
            </a:r>
            <a:endParaRPr lang="fr-FR" sz="2400" kern="100" dirty="0">
              <a:solidFill>
                <a:schemeClr val="accent1">
                  <a:lumMod val="75000"/>
                </a:schemeClr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ts val="4335"/>
              </a:lnSpc>
              <a:buNone/>
            </a:pPr>
            <a:endParaRPr lang="en-US" sz="3468" dirty="0"/>
          </a:p>
        </p:txBody>
      </p:sp>
      <p:sp>
        <p:nvSpPr>
          <p:cNvPr id="6" name="Shape 3"/>
          <p:cNvSpPr/>
          <p:nvPr/>
        </p:nvSpPr>
        <p:spPr>
          <a:xfrm>
            <a:off x="3377327" y="3501866"/>
            <a:ext cx="35123" cy="4243030"/>
          </a:xfrm>
          <a:prstGeom prst="roundRect">
            <a:avLst>
              <a:gd name="adj" fmla="val 225741"/>
            </a:avLst>
          </a:prstGeom>
          <a:solidFill>
            <a:srgbClr val="B8C3DF"/>
          </a:solidFill>
          <a:ln/>
        </p:spPr>
      </p:sp>
      <p:sp>
        <p:nvSpPr>
          <p:cNvPr id="7" name="Shape 4"/>
          <p:cNvSpPr/>
          <p:nvPr/>
        </p:nvSpPr>
        <p:spPr>
          <a:xfrm>
            <a:off x="3593009" y="3820061"/>
            <a:ext cx="616625" cy="35123"/>
          </a:xfrm>
          <a:prstGeom prst="roundRect">
            <a:avLst>
              <a:gd name="adj" fmla="val 225741"/>
            </a:avLst>
          </a:prstGeom>
          <a:solidFill>
            <a:srgbClr val="B8C3DF"/>
          </a:solidFill>
          <a:ln/>
        </p:spPr>
      </p:sp>
      <p:sp>
        <p:nvSpPr>
          <p:cNvPr id="8" name="Shape 5"/>
          <p:cNvSpPr/>
          <p:nvPr/>
        </p:nvSpPr>
        <p:spPr>
          <a:xfrm>
            <a:off x="3196650" y="3639503"/>
            <a:ext cx="396359" cy="396359"/>
          </a:xfrm>
          <a:prstGeom prst="roundRect">
            <a:avLst>
              <a:gd name="adj" fmla="val 20004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3345240" y="3672483"/>
            <a:ext cx="99179" cy="33039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1"/>
              </a:lnSpc>
              <a:buNone/>
            </a:pPr>
            <a:r>
              <a:rPr lang="en-US" sz="208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081" dirty="0"/>
          </a:p>
        </p:txBody>
      </p:sp>
      <p:sp>
        <p:nvSpPr>
          <p:cNvPr id="10" name="Text 7"/>
          <p:cNvSpPr/>
          <p:nvPr/>
        </p:nvSpPr>
        <p:spPr>
          <a:xfrm>
            <a:off x="4363879" y="3677960"/>
            <a:ext cx="2202299" cy="2752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68"/>
              </a:lnSpc>
              <a:buNone/>
            </a:pPr>
            <a:r>
              <a:rPr lang="en-US" sz="173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Seafood</a:t>
            </a:r>
            <a:endParaRPr lang="en-US" sz="1734" dirty="0"/>
          </a:p>
        </p:txBody>
      </p:sp>
      <p:sp>
        <p:nvSpPr>
          <p:cNvPr id="11" name="Text 8"/>
          <p:cNvSpPr/>
          <p:nvPr/>
        </p:nvSpPr>
        <p:spPr>
          <a:xfrm>
            <a:off x="4363879" y="4058841"/>
            <a:ext cx="7135892" cy="563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220"/>
              </a:lnSpc>
              <a:buNone/>
            </a:pPr>
            <a:r>
              <a:rPr lang="en-US" sz="1387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From fish to shellfish, seafood is a rich source of protein and essential nutrients, offering a variety of flavours and textures.</a:t>
            </a:r>
            <a:endParaRPr lang="en-US" sz="1387" dirty="0"/>
          </a:p>
        </p:txBody>
      </p:sp>
      <p:sp>
        <p:nvSpPr>
          <p:cNvPr id="12" name="Shape 9"/>
          <p:cNvSpPr/>
          <p:nvPr/>
        </p:nvSpPr>
        <p:spPr>
          <a:xfrm>
            <a:off x="3593009" y="5293102"/>
            <a:ext cx="616625" cy="35123"/>
          </a:xfrm>
          <a:prstGeom prst="roundRect">
            <a:avLst>
              <a:gd name="adj" fmla="val 225741"/>
            </a:avLst>
          </a:prstGeom>
          <a:solidFill>
            <a:srgbClr val="B8C3DF"/>
          </a:solidFill>
          <a:ln/>
        </p:spPr>
      </p:sp>
      <p:sp>
        <p:nvSpPr>
          <p:cNvPr id="13" name="Shape 10"/>
          <p:cNvSpPr/>
          <p:nvPr/>
        </p:nvSpPr>
        <p:spPr>
          <a:xfrm>
            <a:off x="3196650" y="5112544"/>
            <a:ext cx="396359" cy="396359"/>
          </a:xfrm>
          <a:prstGeom prst="roundRect">
            <a:avLst>
              <a:gd name="adj" fmla="val 20004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3317498" y="5145524"/>
            <a:ext cx="154662" cy="33039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1"/>
              </a:lnSpc>
              <a:buNone/>
            </a:pPr>
            <a:r>
              <a:rPr lang="en-US" sz="208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081" dirty="0"/>
          </a:p>
        </p:txBody>
      </p:sp>
      <p:sp>
        <p:nvSpPr>
          <p:cNvPr id="15" name="Text 12"/>
          <p:cNvSpPr/>
          <p:nvPr/>
        </p:nvSpPr>
        <p:spPr>
          <a:xfrm>
            <a:off x="4363879" y="5151001"/>
            <a:ext cx="2202299" cy="2752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68"/>
              </a:lnSpc>
              <a:buNone/>
            </a:pPr>
            <a:r>
              <a:rPr lang="en-US" sz="173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Seaweed</a:t>
            </a:r>
            <a:endParaRPr lang="en-US" sz="1734" dirty="0"/>
          </a:p>
        </p:txBody>
      </p:sp>
      <p:sp>
        <p:nvSpPr>
          <p:cNvPr id="16" name="Text 13"/>
          <p:cNvSpPr/>
          <p:nvPr/>
        </p:nvSpPr>
        <p:spPr>
          <a:xfrm>
            <a:off x="4363879" y="5531882"/>
            <a:ext cx="7135892" cy="563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220"/>
              </a:lnSpc>
              <a:buNone/>
            </a:pPr>
            <a:r>
              <a:rPr lang="en-US" sz="1387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With its unique umami taste, seaweed is packed with vitamins and minerals, contributing to a balanced diet.</a:t>
            </a:r>
            <a:endParaRPr lang="en-US" sz="1387" dirty="0"/>
          </a:p>
        </p:txBody>
      </p:sp>
      <p:sp>
        <p:nvSpPr>
          <p:cNvPr id="17" name="Shape 14"/>
          <p:cNvSpPr/>
          <p:nvPr/>
        </p:nvSpPr>
        <p:spPr>
          <a:xfrm>
            <a:off x="3593009" y="6766143"/>
            <a:ext cx="616625" cy="35123"/>
          </a:xfrm>
          <a:prstGeom prst="roundRect">
            <a:avLst>
              <a:gd name="adj" fmla="val 225741"/>
            </a:avLst>
          </a:prstGeom>
          <a:solidFill>
            <a:srgbClr val="B8C3DF"/>
          </a:solidFill>
          <a:ln/>
        </p:spPr>
      </p:sp>
      <p:sp>
        <p:nvSpPr>
          <p:cNvPr id="18" name="Shape 15"/>
          <p:cNvSpPr/>
          <p:nvPr/>
        </p:nvSpPr>
        <p:spPr>
          <a:xfrm>
            <a:off x="3196650" y="6585585"/>
            <a:ext cx="396359" cy="396359"/>
          </a:xfrm>
          <a:prstGeom prst="roundRect">
            <a:avLst>
              <a:gd name="adj" fmla="val 20004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3317022" y="6618565"/>
            <a:ext cx="155615" cy="33039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1"/>
              </a:lnSpc>
              <a:buNone/>
            </a:pPr>
            <a:r>
              <a:rPr lang="en-US" sz="208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2081" dirty="0"/>
          </a:p>
        </p:txBody>
      </p:sp>
      <p:sp>
        <p:nvSpPr>
          <p:cNvPr id="20" name="Text 17"/>
          <p:cNvSpPr/>
          <p:nvPr/>
        </p:nvSpPr>
        <p:spPr>
          <a:xfrm>
            <a:off x="4363879" y="6624042"/>
            <a:ext cx="2202299" cy="2752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68"/>
              </a:lnSpc>
              <a:buNone/>
            </a:pPr>
            <a:r>
              <a:rPr lang="en-US" sz="173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Algae</a:t>
            </a:r>
            <a:endParaRPr lang="en-US" sz="1734" dirty="0"/>
          </a:p>
        </p:txBody>
      </p:sp>
      <p:sp>
        <p:nvSpPr>
          <p:cNvPr id="21" name="Text 18"/>
          <p:cNvSpPr/>
          <p:nvPr/>
        </p:nvSpPr>
        <p:spPr>
          <a:xfrm>
            <a:off x="4363879" y="7004923"/>
            <a:ext cx="7135892" cy="563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220"/>
              </a:lnSpc>
              <a:buNone/>
            </a:pPr>
            <a:r>
              <a:rPr lang="en-US" sz="1387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Algae, such as spirulina and nori, are used as superfoods for their high nutritional value and versatility in culinary applications.</a:t>
            </a:r>
            <a:endParaRPr lang="en-US" sz="1387" dirty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57EC8741-5B30-4E82-A984-1E5A49C20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734"/>
            <a:ext cx="14630400" cy="27337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-383822" y="0"/>
            <a:ext cx="14630400" cy="8229600"/>
          </a:xfrm>
          <a:prstGeom prst="rect">
            <a:avLst/>
          </a:prstGeom>
          <a:solidFill>
            <a:srgbClr val="F9F9FF">
              <a:alpha val="85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2037993" y="2181939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5468"/>
              </a:lnSpc>
              <a:buNone/>
            </a:pPr>
            <a:r>
              <a:rPr lang="en-US" sz="45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Health Benefits of Consuming Aquatic Food Products</a:t>
            </a:r>
            <a:endParaRPr lang="en-US" sz="4500" b="1" dirty="0"/>
          </a:p>
        </p:txBody>
      </p:sp>
      <p:sp>
        <p:nvSpPr>
          <p:cNvPr id="7" name="Shape 4"/>
          <p:cNvSpPr/>
          <p:nvPr/>
        </p:nvSpPr>
        <p:spPr>
          <a:xfrm>
            <a:off x="1654171" y="407753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841575" y="4119205"/>
            <a:ext cx="125016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624" dirty="0"/>
          </a:p>
        </p:txBody>
      </p:sp>
      <p:sp>
        <p:nvSpPr>
          <p:cNvPr id="9" name="Text 6"/>
          <p:cNvSpPr/>
          <p:nvPr/>
        </p:nvSpPr>
        <p:spPr>
          <a:xfrm>
            <a:off x="2188760" y="4153853"/>
            <a:ext cx="337169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Omega-3 Fatty Acids </a:t>
            </a:r>
            <a:r>
              <a:rPr lang="en-GB" sz="2200" b="1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</a:t>
            </a:r>
            <a:endParaRPr lang="en-US" sz="2200" b="1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2588710" y="5189338"/>
            <a:ext cx="2647950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Boost heart health and brain function.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5630228" y="407753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782628" y="4119205"/>
            <a:ext cx="195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624" dirty="0"/>
          </a:p>
        </p:txBody>
      </p:sp>
      <p:sp>
        <p:nvSpPr>
          <p:cNvPr id="13" name="Text 10"/>
          <p:cNvSpPr/>
          <p:nvPr/>
        </p:nvSpPr>
        <p:spPr>
          <a:xfrm>
            <a:off x="6352342" y="4153853"/>
            <a:ext cx="264795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Rich in Minerals </a:t>
            </a:r>
            <a:r>
              <a:rPr lang="en-GB" sz="2200" b="1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</a:t>
            </a:r>
            <a:endParaRPr lang="en-US" sz="22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6349039" y="4981455"/>
            <a:ext cx="2647950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Provide essential nutrients like iodine, calcium, and iron.</a:t>
            </a:r>
            <a:endParaRPr lang="en-US" sz="1750" dirty="0"/>
          </a:p>
        </p:txBody>
      </p:sp>
      <p:sp>
        <p:nvSpPr>
          <p:cNvPr id="15" name="Shape 12"/>
          <p:cNvSpPr/>
          <p:nvPr/>
        </p:nvSpPr>
        <p:spPr>
          <a:xfrm>
            <a:off x="9222462" y="407753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9374267" y="4119205"/>
            <a:ext cx="19633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2624" dirty="0"/>
          </a:p>
        </p:txBody>
      </p:sp>
      <p:sp>
        <p:nvSpPr>
          <p:cNvPr id="17" name="Text 14"/>
          <p:cNvSpPr/>
          <p:nvPr/>
        </p:nvSpPr>
        <p:spPr>
          <a:xfrm>
            <a:off x="9944575" y="4153853"/>
            <a:ext cx="3071513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Low in Saturated Fat </a:t>
            </a:r>
            <a:r>
              <a:rPr lang="en-GB" sz="2200" b="1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4</a:t>
            </a:r>
            <a:endParaRPr lang="en-US" sz="22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9944576" y="4981456"/>
            <a:ext cx="2647950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Support weight management and cardiovascular health.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sp>
        <p:nvSpPr>
          <p:cNvPr id="4" name="Text 2"/>
          <p:cNvSpPr/>
          <p:nvPr/>
        </p:nvSpPr>
        <p:spPr>
          <a:xfrm>
            <a:off x="2324457" y="578525"/>
            <a:ext cx="9981367" cy="131325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171"/>
              </a:lnSpc>
              <a:buNone/>
            </a:pPr>
            <a:r>
              <a:rPr lang="en-US" sz="4137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Aquatic Food Products and Sustainability</a:t>
            </a:r>
            <a:endParaRPr lang="en-US" sz="4137" dirty="0"/>
          </a:p>
        </p:txBody>
      </p:sp>
      <p:sp>
        <p:nvSpPr>
          <p:cNvPr id="5" name="Text 3"/>
          <p:cNvSpPr/>
          <p:nvPr/>
        </p:nvSpPr>
        <p:spPr>
          <a:xfrm>
            <a:off x="2324457" y="2416969"/>
            <a:ext cx="3817977" cy="32825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85"/>
              </a:lnSpc>
            </a:pPr>
            <a:r>
              <a:rPr lang="en-US" sz="2068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Marine Ecosystem Protection  </a:t>
            </a:r>
            <a:r>
              <a:rPr lang="en-GB" sz="2200" b="1" kern="100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5</a:t>
            </a:r>
            <a:endParaRPr lang="fr-FR" sz="2200" kern="100" dirty="0">
              <a:solidFill>
                <a:schemeClr val="accent1">
                  <a:lumMod val="75000"/>
                </a:schemeClr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ts val="2585"/>
              </a:lnSpc>
              <a:buNone/>
            </a:pPr>
            <a:endParaRPr lang="en-US" sz="2068" dirty="0"/>
          </a:p>
        </p:txBody>
      </p:sp>
      <p:sp>
        <p:nvSpPr>
          <p:cNvPr id="6" name="Text 4"/>
          <p:cNvSpPr/>
          <p:nvPr/>
        </p:nvSpPr>
        <p:spPr>
          <a:xfrm>
            <a:off x="2324457" y="2955250"/>
            <a:ext cx="4734282" cy="67246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47"/>
              </a:lnSpc>
              <a:buNone/>
            </a:pPr>
            <a:r>
              <a:rPr lang="en-US" sz="1655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Ensuring responsible fishing practices to preserve marine biodiversity.</a:t>
            </a:r>
            <a:endParaRPr lang="en-US" sz="1655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457" y="3864054"/>
            <a:ext cx="4734282" cy="33731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7579043" y="2416969"/>
            <a:ext cx="3817976" cy="32825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85"/>
              </a:lnSpc>
              <a:buNone/>
            </a:pPr>
            <a:r>
              <a:rPr lang="en-US" sz="2068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Aquaculture Innovation </a:t>
            </a:r>
            <a:r>
              <a:rPr lang="en-GB" sz="2200" b="1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6</a:t>
            </a:r>
            <a:endParaRPr lang="en-US" sz="22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7579043" y="2955250"/>
            <a:ext cx="4734282" cy="67246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47"/>
              </a:lnSpc>
              <a:buNone/>
            </a:pPr>
            <a:r>
              <a:rPr lang="en-US" sz="1655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Developing sustainable farming methods for fish and seaweed cultivation.</a:t>
            </a:r>
            <a:endParaRPr lang="en-US" sz="1655" dirty="0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9043" y="3864054"/>
            <a:ext cx="4734282" cy="35506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135467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  <p:txBody>
          <a:bodyPr/>
          <a:lstStyle/>
          <a:p>
            <a:endParaRPr lang="fr-FR" dirty="0"/>
          </a:p>
        </p:txBody>
      </p:sp>
      <p:sp>
        <p:nvSpPr>
          <p:cNvPr id="4" name="Text 2"/>
          <p:cNvSpPr/>
          <p:nvPr/>
        </p:nvSpPr>
        <p:spPr>
          <a:xfrm>
            <a:off x="2037993" y="1758434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Challenges in the Production of Aquatic Food Products </a:t>
            </a:r>
            <a:r>
              <a:rPr lang="en-GB" sz="3200" b="1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7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993" y="3480435"/>
            <a:ext cx="3518059" cy="88868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395630" y="470237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Overfishing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260163" y="5182791"/>
            <a:ext cx="307371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Threatens the balance of aquatic ecosystems.</a:t>
            </a:r>
            <a:endParaRPr lang="en-US" sz="17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052" y="3480435"/>
            <a:ext cx="3518178" cy="88868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778222" y="470237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Water Pollution</a:t>
            </a:r>
            <a:endParaRPr lang="en-US" sz="2187" dirty="0"/>
          </a:p>
        </p:txBody>
      </p:sp>
      <p:sp>
        <p:nvSpPr>
          <p:cNvPr id="10" name="Text 6"/>
          <p:cNvSpPr/>
          <p:nvPr/>
        </p:nvSpPr>
        <p:spPr>
          <a:xfrm>
            <a:off x="5778222" y="5182791"/>
            <a:ext cx="3073837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Poses risks to the quality and safety of aquatic food sources.</a:t>
            </a:r>
            <a:endParaRPr lang="en-US" sz="175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4229" y="3480435"/>
            <a:ext cx="3518178" cy="888682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296400" y="470237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Climate Change</a:t>
            </a:r>
            <a:endParaRPr lang="en-US" sz="2187" dirty="0"/>
          </a:p>
        </p:txBody>
      </p:sp>
      <p:sp>
        <p:nvSpPr>
          <p:cNvPr id="13" name="Text 8"/>
          <p:cNvSpPr/>
          <p:nvPr/>
        </p:nvSpPr>
        <p:spPr>
          <a:xfrm>
            <a:off x="9296400" y="5182791"/>
            <a:ext cx="3073837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Alters habitats and affects the growth of aquatic organisms.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077045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Aquatic Food Product Regulations and Certifications</a:t>
            </a:r>
            <a:endParaRPr lang="en-US" sz="4374" dirty="0"/>
          </a:p>
        </p:txBody>
      </p:sp>
      <p:sp>
        <p:nvSpPr>
          <p:cNvPr id="5" name="Shape 3"/>
          <p:cNvSpPr/>
          <p:nvPr/>
        </p:nvSpPr>
        <p:spPr>
          <a:xfrm>
            <a:off x="2037993" y="3799046"/>
            <a:ext cx="3370064" cy="2353389"/>
          </a:xfrm>
          <a:prstGeom prst="roundRect">
            <a:avLst>
              <a:gd name="adj" fmla="val 4249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267783" y="4028837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MSC Certification </a:t>
            </a:r>
            <a:r>
              <a:rPr lang="en-GB" sz="1800" b="1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</a:t>
            </a:r>
            <a:endParaRPr lang="en-US" sz="2187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 5"/>
          <p:cNvSpPr/>
          <p:nvPr/>
        </p:nvSpPr>
        <p:spPr>
          <a:xfrm>
            <a:off x="2267783" y="4509254"/>
            <a:ext cx="291048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Ensures seafood comes from sustainable sources.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5630228" y="3799046"/>
            <a:ext cx="3370064" cy="2353389"/>
          </a:xfrm>
          <a:prstGeom prst="roundRect">
            <a:avLst>
              <a:gd name="adj" fmla="val 4249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637848" y="4028837"/>
            <a:ext cx="3132654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34"/>
              </a:lnSpc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Aquaculture Stewardship Council </a:t>
            </a:r>
            <a:r>
              <a:rPr lang="en-GB" sz="1800" b="1" kern="100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</a:t>
            </a:r>
            <a:endParaRPr lang="fr-FR" sz="1800" kern="1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2734"/>
              </a:lnSpc>
              <a:buNone/>
            </a:pPr>
            <a:endParaRPr lang="en-US" sz="2187" dirty="0"/>
          </a:p>
        </p:txBody>
      </p:sp>
      <p:sp>
        <p:nvSpPr>
          <p:cNvPr id="10" name="Text 8"/>
          <p:cNvSpPr/>
          <p:nvPr/>
        </p:nvSpPr>
        <p:spPr>
          <a:xfrm>
            <a:off x="5860018" y="4856440"/>
            <a:ext cx="2910483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Sets standards for responsible aquaculture practices.</a:t>
            </a:r>
            <a:endParaRPr lang="en-US" sz="1750" dirty="0"/>
          </a:p>
        </p:txBody>
      </p:sp>
      <p:sp>
        <p:nvSpPr>
          <p:cNvPr id="11" name="Shape 9"/>
          <p:cNvSpPr/>
          <p:nvPr/>
        </p:nvSpPr>
        <p:spPr>
          <a:xfrm>
            <a:off x="9222461" y="3799046"/>
            <a:ext cx="3511405" cy="2353389"/>
          </a:xfrm>
          <a:prstGeom prst="roundRect">
            <a:avLst>
              <a:gd name="adj" fmla="val 4249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222461" y="4028837"/>
            <a:ext cx="3511405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Food Safety Authorities </a:t>
            </a:r>
            <a:r>
              <a:rPr lang="en-GB" sz="1800" b="1" baseline="300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</a:t>
            </a:r>
            <a:endParaRPr lang="en-US" sz="2187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 11"/>
          <p:cNvSpPr/>
          <p:nvPr/>
        </p:nvSpPr>
        <p:spPr>
          <a:xfrm>
            <a:off x="9452253" y="4856440"/>
            <a:ext cx="2910483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Regulate the safety and quality of aquatic food products.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884515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Popular Aquatic Food Products Around the World</a:t>
            </a:r>
            <a:endParaRPr lang="en-US" sz="4374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993" y="2717602"/>
            <a:ext cx="5110520" cy="315849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37993" y="615374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Sushi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037993" y="6634162"/>
            <a:ext cx="5110520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An iconic Japanese cuisine featuring a variety of fresh seafood.</a:t>
            </a:r>
            <a:endParaRPr lang="en-US" sz="17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1768" y="2717602"/>
            <a:ext cx="5110639" cy="3158609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7481768" y="615386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Paella</a:t>
            </a:r>
            <a:endParaRPr lang="en-US" sz="2187" dirty="0"/>
          </a:p>
        </p:txBody>
      </p:sp>
      <p:sp>
        <p:nvSpPr>
          <p:cNvPr id="10" name="Text 6"/>
          <p:cNvSpPr/>
          <p:nvPr/>
        </p:nvSpPr>
        <p:spPr>
          <a:xfrm>
            <a:off x="7481768" y="6634282"/>
            <a:ext cx="5110639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 delicious Spanish dish highlighting a mix of seafood and rice.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  <p:txBody>
          <a:bodyPr/>
          <a:lstStyle/>
          <a:p>
            <a:endParaRPr lang="fr-FR" dirty="0"/>
          </a:p>
        </p:txBody>
      </p:sp>
      <p:sp>
        <p:nvSpPr>
          <p:cNvPr id="4" name="Text 2"/>
          <p:cNvSpPr/>
          <p:nvPr/>
        </p:nvSpPr>
        <p:spPr>
          <a:xfrm>
            <a:off x="2438400" y="2075021"/>
            <a:ext cx="10713155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468"/>
              </a:lnSpc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Future of the Aquatic Food Product Industry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</a:t>
            </a:r>
            <a:r>
              <a:rPr lang="en-GB" sz="2200" b="1" baseline="300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2037993" y="4019193"/>
            <a:ext cx="5110520" cy="6665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5249"/>
              </a:lnSpc>
              <a:buNone/>
            </a:pPr>
            <a:r>
              <a:rPr lang="en-US" sz="5249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30%</a:t>
            </a:r>
            <a:endParaRPr lang="en-US" sz="5249" dirty="0"/>
          </a:p>
        </p:txBody>
      </p:sp>
      <p:sp>
        <p:nvSpPr>
          <p:cNvPr id="6" name="Text 4"/>
          <p:cNvSpPr/>
          <p:nvPr/>
        </p:nvSpPr>
        <p:spPr>
          <a:xfrm>
            <a:off x="2940844" y="4963358"/>
            <a:ext cx="330469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Increased Consumption</a:t>
            </a:r>
            <a:endParaRPr lang="en-US" sz="2187" dirty="0"/>
          </a:p>
        </p:txBody>
      </p:sp>
      <p:sp>
        <p:nvSpPr>
          <p:cNvPr id="7" name="Text 5"/>
          <p:cNvSpPr/>
          <p:nvPr/>
        </p:nvSpPr>
        <p:spPr>
          <a:xfrm>
            <a:off x="2037993" y="5443776"/>
            <a:ext cx="5110520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Rising demand for nutrient-dense and sustainable aquatic foods.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481768" y="4019193"/>
            <a:ext cx="5110639" cy="6665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5249"/>
              </a:lnSpc>
              <a:buNone/>
            </a:pPr>
            <a:r>
              <a:rPr lang="en-US" sz="5249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Innovation</a:t>
            </a:r>
            <a:endParaRPr lang="en-US" sz="5249" dirty="0"/>
          </a:p>
        </p:txBody>
      </p:sp>
      <p:sp>
        <p:nvSpPr>
          <p:cNvPr id="9" name="Text 7"/>
          <p:cNvSpPr/>
          <p:nvPr/>
        </p:nvSpPr>
        <p:spPr>
          <a:xfrm>
            <a:off x="8383786" y="4963358"/>
            <a:ext cx="330660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Technological Advances</a:t>
            </a:r>
            <a:endParaRPr lang="en-US" sz="2187" dirty="0"/>
          </a:p>
        </p:txBody>
      </p:sp>
      <p:sp>
        <p:nvSpPr>
          <p:cNvPr id="10" name="Text 8"/>
          <p:cNvSpPr/>
          <p:nvPr/>
        </p:nvSpPr>
        <p:spPr>
          <a:xfrm>
            <a:off x="7481768" y="5443776"/>
            <a:ext cx="5110639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Revolutionizing aquaculture and seafood processing systems.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47D9CE5-F4BC-4D1D-ADE5-12F58526F2DD}"/>
              </a:ext>
            </a:extLst>
          </p:cNvPr>
          <p:cNvSpPr txBox="1"/>
          <p:nvPr/>
        </p:nvSpPr>
        <p:spPr>
          <a:xfrm>
            <a:off x="293510" y="620889"/>
            <a:ext cx="14257867" cy="5969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</a:rPr>
              <a:t>References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1.	Michalak, I.;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Chojnacka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K. J. A. B. C.; Products, A. T. A.-b., Seaweeds as a component of the human diet.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2018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57-71.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2.	Lee, J. H.;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O'keefe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J. H.;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Lavie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C. J.; Harris, W. S. J. N. R. C., Omega-3 fatty acids: cardiovascular benefits, sources and sustainability.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2009,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(12), 753-758.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3.	Hamed, I.;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Özogul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F.;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Özogul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Y.; Regenstein, J. M. J. C. r.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f. s.; safety, f., Marine bioactive compounds and their health benefits: a review.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2015,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14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(4), 446-465.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4.	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Özden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Ö.; Erkan, N. J. B. F. J., A preliminary study of amino acid and mineral profiles of important and estimable 21 seafood species.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2011,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113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(4), 457-469.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5.	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McCay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B. J.; Jones, P. J. J. C. b., Marine protected areas and the governance of marine ecosystems and fisheries.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2011,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25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(6), 1130-1133.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6.	Culver, K.; Castle, D.,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Aquaculture, innovation and social transformation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Springer Science &amp; Business Media: 2008; Vol. 17.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7.	Rice, J. C.; Garcia, S. M. J. I. J. o. M. S., Fisheries, food security, climate change, and biodiversity: characteristics of the sector and perspectives on emerging issues.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2011,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68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(6), 1343-1353.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8.	Jennings, S.;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Stentiford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G. D.;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Leocadio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 M.; Jeffery, K. R.; Metcalfe, J. D.;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Katsiadaki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I.;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Auchterlonie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N. A.;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Mangi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 C.;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Pinnegar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J. K.; Ellis, T. J. F.; Fisheries, Aquatic food security: insights into challenges and solutions from an analysis of interactions between fisheries, aquaculture, food safety, human health, fish and human welfare, economy and environment.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2016,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17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(4), 893-938.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9.	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Bonsaksen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E. Challenges and Potential of the Aquaculture Stewardship Council Standard in Salmon Fish Farming: Case: Marine Harvest Group.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Institutt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for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industriell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økonomi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og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teknologiledelse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2014.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10.	Jami, M.;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Ghanbari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M.;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Zunabovic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M.;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Domig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K. J.;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Kneifel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W. J. C. R.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F. S.; Safety, F., Listeria monocytogenes in aquatic food products—a review.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2014,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13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(5), 798-813.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11.	Koehn, J. Z.; Allison, E. H.; Golden, C. D.; </a:t>
            </a:r>
            <a:r>
              <a:rPr lang="en-US" sz="1500" kern="1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Hilborn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R. J. E. R. L., The role of seafood in sustainable diets. </a:t>
            </a:r>
            <a:r>
              <a:rPr lang="en-US" sz="1500" b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2022,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500" i="1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17</a:t>
            </a:r>
            <a:r>
              <a:rPr lang="en-US" sz="1500" kern="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(3), 035003.</a:t>
            </a:r>
            <a:endParaRPr lang="fr-FR" sz="15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21247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931</Words>
  <Application>Microsoft Office PowerPoint</Application>
  <PresentationFormat>Personnalisé</PresentationFormat>
  <Paragraphs>76</Paragraphs>
  <Slides>9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Alexandria</vt:lpstr>
      <vt:lpstr>Arial</vt:lpstr>
      <vt:lpstr>Calibri</vt:lpstr>
      <vt:lpstr>Cambria</vt:lpstr>
      <vt:lpstr>Nobile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dell</cp:lastModifiedBy>
  <cp:revision>10</cp:revision>
  <dcterms:created xsi:type="dcterms:W3CDTF">2024-02-24T13:09:21Z</dcterms:created>
  <dcterms:modified xsi:type="dcterms:W3CDTF">2024-03-02T00:52:01Z</dcterms:modified>
</cp:coreProperties>
</file>